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42"/>
  </p:notesMasterIdLst>
  <p:sldIdLst>
    <p:sldId id="256" r:id="rId2"/>
    <p:sldId id="257" r:id="rId3"/>
    <p:sldId id="261" r:id="rId4"/>
    <p:sldId id="260" r:id="rId5"/>
    <p:sldId id="258" r:id="rId6"/>
    <p:sldId id="262" r:id="rId7"/>
    <p:sldId id="263" r:id="rId8"/>
    <p:sldId id="264" r:id="rId9"/>
    <p:sldId id="268" r:id="rId10"/>
    <p:sldId id="267" r:id="rId11"/>
    <p:sldId id="270" r:id="rId12"/>
    <p:sldId id="269" r:id="rId13"/>
    <p:sldId id="272" r:id="rId14"/>
    <p:sldId id="274" r:id="rId15"/>
    <p:sldId id="275" r:id="rId16"/>
    <p:sldId id="276" r:id="rId17"/>
    <p:sldId id="277" r:id="rId18"/>
    <p:sldId id="280" r:id="rId19"/>
    <p:sldId id="282" r:id="rId20"/>
    <p:sldId id="289" r:id="rId21"/>
    <p:sldId id="281" r:id="rId22"/>
    <p:sldId id="283" r:id="rId23"/>
    <p:sldId id="284" r:id="rId24"/>
    <p:sldId id="285" r:id="rId25"/>
    <p:sldId id="286" r:id="rId26"/>
    <p:sldId id="278" r:id="rId27"/>
    <p:sldId id="287" r:id="rId28"/>
    <p:sldId id="290" r:id="rId29"/>
    <p:sldId id="296" r:id="rId30"/>
    <p:sldId id="291" r:id="rId31"/>
    <p:sldId id="292" r:id="rId32"/>
    <p:sldId id="297" r:id="rId33"/>
    <p:sldId id="293" r:id="rId34"/>
    <p:sldId id="302" r:id="rId35"/>
    <p:sldId id="303" r:id="rId36"/>
    <p:sldId id="298" r:id="rId37"/>
    <p:sldId id="299" r:id="rId38"/>
    <p:sldId id="304" r:id="rId39"/>
    <p:sldId id="300" r:id="rId40"/>
    <p:sldId id="288" r:id="rId4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00CC66"/>
    <a:srgbClr val="0000FF"/>
    <a:srgbClr val="CC3300"/>
    <a:srgbClr val="66FF33"/>
    <a:srgbClr val="3366FF"/>
    <a:srgbClr val="009900"/>
    <a:srgbClr val="CC00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95" autoAdjust="0"/>
    <p:restoredTop sz="94660"/>
  </p:normalViewPr>
  <p:slideViewPr>
    <p:cSldViewPr>
      <p:cViewPr varScale="1">
        <p:scale>
          <a:sx n="96" d="100"/>
          <a:sy n="96" d="100"/>
        </p:scale>
        <p:origin x="-566" y="-7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atin typeface="Constantia" pitchFamily="18" charset="0"/>
              </a:defRPr>
            </a:lvl1pPr>
          </a:lstStyle>
          <a:p>
            <a:pPr>
              <a:defRPr/>
            </a:pPr>
            <a:endParaRPr lang="en-US"/>
          </a:p>
        </p:txBody>
      </p:sp>
      <p:sp>
        <p:nvSpPr>
          <p:cNvPr id="3072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Constantia" pitchFamily="18" charset="0"/>
              </a:defRPr>
            </a:lvl1pPr>
          </a:lstStyle>
          <a:p>
            <a:pPr>
              <a:defRPr/>
            </a:pPr>
            <a:fld id="{D9806338-CE04-4989-816B-7BC9577CC750}" type="datetimeFigureOut">
              <a:rPr lang="en-US"/>
              <a:pPr>
                <a:defRPr/>
              </a:pPr>
              <a:t>8/7/2012</a:t>
            </a:fld>
            <a:endParaRPr lang="en-US" dirty="0"/>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072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2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Constantia" pitchFamily="18" charset="0"/>
              </a:defRPr>
            </a:lvl1pPr>
          </a:lstStyle>
          <a:p>
            <a:pPr>
              <a:defRPr/>
            </a:pPr>
            <a:endParaRPr lang="en-US"/>
          </a:p>
        </p:txBody>
      </p:sp>
      <p:sp>
        <p:nvSpPr>
          <p:cNvPr id="3072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Constantia" pitchFamily="18" charset="0"/>
              </a:defRPr>
            </a:lvl1pPr>
          </a:lstStyle>
          <a:p>
            <a:pPr>
              <a:defRPr/>
            </a:pPr>
            <a:fld id="{D2EC24C4-F79D-4E46-96AC-4FA844B84DFE}"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2075" tIns="46038" rIns="92075" bIns="46038" anchor="b"/>
          <a:lstStyle/>
          <a:p>
            <a:pPr algn="r"/>
            <a:fld id="{03F96D5A-4533-4A98-9EDE-0DC98D2F99E5}" type="slidenum">
              <a:rPr lang="en-US" sz="1200"/>
              <a:pPr algn="r"/>
              <a:t>9</a:t>
            </a:fld>
            <a:endParaRPr lang="en-US" sz="1200"/>
          </a:p>
        </p:txBody>
      </p:sp>
      <p:sp>
        <p:nvSpPr>
          <p:cNvPr id="24578" name="Rectangle 2"/>
          <p:cNvSpPr>
            <a:spLocks noGrp="1" noRot="1" noChangeAspect="1" noChangeArrowheads="1" noTextEdit="1"/>
          </p:cNvSpPr>
          <p:nvPr>
            <p:ph type="sldImg"/>
          </p:nvPr>
        </p:nvSpPr>
        <p:spPr>
          <a:xfrm>
            <a:off x="1144588" y="687388"/>
            <a:ext cx="4568825" cy="3425825"/>
          </a:xfrm>
          <a:ln cap="flat"/>
        </p:spPr>
      </p:sp>
      <p:sp>
        <p:nvSpPr>
          <p:cNvPr id="24579" name="Rectangle 3"/>
          <p:cNvSpPr>
            <a:spLocks noGrp="1" noChangeArrowheads="1"/>
          </p:cNvSpPr>
          <p:nvPr>
            <p:ph type="body" idx="1"/>
          </p:nvPr>
        </p:nvSpPr>
        <p:spPr>
          <a:noFill/>
          <a:ln/>
        </p:spPr>
        <p:txBody>
          <a:bodyPr lIns="92075" tIns="46038" rIns="92075" bIns="46038"/>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2075" tIns="46038" rIns="92075" bIns="46038" anchor="b"/>
          <a:lstStyle/>
          <a:p>
            <a:pPr algn="r"/>
            <a:fld id="{4CCC3B0A-5AC9-41B8-9D07-9B6F63EC8ED3}" type="slidenum">
              <a:rPr lang="en-US" sz="1200"/>
              <a:pPr algn="r"/>
              <a:t>11</a:t>
            </a:fld>
            <a:endParaRPr lang="en-US" sz="1200"/>
          </a:p>
        </p:txBody>
      </p:sp>
      <p:sp>
        <p:nvSpPr>
          <p:cNvPr id="27650" name="Rectangle 2"/>
          <p:cNvSpPr>
            <a:spLocks noGrp="1" noRot="1" noChangeAspect="1" noChangeArrowheads="1" noTextEdit="1"/>
          </p:cNvSpPr>
          <p:nvPr>
            <p:ph type="sldImg"/>
          </p:nvPr>
        </p:nvSpPr>
        <p:spPr>
          <a:xfrm>
            <a:off x="1144588" y="687388"/>
            <a:ext cx="4568825" cy="3425825"/>
          </a:xfrm>
          <a:ln cap="flat"/>
        </p:spPr>
      </p:sp>
      <p:sp>
        <p:nvSpPr>
          <p:cNvPr id="27651" name="Rectangle 3"/>
          <p:cNvSpPr>
            <a:spLocks noGrp="1" noChangeArrowheads="1"/>
          </p:cNvSpPr>
          <p:nvPr>
            <p:ph type="body" idx="1"/>
          </p:nvPr>
        </p:nvSpPr>
        <p:spPr>
          <a:noFill/>
          <a:ln/>
        </p:spPr>
        <p:txBody>
          <a:bodyPr lIns="92075" tIns="46038" rIns="92075" bIns="46038"/>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2075" tIns="46038" rIns="92075" bIns="46038" anchor="b"/>
          <a:lstStyle/>
          <a:p>
            <a:pPr algn="r"/>
            <a:fld id="{1C0E458E-B0F8-461C-886A-E4D8544ACB22}" type="slidenum">
              <a:rPr lang="en-US" sz="1200"/>
              <a:pPr algn="r"/>
              <a:t>15</a:t>
            </a:fld>
            <a:endParaRPr lang="en-US" sz="1200"/>
          </a:p>
        </p:txBody>
      </p:sp>
      <p:sp>
        <p:nvSpPr>
          <p:cNvPr id="32770" name="Rectangle 2"/>
          <p:cNvSpPr>
            <a:spLocks noGrp="1" noRot="1" noChangeAspect="1" noChangeArrowheads="1" noTextEdit="1"/>
          </p:cNvSpPr>
          <p:nvPr>
            <p:ph type="sldImg"/>
          </p:nvPr>
        </p:nvSpPr>
        <p:spPr>
          <a:xfrm>
            <a:off x="1144588" y="687388"/>
            <a:ext cx="4568825" cy="3425825"/>
          </a:xfrm>
          <a:ln cap="flat"/>
        </p:spPr>
      </p:sp>
      <p:sp>
        <p:nvSpPr>
          <p:cNvPr id="32771" name="Rectangle 3"/>
          <p:cNvSpPr>
            <a:spLocks noGrp="1" noChangeArrowheads="1"/>
          </p:cNvSpPr>
          <p:nvPr>
            <p:ph type="body" idx="1"/>
          </p:nvPr>
        </p:nvSpPr>
        <p:spPr>
          <a:noFill/>
          <a:ln/>
        </p:spPr>
        <p:txBody>
          <a:bodyPr lIns="92075" tIns="46038" rIns="92075" bIns="46038"/>
          <a:lstStyle/>
          <a:p>
            <a:pPr eaLnBrk="1" hangingPunct="1"/>
            <a:r>
              <a:rPr lang="en-US" smtClean="0"/>
              <a:t>Concerns that adolescents have about going through puberty.  Early onset can be difficult, especially for females (early bloomer) – these are the young girls (ex: 5</a:t>
            </a:r>
            <a:r>
              <a:rPr lang="en-US" baseline="30000" smtClean="0"/>
              <a:t>th</a:t>
            </a:r>
            <a:r>
              <a:rPr lang="en-US" smtClean="0"/>
              <a:t> graders) who are taller than everyone else in the class and have started breast development and acne before anyone else.  Late onset can be difficult, especially for males (late bloomer) – these are the older boys who are the last to develop and have a growth spurt (ex: the shortest 9</a:t>
            </a:r>
            <a:r>
              <a:rPr lang="en-US" baseline="30000" smtClean="0"/>
              <a:t>th</a:t>
            </a:r>
            <a:r>
              <a:rPr lang="en-US" smtClean="0"/>
              <a:t> or 10</a:t>
            </a:r>
            <a:r>
              <a:rPr lang="en-US" baseline="30000" smtClean="0"/>
              <a:t>th</a:t>
            </a:r>
            <a:r>
              <a:rPr lang="en-US" smtClean="0"/>
              <a:t> grade boys in the class)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a:ln/>
        </p:spPr>
      </p:sp>
      <p:sp>
        <p:nvSpPr>
          <p:cNvPr id="36866" name="Notes Placeholder 2"/>
          <p:cNvSpPr>
            <a:spLocks noGrp="1"/>
          </p:cNvSpPr>
          <p:nvPr>
            <p:ph type="body" idx="1"/>
          </p:nvPr>
        </p:nvSpPr>
        <p:spPr>
          <a:noFill/>
          <a:ln/>
        </p:spPr>
        <p:txBody>
          <a:bodyPr/>
          <a:lstStyle/>
          <a:p>
            <a:r>
              <a:rPr lang="en-US" smtClean="0"/>
              <a:t>By the end of adolescence, these goals should hopefully be acquired.</a:t>
            </a:r>
          </a:p>
        </p:txBody>
      </p:sp>
      <p:sp>
        <p:nvSpPr>
          <p:cNvPr id="36867" name="Slide Number Placeholder 3"/>
          <p:cNvSpPr>
            <a:spLocks noGrp="1"/>
          </p:cNvSpPr>
          <p:nvPr>
            <p:ph type="sldNum" sz="quarter" idx="5"/>
          </p:nvPr>
        </p:nvSpPr>
        <p:spPr>
          <a:noFill/>
        </p:spPr>
        <p:txBody>
          <a:bodyPr/>
          <a:lstStyle/>
          <a:p>
            <a:fld id="{9BE4B917-6BBA-4034-93D9-112C2D0FD634}" type="slidenum">
              <a:rPr lang="en-US" smtClean="0"/>
              <a:pPr/>
              <a:t>18</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a:ln/>
        </p:spPr>
      </p:sp>
      <p:sp>
        <p:nvSpPr>
          <p:cNvPr id="38914" name="Notes Placeholder 2"/>
          <p:cNvSpPr>
            <a:spLocks noGrp="1"/>
          </p:cNvSpPr>
          <p:nvPr>
            <p:ph type="body" idx="1"/>
          </p:nvPr>
        </p:nvSpPr>
        <p:spPr>
          <a:noFill/>
          <a:ln/>
        </p:spPr>
        <p:txBody>
          <a:bodyPr/>
          <a:lstStyle/>
          <a:p>
            <a:endParaRPr lang="en-US" smtClean="0"/>
          </a:p>
        </p:txBody>
      </p:sp>
      <p:sp>
        <p:nvSpPr>
          <p:cNvPr id="38915" name="Slide Number Placeholder 3"/>
          <p:cNvSpPr>
            <a:spLocks noGrp="1"/>
          </p:cNvSpPr>
          <p:nvPr>
            <p:ph type="sldNum" sz="quarter" idx="5"/>
          </p:nvPr>
        </p:nvSpPr>
        <p:spPr>
          <a:noFill/>
        </p:spPr>
        <p:txBody>
          <a:bodyPr/>
          <a:lstStyle/>
          <a:p>
            <a:fld id="{2E598BF8-FF7A-40D9-B79A-9BF814EF4459}" type="slidenum">
              <a:rPr lang="en-US" smtClean="0"/>
              <a:pPr/>
              <a:t>19</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a:ln/>
        </p:spPr>
      </p:sp>
      <p:sp>
        <p:nvSpPr>
          <p:cNvPr id="40962" name="Notes Placeholder 2"/>
          <p:cNvSpPr>
            <a:spLocks noGrp="1"/>
          </p:cNvSpPr>
          <p:nvPr>
            <p:ph type="body" idx="1"/>
          </p:nvPr>
        </p:nvSpPr>
        <p:spPr>
          <a:noFill/>
          <a:ln/>
        </p:spPr>
        <p:txBody>
          <a:bodyPr/>
          <a:lstStyle/>
          <a:p>
            <a:r>
              <a:rPr lang="en-US" smtClean="0"/>
              <a:t>**This slide shows best in a slideshow setting**</a:t>
            </a:r>
          </a:p>
        </p:txBody>
      </p:sp>
      <p:sp>
        <p:nvSpPr>
          <p:cNvPr id="40963" name="Slide Number Placeholder 3"/>
          <p:cNvSpPr>
            <a:spLocks noGrp="1"/>
          </p:cNvSpPr>
          <p:nvPr>
            <p:ph type="sldNum" sz="quarter" idx="5"/>
          </p:nvPr>
        </p:nvSpPr>
        <p:spPr>
          <a:noFill/>
        </p:spPr>
        <p:txBody>
          <a:bodyPr/>
          <a:lstStyle/>
          <a:p>
            <a:fld id="{C7777586-62F6-47E8-B8CF-D9A3E7FEADAD}" type="slidenum">
              <a:rPr lang="en-US" smtClean="0"/>
              <a:pPr/>
              <a:t>20</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a:ln/>
        </p:spPr>
      </p:sp>
      <p:sp>
        <p:nvSpPr>
          <p:cNvPr id="43010" name="Notes Placeholder 2"/>
          <p:cNvSpPr>
            <a:spLocks noGrp="1"/>
          </p:cNvSpPr>
          <p:nvPr>
            <p:ph type="body" idx="1"/>
          </p:nvPr>
        </p:nvSpPr>
        <p:spPr>
          <a:noFill/>
          <a:ln/>
        </p:spPr>
        <p:txBody>
          <a:bodyPr/>
          <a:lstStyle/>
          <a:p>
            <a:r>
              <a:rPr lang="en-US" smtClean="0"/>
              <a:t>Early adolescents frequently ask themselves “Am I Normal” and compare themselves to each other, especially as their body is starting to change</a:t>
            </a:r>
          </a:p>
        </p:txBody>
      </p:sp>
      <p:sp>
        <p:nvSpPr>
          <p:cNvPr id="43011" name="Slide Number Placeholder 3"/>
          <p:cNvSpPr>
            <a:spLocks noGrp="1"/>
          </p:cNvSpPr>
          <p:nvPr>
            <p:ph type="sldNum" sz="quarter" idx="5"/>
          </p:nvPr>
        </p:nvSpPr>
        <p:spPr>
          <a:noFill/>
        </p:spPr>
        <p:txBody>
          <a:bodyPr/>
          <a:lstStyle/>
          <a:p>
            <a:fld id="{D2AE112F-2402-4095-9E05-7FEEC577DACD}" type="slidenum">
              <a:rPr lang="en-US" smtClean="0"/>
              <a:pPr/>
              <a:t>21</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lvl1pPr>
          </a:lstStyle>
          <a:p>
            <a:pPr>
              <a:defRPr/>
            </a:pPr>
            <a:fld id="{E5239EBC-7C2F-4CDD-A635-9E23C8CC2B85}" type="datetimeFigureOut">
              <a:rPr lang="en-US"/>
              <a:pPr>
                <a:defRPr/>
              </a:pPr>
              <a:t>8/7/2012</a:t>
            </a:fld>
            <a:endParaRPr lang="en-US" dirty="0"/>
          </a:p>
        </p:txBody>
      </p:sp>
      <p:sp>
        <p:nvSpPr>
          <p:cNvPr id="5" name="Footer Placeholder 18"/>
          <p:cNvSpPr>
            <a:spLocks noGrp="1"/>
          </p:cNvSpPr>
          <p:nvPr>
            <p:ph type="ftr" sz="quarter" idx="11"/>
          </p:nvPr>
        </p:nvSpPr>
        <p:spPr/>
        <p:txBody>
          <a:bodyPr/>
          <a:lstStyle>
            <a:lvl1pPr>
              <a:defRPr/>
            </a:lvl1pPr>
          </a:lstStyle>
          <a:p>
            <a:pPr>
              <a:defRPr/>
            </a:pPr>
            <a:endParaRPr lang="en-US"/>
          </a:p>
        </p:txBody>
      </p:sp>
      <p:sp>
        <p:nvSpPr>
          <p:cNvPr id="6" name="Slide Number Placeholder 26"/>
          <p:cNvSpPr>
            <a:spLocks noGrp="1"/>
          </p:cNvSpPr>
          <p:nvPr>
            <p:ph type="sldNum" sz="quarter" idx="12"/>
          </p:nvPr>
        </p:nvSpPr>
        <p:spPr/>
        <p:txBody>
          <a:bodyPr/>
          <a:lstStyle>
            <a:lvl1pPr>
              <a:defRPr/>
            </a:lvl1pPr>
          </a:lstStyle>
          <a:p>
            <a:pPr>
              <a:defRPr/>
            </a:pPr>
            <a:fld id="{92448EC8-2B6D-4D55-B510-ABCD214791BA}" type="slidenum">
              <a:rPr lang="en-US"/>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80ADDF2C-4493-4524-9FB7-20BA3D133DFA}" type="datetimeFigureOut">
              <a:rPr lang="en-US"/>
              <a:pPr>
                <a:defRPr/>
              </a:pPr>
              <a:t>8/7/2012</a:t>
            </a:fld>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0165D098-C99F-4F31-ADD2-C28BB8C5028D}"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91370CFF-29B6-4EA2-B9F6-E0C6F05DFC45}" type="datetimeFigureOut">
              <a:rPr lang="en-US"/>
              <a:pPr>
                <a:defRPr/>
              </a:pPr>
              <a:t>8/7/2012</a:t>
            </a:fld>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114A4BA6-4F58-41F8-87B3-34F2105B93CE}"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704850"/>
            <a:ext cx="8229600" cy="5619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9"/>
          <p:cNvSpPr>
            <a:spLocks noGrp="1"/>
          </p:cNvSpPr>
          <p:nvPr>
            <p:ph type="dt" sz="half" idx="10"/>
          </p:nvPr>
        </p:nvSpPr>
        <p:spPr/>
        <p:txBody>
          <a:bodyPr/>
          <a:lstStyle>
            <a:lvl1pPr>
              <a:defRPr/>
            </a:lvl1pPr>
          </a:lstStyle>
          <a:p>
            <a:pPr>
              <a:defRPr/>
            </a:pPr>
            <a:fld id="{05BE30C1-F2D9-4D74-A790-643BE6EAED87}" type="datetimeFigureOut">
              <a:rPr lang="en-US"/>
              <a:pPr>
                <a:defRPr/>
              </a:pPr>
              <a:t>8/7/2012</a:t>
            </a:fld>
            <a:endParaRPr lang="en-US" dirty="0"/>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pPr>
              <a:defRPr/>
            </a:pPr>
            <a:fld id="{1A5081EF-BF15-4610-9421-7320A096B11C}"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8CE9100A-90CF-4934-8E7A-B6DC30381295}" type="datetimeFigureOut">
              <a:rPr lang="en-US"/>
              <a:pPr>
                <a:defRPr/>
              </a:pPr>
              <a:t>8/7/2012</a:t>
            </a:fld>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FD7D6068-B364-460A-A83E-07EF47145B20}"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CCE09A74-0516-4661-9ECB-020CC152BE22}" type="datetimeFigureOut">
              <a:rPr lang="en-US"/>
              <a:pPr>
                <a:defRPr/>
              </a:pPr>
              <a:t>8/7/2012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3667EBA-89B0-4002-81CC-BC5622AA58E3}" type="slidenum">
              <a:rPr lang="en-US"/>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987F7A7F-A10A-46C0-9EF5-5949D1081F1A}" type="datetimeFigureOut">
              <a:rPr lang="en-US"/>
              <a:pPr>
                <a:defRPr/>
              </a:pPr>
              <a:t>8/7/2012</a:t>
            </a:fld>
            <a:endParaRPr lang="en-US" dirty="0"/>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1F22DEC6-7110-4CAA-9603-DC155EC284AB}"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fld id="{14AE4C44-68A3-4DA3-81FE-32B49DAD7AB9}" type="datetimeFigureOut">
              <a:rPr lang="en-US"/>
              <a:pPr>
                <a:defRPr/>
              </a:pPr>
              <a:t>8/7/2012</a:t>
            </a:fld>
            <a:endParaRPr lang="en-US" dirty="0"/>
          </a:p>
        </p:txBody>
      </p:sp>
      <p:sp>
        <p:nvSpPr>
          <p:cNvPr id="8" name="Footer Placeholder 21"/>
          <p:cNvSpPr>
            <a:spLocks noGrp="1"/>
          </p:cNvSpPr>
          <p:nvPr>
            <p:ph type="ftr" sz="quarter" idx="11"/>
          </p:nvPr>
        </p:nvSpPr>
        <p:spPr/>
        <p:txBody>
          <a:bodyPr/>
          <a:lstStyle>
            <a:lvl1pPr>
              <a:defRPr/>
            </a:lvl1pPr>
          </a:lstStyle>
          <a:p>
            <a:pPr>
              <a:defRPr/>
            </a:pPr>
            <a:endParaRPr lang="en-US"/>
          </a:p>
        </p:txBody>
      </p:sp>
      <p:sp>
        <p:nvSpPr>
          <p:cNvPr id="9" name="Slide Number Placeholder 17"/>
          <p:cNvSpPr>
            <a:spLocks noGrp="1"/>
          </p:cNvSpPr>
          <p:nvPr>
            <p:ph type="sldNum" sz="quarter" idx="12"/>
          </p:nvPr>
        </p:nvSpPr>
        <p:spPr/>
        <p:txBody>
          <a:bodyPr/>
          <a:lstStyle>
            <a:lvl1pPr>
              <a:defRPr/>
            </a:lvl1pPr>
          </a:lstStyle>
          <a:p>
            <a:pPr>
              <a:defRPr/>
            </a:pPr>
            <a:fld id="{ED696524-C4BF-4D51-A0BD-0E3B06B1ED75}"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9A02E88B-8FBA-47A9-8B68-7B66FBDE2BB9}" type="datetimeFigureOut">
              <a:rPr lang="en-US"/>
              <a:pPr>
                <a:defRPr/>
              </a:pPr>
              <a:t>8/7/2012</a:t>
            </a:fld>
            <a:endParaRPr lang="en-US" dirty="0"/>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pPr>
              <a:defRPr/>
            </a:pPr>
            <a:fld id="{1DBE993C-EB35-4589-B6A3-2C22788DC1DB}"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82966CD5-10EF-4C18-9E05-F240E60131EE}" type="datetimeFigureOut">
              <a:rPr lang="en-US"/>
              <a:pPr>
                <a:defRPr/>
              </a:pPr>
              <a:t>8/7/2012</a:t>
            </a:fld>
            <a:endParaRPr lang="en-US" dirty="0"/>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E498E6F0-B176-4D85-AB0F-EB2810990017}"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F1CF8954-5EFA-422E-92D7-3A53666F3AAA}" type="datetimeFigureOut">
              <a:rPr lang="en-US"/>
              <a:pPr>
                <a:defRPr/>
              </a:pPr>
              <a:t>8/7/2012</a:t>
            </a:fld>
            <a:endParaRPr lang="en-US" dirty="0"/>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65955A14-5FC2-4338-AA19-C5C9BD413A32}"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8"/>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ight Triangle 11"/>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8"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dirty="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9FBECFCA-FBC3-4E57-B934-B3A1F5E89D00}" type="datetimeFigureOut">
              <a:rPr lang="en-US"/>
              <a:pPr>
                <a:defRPr/>
              </a:pPr>
              <a:t>8/7/2012</a:t>
            </a:fld>
            <a:endParaRPr lang="en-US" dirty="0"/>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E64B7B3F-4B10-476C-B48C-7D56B0AC6F51}"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1028"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fld id="{7DD1E6F0-D632-4D21-9611-49353DF21BD2}" type="datetimeFigureOut">
              <a:rPr lang="en-US"/>
              <a:pPr>
                <a:defRPr/>
              </a:pPr>
              <a:t>8/7/2012</a:t>
            </a:fld>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a:solidFill>
                  <a:schemeClr val="tx2">
                    <a:shade val="90000"/>
                  </a:schemeClr>
                </a:solidFill>
                <a:latin typeface="+mn-lt"/>
              </a:defRPr>
            </a:lvl1pPr>
          </a:lstStyle>
          <a:p>
            <a:pPr>
              <a:defRPr/>
            </a:pPr>
            <a:fld id="{E31A649C-0F32-4F58-987C-D631A29BFF20}" type="slidenum">
              <a:rPr lang="en-US"/>
              <a:pPr>
                <a:defRPr/>
              </a:pPr>
              <a:t>‹#›</a:t>
            </a:fld>
            <a:endParaRPr lang="en-US" dirty="0"/>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grpSp>
    </p:spTree>
  </p:cSld>
  <p:clrMap bg1="lt1" tx1="dk1" bg2="lt2" tx2="dk2" accent1="accent1" accent2="accent2" accent3="accent3" accent4="accent4" accent5="accent5" accent6="accent6" hlink="hlink" folHlink="folHlink"/>
  <p:sldLayoutIdLst>
    <p:sldLayoutId id="2147483721" r:id="rId1"/>
    <p:sldLayoutId id="2147483712" r:id="rId2"/>
    <p:sldLayoutId id="2147483722" r:id="rId3"/>
    <p:sldLayoutId id="2147483713" r:id="rId4"/>
    <p:sldLayoutId id="2147483714" r:id="rId5"/>
    <p:sldLayoutId id="2147483715" r:id="rId6"/>
    <p:sldLayoutId id="2147483716" r:id="rId7"/>
    <p:sldLayoutId id="2147483717" r:id="rId8"/>
    <p:sldLayoutId id="2147483723" r:id="rId9"/>
    <p:sldLayoutId id="2147483718" r:id="rId10"/>
    <p:sldLayoutId id="2147483719" r:id="rId11"/>
    <p:sldLayoutId id="2147483720" r:id="rId12"/>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17.wmf"/><Relationship Id="rId5" Type="http://schemas.openxmlformats.org/officeDocument/2006/relationships/image" Target="../media/image16.wmf"/><Relationship Id="rId4" Type="http://schemas.openxmlformats.org/officeDocument/2006/relationships/image" Target="../media/image15.w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slideLayout" Target="../slideLayouts/slideLayout2.xml"/><Relationship Id="rId6" Type="http://schemas.openxmlformats.org/officeDocument/2006/relationships/image" Target="../media/image8.wmf"/><Relationship Id="rId5" Type="http://schemas.openxmlformats.org/officeDocument/2006/relationships/image" Target="../media/image7.wmf"/><Relationship Id="rId4" Type="http://schemas.openxmlformats.org/officeDocument/2006/relationships/image" Target="../media/image6.wmf"/></Relationships>
</file>

<file path=ppt/slides/_rels/slide7.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slideLayout" Target="../slideLayouts/slideLayout2.xml"/><Relationship Id="rId6" Type="http://schemas.openxmlformats.org/officeDocument/2006/relationships/image" Target="../media/image13.wmf"/><Relationship Id="rId5" Type="http://schemas.openxmlformats.org/officeDocument/2006/relationships/image" Target="../media/image12.wmf"/><Relationship Id="rId4" Type="http://schemas.openxmlformats.org/officeDocument/2006/relationships/image" Target="../media/image11.w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362200"/>
            <a:ext cx="7851648" cy="1828800"/>
          </a:xfrm>
        </p:spPr>
        <p:txBody>
          <a:bodyPr/>
          <a:lstStyle/>
          <a:p>
            <a:pPr algn="ctr" eaLnBrk="1" fontAlgn="auto" hangingPunct="1">
              <a:spcAft>
                <a:spcPts val="0"/>
              </a:spcAft>
              <a:defRPr/>
            </a:pPr>
            <a:r>
              <a:rPr lang="en-US" dirty="0" smtClean="0"/>
              <a:t>Adolescent Development</a:t>
            </a:r>
            <a:endParaRPr lang="en-US" dirty="0"/>
          </a:p>
        </p:txBody>
      </p:sp>
      <p:pic>
        <p:nvPicPr>
          <p:cNvPr id="15362" name="Picture 4"/>
          <p:cNvPicPr>
            <a:picLocks noChangeArrowheads="1"/>
          </p:cNvPicPr>
          <p:nvPr/>
        </p:nvPicPr>
        <p:blipFill>
          <a:blip r:embed="rId2"/>
          <a:srcRect/>
          <a:stretch>
            <a:fillRect/>
          </a:stretch>
        </p:blipFill>
        <p:spPr bwMode="auto">
          <a:xfrm>
            <a:off x="4800600" y="533400"/>
            <a:ext cx="3746500" cy="2146300"/>
          </a:xfrm>
          <a:prstGeom prst="rect">
            <a:avLst/>
          </a:prstGeom>
          <a:noFill/>
          <a:ln w="9525">
            <a:noFill/>
            <a:miter lim="800000"/>
            <a:headEnd/>
            <a:tailEnd/>
          </a:ln>
        </p:spPr>
      </p:pic>
      <p:sp>
        <p:nvSpPr>
          <p:cNvPr id="15363" name="TextBox 3"/>
          <p:cNvSpPr txBox="1">
            <a:spLocks noChangeArrowheads="1"/>
          </p:cNvSpPr>
          <p:nvPr/>
        </p:nvSpPr>
        <p:spPr bwMode="auto">
          <a:xfrm>
            <a:off x="2057400" y="4800600"/>
            <a:ext cx="5314950" cy="646113"/>
          </a:xfrm>
          <a:prstGeom prst="rect">
            <a:avLst/>
          </a:prstGeom>
          <a:noFill/>
          <a:ln w="9525">
            <a:noFill/>
            <a:miter lim="800000"/>
            <a:headEnd/>
            <a:tailEnd/>
          </a:ln>
        </p:spPr>
        <p:txBody>
          <a:bodyPr wrap="none">
            <a:spAutoFit/>
          </a:bodyPr>
          <a:lstStyle/>
          <a:p>
            <a:r>
              <a:rPr lang="en-US" sz="3600">
                <a:solidFill>
                  <a:schemeClr val="bg1"/>
                </a:solidFill>
              </a:rPr>
              <a:t>Allison Eliscu, MD, FAAP</a:t>
            </a:r>
          </a:p>
        </p:txBody>
      </p:sp>
      <p:sp>
        <p:nvSpPr>
          <p:cNvPr id="15364" name="TextBox 4"/>
          <p:cNvSpPr txBox="1">
            <a:spLocks noChangeArrowheads="1"/>
          </p:cNvSpPr>
          <p:nvPr/>
        </p:nvSpPr>
        <p:spPr bwMode="auto">
          <a:xfrm>
            <a:off x="7010400" y="5943600"/>
            <a:ext cx="1695450" cy="641350"/>
          </a:xfrm>
          <a:prstGeom prst="rect">
            <a:avLst/>
          </a:prstGeom>
          <a:noFill/>
          <a:ln w="9525">
            <a:noFill/>
            <a:miter lim="800000"/>
            <a:headEnd/>
            <a:tailEnd/>
          </a:ln>
        </p:spPr>
        <p:txBody>
          <a:bodyPr wrap="none">
            <a:spAutoFit/>
          </a:bodyPr>
          <a:lstStyle/>
          <a:p>
            <a:r>
              <a:rPr lang="en-US">
                <a:solidFill>
                  <a:schemeClr val="bg1"/>
                </a:solidFill>
              </a:rPr>
              <a:t>Rev. Aug 2012</a:t>
            </a:r>
          </a:p>
          <a:p>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p:cNvSpPr>
          <p:nvPr>
            <p:ph type="title"/>
          </p:nvPr>
        </p:nvSpPr>
        <p:spPr/>
        <p:txBody>
          <a:bodyPr/>
          <a:lstStyle/>
          <a:p>
            <a:pPr algn="ctr" eaLnBrk="1" hangingPunct="1"/>
            <a:r>
              <a:rPr lang="en-US" smtClean="0"/>
              <a:t>Sequence of Puberty in Males</a:t>
            </a:r>
          </a:p>
        </p:txBody>
      </p:sp>
      <p:sp>
        <p:nvSpPr>
          <p:cNvPr id="28675" name="Rectangle 3"/>
          <p:cNvSpPr>
            <a:spLocks noGrp="1"/>
          </p:cNvSpPr>
          <p:nvPr>
            <p:ph type="body" idx="1"/>
          </p:nvPr>
        </p:nvSpPr>
        <p:spPr/>
        <p:txBody>
          <a:bodyPr/>
          <a:lstStyle/>
          <a:p>
            <a:pPr eaLnBrk="1" hangingPunct="1">
              <a:defRPr/>
            </a:pPr>
            <a:r>
              <a:rPr lang="en-US" smtClean="0">
                <a:effectLst>
                  <a:outerShdw blurRad="38100" dist="38100" dir="2700000" algn="tl">
                    <a:srgbClr val="C0C0C0"/>
                  </a:outerShdw>
                </a:effectLst>
              </a:rPr>
              <a:t>Growth of testicles</a:t>
            </a:r>
          </a:p>
          <a:p>
            <a:pPr eaLnBrk="1" hangingPunct="1">
              <a:defRPr/>
            </a:pPr>
            <a:r>
              <a:rPr lang="en-US" smtClean="0">
                <a:effectLst>
                  <a:outerShdw blurRad="38100" dist="38100" dir="2700000" algn="tl">
                    <a:srgbClr val="C0C0C0"/>
                  </a:outerShdw>
                </a:effectLst>
              </a:rPr>
              <a:t>Thinning and reddening of skin of scrotum</a:t>
            </a:r>
          </a:p>
          <a:p>
            <a:pPr eaLnBrk="1" hangingPunct="1">
              <a:defRPr/>
            </a:pPr>
            <a:r>
              <a:rPr lang="en-US" smtClean="0">
                <a:effectLst>
                  <a:outerShdw blurRad="38100" dist="38100" dir="2700000" algn="tl">
                    <a:srgbClr val="C0C0C0"/>
                  </a:outerShdw>
                </a:effectLst>
              </a:rPr>
              <a:t>Appearance of pubic hair </a:t>
            </a:r>
          </a:p>
          <a:p>
            <a:pPr eaLnBrk="1" hangingPunct="1">
              <a:defRPr/>
            </a:pPr>
            <a:r>
              <a:rPr lang="en-US" smtClean="0">
                <a:effectLst>
                  <a:outerShdw blurRad="38100" dist="38100" dir="2700000" algn="tl">
                    <a:srgbClr val="C0C0C0"/>
                  </a:outerShdw>
                </a:effectLst>
              </a:rPr>
              <a:t>Growth of penis, scrotum</a:t>
            </a:r>
          </a:p>
          <a:p>
            <a:pPr eaLnBrk="1" hangingPunct="1">
              <a:defRPr/>
            </a:pPr>
            <a:r>
              <a:rPr lang="en-US" smtClean="0">
                <a:effectLst>
                  <a:outerShdw blurRad="38100" dist="38100" dir="2700000" algn="tl">
                    <a:srgbClr val="C0C0C0"/>
                  </a:outerShdw>
                </a:effectLst>
              </a:rPr>
              <a:t>Axillary hair</a:t>
            </a:r>
          </a:p>
          <a:p>
            <a:pPr eaLnBrk="1" hangingPunct="1">
              <a:defRPr/>
            </a:pPr>
            <a:r>
              <a:rPr lang="en-US" smtClean="0">
                <a:effectLst>
                  <a:outerShdw blurRad="38100" dist="38100" dir="2700000" algn="tl">
                    <a:srgbClr val="C0C0C0"/>
                  </a:outerShdw>
                </a:effectLst>
              </a:rPr>
              <a:t>First ejaculations</a:t>
            </a:r>
          </a:p>
          <a:p>
            <a:pPr eaLnBrk="1" hangingPunct="1">
              <a:defRPr/>
            </a:pPr>
            <a:r>
              <a:rPr lang="en-US" smtClean="0">
                <a:effectLst>
                  <a:outerShdw blurRad="38100" dist="38100" dir="2700000" algn="tl">
                    <a:srgbClr val="C0C0C0"/>
                  </a:outerShdw>
                </a:effectLst>
              </a:rPr>
              <a:t>Growth spurt</a:t>
            </a:r>
          </a:p>
          <a:p>
            <a:pPr eaLnBrk="1" hangingPunct="1">
              <a:defRPr/>
            </a:pPr>
            <a:r>
              <a:rPr lang="en-US" smtClean="0">
                <a:effectLst>
                  <a:outerShdw blurRad="38100" dist="38100" dir="2700000" algn="tl">
                    <a:srgbClr val="C0C0C0"/>
                  </a:outerShdw>
                </a:effectLst>
              </a:rPr>
              <a:t>Facial hair</a:t>
            </a:r>
          </a:p>
          <a:p>
            <a:pPr eaLnBrk="1" hangingPunct="1">
              <a:defRPr/>
            </a:pPr>
            <a:r>
              <a:rPr lang="en-US" smtClean="0">
                <a:effectLst>
                  <a:outerShdw blurRad="38100" dist="38100" dir="2700000" algn="tl">
                    <a:srgbClr val="C0C0C0"/>
                  </a:outerShdw>
                </a:effectLst>
              </a:rPr>
              <a:t>Adult height</a:t>
            </a:r>
          </a:p>
          <a:p>
            <a:pPr eaLnBrk="1" hangingPunct="1">
              <a:defRPr/>
            </a:pPr>
            <a:endParaRPr lang="en-US" smtClean="0"/>
          </a:p>
        </p:txBody>
      </p:sp>
      <p:pic>
        <p:nvPicPr>
          <p:cNvPr id="25603" name="Picture 6" descr="graph"/>
          <p:cNvPicPr>
            <a:picLocks noChangeAspect="1" noChangeArrowheads="1"/>
          </p:cNvPicPr>
          <p:nvPr/>
        </p:nvPicPr>
        <p:blipFill>
          <a:blip r:embed="rId2"/>
          <a:srcRect t="47310" b="6906"/>
          <a:stretch>
            <a:fillRect/>
          </a:stretch>
        </p:blipFill>
        <p:spPr bwMode="auto">
          <a:xfrm>
            <a:off x="4267200" y="3962400"/>
            <a:ext cx="4267200" cy="2427288"/>
          </a:xfrm>
          <a:prstGeom prst="rect">
            <a:avLst/>
          </a:prstGeom>
          <a:noFill/>
          <a:ln w="9525">
            <a:noFill/>
            <a:miter lim="800000"/>
            <a:headEnd/>
            <a:tailEnd/>
          </a:ln>
        </p:spPr>
      </p:pic>
      <p:sp>
        <p:nvSpPr>
          <p:cNvPr id="25604" name="Text Box 7"/>
          <p:cNvSpPr txBox="1">
            <a:spLocks noChangeArrowheads="1"/>
          </p:cNvSpPr>
          <p:nvPr/>
        </p:nvSpPr>
        <p:spPr bwMode="auto">
          <a:xfrm>
            <a:off x="5715000" y="6400800"/>
            <a:ext cx="1844675" cy="366713"/>
          </a:xfrm>
          <a:prstGeom prst="rect">
            <a:avLst/>
          </a:prstGeom>
          <a:noFill/>
          <a:ln w="9525">
            <a:noFill/>
            <a:miter lim="800000"/>
            <a:headEnd/>
            <a:tailEnd/>
          </a:ln>
        </p:spPr>
        <p:txBody>
          <a:bodyPr>
            <a:spAutoFit/>
          </a:bodyPr>
          <a:lstStyle/>
          <a:p>
            <a:r>
              <a:rPr lang="en-US">
                <a:solidFill>
                  <a:schemeClr val="accent1"/>
                </a:solidFill>
              </a:rPr>
              <a:t>Age (years)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5"/>
          <p:cNvPicPr>
            <a:picLocks noChangeArrowheads="1"/>
          </p:cNvPicPr>
          <p:nvPr/>
        </p:nvPicPr>
        <p:blipFill>
          <a:blip r:embed="rId3"/>
          <a:srcRect/>
          <a:stretch>
            <a:fillRect/>
          </a:stretch>
        </p:blipFill>
        <p:spPr bwMode="auto">
          <a:xfrm>
            <a:off x="914400" y="1600200"/>
            <a:ext cx="2819400" cy="2057400"/>
          </a:xfrm>
          <a:prstGeom prst="rect">
            <a:avLst/>
          </a:prstGeom>
          <a:noFill/>
          <a:ln w="9525">
            <a:noFill/>
            <a:miter lim="800000"/>
            <a:headEnd/>
            <a:tailEnd/>
          </a:ln>
        </p:spPr>
      </p:pic>
      <p:pic>
        <p:nvPicPr>
          <p:cNvPr id="26626" name="Picture 6"/>
          <p:cNvPicPr>
            <a:picLocks noChangeArrowheads="1"/>
          </p:cNvPicPr>
          <p:nvPr/>
        </p:nvPicPr>
        <p:blipFill>
          <a:blip r:embed="rId4"/>
          <a:srcRect/>
          <a:stretch>
            <a:fillRect/>
          </a:stretch>
        </p:blipFill>
        <p:spPr bwMode="auto">
          <a:xfrm>
            <a:off x="5562600" y="1600200"/>
            <a:ext cx="2452688" cy="2211388"/>
          </a:xfrm>
          <a:prstGeom prst="rect">
            <a:avLst/>
          </a:prstGeom>
          <a:noFill/>
          <a:ln w="9525">
            <a:noFill/>
            <a:miter lim="800000"/>
            <a:headEnd/>
            <a:tailEnd/>
          </a:ln>
        </p:spPr>
      </p:pic>
      <p:pic>
        <p:nvPicPr>
          <p:cNvPr id="26627" name="Picture 7"/>
          <p:cNvPicPr>
            <a:picLocks noChangeArrowheads="1"/>
          </p:cNvPicPr>
          <p:nvPr/>
        </p:nvPicPr>
        <p:blipFill>
          <a:blip r:embed="rId5"/>
          <a:srcRect/>
          <a:stretch>
            <a:fillRect/>
          </a:stretch>
        </p:blipFill>
        <p:spPr bwMode="auto">
          <a:xfrm>
            <a:off x="912813" y="4267200"/>
            <a:ext cx="2668587" cy="1897063"/>
          </a:xfrm>
          <a:prstGeom prst="rect">
            <a:avLst/>
          </a:prstGeom>
          <a:noFill/>
          <a:ln w="9525">
            <a:noFill/>
            <a:miter lim="800000"/>
            <a:headEnd/>
            <a:tailEnd/>
          </a:ln>
        </p:spPr>
      </p:pic>
      <p:pic>
        <p:nvPicPr>
          <p:cNvPr id="26628" name="Picture 8"/>
          <p:cNvPicPr>
            <a:picLocks noChangeArrowheads="1"/>
          </p:cNvPicPr>
          <p:nvPr/>
        </p:nvPicPr>
        <p:blipFill>
          <a:blip r:embed="rId6"/>
          <a:srcRect/>
          <a:stretch>
            <a:fillRect/>
          </a:stretch>
        </p:blipFill>
        <p:spPr bwMode="auto">
          <a:xfrm>
            <a:off x="5638800" y="4419600"/>
            <a:ext cx="2590800" cy="1765300"/>
          </a:xfrm>
          <a:prstGeom prst="rect">
            <a:avLst/>
          </a:prstGeom>
          <a:noFill/>
          <a:ln w="9525">
            <a:noFill/>
            <a:miter lim="800000"/>
            <a:headEnd/>
            <a:tailEnd/>
          </a:ln>
        </p:spPr>
      </p:pic>
      <p:sp>
        <p:nvSpPr>
          <p:cNvPr id="26629" name="TextBox 8"/>
          <p:cNvSpPr txBox="1">
            <a:spLocks noChangeArrowheads="1"/>
          </p:cNvSpPr>
          <p:nvPr/>
        </p:nvSpPr>
        <p:spPr bwMode="auto">
          <a:xfrm>
            <a:off x="838200" y="3352800"/>
            <a:ext cx="2971800" cy="549275"/>
          </a:xfrm>
          <a:prstGeom prst="rect">
            <a:avLst/>
          </a:prstGeom>
          <a:noFill/>
          <a:ln w="9525">
            <a:noFill/>
            <a:miter lim="800000"/>
            <a:headEnd/>
            <a:tailEnd/>
          </a:ln>
        </p:spPr>
        <p:txBody>
          <a:bodyPr>
            <a:spAutoFit/>
          </a:bodyPr>
          <a:lstStyle/>
          <a:p>
            <a:r>
              <a:rPr lang="en-US" sz="1600" b="1">
                <a:latin typeface="Constantia" pitchFamily="18" charset="0"/>
              </a:rPr>
              <a:t>Tanner 2</a:t>
            </a:r>
            <a:r>
              <a:rPr lang="en-US" b="1">
                <a:latin typeface="Constantia" pitchFamily="18" charset="0"/>
              </a:rPr>
              <a:t> </a:t>
            </a:r>
            <a:r>
              <a:rPr lang="en-US" sz="1200">
                <a:latin typeface="Constantia" pitchFamily="18" charset="0"/>
              </a:rPr>
              <a:t>Sparse hair at base, slight testicular growth and texture change</a:t>
            </a:r>
          </a:p>
        </p:txBody>
      </p:sp>
      <p:sp>
        <p:nvSpPr>
          <p:cNvPr id="26630" name="TextBox 8"/>
          <p:cNvSpPr txBox="1">
            <a:spLocks noChangeArrowheads="1"/>
          </p:cNvSpPr>
          <p:nvPr/>
        </p:nvSpPr>
        <p:spPr bwMode="auto">
          <a:xfrm>
            <a:off x="5562600" y="3505200"/>
            <a:ext cx="2590800" cy="549275"/>
          </a:xfrm>
          <a:prstGeom prst="rect">
            <a:avLst/>
          </a:prstGeom>
          <a:noFill/>
          <a:ln w="9525">
            <a:noFill/>
            <a:miter lim="800000"/>
            <a:headEnd/>
            <a:tailEnd/>
          </a:ln>
        </p:spPr>
        <p:txBody>
          <a:bodyPr>
            <a:spAutoFit/>
          </a:bodyPr>
          <a:lstStyle/>
          <a:p>
            <a:r>
              <a:rPr lang="en-US" sz="1600" b="1">
                <a:latin typeface="Constantia" pitchFamily="18" charset="0"/>
              </a:rPr>
              <a:t>Tanner 3</a:t>
            </a:r>
            <a:r>
              <a:rPr lang="en-US" b="1">
                <a:latin typeface="Constantia" pitchFamily="18" charset="0"/>
              </a:rPr>
              <a:t> </a:t>
            </a:r>
            <a:r>
              <a:rPr lang="en-US" sz="1200">
                <a:latin typeface="Constantia" pitchFamily="18" charset="0"/>
              </a:rPr>
              <a:t>Darker and curlier hair, testicles larger, penis longer</a:t>
            </a:r>
          </a:p>
        </p:txBody>
      </p:sp>
      <p:sp>
        <p:nvSpPr>
          <p:cNvPr id="26631" name="TextBox 8"/>
          <p:cNvSpPr txBox="1">
            <a:spLocks noChangeArrowheads="1"/>
          </p:cNvSpPr>
          <p:nvPr/>
        </p:nvSpPr>
        <p:spPr bwMode="auto">
          <a:xfrm>
            <a:off x="838200" y="6126163"/>
            <a:ext cx="2895600" cy="731837"/>
          </a:xfrm>
          <a:prstGeom prst="rect">
            <a:avLst/>
          </a:prstGeom>
          <a:noFill/>
          <a:ln w="9525">
            <a:noFill/>
            <a:miter lim="800000"/>
            <a:headEnd/>
            <a:tailEnd/>
          </a:ln>
        </p:spPr>
        <p:txBody>
          <a:bodyPr>
            <a:spAutoFit/>
          </a:bodyPr>
          <a:lstStyle/>
          <a:p>
            <a:r>
              <a:rPr lang="en-US" sz="1600" b="1">
                <a:latin typeface="Constantia" pitchFamily="18" charset="0"/>
              </a:rPr>
              <a:t>Tanner 4</a:t>
            </a:r>
            <a:r>
              <a:rPr lang="en-US" b="1">
                <a:latin typeface="Constantia" pitchFamily="18" charset="0"/>
              </a:rPr>
              <a:t> </a:t>
            </a:r>
            <a:r>
              <a:rPr lang="en-US" sz="1200">
                <a:latin typeface="Constantia" pitchFamily="18" charset="0"/>
              </a:rPr>
              <a:t>More pubic hair, testicles bigger and more textured, longer and broader penis</a:t>
            </a:r>
          </a:p>
        </p:txBody>
      </p:sp>
      <p:sp>
        <p:nvSpPr>
          <p:cNvPr id="26632" name="TextBox 8"/>
          <p:cNvSpPr txBox="1">
            <a:spLocks noChangeArrowheads="1"/>
          </p:cNvSpPr>
          <p:nvPr/>
        </p:nvSpPr>
        <p:spPr bwMode="auto">
          <a:xfrm>
            <a:off x="5638800" y="6172200"/>
            <a:ext cx="2895600" cy="549275"/>
          </a:xfrm>
          <a:prstGeom prst="rect">
            <a:avLst/>
          </a:prstGeom>
          <a:noFill/>
          <a:ln w="9525">
            <a:noFill/>
            <a:miter lim="800000"/>
            <a:headEnd/>
            <a:tailEnd/>
          </a:ln>
        </p:spPr>
        <p:txBody>
          <a:bodyPr>
            <a:spAutoFit/>
          </a:bodyPr>
          <a:lstStyle/>
          <a:p>
            <a:r>
              <a:rPr lang="en-US" sz="1600" b="1">
                <a:latin typeface="Constantia" pitchFamily="18" charset="0"/>
              </a:rPr>
              <a:t>Tanner 5</a:t>
            </a:r>
            <a:r>
              <a:rPr lang="en-US" b="1">
                <a:latin typeface="Constantia" pitchFamily="18" charset="0"/>
              </a:rPr>
              <a:t> </a:t>
            </a:r>
            <a:r>
              <a:rPr lang="en-US" sz="1200">
                <a:latin typeface="Constantia" pitchFamily="18" charset="0"/>
              </a:rPr>
              <a:t>Pubic hair to thighs; testes and penis adult length and width</a:t>
            </a:r>
          </a:p>
        </p:txBody>
      </p:sp>
      <p:sp>
        <p:nvSpPr>
          <p:cNvPr id="33803" name="Rectangle 11"/>
          <p:cNvSpPr>
            <a:spLocks noGrp="1"/>
          </p:cNvSpPr>
          <p:nvPr>
            <p:ph type="title"/>
          </p:nvPr>
        </p:nvSpPr>
        <p:spPr>
          <a:xfrm>
            <a:off x="533400" y="152400"/>
            <a:ext cx="8229600" cy="1143000"/>
          </a:xfrm>
        </p:spPr>
        <p:txBody>
          <a:bodyPr/>
          <a:lstStyle/>
          <a:p>
            <a:pPr algn="ctr" eaLnBrk="1" hangingPunct="1">
              <a:defRPr/>
            </a:pPr>
            <a:r>
              <a:rPr lang="en-US" smtClean="0"/>
              <a:t>Tanner Stages in Males</a:t>
            </a:r>
          </a:p>
        </p:txBody>
      </p:sp>
    </p:spTree>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p:cNvSpPr>
          <p:nvPr>
            <p:ph type="title"/>
          </p:nvPr>
        </p:nvSpPr>
        <p:spPr>
          <a:xfrm>
            <a:off x="381000" y="457200"/>
            <a:ext cx="8229600" cy="1143000"/>
          </a:xfrm>
        </p:spPr>
        <p:txBody>
          <a:bodyPr/>
          <a:lstStyle/>
          <a:p>
            <a:pPr algn="ctr" eaLnBrk="1" hangingPunct="1"/>
            <a:r>
              <a:rPr lang="en-US" smtClean="0"/>
              <a:t>Peak Growth Velocity in Males</a:t>
            </a:r>
          </a:p>
        </p:txBody>
      </p:sp>
      <p:sp>
        <p:nvSpPr>
          <p:cNvPr id="32771" name="Rectangle 3"/>
          <p:cNvSpPr>
            <a:spLocks noGrp="1"/>
          </p:cNvSpPr>
          <p:nvPr>
            <p:ph type="body" idx="1"/>
          </p:nvPr>
        </p:nvSpPr>
        <p:spPr/>
        <p:txBody>
          <a:bodyPr/>
          <a:lstStyle/>
          <a:p>
            <a:pPr eaLnBrk="1" hangingPunct="1">
              <a:defRPr/>
            </a:pPr>
            <a:r>
              <a:rPr lang="en-US" smtClean="0">
                <a:effectLst>
                  <a:outerShdw blurRad="38100" dist="38100" dir="2700000" algn="tl">
                    <a:srgbClr val="C0C0C0"/>
                  </a:outerShdw>
                </a:effectLst>
              </a:rPr>
              <a:t>Occurs in late puberty (Tanner 4-5)</a:t>
            </a:r>
          </a:p>
          <a:p>
            <a:pPr eaLnBrk="1" hangingPunct="1">
              <a:defRPr/>
            </a:pPr>
            <a:r>
              <a:rPr lang="en-US" smtClean="0">
                <a:effectLst>
                  <a:outerShdw blurRad="38100" dist="38100" dir="2700000" algn="tl">
                    <a:srgbClr val="C0C0C0"/>
                  </a:outerShdw>
                </a:effectLst>
              </a:rPr>
              <a:t>Growth accelerates slower in males and lasts longer</a:t>
            </a:r>
          </a:p>
          <a:p>
            <a:pPr eaLnBrk="1" hangingPunct="1">
              <a:defRPr/>
            </a:pPr>
            <a:r>
              <a:rPr lang="en-US" smtClean="0">
                <a:effectLst>
                  <a:outerShdw blurRad="38100" dist="38100" dir="2700000" algn="tl">
                    <a:srgbClr val="C0C0C0"/>
                  </a:outerShdw>
                </a:effectLst>
              </a:rPr>
              <a:t>Growth begins to accelerate about 9 months after the first signs of testicular enlargement </a:t>
            </a:r>
          </a:p>
          <a:p>
            <a:pPr eaLnBrk="1" hangingPunct="1">
              <a:defRPr/>
            </a:pPr>
            <a:r>
              <a:rPr lang="en-US" smtClean="0">
                <a:effectLst>
                  <a:outerShdw blurRad="38100" dist="38100" dir="2700000" algn="tl">
                    <a:srgbClr val="C0C0C0"/>
                  </a:outerShdw>
                </a:effectLst>
              </a:rPr>
              <a:t>Peak velocity is 3.5-5 inches per year</a:t>
            </a:r>
          </a:p>
          <a:p>
            <a:pPr eaLnBrk="1" hangingPunct="1">
              <a:defRPr/>
            </a:pPr>
            <a:r>
              <a:rPr lang="en-US" smtClean="0">
                <a:effectLst>
                  <a:outerShdw blurRad="38100" dist="38100" dir="2700000" algn="tl">
                    <a:srgbClr val="C0C0C0"/>
                  </a:outerShdw>
                </a:effectLst>
              </a:rPr>
              <a:t>On average, males grow 10-11 inches during puberty</a:t>
            </a:r>
            <a:endParaRPr lang="en-US" smtClean="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6" descr="graph"/>
          <p:cNvPicPr>
            <a:picLocks noChangeAspect="1" noChangeArrowheads="1"/>
          </p:cNvPicPr>
          <p:nvPr/>
        </p:nvPicPr>
        <p:blipFill>
          <a:blip r:embed="rId2"/>
          <a:srcRect/>
          <a:stretch>
            <a:fillRect/>
          </a:stretch>
        </p:blipFill>
        <p:spPr bwMode="auto">
          <a:xfrm>
            <a:off x="4800600" y="1828800"/>
            <a:ext cx="3962400" cy="4343400"/>
          </a:xfrm>
          <a:prstGeom prst="rect">
            <a:avLst/>
          </a:prstGeom>
          <a:noFill/>
          <a:ln w="9525">
            <a:noFill/>
            <a:miter lim="800000"/>
            <a:headEnd/>
            <a:tailEnd/>
          </a:ln>
        </p:spPr>
      </p:pic>
      <p:pic>
        <p:nvPicPr>
          <p:cNvPr id="29698" name="Picture 2" descr="graph"/>
          <p:cNvPicPr>
            <a:picLocks noChangeAspect="1" noChangeArrowheads="1"/>
          </p:cNvPicPr>
          <p:nvPr/>
        </p:nvPicPr>
        <p:blipFill>
          <a:blip r:embed="rId3"/>
          <a:srcRect/>
          <a:stretch>
            <a:fillRect/>
          </a:stretch>
        </p:blipFill>
        <p:spPr bwMode="auto">
          <a:xfrm>
            <a:off x="381000" y="1752600"/>
            <a:ext cx="4114800" cy="4648200"/>
          </a:xfrm>
          <a:prstGeom prst="rect">
            <a:avLst/>
          </a:prstGeom>
          <a:noFill/>
          <a:ln w="9525">
            <a:noFill/>
            <a:miter lim="800000"/>
            <a:headEnd/>
            <a:tailEnd/>
          </a:ln>
        </p:spPr>
      </p:pic>
      <p:sp>
        <p:nvSpPr>
          <p:cNvPr id="47112" name="Rectangle 8"/>
          <p:cNvSpPr>
            <a:spLocks noGrp="1"/>
          </p:cNvSpPr>
          <p:nvPr>
            <p:ph type="title"/>
          </p:nvPr>
        </p:nvSpPr>
        <p:spPr>
          <a:xfrm>
            <a:off x="457200" y="304800"/>
            <a:ext cx="8229600" cy="1143000"/>
          </a:xfrm>
        </p:spPr>
        <p:txBody>
          <a:bodyPr/>
          <a:lstStyle/>
          <a:p>
            <a:pPr algn="ctr" eaLnBrk="1" hangingPunct="1">
              <a:defRPr/>
            </a:pPr>
            <a:r>
              <a:rPr lang="en-US" smtClean="0"/>
              <a:t>Typical Ages of Pubertal Events</a:t>
            </a:r>
          </a:p>
        </p:txBody>
      </p:sp>
      <p:sp>
        <p:nvSpPr>
          <p:cNvPr id="29700" name="Text Box 9"/>
          <p:cNvSpPr txBox="1">
            <a:spLocks noChangeArrowheads="1"/>
          </p:cNvSpPr>
          <p:nvPr/>
        </p:nvSpPr>
        <p:spPr bwMode="auto">
          <a:xfrm>
            <a:off x="1981200" y="1447800"/>
            <a:ext cx="1311275" cy="366713"/>
          </a:xfrm>
          <a:prstGeom prst="rect">
            <a:avLst/>
          </a:prstGeom>
          <a:noFill/>
          <a:ln w="9525">
            <a:noFill/>
            <a:miter lim="800000"/>
            <a:headEnd/>
            <a:tailEnd/>
          </a:ln>
        </p:spPr>
        <p:txBody>
          <a:bodyPr>
            <a:spAutoFit/>
          </a:bodyPr>
          <a:lstStyle/>
          <a:p>
            <a:r>
              <a:rPr lang="en-US" b="1">
                <a:solidFill>
                  <a:srgbClr val="FF0000"/>
                </a:solidFill>
              </a:rPr>
              <a:t>Females</a:t>
            </a:r>
          </a:p>
        </p:txBody>
      </p:sp>
      <p:sp>
        <p:nvSpPr>
          <p:cNvPr id="29701" name="Text Box 10"/>
          <p:cNvSpPr txBox="1">
            <a:spLocks noChangeArrowheads="1"/>
          </p:cNvSpPr>
          <p:nvPr/>
        </p:nvSpPr>
        <p:spPr bwMode="auto">
          <a:xfrm>
            <a:off x="6308725" y="1408113"/>
            <a:ext cx="701675" cy="366712"/>
          </a:xfrm>
          <a:prstGeom prst="rect">
            <a:avLst/>
          </a:prstGeom>
          <a:noFill/>
          <a:ln w="9525">
            <a:noFill/>
            <a:miter lim="800000"/>
            <a:headEnd/>
            <a:tailEnd/>
          </a:ln>
        </p:spPr>
        <p:txBody>
          <a:bodyPr>
            <a:spAutoFit/>
          </a:bodyPr>
          <a:lstStyle/>
          <a:p>
            <a:endParaRPr lang="en-US"/>
          </a:p>
        </p:txBody>
      </p:sp>
      <p:sp>
        <p:nvSpPr>
          <p:cNvPr id="29702" name="Text Box 11"/>
          <p:cNvSpPr txBox="1">
            <a:spLocks noChangeArrowheads="1"/>
          </p:cNvSpPr>
          <p:nvPr/>
        </p:nvSpPr>
        <p:spPr bwMode="auto">
          <a:xfrm>
            <a:off x="6781800" y="1447800"/>
            <a:ext cx="819150" cy="366713"/>
          </a:xfrm>
          <a:prstGeom prst="rect">
            <a:avLst/>
          </a:prstGeom>
          <a:noFill/>
          <a:ln w="9525">
            <a:noFill/>
            <a:miter lim="800000"/>
            <a:headEnd/>
            <a:tailEnd/>
          </a:ln>
        </p:spPr>
        <p:txBody>
          <a:bodyPr wrap="none">
            <a:spAutoFit/>
          </a:bodyPr>
          <a:lstStyle/>
          <a:p>
            <a:r>
              <a:rPr lang="en-US" b="1">
                <a:solidFill>
                  <a:schemeClr val="accent1"/>
                </a:solidFill>
              </a:rPr>
              <a:t>Males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0224" name="Group 48"/>
          <p:cNvGraphicFramePr>
            <a:graphicFrameLocks noGrp="1"/>
          </p:cNvGraphicFramePr>
          <p:nvPr>
            <p:ph/>
          </p:nvPr>
        </p:nvGraphicFramePr>
        <p:xfrm>
          <a:off x="457200" y="704850"/>
          <a:ext cx="8229600" cy="6075363"/>
        </p:xfrm>
        <a:graphic>
          <a:graphicData uri="http://schemas.openxmlformats.org/drawingml/2006/table">
            <a:tbl>
              <a:tblPr/>
              <a:tblGrid>
                <a:gridCol w="2743200"/>
                <a:gridCol w="2971800"/>
                <a:gridCol w="2514600"/>
              </a:tblGrid>
              <a:tr h="936625">
                <a:tc>
                  <a:txBody>
                    <a:bodyPr/>
                    <a:lstStyle/>
                    <a:p>
                      <a:pPr marL="0" marR="0" lvl="0" indent="0" algn="l" defTabSz="914400" rtl="0" eaLnBrk="1" fontAlgn="base" latinLnBrk="0" hangingPunct="1">
                        <a:lnSpc>
                          <a:spcPct val="100000"/>
                        </a:lnSpc>
                        <a:spcBef>
                          <a:spcPct val="20000"/>
                        </a:spcBef>
                        <a:spcAft>
                          <a:spcPct val="0"/>
                        </a:spcAft>
                        <a:buClr>
                          <a:srgbClr val="0BD0D9"/>
                        </a:buClr>
                        <a:buSzPct val="95000"/>
                        <a:buFont typeface="Wingdings 2" pitchFamily="18" charset="2"/>
                        <a:buNone/>
                        <a:tabLst/>
                      </a:pPr>
                      <a:endParaRPr kumimoji="0" lang="en-US" sz="2200" b="0" i="0" u="none" strike="noStrike" cap="none" normalizeH="0" baseline="0" smtClean="0">
                        <a:ln>
                          <a:noFill/>
                        </a:ln>
                        <a:solidFill>
                          <a:schemeClr val="tx1"/>
                        </a:solidFill>
                        <a:effectLst/>
                        <a:latin typeface="Constantia" pitchFamily="18" charset="0"/>
                      </a:endParaRP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0BD0D9"/>
                        </a:buClr>
                        <a:buSzPct val="95000"/>
                        <a:buFont typeface="Wingdings 2" pitchFamily="18" charset="2"/>
                        <a:buNone/>
                        <a:tabLst/>
                      </a:pPr>
                      <a:r>
                        <a:rPr kumimoji="0" lang="en-US" sz="2600" b="1" i="0" u="sng" strike="noStrike" cap="none" normalizeH="0" baseline="0" smtClean="0">
                          <a:ln>
                            <a:noFill/>
                          </a:ln>
                          <a:solidFill>
                            <a:schemeClr val="tx1"/>
                          </a:solidFill>
                          <a:effectLst/>
                          <a:latin typeface="Constantia" pitchFamily="18" charset="0"/>
                        </a:rPr>
                        <a:t>Females</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0BD0D9"/>
                        </a:buClr>
                        <a:buSzPct val="95000"/>
                        <a:buFont typeface="Wingdings 2" pitchFamily="18" charset="2"/>
                        <a:buNone/>
                        <a:tabLst/>
                      </a:pPr>
                      <a:r>
                        <a:rPr kumimoji="0" lang="en-US" sz="2600" b="1" i="0" u="sng" strike="noStrike" cap="none" normalizeH="0" baseline="0" smtClean="0">
                          <a:ln>
                            <a:noFill/>
                          </a:ln>
                          <a:solidFill>
                            <a:schemeClr val="tx1"/>
                          </a:solidFill>
                          <a:effectLst/>
                          <a:latin typeface="Constantia" pitchFamily="18" charset="0"/>
                        </a:rPr>
                        <a:t>Males</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25525">
                <a:tc>
                  <a:txBody>
                    <a:bodyPr/>
                    <a:lstStyle/>
                    <a:p>
                      <a:pPr marL="0" marR="0" lvl="0" indent="0" algn="ctr" defTabSz="914400" rtl="0" eaLnBrk="1" fontAlgn="base" latinLnBrk="0" hangingPunct="1">
                        <a:lnSpc>
                          <a:spcPct val="100000"/>
                        </a:lnSpc>
                        <a:spcBef>
                          <a:spcPct val="20000"/>
                        </a:spcBef>
                        <a:spcAft>
                          <a:spcPct val="0"/>
                        </a:spcAft>
                        <a:buClr>
                          <a:srgbClr val="0BD0D9"/>
                        </a:buClr>
                        <a:buSzPct val="95000"/>
                        <a:buFont typeface="Wingdings 2" pitchFamily="18" charset="2"/>
                        <a:buNone/>
                        <a:tabLst/>
                      </a:pPr>
                      <a:r>
                        <a:rPr kumimoji="0" lang="en-US" sz="2200" b="0" i="0" u="none" strike="noStrike" cap="none" normalizeH="0" baseline="0" smtClean="0">
                          <a:ln>
                            <a:noFill/>
                          </a:ln>
                          <a:solidFill>
                            <a:schemeClr val="tx1"/>
                          </a:solidFill>
                          <a:effectLst/>
                          <a:latin typeface="Constantia" pitchFamily="18" charset="0"/>
                        </a:rPr>
                        <a:t>Mean Age of Onset of Puberty</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smtClean="0">
                          <a:ln>
                            <a:noFill/>
                          </a:ln>
                          <a:solidFill>
                            <a:schemeClr val="tx1"/>
                          </a:solidFill>
                          <a:effectLst>
                            <a:outerShdw blurRad="38100" dist="38100" dir="2700000" algn="tl">
                              <a:srgbClr val="C0C0C0"/>
                            </a:outerShdw>
                          </a:effectLst>
                          <a:latin typeface="Constantia" pitchFamily="18" charset="0"/>
                        </a:rPr>
                        <a:t>8.9 (African American)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smtClean="0">
                          <a:ln>
                            <a:noFill/>
                          </a:ln>
                          <a:solidFill>
                            <a:schemeClr val="tx1"/>
                          </a:solidFill>
                          <a:effectLst>
                            <a:outerShdw blurRad="38100" dist="38100" dir="2700000" algn="tl">
                              <a:srgbClr val="C0C0C0"/>
                            </a:outerShdw>
                          </a:effectLst>
                          <a:latin typeface="Constantia" pitchFamily="18" charset="0"/>
                        </a:rPr>
                        <a:t>9.9 (Caucasian)</a:t>
                      </a:r>
                    </a:p>
                    <a:p>
                      <a:pPr marL="0" marR="0" lvl="0" indent="0" algn="ctr" defTabSz="914400" rtl="0" eaLnBrk="1" fontAlgn="base" latinLnBrk="0" hangingPunct="1">
                        <a:lnSpc>
                          <a:spcPct val="100000"/>
                        </a:lnSpc>
                        <a:spcBef>
                          <a:spcPct val="20000"/>
                        </a:spcBef>
                        <a:spcAft>
                          <a:spcPct val="0"/>
                        </a:spcAft>
                        <a:buClr>
                          <a:srgbClr val="0BD0D9"/>
                        </a:buClr>
                        <a:buSzPct val="95000"/>
                        <a:buFont typeface="Wingdings 2" pitchFamily="18" charset="2"/>
                        <a:buNone/>
                        <a:tabLst/>
                      </a:pPr>
                      <a:endParaRPr kumimoji="0" lang="en-US" sz="2200" b="0" i="0" u="none" strike="noStrike" cap="none" normalizeH="0" baseline="0" smtClean="0">
                        <a:ln>
                          <a:noFill/>
                        </a:ln>
                        <a:solidFill>
                          <a:schemeClr val="tx1"/>
                        </a:solidFill>
                        <a:effectLst/>
                        <a:latin typeface="Constantia"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0BD0D9"/>
                        </a:buClr>
                        <a:buSzPct val="95000"/>
                        <a:buFont typeface="Wingdings 2" pitchFamily="18" charset="2"/>
                        <a:buNone/>
                        <a:tabLst/>
                      </a:pPr>
                      <a:r>
                        <a:rPr kumimoji="0" lang="en-US" sz="2200" b="0" i="0" u="none" strike="noStrike" cap="none" normalizeH="0" baseline="0" smtClean="0">
                          <a:ln>
                            <a:noFill/>
                          </a:ln>
                          <a:solidFill>
                            <a:schemeClr val="tx1"/>
                          </a:solidFill>
                          <a:effectLst/>
                          <a:latin typeface="Constantia" pitchFamily="18" charset="0"/>
                        </a:rPr>
                        <a:t>11.6 years</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36625">
                <a:tc>
                  <a:txBody>
                    <a:bodyPr/>
                    <a:lstStyle/>
                    <a:p>
                      <a:pPr marL="0" marR="0" lvl="0" indent="0" algn="ctr" defTabSz="914400" rtl="0" eaLnBrk="1" fontAlgn="base" latinLnBrk="0" hangingPunct="1">
                        <a:lnSpc>
                          <a:spcPct val="100000"/>
                        </a:lnSpc>
                        <a:spcBef>
                          <a:spcPct val="20000"/>
                        </a:spcBef>
                        <a:spcAft>
                          <a:spcPct val="0"/>
                        </a:spcAft>
                        <a:buClr>
                          <a:srgbClr val="0BD0D9"/>
                        </a:buClr>
                        <a:buSzPct val="95000"/>
                        <a:buFont typeface="Wingdings 2" pitchFamily="18" charset="2"/>
                        <a:buNone/>
                        <a:tabLst/>
                      </a:pPr>
                      <a:r>
                        <a:rPr kumimoji="0" lang="en-US" sz="2200" b="0" i="0" u="none" strike="noStrike" cap="none" normalizeH="0" baseline="0" smtClean="0">
                          <a:ln>
                            <a:noFill/>
                          </a:ln>
                          <a:solidFill>
                            <a:schemeClr val="tx1"/>
                          </a:solidFill>
                          <a:effectLst/>
                          <a:latin typeface="Constantia" pitchFamily="18" charset="0"/>
                        </a:rPr>
                        <a:t>Mean Age of Onset of Peak Growth Velocity</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0BD0D9"/>
                        </a:buClr>
                        <a:buSzPct val="95000"/>
                        <a:buFont typeface="Wingdings 2" pitchFamily="18" charset="2"/>
                        <a:buNone/>
                        <a:tabLst/>
                      </a:pPr>
                      <a:r>
                        <a:rPr kumimoji="0" lang="en-US" sz="2200" b="0" i="0" u="none" strike="noStrike" cap="none" normalizeH="0" baseline="0" smtClean="0">
                          <a:ln>
                            <a:noFill/>
                          </a:ln>
                          <a:solidFill>
                            <a:schemeClr val="tx1"/>
                          </a:solidFill>
                          <a:effectLst/>
                          <a:latin typeface="Constantia" pitchFamily="18" charset="0"/>
                        </a:rPr>
                        <a:t>11 – 11 ½ years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0BD0D9"/>
                        </a:buClr>
                        <a:buSzPct val="95000"/>
                        <a:buFont typeface="Wingdings 2" pitchFamily="18" charset="2"/>
                        <a:buNone/>
                        <a:tabLst/>
                      </a:pPr>
                      <a:r>
                        <a:rPr kumimoji="0" lang="en-US" sz="2200" b="0" i="0" u="none" strike="noStrike" cap="none" normalizeH="0" baseline="0" smtClean="0">
                          <a:ln>
                            <a:noFill/>
                          </a:ln>
                          <a:solidFill>
                            <a:schemeClr val="tx1"/>
                          </a:solidFill>
                          <a:effectLst/>
                          <a:latin typeface="Constantia" pitchFamily="18" charset="0"/>
                        </a:rPr>
                        <a:t>13 - 13 ½ years</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36625">
                <a:tc>
                  <a:txBody>
                    <a:bodyPr/>
                    <a:lstStyle/>
                    <a:p>
                      <a:pPr marL="0" marR="0" lvl="0" indent="0" algn="ctr" defTabSz="914400" rtl="0" eaLnBrk="1" fontAlgn="base" latinLnBrk="0" hangingPunct="1">
                        <a:lnSpc>
                          <a:spcPct val="100000"/>
                        </a:lnSpc>
                        <a:spcBef>
                          <a:spcPct val="20000"/>
                        </a:spcBef>
                        <a:spcAft>
                          <a:spcPct val="0"/>
                        </a:spcAft>
                        <a:buClr>
                          <a:srgbClr val="0BD0D9"/>
                        </a:buClr>
                        <a:buSzPct val="95000"/>
                        <a:buFont typeface="Wingdings 2" pitchFamily="18" charset="2"/>
                        <a:buNone/>
                        <a:tabLst/>
                      </a:pPr>
                      <a:r>
                        <a:rPr kumimoji="0" lang="en-US" sz="2200" b="0" i="0" u="none" strike="noStrike" cap="none" normalizeH="0" baseline="0" smtClean="0">
                          <a:ln>
                            <a:noFill/>
                          </a:ln>
                          <a:solidFill>
                            <a:schemeClr val="tx1"/>
                          </a:solidFill>
                          <a:effectLst/>
                          <a:latin typeface="Constantia" pitchFamily="18" charset="0"/>
                        </a:rPr>
                        <a:t>Mean Peak Growth Velocity</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0BD0D9"/>
                        </a:buClr>
                        <a:buSzPct val="95000"/>
                        <a:buFont typeface="Wingdings 2" pitchFamily="18" charset="2"/>
                        <a:buNone/>
                        <a:tabLst/>
                      </a:pPr>
                      <a:r>
                        <a:rPr kumimoji="0" lang="en-US" sz="2200" b="0" i="0" u="none" strike="noStrike" cap="none" normalizeH="0" baseline="0" smtClean="0">
                          <a:ln>
                            <a:noFill/>
                          </a:ln>
                          <a:solidFill>
                            <a:schemeClr val="tx1"/>
                          </a:solidFill>
                          <a:effectLst/>
                          <a:latin typeface="Constantia" pitchFamily="18" charset="0"/>
                        </a:rPr>
                        <a:t>8.3 cm/year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0BD0D9"/>
                        </a:buClr>
                        <a:buSzPct val="95000"/>
                        <a:buFont typeface="Wingdings 2" pitchFamily="18" charset="2"/>
                        <a:buNone/>
                        <a:tabLst/>
                      </a:pPr>
                      <a:r>
                        <a:rPr kumimoji="0" lang="en-US" sz="2200" b="0" i="0" u="none" strike="noStrike" cap="none" normalizeH="0" baseline="0" smtClean="0">
                          <a:ln>
                            <a:noFill/>
                          </a:ln>
                          <a:solidFill>
                            <a:schemeClr val="tx1"/>
                          </a:solidFill>
                          <a:effectLst/>
                          <a:latin typeface="Constantia" pitchFamily="18" charset="0"/>
                        </a:rPr>
                        <a:t>9.5 cm/yr</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36625">
                <a:tc>
                  <a:txBody>
                    <a:bodyPr/>
                    <a:lstStyle/>
                    <a:p>
                      <a:pPr marL="0" marR="0" lvl="0" indent="0" algn="ctr" defTabSz="914400" rtl="0" eaLnBrk="1" fontAlgn="base" latinLnBrk="0" hangingPunct="1">
                        <a:lnSpc>
                          <a:spcPct val="100000"/>
                        </a:lnSpc>
                        <a:spcBef>
                          <a:spcPct val="20000"/>
                        </a:spcBef>
                        <a:spcAft>
                          <a:spcPct val="0"/>
                        </a:spcAft>
                        <a:buClr>
                          <a:srgbClr val="0BD0D9"/>
                        </a:buClr>
                        <a:buSzPct val="95000"/>
                        <a:buFont typeface="Wingdings 2" pitchFamily="18" charset="2"/>
                        <a:buNone/>
                        <a:tabLst/>
                      </a:pPr>
                      <a:r>
                        <a:rPr kumimoji="0" lang="en-US" sz="2200" b="0" i="0" u="none" strike="noStrike" cap="none" normalizeH="0" baseline="0" smtClean="0">
                          <a:ln>
                            <a:noFill/>
                          </a:ln>
                          <a:solidFill>
                            <a:schemeClr val="tx1"/>
                          </a:solidFill>
                          <a:effectLst/>
                          <a:latin typeface="Constantia" pitchFamily="18" charset="0"/>
                        </a:rPr>
                        <a:t>Mean Onset of Menarche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0BD0D9"/>
                        </a:buClr>
                        <a:buSzPct val="95000"/>
                        <a:buFont typeface="Wingdings 2" pitchFamily="18" charset="2"/>
                        <a:buNone/>
                        <a:tabLst/>
                      </a:pPr>
                      <a:r>
                        <a:rPr kumimoji="0" lang="en-US" sz="2200" b="0" i="0" u="none" strike="noStrike" cap="none" normalizeH="0" baseline="0" smtClean="0">
                          <a:ln>
                            <a:noFill/>
                          </a:ln>
                          <a:solidFill>
                            <a:schemeClr val="tx1"/>
                          </a:solidFill>
                          <a:effectLst/>
                          <a:latin typeface="Constantia" pitchFamily="18" charset="0"/>
                        </a:rPr>
                        <a:t>12.3 years </a:t>
                      </a:r>
                    </a:p>
                    <a:p>
                      <a:pPr marL="0" marR="0" lvl="0" indent="0" algn="ctr" defTabSz="914400" rtl="0" eaLnBrk="1" fontAlgn="base" latinLnBrk="0" hangingPunct="1">
                        <a:lnSpc>
                          <a:spcPct val="100000"/>
                        </a:lnSpc>
                        <a:spcBef>
                          <a:spcPct val="20000"/>
                        </a:spcBef>
                        <a:spcAft>
                          <a:spcPct val="0"/>
                        </a:spcAft>
                        <a:buClr>
                          <a:srgbClr val="0BD0D9"/>
                        </a:buClr>
                        <a:buSzPct val="95000"/>
                        <a:buFont typeface="Wingdings 2" pitchFamily="18" charset="2"/>
                        <a:buNone/>
                        <a:tabLst/>
                      </a:pPr>
                      <a:r>
                        <a:rPr kumimoji="0" lang="en-US" sz="2200" b="0" i="0" u="none" strike="noStrike" cap="none" normalizeH="0" baseline="0" smtClean="0">
                          <a:ln>
                            <a:noFill/>
                          </a:ln>
                          <a:solidFill>
                            <a:schemeClr val="tx1"/>
                          </a:solidFill>
                          <a:effectLst/>
                          <a:latin typeface="Constantia" pitchFamily="18" charset="0"/>
                        </a:rPr>
                        <a:t>(Range 9-17 years old)</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0BD0D9"/>
                        </a:buClr>
                        <a:buSzPct val="95000"/>
                        <a:buFont typeface="Wingdings 2" pitchFamily="18" charset="2"/>
                        <a:buNone/>
                        <a:tabLst/>
                      </a:pPr>
                      <a:endParaRPr kumimoji="0" lang="en-US" sz="2200" b="0" i="0" u="none" strike="noStrike" cap="none" normalizeH="0" baseline="0" smtClean="0">
                        <a:ln>
                          <a:noFill/>
                        </a:ln>
                        <a:solidFill>
                          <a:schemeClr val="tx1"/>
                        </a:solidFill>
                        <a:effectLst/>
                        <a:latin typeface="Constantia" pitchFamily="18"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36625">
                <a:tc>
                  <a:txBody>
                    <a:bodyPr/>
                    <a:lstStyle/>
                    <a:p>
                      <a:pPr marL="0" marR="0" lvl="0" indent="0" algn="ctr" defTabSz="914400" rtl="0" eaLnBrk="1" fontAlgn="base" latinLnBrk="0" hangingPunct="1">
                        <a:lnSpc>
                          <a:spcPct val="100000"/>
                        </a:lnSpc>
                        <a:spcBef>
                          <a:spcPct val="20000"/>
                        </a:spcBef>
                        <a:spcAft>
                          <a:spcPct val="0"/>
                        </a:spcAft>
                        <a:buClr>
                          <a:srgbClr val="0BD0D9"/>
                        </a:buClr>
                        <a:buSzPct val="95000"/>
                        <a:buFont typeface="Wingdings 2" pitchFamily="18" charset="2"/>
                        <a:buNone/>
                        <a:tabLst/>
                      </a:pPr>
                      <a:r>
                        <a:rPr kumimoji="0" lang="en-US" sz="2200" b="0" i="0" u="none" strike="noStrike" cap="none" normalizeH="0" baseline="0" smtClean="0">
                          <a:ln>
                            <a:noFill/>
                          </a:ln>
                          <a:solidFill>
                            <a:schemeClr val="tx1"/>
                          </a:solidFill>
                          <a:effectLst/>
                          <a:latin typeface="Constantia" pitchFamily="18" charset="0"/>
                        </a:rPr>
                        <a:t>Length of Puberty</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0BD0D9"/>
                        </a:buClr>
                        <a:buSzPct val="95000"/>
                        <a:buFont typeface="Wingdings 2" pitchFamily="18" charset="2"/>
                        <a:buNone/>
                        <a:tabLst/>
                      </a:pPr>
                      <a:r>
                        <a:rPr kumimoji="0" lang="en-US" sz="2200" b="0" i="0" u="none" strike="noStrike" cap="none" normalizeH="0" baseline="0" smtClean="0">
                          <a:ln>
                            <a:noFill/>
                          </a:ln>
                          <a:solidFill>
                            <a:schemeClr val="tx1"/>
                          </a:solidFill>
                          <a:effectLst/>
                          <a:latin typeface="Constantia" pitchFamily="18" charset="0"/>
                        </a:rPr>
                        <a:t>1.5 – 8 years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0BD0D9"/>
                        </a:buClr>
                        <a:buSzPct val="95000"/>
                        <a:buFont typeface="Wingdings 2" pitchFamily="18" charset="2"/>
                        <a:buNone/>
                        <a:tabLst/>
                      </a:pPr>
                      <a:r>
                        <a:rPr kumimoji="0" lang="en-US" sz="2200" b="0" i="0" u="none" strike="noStrike" cap="none" normalizeH="0" baseline="0" smtClean="0">
                          <a:ln>
                            <a:noFill/>
                          </a:ln>
                          <a:solidFill>
                            <a:schemeClr val="tx1"/>
                          </a:solidFill>
                          <a:effectLst/>
                          <a:latin typeface="Constantia" pitchFamily="18" charset="0"/>
                        </a:rPr>
                        <a:t>3 – 5 years</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idx="4294967295"/>
          </p:nvPr>
        </p:nvSpPr>
        <p:spPr/>
        <p:txBody>
          <a:bodyPr lIns="92075" tIns="46038" rIns="92075" bIns="46038" anchor="ctr"/>
          <a:lstStyle/>
          <a:p>
            <a:pPr algn="ctr" eaLnBrk="1" hangingPunct="1">
              <a:defRPr/>
            </a:pPr>
            <a:r>
              <a:rPr lang="en-US" sz="4600" smtClean="0">
                <a:effectLst>
                  <a:outerShdw blurRad="38100" dist="38100" dir="2700000" algn="tl">
                    <a:srgbClr val="C0C0C0"/>
                  </a:outerShdw>
                </a:effectLst>
              </a:rPr>
              <a:t>Common Concerns About Puberty</a:t>
            </a:r>
          </a:p>
        </p:txBody>
      </p:sp>
      <p:sp>
        <p:nvSpPr>
          <p:cNvPr id="54275" name="Rectangle 3"/>
          <p:cNvSpPr>
            <a:spLocks noGrp="1" noChangeArrowheads="1"/>
          </p:cNvSpPr>
          <p:nvPr>
            <p:ph type="body" idx="4294967295"/>
          </p:nvPr>
        </p:nvSpPr>
        <p:spPr>
          <a:xfrm>
            <a:off x="228600" y="1752600"/>
            <a:ext cx="8458200" cy="4530725"/>
          </a:xfrm>
        </p:spPr>
        <p:txBody>
          <a:bodyPr lIns="92075" tIns="46038" rIns="92075" bIns="46038"/>
          <a:lstStyle/>
          <a:p>
            <a:pPr lvl="3" eaLnBrk="1" hangingPunct="1">
              <a:lnSpc>
                <a:spcPct val="90000"/>
              </a:lnSpc>
              <a:spcBef>
                <a:spcPct val="50000"/>
              </a:spcBef>
              <a:buFont typeface="Wingdings 2" pitchFamily="18" charset="2"/>
              <a:buNone/>
              <a:defRPr/>
            </a:pPr>
            <a:r>
              <a:rPr lang="en-US" sz="1800" smtClean="0">
                <a:effectLst>
                  <a:outerShdw blurRad="38100" dist="38100" dir="2700000" algn="tl">
                    <a:srgbClr val="C0C0C0"/>
                  </a:outerShdw>
                </a:effectLst>
              </a:rPr>
              <a:t>	</a:t>
            </a:r>
          </a:p>
          <a:p>
            <a:pPr eaLnBrk="1" hangingPunct="1">
              <a:lnSpc>
                <a:spcPct val="90000"/>
              </a:lnSpc>
              <a:spcBef>
                <a:spcPct val="50000"/>
              </a:spcBef>
              <a:defRPr/>
            </a:pPr>
            <a:r>
              <a:rPr lang="en-US" smtClean="0">
                <a:effectLst>
                  <a:outerShdw blurRad="38100" dist="38100" dir="2700000" algn="tl">
                    <a:srgbClr val="C0C0C0"/>
                  </a:outerShdw>
                </a:effectLst>
              </a:rPr>
              <a:t>Development of secondary sexual characteristics</a:t>
            </a:r>
          </a:p>
          <a:p>
            <a:pPr lvl="1" eaLnBrk="1" hangingPunct="1">
              <a:lnSpc>
                <a:spcPct val="90000"/>
              </a:lnSpc>
              <a:spcBef>
                <a:spcPct val="50000"/>
              </a:spcBef>
              <a:defRPr/>
            </a:pPr>
            <a:r>
              <a:rPr lang="en-US" smtClean="0">
                <a:effectLst>
                  <a:outerShdw blurRad="38100" dist="38100" dir="2700000" algn="tl">
                    <a:srgbClr val="C0C0C0"/>
                  </a:outerShdw>
                </a:effectLst>
              </a:rPr>
              <a:t>Early onset</a:t>
            </a:r>
          </a:p>
          <a:p>
            <a:pPr lvl="1" eaLnBrk="1" hangingPunct="1">
              <a:lnSpc>
                <a:spcPct val="90000"/>
              </a:lnSpc>
              <a:spcBef>
                <a:spcPct val="50000"/>
              </a:spcBef>
              <a:defRPr/>
            </a:pPr>
            <a:r>
              <a:rPr lang="en-US" smtClean="0">
                <a:effectLst>
                  <a:outerShdw blurRad="38100" dist="38100" dir="2700000" algn="tl">
                    <a:srgbClr val="C0C0C0"/>
                  </a:outerShdw>
                </a:effectLst>
              </a:rPr>
              <a:t>Late onset</a:t>
            </a:r>
          </a:p>
          <a:p>
            <a:pPr eaLnBrk="1" hangingPunct="1">
              <a:lnSpc>
                <a:spcPct val="90000"/>
              </a:lnSpc>
              <a:spcBef>
                <a:spcPct val="50000"/>
              </a:spcBef>
              <a:defRPr/>
            </a:pPr>
            <a:r>
              <a:rPr lang="en-US" smtClean="0">
                <a:effectLst>
                  <a:outerShdw blurRad="38100" dist="38100" dir="2700000" algn="tl">
                    <a:srgbClr val="C0C0C0"/>
                  </a:outerShdw>
                </a:effectLst>
              </a:rPr>
              <a:t>Size of breasts or penis</a:t>
            </a:r>
            <a:r>
              <a:rPr lang="en-US" sz="2200" smtClean="0">
                <a:effectLst>
                  <a:outerShdw blurRad="38100" dist="38100" dir="2700000" algn="tl">
                    <a:srgbClr val="C0C0C0"/>
                  </a:outerShdw>
                </a:effectLst>
              </a:rPr>
              <a:t> </a:t>
            </a:r>
            <a:endParaRPr lang="en-US" sz="2400" smtClean="0">
              <a:solidFill>
                <a:srgbClr val="00FF00"/>
              </a:solidFill>
              <a:effectLst>
                <a:outerShdw blurRad="38100" dist="38100" dir="2700000" algn="tl">
                  <a:srgbClr val="C0C0C0"/>
                </a:outerShdw>
              </a:effectLst>
            </a:endParaRPr>
          </a:p>
          <a:p>
            <a:pPr lvl="1" eaLnBrk="1" hangingPunct="1">
              <a:lnSpc>
                <a:spcPct val="90000"/>
              </a:lnSpc>
              <a:spcBef>
                <a:spcPct val="50000"/>
              </a:spcBef>
              <a:defRPr/>
            </a:pPr>
            <a:r>
              <a:rPr lang="en-US" sz="2200" smtClean="0">
                <a:solidFill>
                  <a:srgbClr val="00FF00"/>
                </a:solidFill>
                <a:effectLst>
                  <a:outerShdw blurRad="38100" dist="38100" dir="2700000" algn="tl">
                    <a:srgbClr val="C0C0C0"/>
                  </a:outerShdw>
                </a:effectLst>
              </a:rPr>
              <a:t>Are they too big?</a:t>
            </a:r>
            <a:r>
              <a:rPr lang="en-US" sz="2200" smtClean="0">
                <a:effectLst>
                  <a:outerShdw blurRad="38100" dist="38100" dir="2700000" algn="tl">
                    <a:srgbClr val="C0C0C0"/>
                  </a:outerShdw>
                </a:effectLst>
              </a:rPr>
              <a:t>  </a:t>
            </a:r>
            <a:r>
              <a:rPr lang="en-US" sz="2200" smtClean="0">
                <a:solidFill>
                  <a:srgbClr val="FF6600"/>
                </a:solidFill>
                <a:effectLst>
                  <a:outerShdw blurRad="38100" dist="38100" dir="2700000" algn="tl">
                    <a:srgbClr val="C0C0C0"/>
                  </a:outerShdw>
                </a:effectLst>
              </a:rPr>
              <a:t>Is it too small?</a:t>
            </a:r>
          </a:p>
          <a:p>
            <a:pPr eaLnBrk="1" hangingPunct="1">
              <a:lnSpc>
                <a:spcPct val="90000"/>
              </a:lnSpc>
              <a:spcBef>
                <a:spcPct val="50000"/>
              </a:spcBef>
              <a:defRPr/>
            </a:pPr>
            <a:r>
              <a:rPr lang="en-US" smtClean="0">
                <a:effectLst>
                  <a:outerShdw blurRad="38100" dist="38100" dir="2700000" algn="tl">
                    <a:srgbClr val="C0C0C0"/>
                  </a:outerShdw>
                </a:effectLst>
              </a:rPr>
              <a:t>Normal variants</a:t>
            </a:r>
            <a:r>
              <a:rPr lang="en-US" sz="2200" smtClean="0">
                <a:effectLst>
                  <a:outerShdw blurRad="38100" dist="38100" dir="2700000" algn="tl">
                    <a:srgbClr val="C0C0C0"/>
                  </a:outerShdw>
                </a:effectLst>
              </a:rPr>
              <a:t> (very common)</a:t>
            </a:r>
            <a:endParaRPr lang="en-US" sz="2400" smtClean="0">
              <a:solidFill>
                <a:srgbClr val="CC00CC"/>
              </a:solidFill>
              <a:effectLst>
                <a:outerShdw blurRad="38100" dist="38100" dir="2700000" algn="tl">
                  <a:srgbClr val="C0C0C0"/>
                </a:outerShdw>
              </a:effectLst>
            </a:endParaRPr>
          </a:p>
          <a:p>
            <a:pPr lvl="1" eaLnBrk="1" hangingPunct="1">
              <a:lnSpc>
                <a:spcPct val="90000"/>
              </a:lnSpc>
              <a:spcBef>
                <a:spcPct val="50000"/>
              </a:spcBef>
              <a:defRPr/>
            </a:pPr>
            <a:r>
              <a:rPr lang="en-US" sz="2200" smtClean="0">
                <a:solidFill>
                  <a:srgbClr val="CC00CC"/>
                </a:solidFill>
                <a:effectLst>
                  <a:outerShdw blurRad="38100" dist="38100" dir="2700000" algn="tl">
                    <a:srgbClr val="C0C0C0"/>
                  </a:outerShdw>
                </a:effectLst>
              </a:rPr>
              <a:t>Breast asymmetry,</a:t>
            </a:r>
            <a:r>
              <a:rPr lang="en-US" sz="2200" smtClean="0">
                <a:effectLst>
                  <a:outerShdw blurRad="38100" dist="38100" dir="2700000" algn="tl">
                    <a:srgbClr val="C0C0C0"/>
                  </a:outerShdw>
                </a:effectLst>
              </a:rPr>
              <a:t> </a:t>
            </a:r>
            <a:r>
              <a:rPr lang="en-US" sz="2200" smtClean="0">
                <a:solidFill>
                  <a:srgbClr val="0099CC"/>
                </a:solidFill>
                <a:effectLst>
                  <a:outerShdw blurRad="38100" dist="38100" dir="2700000" algn="tl">
                    <a:srgbClr val="C0C0C0"/>
                  </a:outerShdw>
                </a:effectLst>
              </a:rPr>
              <a:t>Gynecomastia</a:t>
            </a:r>
            <a:endParaRPr lang="en-US" sz="2200" smtClean="0">
              <a:effectLst>
                <a:outerShdw blurRad="38100" dist="38100" dir="2700000" algn="tl">
                  <a:srgbClr val="C0C0C0"/>
                </a:outerShdw>
              </a:effectLst>
            </a:endParaRPr>
          </a:p>
          <a:p>
            <a:pPr eaLnBrk="1" hangingPunct="1">
              <a:lnSpc>
                <a:spcPct val="90000"/>
              </a:lnSpc>
              <a:spcBef>
                <a:spcPct val="50000"/>
              </a:spcBef>
              <a:defRPr/>
            </a:pPr>
            <a:r>
              <a:rPr lang="en-US" smtClean="0">
                <a:effectLst>
                  <a:outerShdw blurRad="38100" dist="38100" dir="2700000" algn="tl">
                    <a:srgbClr val="C0C0C0"/>
                  </a:outerShdw>
                </a:effectLst>
              </a:rPr>
              <a:t>Physiologic changes</a:t>
            </a:r>
          </a:p>
          <a:p>
            <a:pPr lvl="1" eaLnBrk="1" hangingPunct="1">
              <a:lnSpc>
                <a:spcPct val="90000"/>
              </a:lnSpc>
              <a:spcBef>
                <a:spcPct val="50000"/>
              </a:spcBef>
              <a:defRPr/>
            </a:pPr>
            <a:r>
              <a:rPr lang="en-US" smtClean="0">
                <a:solidFill>
                  <a:srgbClr val="FF0000"/>
                </a:solidFill>
                <a:effectLst>
                  <a:outerShdw blurRad="38100" dist="38100" dir="2700000" algn="tl">
                    <a:srgbClr val="C0C0C0"/>
                  </a:outerShdw>
                </a:effectLst>
              </a:rPr>
              <a:t>Acne,</a:t>
            </a:r>
            <a:r>
              <a:rPr lang="en-US" smtClean="0">
                <a:effectLst>
                  <a:outerShdw blurRad="38100" dist="38100" dir="2700000" algn="tl">
                    <a:srgbClr val="C0C0C0"/>
                  </a:outerShdw>
                </a:effectLst>
              </a:rPr>
              <a:t> </a:t>
            </a:r>
            <a:r>
              <a:rPr lang="en-US" smtClean="0">
                <a:solidFill>
                  <a:srgbClr val="FF9933"/>
                </a:solidFill>
                <a:effectLst>
                  <a:outerShdw blurRad="38100" dist="38100" dir="2700000" algn="tl">
                    <a:srgbClr val="C0C0C0"/>
                  </a:outerShdw>
                </a:effectLst>
              </a:rPr>
              <a:t>dandruff,</a:t>
            </a:r>
            <a:r>
              <a:rPr lang="en-US" smtClean="0">
                <a:effectLst>
                  <a:outerShdw blurRad="38100" dist="38100" dir="2700000" algn="tl">
                    <a:srgbClr val="C0C0C0"/>
                  </a:outerShdw>
                </a:effectLst>
              </a:rPr>
              <a:t> </a:t>
            </a:r>
            <a:r>
              <a:rPr lang="en-US" smtClean="0">
                <a:solidFill>
                  <a:srgbClr val="33CC33"/>
                </a:solidFill>
                <a:effectLst>
                  <a:outerShdw blurRad="38100" dist="38100" dir="2700000" algn="tl">
                    <a:srgbClr val="C0C0C0"/>
                  </a:outerShdw>
                </a:effectLst>
              </a:rPr>
              <a:t>body odor,</a:t>
            </a:r>
            <a:r>
              <a:rPr lang="en-US" smtClean="0">
                <a:effectLst>
                  <a:outerShdw blurRad="38100" dist="38100" dir="2700000" algn="tl">
                    <a:srgbClr val="C0C0C0"/>
                  </a:outerShdw>
                </a:effectLst>
              </a:rPr>
              <a:t> </a:t>
            </a:r>
            <a:r>
              <a:rPr lang="en-US" smtClean="0">
                <a:solidFill>
                  <a:srgbClr val="A50021"/>
                </a:solidFill>
                <a:effectLst>
                  <a:outerShdw blurRad="38100" dist="38100" dir="2700000" algn="tl">
                    <a:srgbClr val="C0C0C0"/>
                  </a:outerShdw>
                </a:effectLst>
              </a:rPr>
              <a:t>body hair</a:t>
            </a:r>
            <a:endParaRPr lang="en-US" smtClean="0">
              <a:effectLst>
                <a:outerShdw blurRad="38100" dist="38100" dir="2700000" algn="tl">
                  <a:srgbClr val="C0C0C0"/>
                </a:outerShdw>
              </a:effectLst>
            </a:endParaRPr>
          </a:p>
        </p:txBody>
      </p:sp>
      <p:sp>
        <p:nvSpPr>
          <p:cNvPr id="53252" name="Text Box 4"/>
          <p:cNvSpPr txBox="1">
            <a:spLocks noChangeArrowheads="1"/>
          </p:cNvSpPr>
          <p:nvPr/>
        </p:nvSpPr>
        <p:spPr bwMode="auto">
          <a:xfrm>
            <a:off x="5334000" y="4495800"/>
            <a:ext cx="3657600" cy="641350"/>
          </a:xfrm>
          <a:prstGeom prst="rect">
            <a:avLst/>
          </a:prstGeom>
          <a:noFill/>
          <a:ln w="9525">
            <a:noFill/>
            <a:miter lim="800000"/>
            <a:headEnd/>
            <a:tailEnd/>
          </a:ln>
          <a:effectLst/>
        </p:spPr>
        <p:txBody>
          <a:bodyPr>
            <a:spAutoFit/>
          </a:bodyPr>
          <a:lstStyle/>
          <a:p>
            <a:pPr>
              <a:lnSpc>
                <a:spcPct val="90000"/>
              </a:lnSpc>
              <a:spcBef>
                <a:spcPct val="50000"/>
              </a:spcBef>
              <a:buClr>
                <a:srgbClr val="0BD0D9"/>
              </a:buClr>
              <a:buSzPct val="95000"/>
              <a:buFont typeface="Wingdings 2" pitchFamily="18" charset="2"/>
              <a:buNone/>
              <a:defRPr/>
            </a:pPr>
            <a:r>
              <a:rPr lang="en-US" sz="4000" b="1">
                <a:solidFill>
                  <a:srgbClr val="800080"/>
                </a:solidFill>
                <a:effectLst>
                  <a:outerShdw blurRad="38100" dist="38100" dir="2700000" algn="tl">
                    <a:srgbClr val="C0C0C0"/>
                  </a:outerShdw>
                </a:effectLst>
              </a:rPr>
              <a:t>Am I Normal?</a:t>
            </a:r>
            <a:endParaRPr lang="en-US" sz="4000"/>
          </a:p>
        </p:txBody>
      </p:sp>
      <p:sp>
        <p:nvSpPr>
          <p:cNvPr id="53253" name="AutoShape 5"/>
          <p:cNvSpPr>
            <a:spLocks/>
          </p:cNvSpPr>
          <p:nvPr/>
        </p:nvSpPr>
        <p:spPr bwMode="auto">
          <a:xfrm>
            <a:off x="2438400" y="2819400"/>
            <a:ext cx="304800" cy="762000"/>
          </a:xfrm>
          <a:prstGeom prst="rightBrace">
            <a:avLst>
              <a:gd name="adj1" fmla="val 20833"/>
              <a:gd name="adj2" fmla="val 50000"/>
            </a:avLst>
          </a:prstGeom>
          <a:noFill/>
          <a:ln w="19050">
            <a:solidFill>
              <a:schemeClr val="hlink"/>
            </a:solidFill>
            <a:round/>
            <a:headEnd/>
            <a:tailEnd/>
          </a:ln>
        </p:spPr>
        <p:txBody>
          <a:bodyPr wrap="none" anchor="ctr"/>
          <a:lstStyle/>
          <a:p>
            <a:pPr algn="ctr"/>
            <a:endParaRPr lang="en-US">
              <a:solidFill>
                <a:schemeClr val="hlink"/>
              </a:solidFill>
            </a:endParaRPr>
          </a:p>
        </p:txBody>
      </p:sp>
      <p:sp>
        <p:nvSpPr>
          <p:cNvPr id="53254" name="Text Box 6"/>
          <p:cNvSpPr txBox="1">
            <a:spLocks noChangeArrowheads="1"/>
          </p:cNvSpPr>
          <p:nvPr/>
        </p:nvSpPr>
        <p:spPr bwMode="auto">
          <a:xfrm>
            <a:off x="2895600" y="2819400"/>
            <a:ext cx="3294063" cy="762000"/>
          </a:xfrm>
          <a:prstGeom prst="rect">
            <a:avLst/>
          </a:prstGeom>
          <a:noFill/>
          <a:ln w="9525">
            <a:noFill/>
            <a:miter lim="800000"/>
            <a:headEnd/>
            <a:tailEnd/>
          </a:ln>
        </p:spPr>
        <p:txBody>
          <a:bodyPr wrap="none">
            <a:spAutoFit/>
          </a:bodyPr>
          <a:lstStyle/>
          <a:p>
            <a:r>
              <a:rPr lang="en-US" sz="2200">
                <a:solidFill>
                  <a:schemeClr val="hlink"/>
                </a:solidFill>
              </a:rPr>
              <a:t>Concerns vary based on </a:t>
            </a:r>
          </a:p>
          <a:p>
            <a:r>
              <a:rPr lang="en-US" sz="2200">
                <a:solidFill>
                  <a:schemeClr val="hlink"/>
                </a:solidFill>
              </a:rPr>
              <a:t>peer group and gender</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53252">
                                            <p:txEl>
                                              <p:pRg st="0" end="0"/>
                                            </p:txEl>
                                          </p:spTgt>
                                        </p:tgtEl>
                                        <p:attrNameLst>
                                          <p:attrName>style.visibility</p:attrName>
                                        </p:attrNameLst>
                                      </p:cBhvr>
                                      <p:to>
                                        <p:strVal val="visible"/>
                                      </p:to>
                                    </p:set>
                                    <p:anim calcmode="lin" valueType="num">
                                      <p:cBhvr>
                                        <p:cTn id="7" dur="1000" fill="hold"/>
                                        <p:tgtEl>
                                          <p:spTgt spid="53252">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53252">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53252">
                                            <p:txEl>
                                              <p:pRg st="0" end="0"/>
                                            </p:txEl>
                                          </p:spTgt>
                                        </p:tgtEl>
                                        <p:attrNameLst>
                                          <p:attrName>style.rotation</p:attrName>
                                        </p:attrNameLst>
                                      </p:cBhvr>
                                      <p:tavLst>
                                        <p:tav tm="0">
                                          <p:val>
                                            <p:fltVal val="360"/>
                                          </p:val>
                                        </p:tav>
                                        <p:tav tm="100000">
                                          <p:val>
                                            <p:fltVal val="0"/>
                                          </p:val>
                                        </p:tav>
                                      </p:tavLst>
                                    </p:anim>
                                    <p:animEffect transition="in" filter="fade">
                                      <p:cBhvr>
                                        <p:cTn id="10" dur="1000"/>
                                        <p:tgtEl>
                                          <p:spTgt spid="5325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4275">
                                            <p:txEl>
                                              <p:pRg st="1" end="1"/>
                                            </p:txEl>
                                          </p:spTgt>
                                        </p:tgtEl>
                                        <p:attrNameLst>
                                          <p:attrName>style.visibility</p:attrName>
                                        </p:attrNameLst>
                                      </p:cBhvr>
                                      <p:to>
                                        <p:strVal val="visible"/>
                                      </p:to>
                                    </p:set>
                                    <p:animEffect transition="in" filter="fade">
                                      <p:cBhvr>
                                        <p:cTn id="15" dur="1000"/>
                                        <p:tgtEl>
                                          <p:spTgt spid="5427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4275">
                                            <p:txEl>
                                              <p:pRg st="2" end="2"/>
                                            </p:txEl>
                                          </p:spTgt>
                                        </p:tgtEl>
                                        <p:attrNameLst>
                                          <p:attrName>style.visibility</p:attrName>
                                        </p:attrNameLst>
                                      </p:cBhvr>
                                      <p:to>
                                        <p:strVal val="visible"/>
                                      </p:to>
                                    </p:set>
                                    <p:animEffect transition="in" filter="fade">
                                      <p:cBhvr>
                                        <p:cTn id="20" dur="2000"/>
                                        <p:tgtEl>
                                          <p:spTgt spid="54275">
                                            <p:txEl>
                                              <p:pRg st="2" end="2"/>
                                            </p:txEl>
                                          </p:spTgt>
                                        </p:tgtEl>
                                      </p:cBhvr>
                                    </p:animEffect>
                                  </p:childTnLst>
                                </p:cTn>
                              </p:par>
                            </p:childTnLst>
                          </p:cTn>
                        </p:par>
                        <p:par>
                          <p:cTn id="21" fill="hold">
                            <p:stCondLst>
                              <p:cond delay="2000"/>
                            </p:stCondLst>
                            <p:childTnLst>
                              <p:par>
                                <p:cTn id="22" presetID="10" presetClass="entr" presetSubtype="0" fill="hold" nodeType="afterEffect">
                                  <p:stCondLst>
                                    <p:cond delay="0"/>
                                  </p:stCondLst>
                                  <p:childTnLst>
                                    <p:set>
                                      <p:cBhvr>
                                        <p:cTn id="23" dur="1" fill="hold">
                                          <p:stCondLst>
                                            <p:cond delay="0"/>
                                          </p:stCondLst>
                                        </p:cTn>
                                        <p:tgtEl>
                                          <p:spTgt spid="54275">
                                            <p:txEl>
                                              <p:pRg st="3" end="3"/>
                                            </p:txEl>
                                          </p:spTgt>
                                        </p:tgtEl>
                                        <p:attrNameLst>
                                          <p:attrName>style.visibility</p:attrName>
                                        </p:attrNameLst>
                                      </p:cBhvr>
                                      <p:to>
                                        <p:strVal val="visible"/>
                                      </p:to>
                                    </p:set>
                                    <p:animEffect transition="in" filter="fade">
                                      <p:cBhvr>
                                        <p:cTn id="24" dur="2000"/>
                                        <p:tgtEl>
                                          <p:spTgt spid="54275">
                                            <p:txEl>
                                              <p:pRg st="3" end="3"/>
                                            </p:txEl>
                                          </p:spTgt>
                                        </p:tgtEl>
                                      </p:cBhvr>
                                    </p:animEffect>
                                  </p:childTnLst>
                                </p:cTn>
                              </p:par>
                            </p:childTnLst>
                          </p:cTn>
                        </p:par>
                        <p:par>
                          <p:cTn id="25" fill="hold">
                            <p:stCondLst>
                              <p:cond delay="4000"/>
                            </p:stCondLst>
                            <p:childTnLst>
                              <p:par>
                                <p:cTn id="26" presetID="10" presetClass="entr" presetSubtype="0" fill="hold" grpId="0" nodeType="afterEffect">
                                  <p:stCondLst>
                                    <p:cond delay="0"/>
                                  </p:stCondLst>
                                  <p:childTnLst>
                                    <p:set>
                                      <p:cBhvr>
                                        <p:cTn id="27" dur="1" fill="hold">
                                          <p:stCondLst>
                                            <p:cond delay="0"/>
                                          </p:stCondLst>
                                        </p:cTn>
                                        <p:tgtEl>
                                          <p:spTgt spid="53253"/>
                                        </p:tgtEl>
                                        <p:attrNameLst>
                                          <p:attrName>style.visibility</p:attrName>
                                        </p:attrNameLst>
                                      </p:cBhvr>
                                      <p:to>
                                        <p:strVal val="visible"/>
                                      </p:to>
                                    </p:set>
                                    <p:animEffect transition="in" filter="fade">
                                      <p:cBhvr>
                                        <p:cTn id="28" dur="1000"/>
                                        <p:tgtEl>
                                          <p:spTgt spid="53253"/>
                                        </p:tgtEl>
                                      </p:cBhvr>
                                    </p:animEffect>
                                  </p:childTnLst>
                                </p:cTn>
                              </p:par>
                              <p:par>
                                <p:cTn id="29" presetID="10" presetClass="entr" presetSubtype="0" fill="hold" nodeType="withEffect">
                                  <p:stCondLst>
                                    <p:cond delay="0"/>
                                  </p:stCondLst>
                                  <p:childTnLst>
                                    <p:set>
                                      <p:cBhvr>
                                        <p:cTn id="30" dur="1" fill="hold">
                                          <p:stCondLst>
                                            <p:cond delay="0"/>
                                          </p:stCondLst>
                                        </p:cTn>
                                        <p:tgtEl>
                                          <p:spTgt spid="53254">
                                            <p:txEl>
                                              <p:pRg st="0" end="0"/>
                                            </p:txEl>
                                          </p:spTgt>
                                        </p:tgtEl>
                                        <p:attrNameLst>
                                          <p:attrName>style.visibility</p:attrName>
                                        </p:attrNameLst>
                                      </p:cBhvr>
                                      <p:to>
                                        <p:strVal val="visible"/>
                                      </p:to>
                                    </p:set>
                                    <p:animEffect transition="in" filter="fade">
                                      <p:cBhvr>
                                        <p:cTn id="31" dur="1000"/>
                                        <p:tgtEl>
                                          <p:spTgt spid="53254">
                                            <p:txEl>
                                              <p:pRg st="0" end="0"/>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53254">
                                            <p:txEl>
                                              <p:pRg st="1" end="1"/>
                                            </p:txEl>
                                          </p:spTgt>
                                        </p:tgtEl>
                                        <p:attrNameLst>
                                          <p:attrName>style.visibility</p:attrName>
                                        </p:attrNameLst>
                                      </p:cBhvr>
                                      <p:to>
                                        <p:strVal val="visible"/>
                                      </p:to>
                                    </p:set>
                                    <p:animEffect transition="in" filter="fade">
                                      <p:cBhvr>
                                        <p:cTn id="34" dur="1000"/>
                                        <p:tgtEl>
                                          <p:spTgt spid="53254">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54275">
                                            <p:txEl>
                                              <p:pRg st="4" end="4"/>
                                            </p:txEl>
                                          </p:spTgt>
                                        </p:tgtEl>
                                        <p:attrNameLst>
                                          <p:attrName>style.visibility</p:attrName>
                                        </p:attrNameLst>
                                      </p:cBhvr>
                                      <p:to>
                                        <p:strVal val="visible"/>
                                      </p:to>
                                    </p:set>
                                    <p:animEffect transition="in" filter="fade">
                                      <p:cBhvr>
                                        <p:cTn id="39" dur="2000"/>
                                        <p:tgtEl>
                                          <p:spTgt spid="54275">
                                            <p:txEl>
                                              <p:pRg st="4" end="4"/>
                                            </p:txEl>
                                          </p:spTgt>
                                        </p:tgtEl>
                                      </p:cBhvr>
                                    </p:animEffect>
                                  </p:childTnLst>
                                </p:cTn>
                              </p:par>
                            </p:childTnLst>
                          </p:cTn>
                        </p:par>
                        <p:par>
                          <p:cTn id="40" fill="hold">
                            <p:stCondLst>
                              <p:cond delay="2000"/>
                            </p:stCondLst>
                            <p:childTnLst>
                              <p:par>
                                <p:cTn id="41" presetID="10" presetClass="entr" presetSubtype="0" fill="hold" nodeType="afterEffect">
                                  <p:stCondLst>
                                    <p:cond delay="0"/>
                                  </p:stCondLst>
                                  <p:childTnLst>
                                    <p:set>
                                      <p:cBhvr>
                                        <p:cTn id="42" dur="1" fill="hold">
                                          <p:stCondLst>
                                            <p:cond delay="0"/>
                                          </p:stCondLst>
                                        </p:cTn>
                                        <p:tgtEl>
                                          <p:spTgt spid="54275">
                                            <p:txEl>
                                              <p:pRg st="5" end="5"/>
                                            </p:txEl>
                                          </p:spTgt>
                                        </p:tgtEl>
                                        <p:attrNameLst>
                                          <p:attrName>style.visibility</p:attrName>
                                        </p:attrNameLst>
                                      </p:cBhvr>
                                      <p:to>
                                        <p:strVal val="visible"/>
                                      </p:to>
                                    </p:set>
                                    <p:animEffect transition="in" filter="fade">
                                      <p:cBhvr>
                                        <p:cTn id="43" dur="2000"/>
                                        <p:tgtEl>
                                          <p:spTgt spid="54275">
                                            <p:txEl>
                                              <p:pRg st="5" end="5"/>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54275">
                                            <p:txEl>
                                              <p:pRg st="6" end="6"/>
                                            </p:txEl>
                                          </p:spTgt>
                                        </p:tgtEl>
                                        <p:attrNameLst>
                                          <p:attrName>style.visibility</p:attrName>
                                        </p:attrNameLst>
                                      </p:cBhvr>
                                      <p:to>
                                        <p:strVal val="visible"/>
                                      </p:to>
                                    </p:set>
                                    <p:animEffect transition="in" filter="fade">
                                      <p:cBhvr>
                                        <p:cTn id="48" dur="2000"/>
                                        <p:tgtEl>
                                          <p:spTgt spid="54275">
                                            <p:txEl>
                                              <p:pRg st="6" end="6"/>
                                            </p:txEl>
                                          </p:spTgt>
                                        </p:tgtEl>
                                      </p:cBhvr>
                                    </p:animEffect>
                                  </p:childTnLst>
                                </p:cTn>
                              </p:par>
                            </p:childTnLst>
                          </p:cTn>
                        </p:par>
                        <p:par>
                          <p:cTn id="49" fill="hold">
                            <p:stCondLst>
                              <p:cond delay="2000"/>
                            </p:stCondLst>
                            <p:childTnLst>
                              <p:par>
                                <p:cTn id="50" presetID="10" presetClass="entr" presetSubtype="0" fill="hold" nodeType="afterEffect">
                                  <p:stCondLst>
                                    <p:cond delay="0"/>
                                  </p:stCondLst>
                                  <p:childTnLst>
                                    <p:set>
                                      <p:cBhvr>
                                        <p:cTn id="51" dur="1" fill="hold">
                                          <p:stCondLst>
                                            <p:cond delay="0"/>
                                          </p:stCondLst>
                                        </p:cTn>
                                        <p:tgtEl>
                                          <p:spTgt spid="54275">
                                            <p:txEl>
                                              <p:pRg st="7" end="7"/>
                                            </p:txEl>
                                          </p:spTgt>
                                        </p:tgtEl>
                                        <p:attrNameLst>
                                          <p:attrName>style.visibility</p:attrName>
                                        </p:attrNameLst>
                                      </p:cBhvr>
                                      <p:to>
                                        <p:strVal val="visible"/>
                                      </p:to>
                                    </p:set>
                                    <p:animEffect transition="in" filter="fade">
                                      <p:cBhvr>
                                        <p:cTn id="52" dur="2000"/>
                                        <p:tgtEl>
                                          <p:spTgt spid="54275">
                                            <p:txEl>
                                              <p:pRg st="7" end="7"/>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54275">
                                            <p:txEl>
                                              <p:pRg st="8" end="8"/>
                                            </p:txEl>
                                          </p:spTgt>
                                        </p:tgtEl>
                                        <p:attrNameLst>
                                          <p:attrName>style.visibility</p:attrName>
                                        </p:attrNameLst>
                                      </p:cBhvr>
                                      <p:to>
                                        <p:strVal val="visible"/>
                                      </p:to>
                                    </p:set>
                                    <p:animEffect transition="in" filter="fade">
                                      <p:cBhvr>
                                        <p:cTn id="57" dur="2000"/>
                                        <p:tgtEl>
                                          <p:spTgt spid="54275">
                                            <p:txEl>
                                              <p:pRg st="8" end="8"/>
                                            </p:txEl>
                                          </p:spTgt>
                                        </p:tgtEl>
                                      </p:cBhvr>
                                    </p:animEffect>
                                  </p:childTnLst>
                                </p:cTn>
                              </p:par>
                            </p:childTnLst>
                          </p:cTn>
                        </p:par>
                        <p:par>
                          <p:cTn id="58" fill="hold">
                            <p:stCondLst>
                              <p:cond delay="2000"/>
                            </p:stCondLst>
                            <p:childTnLst>
                              <p:par>
                                <p:cTn id="59" presetID="10" presetClass="entr" presetSubtype="0" fill="hold" nodeType="afterEffect">
                                  <p:stCondLst>
                                    <p:cond delay="0"/>
                                  </p:stCondLst>
                                  <p:childTnLst>
                                    <p:set>
                                      <p:cBhvr>
                                        <p:cTn id="60" dur="1" fill="hold">
                                          <p:stCondLst>
                                            <p:cond delay="0"/>
                                          </p:stCondLst>
                                        </p:cTn>
                                        <p:tgtEl>
                                          <p:spTgt spid="54275">
                                            <p:txEl>
                                              <p:pRg st="9" end="9"/>
                                            </p:txEl>
                                          </p:spTgt>
                                        </p:tgtEl>
                                        <p:attrNameLst>
                                          <p:attrName>style.visibility</p:attrName>
                                        </p:attrNameLst>
                                      </p:cBhvr>
                                      <p:to>
                                        <p:strVal val="visible"/>
                                      </p:to>
                                    </p:set>
                                    <p:animEffect transition="in" filter="fade">
                                      <p:cBhvr>
                                        <p:cTn id="61" dur="2000"/>
                                        <p:tgtEl>
                                          <p:spTgt spid="54275">
                                            <p:txEl>
                                              <p:pRg st="9" end="9"/>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14" presetClass="emph" presetSubtype="0" fill="hold" nodeType="clickEffect">
                                  <p:stCondLst>
                                    <p:cond delay="0"/>
                                  </p:stCondLst>
                                  <p:childTnLst>
                                    <p:animClr clrSpc="rgb" dir="cw">
                                      <p:cBhvr override="childStyle">
                                        <p:cTn id="65" dur="1900" fill="hold">
                                          <p:stCondLst>
                                            <p:cond delay="100"/>
                                          </p:stCondLst>
                                        </p:cTn>
                                        <p:tgtEl>
                                          <p:spTgt spid="53252">
                                            <p:txEl>
                                              <p:pRg st="0" end="0"/>
                                            </p:txEl>
                                          </p:spTgt>
                                        </p:tgtEl>
                                        <p:attrNameLst>
                                          <p:attrName>style.color</p:attrName>
                                        </p:attrNameLst>
                                      </p:cBhvr>
                                      <p:to>
                                        <a:schemeClr val="accent2"/>
                                      </p:to>
                                    </p:animClr>
                                    <p:animClr clrSpc="rgb" dir="cw">
                                      <p:cBhvr>
                                        <p:cTn id="66" dur="1900" fill="hold">
                                          <p:stCondLst>
                                            <p:cond delay="100"/>
                                          </p:stCondLst>
                                        </p:cTn>
                                        <p:tgtEl>
                                          <p:spTgt spid="53252">
                                            <p:txEl>
                                              <p:pRg st="0" end="0"/>
                                            </p:txEl>
                                          </p:spTgt>
                                        </p:tgtEl>
                                        <p:attrNameLst>
                                          <p:attrName>fillColor</p:attrName>
                                        </p:attrNameLst>
                                      </p:cBhvr>
                                      <p:to>
                                        <a:schemeClr val="accent2"/>
                                      </p:to>
                                    </p:animClr>
                                    <p:set>
                                      <p:cBhvr>
                                        <p:cTn id="67" dur="1900" fill="hold">
                                          <p:stCondLst>
                                            <p:cond delay="100"/>
                                          </p:stCondLst>
                                        </p:cTn>
                                        <p:tgtEl>
                                          <p:spTgt spid="53252">
                                            <p:txEl>
                                              <p:pRg st="0" end="0"/>
                                            </p:txEl>
                                          </p:spTgt>
                                        </p:tgtEl>
                                        <p:attrNameLst>
                                          <p:attrName>fill.type</p:attrName>
                                        </p:attrNameLst>
                                      </p:cBhvr>
                                      <p:to>
                                        <p:strVal val="solid"/>
                                      </p:to>
                                    </p:set>
                                    <p:set>
                                      <p:cBhvr>
                                        <p:cTn id="68" dur="1900" fill="hold">
                                          <p:stCondLst>
                                            <p:cond delay="100"/>
                                          </p:stCondLst>
                                        </p:cTn>
                                        <p:tgtEl>
                                          <p:spTgt spid="53252">
                                            <p:txEl>
                                              <p:pRg st="0" end="0"/>
                                            </p:txEl>
                                          </p:spTgt>
                                        </p:tgtEl>
                                        <p:attrNameLst>
                                          <p:attrName>fill.on</p:attrName>
                                        </p:attrNameLst>
                                      </p:cBhvr>
                                      <p:to>
                                        <p:strVal val="true"/>
                                      </p:to>
                                    </p:set>
                                    <p:animScale>
                                      <p:cBhvr>
                                        <p:cTn id="69" dur="200" fill="hold">
                                          <p:stCondLst>
                                            <p:cond delay="0"/>
                                          </p:stCondLst>
                                        </p:cTn>
                                        <p:tgtEl>
                                          <p:spTgt spid="53252">
                                            <p:txEl>
                                              <p:pRg st="0" end="0"/>
                                            </p:txEl>
                                          </p:spTgt>
                                        </p:tgtEl>
                                      </p:cBhvr>
                                      <p:from x="100000" y="100000"/>
                                      <p:to x="100000" y="5000"/>
                                    </p:animScale>
                                    <p:animScale>
                                      <p:cBhvr>
                                        <p:cTn id="70" dur="200" fill="hold">
                                          <p:stCondLst>
                                            <p:cond delay="200"/>
                                          </p:stCondLst>
                                        </p:cTn>
                                        <p:tgtEl>
                                          <p:spTgt spid="53252">
                                            <p:txEl>
                                              <p:pRg st="0" end="0"/>
                                            </p:txEl>
                                          </p:spTgt>
                                        </p:tgtEl>
                                      </p:cBhvr>
                                      <p:from x="100000" y="5000"/>
                                      <p:to x="120000" y="150000"/>
                                    </p:animScale>
                                    <p:animScale>
                                      <p:cBhvr>
                                        <p:cTn id="71" dur="600" fill="hold">
                                          <p:stCondLst>
                                            <p:cond delay="1400"/>
                                          </p:stCondLst>
                                        </p:cTn>
                                        <p:tgtEl>
                                          <p:spTgt spid="53252">
                                            <p:txEl>
                                              <p:pRg st="0" end="0"/>
                                            </p:txEl>
                                          </p:spTgt>
                                        </p:tgtEl>
                                      </p:cBhvr>
                                      <p:to x="12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p:cNvSpPr>
          <p:nvPr>
            <p:ph type="title"/>
          </p:nvPr>
        </p:nvSpPr>
        <p:spPr>
          <a:xfrm>
            <a:off x="228600" y="457200"/>
            <a:ext cx="8534400" cy="1143000"/>
          </a:xfrm>
        </p:spPr>
        <p:txBody>
          <a:bodyPr/>
          <a:lstStyle/>
          <a:p>
            <a:pPr algn="ctr" eaLnBrk="1" hangingPunct="1"/>
            <a:r>
              <a:rPr lang="en-US" sz="4600" smtClean="0"/>
              <a:t>Continued Concerns About Puberty</a:t>
            </a:r>
          </a:p>
        </p:txBody>
      </p:sp>
      <p:sp>
        <p:nvSpPr>
          <p:cNvPr id="55299" name="Rectangle 3"/>
          <p:cNvSpPr>
            <a:spLocks noGrp="1"/>
          </p:cNvSpPr>
          <p:nvPr>
            <p:ph type="body" idx="1"/>
          </p:nvPr>
        </p:nvSpPr>
        <p:spPr>
          <a:xfrm>
            <a:off x="457200" y="1676400"/>
            <a:ext cx="8229600" cy="4389438"/>
          </a:xfrm>
        </p:spPr>
        <p:txBody>
          <a:bodyPr/>
          <a:lstStyle/>
          <a:p>
            <a:pPr eaLnBrk="1" hangingPunct="1">
              <a:spcBef>
                <a:spcPct val="50000"/>
              </a:spcBef>
              <a:defRPr/>
            </a:pPr>
            <a:r>
              <a:rPr lang="en-US" dirty="0" smtClean="0">
                <a:effectLst>
                  <a:outerShdw blurRad="38100" dist="38100" dir="2700000" algn="tl">
                    <a:srgbClr val="C0C0C0"/>
                  </a:outerShdw>
                </a:effectLst>
              </a:rPr>
              <a:t>Height concerns </a:t>
            </a:r>
          </a:p>
          <a:p>
            <a:pPr lvl="1" eaLnBrk="1" hangingPunct="1">
              <a:spcBef>
                <a:spcPct val="50000"/>
              </a:spcBef>
              <a:defRPr/>
            </a:pPr>
            <a:r>
              <a:rPr lang="en-US" dirty="0" smtClean="0">
                <a:effectLst>
                  <a:outerShdw blurRad="38100" dist="38100" dir="2700000" algn="tl">
                    <a:srgbClr val="C0C0C0"/>
                  </a:outerShdw>
                </a:effectLst>
              </a:rPr>
              <a:t>“Early bloomer” females (tallest in class)</a:t>
            </a:r>
          </a:p>
          <a:p>
            <a:pPr lvl="1" eaLnBrk="1" hangingPunct="1">
              <a:spcBef>
                <a:spcPct val="50000"/>
              </a:spcBef>
              <a:defRPr/>
            </a:pPr>
            <a:r>
              <a:rPr lang="en-US" dirty="0" smtClean="0">
                <a:effectLst>
                  <a:outerShdw blurRad="38100" dist="38100" dir="2700000" algn="tl">
                    <a:srgbClr val="C0C0C0"/>
                  </a:outerShdw>
                </a:effectLst>
              </a:rPr>
              <a:t> “Late bloomer” males (shortest in high school class)</a:t>
            </a:r>
          </a:p>
          <a:p>
            <a:pPr eaLnBrk="1" hangingPunct="1">
              <a:spcBef>
                <a:spcPct val="50000"/>
              </a:spcBef>
              <a:defRPr/>
            </a:pPr>
            <a:r>
              <a:rPr lang="en-US" dirty="0" smtClean="0">
                <a:effectLst>
                  <a:outerShdw blurRad="38100" dist="38100" dir="2700000" algn="tl">
                    <a:srgbClr val="C0C0C0"/>
                  </a:outerShdw>
                </a:effectLst>
              </a:rPr>
              <a:t>Weight concerns</a:t>
            </a:r>
          </a:p>
          <a:p>
            <a:pPr lvl="1" eaLnBrk="1" hangingPunct="1">
              <a:spcBef>
                <a:spcPct val="50000"/>
              </a:spcBef>
              <a:defRPr/>
            </a:pPr>
            <a:r>
              <a:rPr lang="en-US" dirty="0" smtClean="0">
                <a:effectLst>
                  <a:outerShdw blurRad="38100" dist="38100" dir="2700000" algn="tl">
                    <a:srgbClr val="C0C0C0"/>
                  </a:outerShdw>
                </a:effectLst>
              </a:rPr>
              <a:t>Usually more of concern for females</a:t>
            </a:r>
          </a:p>
          <a:p>
            <a:pPr lvl="1" eaLnBrk="1" hangingPunct="1">
              <a:spcBef>
                <a:spcPct val="50000"/>
              </a:spcBef>
              <a:defRPr/>
            </a:pPr>
            <a:r>
              <a:rPr lang="en-US" dirty="0" smtClean="0">
                <a:effectLst>
                  <a:outerShdw blurRad="38100" dist="38100" dir="2700000" algn="tl">
                    <a:srgbClr val="C0C0C0"/>
                  </a:outerShdw>
                </a:effectLst>
              </a:rPr>
              <a:t>Increased adipose tissue deposition during puberty in females (compared to muscle in males)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4"/>
          <p:cNvSpPr>
            <a:spLocks noGrp="1"/>
          </p:cNvSpPr>
          <p:nvPr>
            <p:ph type="title" idx="4294967295"/>
          </p:nvPr>
        </p:nvSpPr>
        <p:spPr>
          <a:xfrm>
            <a:off x="457200" y="1371600"/>
            <a:ext cx="8229600" cy="2190750"/>
          </a:xfrm>
        </p:spPr>
        <p:txBody>
          <a:bodyPr/>
          <a:lstStyle/>
          <a:p>
            <a:pPr algn="ctr"/>
            <a:r>
              <a:rPr lang="en-US" smtClean="0"/>
              <a:t>Psychosocial Development during Adolescence</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idx="4294967295"/>
          </p:nvPr>
        </p:nvSpPr>
        <p:spPr/>
        <p:txBody>
          <a:bodyPr lIns="92075" tIns="46038" rIns="92075" bIns="46038" anchor="ctr"/>
          <a:lstStyle/>
          <a:p>
            <a:pPr algn="ctr" eaLnBrk="1" hangingPunct="1">
              <a:defRPr/>
            </a:pPr>
            <a:r>
              <a:rPr lang="en-US" sz="4600" dirty="0" smtClean="0">
                <a:effectLst>
                  <a:outerShdw blurRad="38100" dist="38100" dir="2700000" algn="tl">
                    <a:srgbClr val="C0C0C0"/>
                  </a:outerShdw>
                </a:effectLst>
              </a:rPr>
              <a:t>Psychosocial Goals of Adolescence</a:t>
            </a:r>
            <a:endParaRPr lang="en-US" sz="3600" dirty="0" smtClean="0">
              <a:solidFill>
                <a:srgbClr val="00FF00"/>
              </a:solidFill>
              <a:effectLst>
                <a:outerShdw blurRad="38100" dist="38100" dir="2700000" algn="tl">
                  <a:srgbClr val="C0C0C0"/>
                </a:outerShdw>
              </a:effectLst>
            </a:endParaRPr>
          </a:p>
        </p:txBody>
      </p:sp>
      <p:sp>
        <p:nvSpPr>
          <p:cNvPr id="134148" name="Rectangle 4"/>
          <p:cNvSpPr>
            <a:spLocks noGrp="1" noChangeArrowheads="1"/>
          </p:cNvSpPr>
          <p:nvPr>
            <p:ph type="body" sz="half" idx="4294967295"/>
          </p:nvPr>
        </p:nvSpPr>
        <p:spPr>
          <a:xfrm>
            <a:off x="304800" y="1828800"/>
            <a:ext cx="4648200" cy="4530725"/>
          </a:xfrm>
        </p:spPr>
        <p:txBody>
          <a:bodyPr lIns="92075" tIns="46038" rIns="92075" bIns="46038"/>
          <a:lstStyle/>
          <a:p>
            <a:pPr eaLnBrk="1" hangingPunct="1">
              <a:defRPr/>
            </a:pPr>
            <a:r>
              <a:rPr lang="en-US" dirty="0" smtClean="0">
                <a:effectLst>
                  <a:outerShdw blurRad="38100" dist="38100" dir="2700000" algn="tl">
                    <a:srgbClr val="C0C0C0"/>
                  </a:outerShdw>
                </a:effectLst>
              </a:rPr>
              <a:t>Good health habits</a:t>
            </a:r>
          </a:p>
          <a:p>
            <a:pPr eaLnBrk="1" hangingPunct="1">
              <a:defRPr/>
            </a:pPr>
            <a:r>
              <a:rPr lang="en-US" dirty="0" smtClean="0">
                <a:effectLst>
                  <a:outerShdw blurRad="38100" dist="38100" dir="2700000" algn="tl">
                    <a:srgbClr val="C0C0C0"/>
                  </a:outerShdw>
                </a:effectLst>
              </a:rPr>
              <a:t>Conflict resolution skills</a:t>
            </a:r>
          </a:p>
          <a:p>
            <a:pPr eaLnBrk="1" hangingPunct="1">
              <a:defRPr/>
            </a:pPr>
            <a:r>
              <a:rPr lang="en-US" dirty="0" smtClean="0">
                <a:effectLst>
                  <a:outerShdw blurRad="38100" dist="38100" dir="2700000" algn="tl">
                    <a:srgbClr val="C0C0C0"/>
                  </a:outerShdw>
                </a:effectLst>
              </a:rPr>
              <a:t>Coping skills</a:t>
            </a:r>
          </a:p>
          <a:p>
            <a:pPr eaLnBrk="1" hangingPunct="1">
              <a:defRPr/>
            </a:pPr>
            <a:r>
              <a:rPr lang="en-US" dirty="0" smtClean="0">
                <a:effectLst>
                  <a:outerShdw blurRad="38100" dist="38100" dir="2700000" algn="tl">
                    <a:srgbClr val="C0C0C0"/>
                  </a:outerShdw>
                </a:effectLst>
              </a:rPr>
              <a:t>Career goals</a:t>
            </a:r>
          </a:p>
          <a:p>
            <a:pPr eaLnBrk="1" hangingPunct="1">
              <a:defRPr/>
            </a:pPr>
            <a:r>
              <a:rPr lang="en-US" dirty="0" smtClean="0">
                <a:effectLst>
                  <a:outerShdw blurRad="38100" dist="38100" dir="2700000" algn="tl">
                    <a:srgbClr val="C0C0C0"/>
                  </a:outerShdw>
                </a:effectLst>
              </a:rPr>
              <a:t>Peer relationships</a:t>
            </a:r>
          </a:p>
          <a:p>
            <a:pPr eaLnBrk="1" hangingPunct="1">
              <a:defRPr/>
            </a:pPr>
            <a:r>
              <a:rPr lang="en-US" dirty="0" smtClean="0">
                <a:effectLst>
                  <a:outerShdw blurRad="38100" dist="38100" dir="2700000" algn="tl">
                    <a:srgbClr val="C0C0C0"/>
                  </a:outerShdw>
                </a:effectLst>
              </a:rPr>
              <a:t>Decision making skills</a:t>
            </a:r>
          </a:p>
          <a:p>
            <a:pPr eaLnBrk="1" hangingPunct="1">
              <a:defRPr/>
            </a:pPr>
            <a:r>
              <a:rPr lang="en-US" dirty="0" smtClean="0">
                <a:effectLst>
                  <a:outerShdw blurRad="38100" dist="38100" dir="2700000" algn="tl">
                    <a:srgbClr val="C0C0C0"/>
                  </a:outerShdw>
                </a:effectLst>
              </a:rPr>
              <a:t>Ability to understand risks and consequences</a:t>
            </a:r>
          </a:p>
          <a:p>
            <a:pPr eaLnBrk="1" hangingPunct="1">
              <a:defRPr/>
            </a:pPr>
            <a:endParaRPr lang="en-US" dirty="0" smtClean="0">
              <a:effectLst>
                <a:outerShdw blurRad="38100" dist="38100" dir="2700000" algn="tl">
                  <a:srgbClr val="C0C0C0"/>
                </a:outerShdw>
              </a:effectLst>
            </a:endParaRPr>
          </a:p>
        </p:txBody>
      </p:sp>
      <p:sp>
        <p:nvSpPr>
          <p:cNvPr id="134149" name="Rectangle 5"/>
          <p:cNvSpPr>
            <a:spLocks noGrp="1" noChangeArrowheads="1"/>
          </p:cNvSpPr>
          <p:nvPr>
            <p:ph type="body" sz="half" idx="4294967295"/>
          </p:nvPr>
        </p:nvSpPr>
        <p:spPr>
          <a:xfrm>
            <a:off x="4953000" y="1828800"/>
            <a:ext cx="4191000" cy="4530725"/>
          </a:xfrm>
        </p:spPr>
        <p:txBody>
          <a:bodyPr lIns="92075" tIns="46038" rIns="92075" bIns="46038"/>
          <a:lstStyle/>
          <a:p>
            <a:pPr eaLnBrk="1" hangingPunct="1">
              <a:defRPr/>
            </a:pPr>
            <a:r>
              <a:rPr lang="en-US" dirty="0" smtClean="0">
                <a:effectLst>
                  <a:outerShdw blurRad="38100" dist="38100" dir="2700000" algn="tl">
                    <a:srgbClr val="C0C0C0"/>
                  </a:outerShdw>
                </a:effectLst>
              </a:rPr>
              <a:t>Communication skills</a:t>
            </a:r>
          </a:p>
          <a:p>
            <a:pPr eaLnBrk="1" hangingPunct="1">
              <a:defRPr/>
            </a:pPr>
            <a:r>
              <a:rPr lang="en-US" dirty="0" smtClean="0">
                <a:effectLst>
                  <a:outerShdw blurRad="38100" dist="38100" dir="2700000" algn="tl">
                    <a:srgbClr val="C0C0C0"/>
                  </a:outerShdw>
                </a:effectLst>
              </a:rPr>
              <a:t>Independence</a:t>
            </a:r>
          </a:p>
          <a:p>
            <a:pPr eaLnBrk="1" hangingPunct="1">
              <a:defRPr/>
            </a:pPr>
            <a:r>
              <a:rPr lang="en-US" dirty="0" smtClean="0">
                <a:effectLst>
                  <a:outerShdw blurRad="38100" dist="38100" dir="2700000" algn="tl">
                    <a:srgbClr val="C0C0C0"/>
                  </a:outerShdw>
                </a:effectLst>
              </a:rPr>
              <a:t>Autonomy from parents</a:t>
            </a:r>
          </a:p>
          <a:p>
            <a:pPr eaLnBrk="1" hangingPunct="1">
              <a:defRPr/>
            </a:pPr>
            <a:r>
              <a:rPr lang="en-US" dirty="0" smtClean="0">
                <a:effectLst>
                  <a:outerShdw blurRad="38100" dist="38100" dir="2700000" algn="tl">
                    <a:srgbClr val="C0C0C0"/>
                  </a:outerShdw>
                </a:effectLst>
              </a:rPr>
              <a:t>Sense of morality</a:t>
            </a:r>
          </a:p>
          <a:p>
            <a:pPr eaLnBrk="1" hangingPunct="1">
              <a:defRPr/>
            </a:pPr>
            <a:r>
              <a:rPr lang="en-US" dirty="0" smtClean="0">
                <a:effectLst>
                  <a:outerShdw blurRad="38100" dist="38100" dir="2700000" algn="tl">
                    <a:srgbClr val="C0C0C0"/>
                  </a:outerShdw>
                </a:effectLst>
              </a:rPr>
              <a:t>Sense of responsibility</a:t>
            </a:r>
          </a:p>
          <a:p>
            <a:pPr eaLnBrk="1" hangingPunct="1">
              <a:defRPr/>
            </a:pPr>
            <a:r>
              <a:rPr lang="en-US" dirty="0" smtClean="0">
                <a:effectLst>
                  <a:outerShdw blurRad="38100" dist="38100" dir="2700000" algn="tl">
                    <a:srgbClr val="C0C0C0"/>
                  </a:outerShdw>
                </a:effectLst>
              </a:rPr>
              <a:t>Abstract thinking</a:t>
            </a:r>
          </a:p>
          <a:p>
            <a:pPr eaLnBrk="1" hangingPunct="1">
              <a:defRPr/>
            </a:pPr>
            <a:r>
              <a:rPr lang="en-US" dirty="0" smtClean="0">
                <a:effectLst>
                  <a:outerShdw blurRad="38100" dist="38100" dir="2700000" algn="tl">
                    <a:srgbClr val="C0C0C0"/>
                  </a:outerShdw>
                </a:effectLst>
              </a:rPr>
              <a:t>Financial independence</a:t>
            </a:r>
          </a:p>
        </p:txBody>
      </p:sp>
      <p:sp>
        <p:nvSpPr>
          <p:cNvPr id="6" name="Text Box 5"/>
          <p:cNvSpPr txBox="1">
            <a:spLocks noChangeArrowheads="1"/>
          </p:cNvSpPr>
          <p:nvPr/>
        </p:nvSpPr>
        <p:spPr bwMode="auto">
          <a:xfrm>
            <a:off x="381000" y="5780088"/>
            <a:ext cx="8093075" cy="1077912"/>
          </a:xfrm>
          <a:prstGeom prst="rect">
            <a:avLst/>
          </a:prstGeom>
          <a:noFill/>
          <a:ln w="9525">
            <a:noFill/>
            <a:miter lim="800000"/>
            <a:headEnd/>
            <a:tailEnd/>
          </a:ln>
          <a:effectLst/>
        </p:spPr>
        <p:txBody>
          <a:bodyPr>
            <a:spAutoFit/>
          </a:bodyPr>
          <a:lstStyle/>
          <a:p>
            <a:pPr algn="ctr">
              <a:defRPr/>
            </a:pPr>
            <a:r>
              <a:rPr lang="en-US" sz="3200" dirty="0">
                <a:solidFill>
                  <a:srgbClr val="00FF00"/>
                </a:solidFill>
                <a:effectLst>
                  <a:outerShdw blurRad="38100" dist="38100" dir="2700000" algn="tl">
                    <a:srgbClr val="C0C0C0"/>
                  </a:outerShdw>
                </a:effectLst>
              </a:rPr>
              <a:t>These goals should be attained or almost attained by young adulthood </a:t>
            </a:r>
            <a:endParaRPr lang="en-US" sz="3200" dirty="0">
              <a:solidFill>
                <a:srgbClr val="00FF00"/>
              </a:solidFill>
              <a:effectLst>
                <a:outerShdw blurRad="38100" dist="38100" dir="2700000" algn="tl">
                  <a:srgbClr val="C0C0C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4148">
                                            <p:txEl>
                                              <p:pRg st="0" end="0"/>
                                            </p:txEl>
                                          </p:spTgt>
                                        </p:tgtEl>
                                        <p:attrNameLst>
                                          <p:attrName>style.visibility</p:attrName>
                                        </p:attrNameLst>
                                      </p:cBhvr>
                                      <p:to>
                                        <p:strVal val="visible"/>
                                      </p:to>
                                    </p:set>
                                    <p:animEffect transition="in" filter="fade">
                                      <p:cBhvr>
                                        <p:cTn id="7" dur="1000"/>
                                        <p:tgtEl>
                                          <p:spTgt spid="134148">
                                            <p:txEl>
                                              <p:pRg st="0" end="0"/>
                                            </p:txEl>
                                          </p:spTgt>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34148">
                                            <p:txEl>
                                              <p:pRg st="1" end="1"/>
                                            </p:txEl>
                                          </p:spTgt>
                                        </p:tgtEl>
                                        <p:attrNameLst>
                                          <p:attrName>style.visibility</p:attrName>
                                        </p:attrNameLst>
                                      </p:cBhvr>
                                      <p:to>
                                        <p:strVal val="visible"/>
                                      </p:to>
                                    </p:set>
                                    <p:animEffect transition="in" filter="fade">
                                      <p:cBhvr>
                                        <p:cTn id="11" dur="1000"/>
                                        <p:tgtEl>
                                          <p:spTgt spid="134148">
                                            <p:txEl>
                                              <p:pRg st="1" end="1"/>
                                            </p:txEl>
                                          </p:spTgt>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134148">
                                            <p:txEl>
                                              <p:pRg st="2" end="2"/>
                                            </p:txEl>
                                          </p:spTgt>
                                        </p:tgtEl>
                                        <p:attrNameLst>
                                          <p:attrName>style.visibility</p:attrName>
                                        </p:attrNameLst>
                                      </p:cBhvr>
                                      <p:to>
                                        <p:strVal val="visible"/>
                                      </p:to>
                                    </p:set>
                                    <p:animEffect transition="in" filter="fade">
                                      <p:cBhvr>
                                        <p:cTn id="15" dur="1000"/>
                                        <p:tgtEl>
                                          <p:spTgt spid="134148">
                                            <p:txEl>
                                              <p:pRg st="2" end="2"/>
                                            </p:txEl>
                                          </p:spTgt>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134148">
                                            <p:txEl>
                                              <p:pRg st="3" end="3"/>
                                            </p:txEl>
                                          </p:spTgt>
                                        </p:tgtEl>
                                        <p:attrNameLst>
                                          <p:attrName>style.visibility</p:attrName>
                                        </p:attrNameLst>
                                      </p:cBhvr>
                                      <p:to>
                                        <p:strVal val="visible"/>
                                      </p:to>
                                    </p:set>
                                    <p:animEffect transition="in" filter="fade">
                                      <p:cBhvr>
                                        <p:cTn id="19" dur="1000"/>
                                        <p:tgtEl>
                                          <p:spTgt spid="134148">
                                            <p:txEl>
                                              <p:pRg st="3" end="3"/>
                                            </p:txEl>
                                          </p:spTgt>
                                        </p:tgtEl>
                                      </p:cBhvr>
                                    </p:animEffect>
                                  </p:childTnLst>
                                </p:cTn>
                              </p:par>
                            </p:childTnLst>
                          </p:cTn>
                        </p:par>
                        <p:par>
                          <p:cTn id="20" fill="hold">
                            <p:stCondLst>
                              <p:cond delay="4000"/>
                            </p:stCondLst>
                            <p:childTnLst>
                              <p:par>
                                <p:cTn id="21" presetID="10" presetClass="entr" presetSubtype="0" fill="hold" nodeType="afterEffect">
                                  <p:stCondLst>
                                    <p:cond delay="0"/>
                                  </p:stCondLst>
                                  <p:childTnLst>
                                    <p:set>
                                      <p:cBhvr>
                                        <p:cTn id="22" dur="1" fill="hold">
                                          <p:stCondLst>
                                            <p:cond delay="0"/>
                                          </p:stCondLst>
                                        </p:cTn>
                                        <p:tgtEl>
                                          <p:spTgt spid="134148">
                                            <p:txEl>
                                              <p:pRg st="4" end="4"/>
                                            </p:txEl>
                                          </p:spTgt>
                                        </p:tgtEl>
                                        <p:attrNameLst>
                                          <p:attrName>style.visibility</p:attrName>
                                        </p:attrNameLst>
                                      </p:cBhvr>
                                      <p:to>
                                        <p:strVal val="visible"/>
                                      </p:to>
                                    </p:set>
                                    <p:animEffect transition="in" filter="fade">
                                      <p:cBhvr>
                                        <p:cTn id="23" dur="1000"/>
                                        <p:tgtEl>
                                          <p:spTgt spid="134148">
                                            <p:txEl>
                                              <p:pRg st="4" end="4"/>
                                            </p:txEl>
                                          </p:spTgt>
                                        </p:tgtEl>
                                      </p:cBhvr>
                                    </p:animEffect>
                                  </p:childTnLst>
                                </p:cTn>
                              </p:par>
                            </p:childTnLst>
                          </p:cTn>
                        </p:par>
                        <p:par>
                          <p:cTn id="24" fill="hold">
                            <p:stCondLst>
                              <p:cond delay="5000"/>
                            </p:stCondLst>
                            <p:childTnLst>
                              <p:par>
                                <p:cTn id="25" presetID="10" presetClass="entr" presetSubtype="0" fill="hold" nodeType="afterEffect">
                                  <p:stCondLst>
                                    <p:cond delay="0"/>
                                  </p:stCondLst>
                                  <p:childTnLst>
                                    <p:set>
                                      <p:cBhvr>
                                        <p:cTn id="26" dur="1" fill="hold">
                                          <p:stCondLst>
                                            <p:cond delay="0"/>
                                          </p:stCondLst>
                                        </p:cTn>
                                        <p:tgtEl>
                                          <p:spTgt spid="134148">
                                            <p:txEl>
                                              <p:pRg st="5" end="5"/>
                                            </p:txEl>
                                          </p:spTgt>
                                        </p:tgtEl>
                                        <p:attrNameLst>
                                          <p:attrName>style.visibility</p:attrName>
                                        </p:attrNameLst>
                                      </p:cBhvr>
                                      <p:to>
                                        <p:strVal val="visible"/>
                                      </p:to>
                                    </p:set>
                                    <p:animEffect transition="in" filter="fade">
                                      <p:cBhvr>
                                        <p:cTn id="27" dur="1000"/>
                                        <p:tgtEl>
                                          <p:spTgt spid="134148">
                                            <p:txEl>
                                              <p:pRg st="5" end="5"/>
                                            </p:txEl>
                                          </p:spTgt>
                                        </p:tgtEl>
                                      </p:cBhvr>
                                    </p:animEffect>
                                  </p:childTnLst>
                                </p:cTn>
                              </p:par>
                            </p:childTnLst>
                          </p:cTn>
                        </p:par>
                        <p:par>
                          <p:cTn id="28" fill="hold">
                            <p:stCondLst>
                              <p:cond delay="6000"/>
                            </p:stCondLst>
                            <p:childTnLst>
                              <p:par>
                                <p:cTn id="29" presetID="10" presetClass="entr" presetSubtype="0" fill="hold" nodeType="afterEffect">
                                  <p:stCondLst>
                                    <p:cond delay="0"/>
                                  </p:stCondLst>
                                  <p:childTnLst>
                                    <p:set>
                                      <p:cBhvr>
                                        <p:cTn id="30" dur="1" fill="hold">
                                          <p:stCondLst>
                                            <p:cond delay="0"/>
                                          </p:stCondLst>
                                        </p:cTn>
                                        <p:tgtEl>
                                          <p:spTgt spid="134148">
                                            <p:txEl>
                                              <p:pRg st="6" end="6"/>
                                            </p:txEl>
                                          </p:spTgt>
                                        </p:tgtEl>
                                        <p:attrNameLst>
                                          <p:attrName>style.visibility</p:attrName>
                                        </p:attrNameLst>
                                      </p:cBhvr>
                                      <p:to>
                                        <p:strVal val="visible"/>
                                      </p:to>
                                    </p:set>
                                    <p:animEffect transition="in" filter="fade">
                                      <p:cBhvr>
                                        <p:cTn id="31" dur="1000"/>
                                        <p:tgtEl>
                                          <p:spTgt spid="134148">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34149">
                                            <p:txEl>
                                              <p:pRg st="0" end="0"/>
                                            </p:txEl>
                                          </p:spTgt>
                                        </p:tgtEl>
                                        <p:attrNameLst>
                                          <p:attrName>style.visibility</p:attrName>
                                        </p:attrNameLst>
                                      </p:cBhvr>
                                      <p:to>
                                        <p:strVal val="visible"/>
                                      </p:to>
                                    </p:set>
                                    <p:animEffect transition="in" filter="fade">
                                      <p:cBhvr>
                                        <p:cTn id="36" dur="1000"/>
                                        <p:tgtEl>
                                          <p:spTgt spid="134149">
                                            <p:txEl>
                                              <p:pRg st="0" end="0"/>
                                            </p:txEl>
                                          </p:spTgt>
                                        </p:tgtEl>
                                      </p:cBhvr>
                                    </p:animEffect>
                                  </p:childTnLst>
                                </p:cTn>
                              </p:par>
                            </p:childTnLst>
                          </p:cTn>
                        </p:par>
                        <p:par>
                          <p:cTn id="37" fill="hold">
                            <p:stCondLst>
                              <p:cond delay="1000"/>
                            </p:stCondLst>
                            <p:childTnLst>
                              <p:par>
                                <p:cTn id="38" presetID="10" presetClass="entr" presetSubtype="0" fill="hold" nodeType="afterEffect">
                                  <p:stCondLst>
                                    <p:cond delay="0"/>
                                  </p:stCondLst>
                                  <p:childTnLst>
                                    <p:set>
                                      <p:cBhvr>
                                        <p:cTn id="39" dur="1" fill="hold">
                                          <p:stCondLst>
                                            <p:cond delay="0"/>
                                          </p:stCondLst>
                                        </p:cTn>
                                        <p:tgtEl>
                                          <p:spTgt spid="134149">
                                            <p:txEl>
                                              <p:pRg st="1" end="1"/>
                                            </p:txEl>
                                          </p:spTgt>
                                        </p:tgtEl>
                                        <p:attrNameLst>
                                          <p:attrName>style.visibility</p:attrName>
                                        </p:attrNameLst>
                                      </p:cBhvr>
                                      <p:to>
                                        <p:strVal val="visible"/>
                                      </p:to>
                                    </p:set>
                                    <p:animEffect transition="in" filter="fade">
                                      <p:cBhvr>
                                        <p:cTn id="40" dur="1000"/>
                                        <p:tgtEl>
                                          <p:spTgt spid="134149">
                                            <p:txEl>
                                              <p:pRg st="1" end="1"/>
                                            </p:txEl>
                                          </p:spTgt>
                                        </p:tgtEl>
                                      </p:cBhvr>
                                    </p:animEffect>
                                  </p:childTnLst>
                                </p:cTn>
                              </p:par>
                            </p:childTnLst>
                          </p:cTn>
                        </p:par>
                        <p:par>
                          <p:cTn id="41" fill="hold">
                            <p:stCondLst>
                              <p:cond delay="2000"/>
                            </p:stCondLst>
                            <p:childTnLst>
                              <p:par>
                                <p:cTn id="42" presetID="10" presetClass="entr" presetSubtype="0" fill="hold" nodeType="afterEffect">
                                  <p:stCondLst>
                                    <p:cond delay="0"/>
                                  </p:stCondLst>
                                  <p:childTnLst>
                                    <p:set>
                                      <p:cBhvr>
                                        <p:cTn id="43" dur="1" fill="hold">
                                          <p:stCondLst>
                                            <p:cond delay="0"/>
                                          </p:stCondLst>
                                        </p:cTn>
                                        <p:tgtEl>
                                          <p:spTgt spid="134149">
                                            <p:txEl>
                                              <p:pRg st="2" end="2"/>
                                            </p:txEl>
                                          </p:spTgt>
                                        </p:tgtEl>
                                        <p:attrNameLst>
                                          <p:attrName>style.visibility</p:attrName>
                                        </p:attrNameLst>
                                      </p:cBhvr>
                                      <p:to>
                                        <p:strVal val="visible"/>
                                      </p:to>
                                    </p:set>
                                    <p:animEffect transition="in" filter="fade">
                                      <p:cBhvr>
                                        <p:cTn id="44" dur="1000"/>
                                        <p:tgtEl>
                                          <p:spTgt spid="134149">
                                            <p:txEl>
                                              <p:pRg st="2" end="2"/>
                                            </p:txEl>
                                          </p:spTgt>
                                        </p:tgtEl>
                                      </p:cBhvr>
                                    </p:animEffect>
                                  </p:childTnLst>
                                </p:cTn>
                              </p:par>
                            </p:childTnLst>
                          </p:cTn>
                        </p:par>
                        <p:par>
                          <p:cTn id="45" fill="hold">
                            <p:stCondLst>
                              <p:cond delay="3000"/>
                            </p:stCondLst>
                            <p:childTnLst>
                              <p:par>
                                <p:cTn id="46" presetID="10" presetClass="entr" presetSubtype="0" fill="hold" nodeType="afterEffect">
                                  <p:stCondLst>
                                    <p:cond delay="0"/>
                                  </p:stCondLst>
                                  <p:childTnLst>
                                    <p:set>
                                      <p:cBhvr>
                                        <p:cTn id="47" dur="1" fill="hold">
                                          <p:stCondLst>
                                            <p:cond delay="0"/>
                                          </p:stCondLst>
                                        </p:cTn>
                                        <p:tgtEl>
                                          <p:spTgt spid="134149">
                                            <p:txEl>
                                              <p:pRg st="3" end="3"/>
                                            </p:txEl>
                                          </p:spTgt>
                                        </p:tgtEl>
                                        <p:attrNameLst>
                                          <p:attrName>style.visibility</p:attrName>
                                        </p:attrNameLst>
                                      </p:cBhvr>
                                      <p:to>
                                        <p:strVal val="visible"/>
                                      </p:to>
                                    </p:set>
                                    <p:animEffect transition="in" filter="fade">
                                      <p:cBhvr>
                                        <p:cTn id="48" dur="1000"/>
                                        <p:tgtEl>
                                          <p:spTgt spid="134149">
                                            <p:txEl>
                                              <p:pRg st="3" end="3"/>
                                            </p:txEl>
                                          </p:spTgt>
                                        </p:tgtEl>
                                      </p:cBhvr>
                                    </p:animEffect>
                                  </p:childTnLst>
                                </p:cTn>
                              </p:par>
                            </p:childTnLst>
                          </p:cTn>
                        </p:par>
                        <p:par>
                          <p:cTn id="49" fill="hold">
                            <p:stCondLst>
                              <p:cond delay="4000"/>
                            </p:stCondLst>
                            <p:childTnLst>
                              <p:par>
                                <p:cTn id="50" presetID="10" presetClass="entr" presetSubtype="0" fill="hold" nodeType="afterEffect">
                                  <p:stCondLst>
                                    <p:cond delay="0"/>
                                  </p:stCondLst>
                                  <p:childTnLst>
                                    <p:set>
                                      <p:cBhvr>
                                        <p:cTn id="51" dur="1" fill="hold">
                                          <p:stCondLst>
                                            <p:cond delay="0"/>
                                          </p:stCondLst>
                                        </p:cTn>
                                        <p:tgtEl>
                                          <p:spTgt spid="134149">
                                            <p:txEl>
                                              <p:pRg st="4" end="4"/>
                                            </p:txEl>
                                          </p:spTgt>
                                        </p:tgtEl>
                                        <p:attrNameLst>
                                          <p:attrName>style.visibility</p:attrName>
                                        </p:attrNameLst>
                                      </p:cBhvr>
                                      <p:to>
                                        <p:strVal val="visible"/>
                                      </p:to>
                                    </p:set>
                                    <p:animEffect transition="in" filter="fade">
                                      <p:cBhvr>
                                        <p:cTn id="52" dur="1000"/>
                                        <p:tgtEl>
                                          <p:spTgt spid="134149">
                                            <p:txEl>
                                              <p:pRg st="4" end="4"/>
                                            </p:txEl>
                                          </p:spTgt>
                                        </p:tgtEl>
                                      </p:cBhvr>
                                    </p:animEffect>
                                  </p:childTnLst>
                                </p:cTn>
                              </p:par>
                            </p:childTnLst>
                          </p:cTn>
                        </p:par>
                        <p:par>
                          <p:cTn id="53" fill="hold">
                            <p:stCondLst>
                              <p:cond delay="5000"/>
                            </p:stCondLst>
                            <p:childTnLst>
                              <p:par>
                                <p:cTn id="54" presetID="10" presetClass="entr" presetSubtype="0" fill="hold" nodeType="afterEffect">
                                  <p:stCondLst>
                                    <p:cond delay="0"/>
                                  </p:stCondLst>
                                  <p:childTnLst>
                                    <p:set>
                                      <p:cBhvr>
                                        <p:cTn id="55" dur="1" fill="hold">
                                          <p:stCondLst>
                                            <p:cond delay="0"/>
                                          </p:stCondLst>
                                        </p:cTn>
                                        <p:tgtEl>
                                          <p:spTgt spid="134149">
                                            <p:txEl>
                                              <p:pRg st="5" end="5"/>
                                            </p:txEl>
                                          </p:spTgt>
                                        </p:tgtEl>
                                        <p:attrNameLst>
                                          <p:attrName>style.visibility</p:attrName>
                                        </p:attrNameLst>
                                      </p:cBhvr>
                                      <p:to>
                                        <p:strVal val="visible"/>
                                      </p:to>
                                    </p:set>
                                    <p:animEffect transition="in" filter="fade">
                                      <p:cBhvr>
                                        <p:cTn id="56" dur="1000"/>
                                        <p:tgtEl>
                                          <p:spTgt spid="134149">
                                            <p:txEl>
                                              <p:pRg st="5" end="5"/>
                                            </p:txEl>
                                          </p:spTgt>
                                        </p:tgtEl>
                                      </p:cBhvr>
                                    </p:animEffect>
                                  </p:childTnLst>
                                </p:cTn>
                              </p:par>
                            </p:childTnLst>
                          </p:cTn>
                        </p:par>
                        <p:par>
                          <p:cTn id="57" fill="hold">
                            <p:stCondLst>
                              <p:cond delay="6000"/>
                            </p:stCondLst>
                            <p:childTnLst>
                              <p:par>
                                <p:cTn id="58" presetID="10" presetClass="entr" presetSubtype="0" fill="hold" nodeType="afterEffect">
                                  <p:stCondLst>
                                    <p:cond delay="0"/>
                                  </p:stCondLst>
                                  <p:childTnLst>
                                    <p:set>
                                      <p:cBhvr>
                                        <p:cTn id="59" dur="1" fill="hold">
                                          <p:stCondLst>
                                            <p:cond delay="0"/>
                                          </p:stCondLst>
                                        </p:cTn>
                                        <p:tgtEl>
                                          <p:spTgt spid="134149">
                                            <p:txEl>
                                              <p:pRg st="6" end="6"/>
                                            </p:txEl>
                                          </p:spTgt>
                                        </p:tgtEl>
                                        <p:attrNameLst>
                                          <p:attrName>style.visibility</p:attrName>
                                        </p:attrNameLst>
                                      </p:cBhvr>
                                      <p:to>
                                        <p:strVal val="visible"/>
                                      </p:to>
                                    </p:set>
                                    <p:animEffect transition="in" filter="fade">
                                      <p:cBhvr>
                                        <p:cTn id="60" dur="1000"/>
                                        <p:tgtEl>
                                          <p:spTgt spid="134149">
                                            <p:txEl>
                                              <p:pRg st="6" end="6"/>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4" presetClass="entr" presetSubtype="16" fill="hold" grpId="0" nodeType="clickEffect">
                                  <p:stCondLst>
                                    <p:cond delay="0"/>
                                  </p:stCondLst>
                                  <p:childTnLst>
                                    <p:set>
                                      <p:cBhvr>
                                        <p:cTn id="64" dur="1" fill="hold">
                                          <p:stCondLst>
                                            <p:cond delay="0"/>
                                          </p:stCondLst>
                                        </p:cTn>
                                        <p:tgtEl>
                                          <p:spTgt spid="6"/>
                                        </p:tgtEl>
                                        <p:attrNameLst>
                                          <p:attrName>style.visibility</p:attrName>
                                        </p:attrNameLst>
                                      </p:cBhvr>
                                      <p:to>
                                        <p:strVal val="visible"/>
                                      </p:to>
                                    </p:set>
                                    <p:animEffect transition="in" filter="box(in)">
                                      <p:cBhvr>
                                        <p:cTn id="6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2" name="Rectangle 4"/>
          <p:cNvSpPr>
            <a:spLocks noGrp="1" noChangeArrowheads="1"/>
          </p:cNvSpPr>
          <p:nvPr>
            <p:ph type="title" idx="4294967295"/>
          </p:nvPr>
        </p:nvSpPr>
        <p:spPr/>
        <p:txBody>
          <a:bodyPr lIns="92075" tIns="46038" rIns="92075" bIns="46038" anchor="ctr"/>
          <a:lstStyle/>
          <a:p>
            <a:pPr algn="ctr" eaLnBrk="1" hangingPunct="1">
              <a:defRPr/>
            </a:pPr>
            <a:r>
              <a:rPr lang="en-US" sz="4600" dirty="0" smtClean="0">
                <a:effectLst>
                  <a:outerShdw blurRad="38100" dist="38100" dir="2700000" algn="tl">
                    <a:srgbClr val="C0C0C0"/>
                  </a:outerShdw>
                </a:effectLst>
              </a:rPr>
              <a:t>Obstacles to Healthy Development</a:t>
            </a:r>
          </a:p>
        </p:txBody>
      </p:sp>
      <p:sp>
        <p:nvSpPr>
          <p:cNvPr id="140293" name="Rectangle 5"/>
          <p:cNvSpPr>
            <a:spLocks noGrp="1" noChangeArrowheads="1"/>
          </p:cNvSpPr>
          <p:nvPr>
            <p:ph type="body" sz="half" idx="4294967295"/>
          </p:nvPr>
        </p:nvSpPr>
        <p:spPr>
          <a:xfrm>
            <a:off x="152400" y="1600200"/>
            <a:ext cx="4343400" cy="4530725"/>
          </a:xfrm>
        </p:spPr>
        <p:txBody>
          <a:bodyPr lIns="92075" tIns="46038" rIns="92075" bIns="46038"/>
          <a:lstStyle/>
          <a:p>
            <a:pPr eaLnBrk="1" hangingPunct="1">
              <a:defRPr/>
            </a:pPr>
            <a:endParaRPr lang="en-US" sz="2200" dirty="0" smtClean="0">
              <a:effectLst>
                <a:outerShdw blurRad="38100" dist="38100" dir="2700000" algn="tl">
                  <a:srgbClr val="C0C0C0"/>
                </a:outerShdw>
              </a:effectLst>
            </a:endParaRPr>
          </a:p>
          <a:p>
            <a:pPr eaLnBrk="1" hangingPunct="1">
              <a:defRPr/>
            </a:pPr>
            <a:r>
              <a:rPr lang="en-US" dirty="0" smtClean="0">
                <a:effectLst>
                  <a:outerShdw blurRad="38100" dist="38100" dir="2700000" algn="tl">
                    <a:srgbClr val="C0C0C0"/>
                  </a:outerShdw>
                </a:effectLst>
              </a:rPr>
              <a:t>Mental health disorder onset</a:t>
            </a:r>
          </a:p>
          <a:p>
            <a:pPr eaLnBrk="1" hangingPunct="1">
              <a:defRPr/>
            </a:pPr>
            <a:r>
              <a:rPr lang="en-US" dirty="0" smtClean="0">
                <a:effectLst>
                  <a:outerShdw blurRad="38100" dist="38100" dir="2700000" algn="tl">
                    <a:srgbClr val="C0C0C0"/>
                  </a:outerShdw>
                </a:effectLst>
              </a:rPr>
              <a:t>Body image concerns</a:t>
            </a:r>
          </a:p>
          <a:p>
            <a:pPr eaLnBrk="1" hangingPunct="1">
              <a:defRPr/>
            </a:pPr>
            <a:r>
              <a:rPr lang="en-US" dirty="0" smtClean="0">
                <a:effectLst>
                  <a:outerShdw blurRad="38100" dist="38100" dir="2700000" algn="tl">
                    <a:srgbClr val="C0C0C0"/>
                  </a:outerShdw>
                </a:effectLst>
              </a:rPr>
              <a:t>Learning disabilities</a:t>
            </a:r>
          </a:p>
          <a:p>
            <a:pPr eaLnBrk="1" hangingPunct="1">
              <a:defRPr/>
            </a:pPr>
            <a:r>
              <a:rPr lang="en-US" dirty="0" smtClean="0">
                <a:effectLst>
                  <a:outerShdw blurRad="38100" dist="38100" dir="2700000" algn="tl">
                    <a:srgbClr val="C0C0C0"/>
                  </a:outerShdw>
                </a:effectLst>
              </a:rPr>
              <a:t>Family problems</a:t>
            </a:r>
          </a:p>
          <a:p>
            <a:pPr eaLnBrk="1" hangingPunct="1">
              <a:defRPr/>
            </a:pPr>
            <a:r>
              <a:rPr lang="en-US" dirty="0" smtClean="0">
                <a:effectLst>
                  <a:outerShdw blurRad="38100" dist="38100" dir="2700000" algn="tl">
                    <a:srgbClr val="C0C0C0"/>
                  </a:outerShdw>
                </a:effectLst>
              </a:rPr>
              <a:t>Homelessness</a:t>
            </a:r>
          </a:p>
          <a:p>
            <a:pPr eaLnBrk="1" hangingPunct="1">
              <a:defRPr/>
            </a:pPr>
            <a:r>
              <a:rPr lang="en-US" dirty="0" smtClean="0">
                <a:effectLst>
                  <a:outerShdw blurRad="38100" dist="38100" dir="2700000" algn="tl">
                    <a:srgbClr val="C0C0C0"/>
                  </a:outerShdw>
                </a:effectLst>
              </a:rPr>
              <a:t>Lack of insurance</a:t>
            </a:r>
          </a:p>
          <a:p>
            <a:pPr eaLnBrk="1" hangingPunct="1">
              <a:defRPr/>
            </a:pPr>
            <a:r>
              <a:rPr lang="en-US" dirty="0" smtClean="0">
                <a:effectLst>
                  <a:outerShdw blurRad="38100" dist="38100" dir="2700000" algn="tl">
                    <a:srgbClr val="C0C0C0"/>
                  </a:outerShdw>
                </a:effectLst>
              </a:rPr>
              <a:t>Poverty</a:t>
            </a:r>
          </a:p>
        </p:txBody>
      </p:sp>
      <p:sp>
        <p:nvSpPr>
          <p:cNvPr id="140294" name="Rectangle 6"/>
          <p:cNvSpPr>
            <a:spLocks noGrp="1" noChangeArrowheads="1"/>
          </p:cNvSpPr>
          <p:nvPr>
            <p:ph type="body" sz="half" idx="4294967295"/>
          </p:nvPr>
        </p:nvSpPr>
        <p:spPr>
          <a:xfrm>
            <a:off x="4648200" y="1600200"/>
            <a:ext cx="4495800" cy="4530725"/>
          </a:xfrm>
        </p:spPr>
        <p:txBody>
          <a:bodyPr lIns="92075" tIns="46038" rIns="92075" bIns="46038"/>
          <a:lstStyle/>
          <a:p>
            <a:pPr eaLnBrk="1" hangingPunct="1">
              <a:defRPr/>
            </a:pPr>
            <a:endParaRPr lang="en-US" sz="2200" dirty="0" smtClean="0">
              <a:effectLst>
                <a:outerShdw blurRad="38100" dist="38100" dir="2700000" algn="tl">
                  <a:srgbClr val="C0C0C0"/>
                </a:outerShdw>
              </a:effectLst>
            </a:endParaRPr>
          </a:p>
          <a:p>
            <a:pPr eaLnBrk="1" hangingPunct="1">
              <a:defRPr/>
            </a:pPr>
            <a:r>
              <a:rPr lang="en-US" dirty="0" smtClean="0">
                <a:effectLst>
                  <a:outerShdw blurRad="38100" dist="38100" dir="2700000" algn="tl">
                    <a:srgbClr val="C0C0C0"/>
                  </a:outerShdw>
                </a:effectLst>
              </a:rPr>
              <a:t>Substance use</a:t>
            </a:r>
          </a:p>
          <a:p>
            <a:pPr eaLnBrk="1" hangingPunct="1">
              <a:defRPr/>
            </a:pPr>
            <a:r>
              <a:rPr lang="en-US" dirty="0" smtClean="0">
                <a:effectLst>
                  <a:outerShdw blurRad="38100" dist="38100" dir="2700000" algn="tl">
                    <a:srgbClr val="C0C0C0"/>
                  </a:outerShdw>
                </a:effectLst>
              </a:rPr>
              <a:t>Risk taking behaviors</a:t>
            </a:r>
          </a:p>
          <a:p>
            <a:pPr eaLnBrk="1" hangingPunct="1">
              <a:defRPr/>
            </a:pPr>
            <a:r>
              <a:rPr lang="en-US" dirty="0" smtClean="0">
                <a:effectLst>
                  <a:outerShdw blurRad="38100" dist="38100" dir="2700000" algn="tl">
                    <a:srgbClr val="C0C0C0"/>
                  </a:outerShdw>
                </a:effectLst>
              </a:rPr>
              <a:t>Peer pressure</a:t>
            </a:r>
          </a:p>
          <a:p>
            <a:pPr eaLnBrk="1" hangingPunct="1">
              <a:defRPr/>
            </a:pPr>
            <a:r>
              <a:rPr lang="en-US" dirty="0" smtClean="0">
                <a:effectLst>
                  <a:outerShdw blurRad="38100" dist="38100" dir="2700000" algn="tl">
                    <a:srgbClr val="C0C0C0"/>
                  </a:outerShdw>
                </a:effectLst>
              </a:rPr>
              <a:t>Exposure to violence</a:t>
            </a:r>
          </a:p>
          <a:p>
            <a:pPr eaLnBrk="1" hangingPunct="1">
              <a:defRPr/>
            </a:pPr>
            <a:r>
              <a:rPr lang="en-US" dirty="0" smtClean="0">
                <a:effectLst>
                  <a:outerShdw blurRad="38100" dist="38100" dir="2700000" algn="tl">
                    <a:srgbClr val="C0C0C0"/>
                  </a:outerShdw>
                </a:effectLst>
              </a:rPr>
              <a:t>Poor nutrition</a:t>
            </a:r>
          </a:p>
          <a:p>
            <a:pPr eaLnBrk="1" hangingPunct="1">
              <a:defRPr/>
            </a:pPr>
            <a:r>
              <a:rPr lang="en-US" dirty="0" smtClean="0">
                <a:effectLst>
                  <a:outerShdw blurRad="38100" dist="38100" dir="2700000" algn="tl">
                    <a:srgbClr val="C0C0C0"/>
                  </a:outerShdw>
                </a:effectLst>
              </a:rPr>
              <a:t>Unsafe neighborhoods</a:t>
            </a:r>
          </a:p>
          <a:p>
            <a:pPr eaLnBrk="1" hangingPunct="1">
              <a:defRPr/>
            </a:pPr>
            <a:r>
              <a:rPr lang="en-US" dirty="0" smtClean="0">
                <a:effectLst>
                  <a:outerShdw blurRad="38100" dist="38100" dir="2700000" algn="tl">
                    <a:srgbClr val="C0C0C0"/>
                  </a:outerShdw>
                </a:effectLst>
              </a:rPr>
              <a:t>Health care disparities</a:t>
            </a:r>
          </a:p>
          <a:p>
            <a:pPr eaLnBrk="1" hangingPunct="1">
              <a:defRPr/>
            </a:pPr>
            <a:endParaRPr lang="en-US" dirty="0" smtClean="0">
              <a:effectLst>
                <a:outerShdw blurRad="38100" dist="38100" dir="2700000" algn="tl">
                  <a:srgbClr val="C0C0C0"/>
                </a:outerShdw>
              </a:effectLst>
            </a:endParaRPr>
          </a:p>
        </p:txBody>
      </p:sp>
      <p:sp>
        <p:nvSpPr>
          <p:cNvPr id="5" name="Text Box 5"/>
          <p:cNvSpPr txBox="1">
            <a:spLocks noChangeArrowheads="1"/>
          </p:cNvSpPr>
          <p:nvPr/>
        </p:nvSpPr>
        <p:spPr bwMode="auto">
          <a:xfrm>
            <a:off x="381000" y="5780088"/>
            <a:ext cx="8093075" cy="1077912"/>
          </a:xfrm>
          <a:prstGeom prst="rect">
            <a:avLst/>
          </a:prstGeom>
          <a:noFill/>
          <a:ln w="9525">
            <a:noFill/>
            <a:miter lim="800000"/>
            <a:headEnd/>
            <a:tailEnd/>
          </a:ln>
          <a:effectLst/>
        </p:spPr>
        <p:txBody>
          <a:bodyPr>
            <a:spAutoFit/>
          </a:bodyPr>
          <a:lstStyle/>
          <a:p>
            <a:pPr algn="ctr">
              <a:defRPr/>
            </a:pPr>
            <a:r>
              <a:rPr lang="en-US" sz="3200" dirty="0">
                <a:solidFill>
                  <a:srgbClr val="00FF00"/>
                </a:solidFill>
                <a:effectLst>
                  <a:outerShdw blurRad="38100" dist="38100" dir="2700000" algn="tl">
                    <a:srgbClr val="C0C0C0"/>
                  </a:outerShdw>
                </a:effectLst>
              </a:rPr>
              <a:t>These issues may hinder healthy development</a:t>
            </a:r>
            <a:endParaRPr lang="en-US" sz="3200" dirty="0">
              <a:solidFill>
                <a:srgbClr val="00FF00"/>
              </a:solidFill>
              <a:effectLst>
                <a:outerShdw blurRad="38100" dist="38100" dir="2700000" algn="tl">
                  <a:srgbClr val="C0C0C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0293">
                                            <p:txEl>
                                              <p:pRg st="1" end="1"/>
                                            </p:txEl>
                                          </p:spTgt>
                                        </p:tgtEl>
                                        <p:attrNameLst>
                                          <p:attrName>style.visibility</p:attrName>
                                        </p:attrNameLst>
                                      </p:cBhvr>
                                      <p:to>
                                        <p:strVal val="visible"/>
                                      </p:to>
                                    </p:set>
                                    <p:animEffect transition="in" filter="fade">
                                      <p:cBhvr>
                                        <p:cTn id="7" dur="1000"/>
                                        <p:tgtEl>
                                          <p:spTgt spid="14029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40293">
                                            <p:txEl>
                                              <p:pRg st="2" end="2"/>
                                            </p:txEl>
                                          </p:spTgt>
                                        </p:tgtEl>
                                        <p:attrNameLst>
                                          <p:attrName>style.visibility</p:attrName>
                                        </p:attrNameLst>
                                      </p:cBhvr>
                                      <p:to>
                                        <p:strVal val="visible"/>
                                      </p:to>
                                    </p:set>
                                    <p:animEffect transition="in" filter="fade">
                                      <p:cBhvr>
                                        <p:cTn id="10" dur="1000"/>
                                        <p:tgtEl>
                                          <p:spTgt spid="14029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40293">
                                            <p:txEl>
                                              <p:pRg st="3" end="3"/>
                                            </p:txEl>
                                          </p:spTgt>
                                        </p:tgtEl>
                                        <p:attrNameLst>
                                          <p:attrName>style.visibility</p:attrName>
                                        </p:attrNameLst>
                                      </p:cBhvr>
                                      <p:to>
                                        <p:strVal val="visible"/>
                                      </p:to>
                                    </p:set>
                                    <p:animEffect transition="in" filter="fade">
                                      <p:cBhvr>
                                        <p:cTn id="13" dur="1000"/>
                                        <p:tgtEl>
                                          <p:spTgt spid="140293">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40293">
                                            <p:txEl>
                                              <p:pRg st="4" end="4"/>
                                            </p:txEl>
                                          </p:spTgt>
                                        </p:tgtEl>
                                        <p:attrNameLst>
                                          <p:attrName>style.visibility</p:attrName>
                                        </p:attrNameLst>
                                      </p:cBhvr>
                                      <p:to>
                                        <p:strVal val="visible"/>
                                      </p:to>
                                    </p:set>
                                    <p:animEffect transition="in" filter="fade">
                                      <p:cBhvr>
                                        <p:cTn id="16" dur="1000"/>
                                        <p:tgtEl>
                                          <p:spTgt spid="140293">
                                            <p:txEl>
                                              <p:pRg st="4" end="4"/>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140293">
                                            <p:txEl>
                                              <p:pRg st="5" end="5"/>
                                            </p:txEl>
                                          </p:spTgt>
                                        </p:tgtEl>
                                        <p:attrNameLst>
                                          <p:attrName>style.visibility</p:attrName>
                                        </p:attrNameLst>
                                      </p:cBhvr>
                                      <p:to>
                                        <p:strVal val="visible"/>
                                      </p:to>
                                    </p:set>
                                    <p:animEffect transition="in" filter="fade">
                                      <p:cBhvr>
                                        <p:cTn id="19" dur="1000"/>
                                        <p:tgtEl>
                                          <p:spTgt spid="140293">
                                            <p:txEl>
                                              <p:pRg st="5" end="5"/>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140293">
                                            <p:txEl>
                                              <p:pRg st="6" end="6"/>
                                            </p:txEl>
                                          </p:spTgt>
                                        </p:tgtEl>
                                        <p:attrNameLst>
                                          <p:attrName>style.visibility</p:attrName>
                                        </p:attrNameLst>
                                      </p:cBhvr>
                                      <p:to>
                                        <p:strVal val="visible"/>
                                      </p:to>
                                    </p:set>
                                    <p:animEffect transition="in" filter="fade">
                                      <p:cBhvr>
                                        <p:cTn id="22" dur="1000"/>
                                        <p:tgtEl>
                                          <p:spTgt spid="140293">
                                            <p:txEl>
                                              <p:pRg st="6" end="6"/>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140293">
                                            <p:txEl>
                                              <p:pRg st="7" end="7"/>
                                            </p:txEl>
                                          </p:spTgt>
                                        </p:tgtEl>
                                        <p:attrNameLst>
                                          <p:attrName>style.visibility</p:attrName>
                                        </p:attrNameLst>
                                      </p:cBhvr>
                                      <p:to>
                                        <p:strVal val="visible"/>
                                      </p:to>
                                    </p:set>
                                    <p:animEffect transition="in" filter="fade">
                                      <p:cBhvr>
                                        <p:cTn id="25" dur="1000"/>
                                        <p:tgtEl>
                                          <p:spTgt spid="140293">
                                            <p:txEl>
                                              <p:pRg st="7" end="7"/>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40294">
                                            <p:txEl>
                                              <p:pRg st="1" end="1"/>
                                            </p:txEl>
                                          </p:spTgt>
                                        </p:tgtEl>
                                        <p:attrNameLst>
                                          <p:attrName>style.visibility</p:attrName>
                                        </p:attrNameLst>
                                      </p:cBhvr>
                                      <p:to>
                                        <p:strVal val="visible"/>
                                      </p:to>
                                    </p:set>
                                    <p:animEffect transition="in" filter="fade">
                                      <p:cBhvr>
                                        <p:cTn id="30" dur="1000"/>
                                        <p:tgtEl>
                                          <p:spTgt spid="140294">
                                            <p:txEl>
                                              <p:pRg st="1" end="1"/>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140294">
                                            <p:txEl>
                                              <p:pRg st="2" end="2"/>
                                            </p:txEl>
                                          </p:spTgt>
                                        </p:tgtEl>
                                        <p:attrNameLst>
                                          <p:attrName>style.visibility</p:attrName>
                                        </p:attrNameLst>
                                      </p:cBhvr>
                                      <p:to>
                                        <p:strVal val="visible"/>
                                      </p:to>
                                    </p:set>
                                    <p:animEffect transition="in" filter="fade">
                                      <p:cBhvr>
                                        <p:cTn id="33" dur="1000"/>
                                        <p:tgtEl>
                                          <p:spTgt spid="140294">
                                            <p:txEl>
                                              <p:pRg st="2" end="2"/>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140294">
                                            <p:txEl>
                                              <p:pRg st="3" end="3"/>
                                            </p:txEl>
                                          </p:spTgt>
                                        </p:tgtEl>
                                        <p:attrNameLst>
                                          <p:attrName>style.visibility</p:attrName>
                                        </p:attrNameLst>
                                      </p:cBhvr>
                                      <p:to>
                                        <p:strVal val="visible"/>
                                      </p:to>
                                    </p:set>
                                    <p:animEffect transition="in" filter="fade">
                                      <p:cBhvr>
                                        <p:cTn id="36" dur="1000"/>
                                        <p:tgtEl>
                                          <p:spTgt spid="140294">
                                            <p:txEl>
                                              <p:pRg st="3" end="3"/>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140294">
                                            <p:txEl>
                                              <p:pRg st="4" end="4"/>
                                            </p:txEl>
                                          </p:spTgt>
                                        </p:tgtEl>
                                        <p:attrNameLst>
                                          <p:attrName>style.visibility</p:attrName>
                                        </p:attrNameLst>
                                      </p:cBhvr>
                                      <p:to>
                                        <p:strVal val="visible"/>
                                      </p:to>
                                    </p:set>
                                    <p:animEffect transition="in" filter="fade">
                                      <p:cBhvr>
                                        <p:cTn id="39" dur="1000"/>
                                        <p:tgtEl>
                                          <p:spTgt spid="140294">
                                            <p:txEl>
                                              <p:pRg st="4" end="4"/>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140294">
                                            <p:txEl>
                                              <p:pRg st="5" end="5"/>
                                            </p:txEl>
                                          </p:spTgt>
                                        </p:tgtEl>
                                        <p:attrNameLst>
                                          <p:attrName>style.visibility</p:attrName>
                                        </p:attrNameLst>
                                      </p:cBhvr>
                                      <p:to>
                                        <p:strVal val="visible"/>
                                      </p:to>
                                    </p:set>
                                    <p:animEffect transition="in" filter="fade">
                                      <p:cBhvr>
                                        <p:cTn id="42" dur="1000"/>
                                        <p:tgtEl>
                                          <p:spTgt spid="140294">
                                            <p:txEl>
                                              <p:pRg st="5" end="5"/>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140294">
                                            <p:txEl>
                                              <p:pRg st="6" end="6"/>
                                            </p:txEl>
                                          </p:spTgt>
                                        </p:tgtEl>
                                        <p:attrNameLst>
                                          <p:attrName>style.visibility</p:attrName>
                                        </p:attrNameLst>
                                      </p:cBhvr>
                                      <p:to>
                                        <p:strVal val="visible"/>
                                      </p:to>
                                    </p:set>
                                    <p:animEffect transition="in" filter="fade">
                                      <p:cBhvr>
                                        <p:cTn id="45" dur="1000"/>
                                        <p:tgtEl>
                                          <p:spTgt spid="140294">
                                            <p:txEl>
                                              <p:pRg st="6" end="6"/>
                                            </p:txEl>
                                          </p:spTgt>
                                        </p:tgtEl>
                                      </p:cBhvr>
                                    </p:animEffect>
                                  </p:childTnLst>
                                </p:cTn>
                              </p:par>
                              <p:par>
                                <p:cTn id="46" presetID="10" presetClass="entr" presetSubtype="0" fill="hold" nodeType="withEffect">
                                  <p:stCondLst>
                                    <p:cond delay="0"/>
                                  </p:stCondLst>
                                  <p:childTnLst>
                                    <p:set>
                                      <p:cBhvr>
                                        <p:cTn id="47" dur="1" fill="hold">
                                          <p:stCondLst>
                                            <p:cond delay="0"/>
                                          </p:stCondLst>
                                        </p:cTn>
                                        <p:tgtEl>
                                          <p:spTgt spid="140294">
                                            <p:txEl>
                                              <p:pRg st="7" end="7"/>
                                            </p:txEl>
                                          </p:spTgt>
                                        </p:tgtEl>
                                        <p:attrNameLst>
                                          <p:attrName>style.visibility</p:attrName>
                                        </p:attrNameLst>
                                      </p:cBhvr>
                                      <p:to>
                                        <p:strVal val="visible"/>
                                      </p:to>
                                    </p:set>
                                    <p:animEffect transition="in" filter="fade">
                                      <p:cBhvr>
                                        <p:cTn id="48" dur="1000"/>
                                        <p:tgtEl>
                                          <p:spTgt spid="140294">
                                            <p:txEl>
                                              <p:pRg st="7" end="7"/>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4" presetClass="entr" presetSubtype="16" fill="hold" grpId="0" nodeType="clickEffect">
                                  <p:stCondLst>
                                    <p:cond delay="0"/>
                                  </p:stCondLst>
                                  <p:childTnLst>
                                    <p:set>
                                      <p:cBhvr>
                                        <p:cTn id="52" dur="1" fill="hold">
                                          <p:stCondLst>
                                            <p:cond delay="0"/>
                                          </p:stCondLst>
                                        </p:cTn>
                                        <p:tgtEl>
                                          <p:spTgt spid="5"/>
                                        </p:tgtEl>
                                        <p:attrNameLst>
                                          <p:attrName>style.visibility</p:attrName>
                                        </p:attrNameLst>
                                      </p:cBhvr>
                                      <p:to>
                                        <p:strVal val="visible"/>
                                      </p:to>
                                    </p:set>
                                    <p:animEffect transition="in" filter="box(in)">
                                      <p:cBhvr>
                                        <p:cTn id="5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5"/>
          <p:cNvSpPr>
            <a:spLocks noGrp="1"/>
          </p:cNvSpPr>
          <p:nvPr>
            <p:ph type="title"/>
          </p:nvPr>
        </p:nvSpPr>
        <p:spPr/>
        <p:txBody>
          <a:bodyPr/>
          <a:lstStyle/>
          <a:p>
            <a:pPr algn="ctr" eaLnBrk="1" hangingPunct="1"/>
            <a:r>
              <a:rPr lang="en-US" smtClean="0"/>
              <a:t>Adolescent Development</a:t>
            </a:r>
          </a:p>
        </p:txBody>
      </p:sp>
      <p:sp>
        <p:nvSpPr>
          <p:cNvPr id="16386" name="Text Placeholder 6"/>
          <p:cNvSpPr>
            <a:spLocks noGrp="1"/>
          </p:cNvSpPr>
          <p:nvPr>
            <p:ph idx="1"/>
          </p:nvPr>
        </p:nvSpPr>
        <p:spPr/>
        <p:txBody>
          <a:bodyPr/>
          <a:lstStyle/>
          <a:p>
            <a:pPr eaLnBrk="1" hangingPunct="1">
              <a:buFont typeface="Wingdings 2" pitchFamily="18" charset="2"/>
              <a:buNone/>
            </a:pPr>
            <a:endParaRPr lang="en-US" smtClean="0"/>
          </a:p>
          <a:p>
            <a:pPr eaLnBrk="1" hangingPunct="1">
              <a:buFont typeface="Wingdings" pitchFamily="2" charset="2"/>
              <a:buChar char="Ø"/>
            </a:pPr>
            <a:r>
              <a:rPr lang="en-US" smtClean="0"/>
              <a:t>  Physical growth and development</a:t>
            </a:r>
          </a:p>
          <a:p>
            <a:pPr eaLnBrk="1" hangingPunct="1">
              <a:buFont typeface="Wingdings" pitchFamily="2" charset="2"/>
              <a:buChar char="Ø"/>
            </a:pPr>
            <a:r>
              <a:rPr lang="en-US" smtClean="0"/>
              <a:t>  Psychosocial development</a:t>
            </a:r>
          </a:p>
          <a:p>
            <a:pPr eaLnBrk="1" hangingPunct="1">
              <a:buFont typeface="Wingdings" pitchFamily="2" charset="2"/>
              <a:buChar char="Ø"/>
            </a:pPr>
            <a:r>
              <a:rPr lang="en-US" smtClean="0"/>
              <a:t>  Sexual development</a:t>
            </a:r>
          </a:p>
          <a:p>
            <a:pPr eaLnBrk="1" hangingPunct="1">
              <a:buFont typeface="Arial" charset="0"/>
              <a:buChar char="•"/>
            </a:pPr>
            <a:endParaRPr lang="en-US" smtClean="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1" name="Text Box 5"/>
          <p:cNvSpPr txBox="1">
            <a:spLocks noChangeArrowheads="1"/>
          </p:cNvSpPr>
          <p:nvPr/>
        </p:nvSpPr>
        <p:spPr bwMode="auto">
          <a:xfrm>
            <a:off x="1371600" y="2971800"/>
            <a:ext cx="6477000" cy="1323975"/>
          </a:xfrm>
          <a:prstGeom prst="rect">
            <a:avLst/>
          </a:prstGeom>
          <a:noFill/>
          <a:ln w="9525">
            <a:noFill/>
            <a:miter lim="800000"/>
            <a:headEnd/>
            <a:tailEnd/>
          </a:ln>
        </p:spPr>
        <p:txBody>
          <a:bodyPr>
            <a:spAutoFit/>
          </a:bodyPr>
          <a:lstStyle/>
          <a:p>
            <a:pPr algn="ctr"/>
            <a:r>
              <a:rPr lang="en-US" sz="4000" b="1">
                <a:solidFill>
                  <a:srgbClr val="FF0000"/>
                </a:solidFill>
              </a:rPr>
              <a:t>Adolescence can be a dangerous time</a:t>
            </a:r>
          </a:p>
        </p:txBody>
      </p:sp>
      <p:sp>
        <p:nvSpPr>
          <p:cNvPr id="50182" name="Text Box 6"/>
          <p:cNvSpPr txBox="1">
            <a:spLocks noChangeArrowheads="1"/>
          </p:cNvSpPr>
          <p:nvPr/>
        </p:nvSpPr>
        <p:spPr bwMode="auto">
          <a:xfrm>
            <a:off x="609600" y="1066800"/>
            <a:ext cx="3597275" cy="457200"/>
          </a:xfrm>
          <a:prstGeom prst="rect">
            <a:avLst/>
          </a:prstGeom>
          <a:noFill/>
          <a:ln w="9525">
            <a:noFill/>
            <a:miter lim="800000"/>
            <a:headEnd/>
            <a:tailEnd/>
          </a:ln>
        </p:spPr>
        <p:txBody>
          <a:bodyPr>
            <a:spAutoFit/>
          </a:bodyPr>
          <a:lstStyle/>
          <a:p>
            <a:r>
              <a:rPr lang="en-US" sz="2400">
                <a:solidFill>
                  <a:srgbClr val="0099CC"/>
                </a:solidFill>
              </a:rPr>
              <a:t>Motor Vehicle Accidents</a:t>
            </a:r>
          </a:p>
        </p:txBody>
      </p:sp>
      <p:sp>
        <p:nvSpPr>
          <p:cNvPr id="50183" name="Text Box 7"/>
          <p:cNvSpPr txBox="1">
            <a:spLocks noChangeArrowheads="1"/>
          </p:cNvSpPr>
          <p:nvPr/>
        </p:nvSpPr>
        <p:spPr bwMode="auto">
          <a:xfrm>
            <a:off x="1905000" y="1676400"/>
            <a:ext cx="4572000" cy="457200"/>
          </a:xfrm>
          <a:prstGeom prst="rect">
            <a:avLst/>
          </a:prstGeom>
          <a:noFill/>
          <a:ln w="9525">
            <a:noFill/>
            <a:miter lim="800000"/>
            <a:headEnd/>
            <a:tailEnd/>
          </a:ln>
        </p:spPr>
        <p:txBody>
          <a:bodyPr>
            <a:spAutoFit/>
          </a:bodyPr>
          <a:lstStyle/>
          <a:p>
            <a:r>
              <a:rPr lang="en-US" sz="2400">
                <a:solidFill>
                  <a:srgbClr val="CC00CC"/>
                </a:solidFill>
              </a:rPr>
              <a:t>Sexually Transmitted Infections</a:t>
            </a:r>
          </a:p>
        </p:txBody>
      </p:sp>
      <p:sp>
        <p:nvSpPr>
          <p:cNvPr id="50184" name="Text Box 8"/>
          <p:cNvSpPr txBox="1">
            <a:spLocks noChangeArrowheads="1"/>
          </p:cNvSpPr>
          <p:nvPr/>
        </p:nvSpPr>
        <p:spPr bwMode="auto">
          <a:xfrm>
            <a:off x="3200400" y="2438400"/>
            <a:ext cx="4206875" cy="457200"/>
          </a:xfrm>
          <a:prstGeom prst="rect">
            <a:avLst/>
          </a:prstGeom>
          <a:noFill/>
          <a:ln w="9525">
            <a:noFill/>
            <a:miter lim="800000"/>
            <a:headEnd/>
            <a:tailEnd/>
          </a:ln>
        </p:spPr>
        <p:txBody>
          <a:bodyPr>
            <a:spAutoFit/>
          </a:bodyPr>
          <a:lstStyle/>
          <a:p>
            <a:r>
              <a:rPr lang="en-US" sz="2400">
                <a:solidFill>
                  <a:srgbClr val="00FF00"/>
                </a:solidFill>
              </a:rPr>
              <a:t>Substance-Related Injuries</a:t>
            </a:r>
          </a:p>
        </p:txBody>
      </p:sp>
      <p:sp>
        <p:nvSpPr>
          <p:cNvPr id="50185" name="Text Box 9"/>
          <p:cNvSpPr txBox="1">
            <a:spLocks noChangeArrowheads="1"/>
          </p:cNvSpPr>
          <p:nvPr/>
        </p:nvSpPr>
        <p:spPr bwMode="auto">
          <a:xfrm>
            <a:off x="4419600" y="4343400"/>
            <a:ext cx="2682875" cy="457200"/>
          </a:xfrm>
          <a:prstGeom prst="rect">
            <a:avLst/>
          </a:prstGeom>
          <a:noFill/>
          <a:ln w="9525">
            <a:noFill/>
            <a:miter lim="800000"/>
            <a:headEnd/>
            <a:tailEnd/>
          </a:ln>
        </p:spPr>
        <p:txBody>
          <a:bodyPr>
            <a:spAutoFit/>
          </a:bodyPr>
          <a:lstStyle/>
          <a:p>
            <a:r>
              <a:rPr lang="en-US" sz="2400">
                <a:solidFill>
                  <a:srgbClr val="FF6600"/>
                </a:solidFill>
              </a:rPr>
              <a:t>Pregnancy</a:t>
            </a:r>
          </a:p>
        </p:txBody>
      </p:sp>
      <p:sp>
        <p:nvSpPr>
          <p:cNvPr id="50186" name="Text Box 10"/>
          <p:cNvSpPr txBox="1">
            <a:spLocks noChangeArrowheads="1"/>
          </p:cNvSpPr>
          <p:nvPr/>
        </p:nvSpPr>
        <p:spPr bwMode="auto">
          <a:xfrm>
            <a:off x="5257800" y="4953000"/>
            <a:ext cx="1844675" cy="457200"/>
          </a:xfrm>
          <a:prstGeom prst="rect">
            <a:avLst/>
          </a:prstGeom>
          <a:noFill/>
          <a:ln w="9525">
            <a:noFill/>
            <a:miter lim="800000"/>
            <a:headEnd/>
            <a:tailEnd/>
          </a:ln>
        </p:spPr>
        <p:txBody>
          <a:bodyPr>
            <a:spAutoFit/>
          </a:bodyPr>
          <a:lstStyle/>
          <a:p>
            <a:r>
              <a:rPr lang="en-US" sz="2400">
                <a:solidFill>
                  <a:srgbClr val="339933"/>
                </a:solidFill>
              </a:rPr>
              <a:t>Suicide</a:t>
            </a:r>
          </a:p>
        </p:txBody>
      </p:sp>
      <p:sp>
        <p:nvSpPr>
          <p:cNvPr id="50187" name="Text Box 11"/>
          <p:cNvSpPr txBox="1">
            <a:spLocks noChangeArrowheads="1"/>
          </p:cNvSpPr>
          <p:nvPr/>
        </p:nvSpPr>
        <p:spPr bwMode="auto">
          <a:xfrm>
            <a:off x="6096000" y="5562600"/>
            <a:ext cx="1920875" cy="457200"/>
          </a:xfrm>
          <a:prstGeom prst="rect">
            <a:avLst/>
          </a:prstGeom>
          <a:noFill/>
          <a:ln w="9525">
            <a:noFill/>
            <a:miter lim="800000"/>
            <a:headEnd/>
            <a:tailEnd/>
          </a:ln>
        </p:spPr>
        <p:txBody>
          <a:bodyPr>
            <a:spAutoFit/>
          </a:bodyPr>
          <a:lstStyle/>
          <a:p>
            <a:r>
              <a:rPr lang="en-US" sz="2400">
                <a:solidFill>
                  <a:srgbClr val="FF3399"/>
                </a:solidFill>
              </a:rPr>
              <a:t>Drug Use</a:t>
            </a:r>
          </a:p>
        </p:txBody>
      </p:sp>
      <p:sp>
        <p:nvSpPr>
          <p:cNvPr id="50189" name="Text Box 13"/>
          <p:cNvSpPr txBox="1">
            <a:spLocks noChangeArrowheads="1"/>
          </p:cNvSpPr>
          <p:nvPr/>
        </p:nvSpPr>
        <p:spPr bwMode="auto">
          <a:xfrm>
            <a:off x="1431925" y="3846513"/>
            <a:ext cx="6340475" cy="1323975"/>
          </a:xfrm>
          <a:prstGeom prst="rect">
            <a:avLst/>
          </a:prstGeom>
          <a:noFill/>
          <a:ln w="9525">
            <a:noFill/>
            <a:miter lim="800000"/>
            <a:headEnd/>
            <a:tailEnd/>
          </a:ln>
        </p:spPr>
        <p:txBody>
          <a:bodyPr>
            <a:spAutoFit/>
          </a:bodyPr>
          <a:lstStyle/>
          <a:p>
            <a:pPr algn="ctr"/>
            <a:r>
              <a:rPr lang="en-US" sz="4000" b="1">
                <a:solidFill>
                  <a:srgbClr val="0000FF"/>
                </a:solidFill>
              </a:rPr>
              <a:t>BUT Protective Factors May Help Prevent Danger</a:t>
            </a:r>
          </a:p>
        </p:txBody>
      </p:sp>
      <p:sp>
        <p:nvSpPr>
          <p:cNvPr id="50191" name="Text Box 15"/>
          <p:cNvSpPr txBox="1">
            <a:spLocks noChangeArrowheads="1"/>
          </p:cNvSpPr>
          <p:nvPr/>
        </p:nvSpPr>
        <p:spPr bwMode="auto">
          <a:xfrm>
            <a:off x="152400" y="5791200"/>
            <a:ext cx="3438525" cy="457200"/>
          </a:xfrm>
          <a:prstGeom prst="rect">
            <a:avLst/>
          </a:prstGeom>
          <a:noFill/>
          <a:ln w="9525">
            <a:noFill/>
            <a:miter lim="800000"/>
            <a:headEnd/>
            <a:tailEnd/>
          </a:ln>
        </p:spPr>
        <p:txBody>
          <a:bodyPr wrap="none">
            <a:spAutoFit/>
          </a:bodyPr>
          <a:lstStyle/>
          <a:p>
            <a:r>
              <a:rPr lang="en-US" sz="2400">
                <a:solidFill>
                  <a:srgbClr val="009900"/>
                </a:solidFill>
              </a:rPr>
              <a:t>Strong Support Network</a:t>
            </a:r>
          </a:p>
        </p:txBody>
      </p:sp>
      <p:sp>
        <p:nvSpPr>
          <p:cNvPr id="50192" name="Text Box 16"/>
          <p:cNvSpPr txBox="1">
            <a:spLocks noChangeArrowheads="1"/>
          </p:cNvSpPr>
          <p:nvPr/>
        </p:nvSpPr>
        <p:spPr bwMode="auto">
          <a:xfrm>
            <a:off x="4572000" y="5715000"/>
            <a:ext cx="4457700" cy="457200"/>
          </a:xfrm>
          <a:prstGeom prst="rect">
            <a:avLst/>
          </a:prstGeom>
          <a:noFill/>
          <a:ln w="9525">
            <a:noFill/>
            <a:miter lim="800000"/>
            <a:headEnd/>
            <a:tailEnd/>
          </a:ln>
        </p:spPr>
        <p:txBody>
          <a:bodyPr wrap="none">
            <a:spAutoFit/>
          </a:bodyPr>
          <a:lstStyle/>
          <a:p>
            <a:r>
              <a:rPr lang="en-US" sz="2400">
                <a:solidFill>
                  <a:srgbClr val="FF0066"/>
                </a:solidFill>
              </a:rPr>
              <a:t>Good Relationship with Parents</a:t>
            </a:r>
          </a:p>
        </p:txBody>
      </p:sp>
      <p:sp>
        <p:nvSpPr>
          <p:cNvPr id="50193" name="Text Box 17"/>
          <p:cNvSpPr txBox="1">
            <a:spLocks noChangeArrowheads="1"/>
          </p:cNvSpPr>
          <p:nvPr/>
        </p:nvSpPr>
        <p:spPr bwMode="auto">
          <a:xfrm>
            <a:off x="2514600" y="3352800"/>
            <a:ext cx="4133850" cy="457200"/>
          </a:xfrm>
          <a:prstGeom prst="rect">
            <a:avLst/>
          </a:prstGeom>
          <a:noFill/>
          <a:ln w="9525">
            <a:noFill/>
            <a:miter lim="800000"/>
            <a:headEnd/>
            <a:tailEnd/>
          </a:ln>
        </p:spPr>
        <p:txBody>
          <a:bodyPr wrap="none">
            <a:spAutoFit/>
          </a:bodyPr>
          <a:lstStyle/>
          <a:p>
            <a:r>
              <a:rPr lang="en-US" sz="2400">
                <a:solidFill>
                  <a:srgbClr val="CC3300"/>
                </a:solidFill>
              </a:rPr>
              <a:t>Future Goals and Aspirations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0181">
                                            <p:txEl>
                                              <p:pRg st="0" end="0"/>
                                            </p:txEl>
                                          </p:spTgt>
                                        </p:tgtEl>
                                        <p:attrNameLst>
                                          <p:attrName>style.visibility</p:attrName>
                                        </p:attrNameLst>
                                      </p:cBhvr>
                                      <p:to>
                                        <p:strVal val="visible"/>
                                      </p:to>
                                    </p:set>
                                    <p:animEffect transition="in" filter="fade">
                                      <p:cBhvr>
                                        <p:cTn id="7" dur="1000"/>
                                        <p:tgtEl>
                                          <p:spTgt spid="5018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0182">
                                            <p:txEl>
                                              <p:pRg st="0" end="0"/>
                                            </p:txEl>
                                          </p:spTgt>
                                        </p:tgtEl>
                                        <p:attrNameLst>
                                          <p:attrName>style.visibility</p:attrName>
                                        </p:attrNameLst>
                                      </p:cBhvr>
                                      <p:to>
                                        <p:strVal val="visible"/>
                                      </p:to>
                                    </p:set>
                                    <p:animEffect transition="in" filter="fade">
                                      <p:cBhvr>
                                        <p:cTn id="12" dur="500"/>
                                        <p:tgtEl>
                                          <p:spTgt spid="50182">
                                            <p:txEl>
                                              <p:pRg st="0" end="0"/>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50183">
                                            <p:txEl>
                                              <p:pRg st="0" end="0"/>
                                            </p:txEl>
                                          </p:spTgt>
                                        </p:tgtEl>
                                        <p:attrNameLst>
                                          <p:attrName>style.visibility</p:attrName>
                                        </p:attrNameLst>
                                      </p:cBhvr>
                                      <p:to>
                                        <p:strVal val="visible"/>
                                      </p:to>
                                    </p:set>
                                    <p:animEffect transition="in" filter="fade">
                                      <p:cBhvr>
                                        <p:cTn id="16" dur="500"/>
                                        <p:tgtEl>
                                          <p:spTgt spid="50183">
                                            <p:txEl>
                                              <p:pRg st="0" end="0"/>
                                            </p:txEl>
                                          </p:spTgt>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50184">
                                            <p:txEl>
                                              <p:pRg st="0" end="0"/>
                                            </p:txEl>
                                          </p:spTgt>
                                        </p:tgtEl>
                                        <p:attrNameLst>
                                          <p:attrName>style.visibility</p:attrName>
                                        </p:attrNameLst>
                                      </p:cBhvr>
                                      <p:to>
                                        <p:strVal val="visible"/>
                                      </p:to>
                                    </p:set>
                                    <p:animEffect transition="in" filter="fade">
                                      <p:cBhvr>
                                        <p:cTn id="20" dur="500"/>
                                        <p:tgtEl>
                                          <p:spTgt spid="50184">
                                            <p:txEl>
                                              <p:pRg st="0" end="0"/>
                                            </p:txEl>
                                          </p:spTgt>
                                        </p:tgtEl>
                                      </p:cBhvr>
                                    </p:animEffect>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50185">
                                            <p:txEl>
                                              <p:pRg st="0" end="0"/>
                                            </p:txEl>
                                          </p:spTgt>
                                        </p:tgtEl>
                                        <p:attrNameLst>
                                          <p:attrName>style.visibility</p:attrName>
                                        </p:attrNameLst>
                                      </p:cBhvr>
                                      <p:to>
                                        <p:strVal val="visible"/>
                                      </p:to>
                                    </p:set>
                                    <p:animEffect transition="in" filter="fade">
                                      <p:cBhvr>
                                        <p:cTn id="24" dur="500"/>
                                        <p:tgtEl>
                                          <p:spTgt spid="50185">
                                            <p:txEl>
                                              <p:pRg st="0" end="0"/>
                                            </p:txEl>
                                          </p:spTgt>
                                        </p:tgtEl>
                                      </p:cBhvr>
                                    </p:animEffect>
                                  </p:childTnLst>
                                </p:cTn>
                              </p:par>
                            </p:childTnLst>
                          </p:cTn>
                        </p:par>
                        <p:par>
                          <p:cTn id="25" fill="hold">
                            <p:stCondLst>
                              <p:cond delay="2000"/>
                            </p:stCondLst>
                            <p:childTnLst>
                              <p:par>
                                <p:cTn id="26" presetID="10" presetClass="entr" presetSubtype="0" fill="hold" nodeType="afterEffect">
                                  <p:stCondLst>
                                    <p:cond delay="0"/>
                                  </p:stCondLst>
                                  <p:childTnLst>
                                    <p:set>
                                      <p:cBhvr>
                                        <p:cTn id="27" dur="1" fill="hold">
                                          <p:stCondLst>
                                            <p:cond delay="0"/>
                                          </p:stCondLst>
                                        </p:cTn>
                                        <p:tgtEl>
                                          <p:spTgt spid="50186">
                                            <p:txEl>
                                              <p:pRg st="0" end="0"/>
                                            </p:txEl>
                                          </p:spTgt>
                                        </p:tgtEl>
                                        <p:attrNameLst>
                                          <p:attrName>style.visibility</p:attrName>
                                        </p:attrNameLst>
                                      </p:cBhvr>
                                      <p:to>
                                        <p:strVal val="visible"/>
                                      </p:to>
                                    </p:set>
                                    <p:animEffect transition="in" filter="fade">
                                      <p:cBhvr>
                                        <p:cTn id="28" dur="500"/>
                                        <p:tgtEl>
                                          <p:spTgt spid="50186">
                                            <p:txEl>
                                              <p:pRg st="0" end="0"/>
                                            </p:txEl>
                                          </p:spTgt>
                                        </p:tgtEl>
                                      </p:cBhvr>
                                    </p:animEffect>
                                  </p:childTnLst>
                                </p:cTn>
                              </p:par>
                            </p:childTnLst>
                          </p:cTn>
                        </p:par>
                        <p:par>
                          <p:cTn id="29" fill="hold">
                            <p:stCondLst>
                              <p:cond delay="2500"/>
                            </p:stCondLst>
                            <p:childTnLst>
                              <p:par>
                                <p:cTn id="30" presetID="10" presetClass="entr" presetSubtype="0" fill="hold" nodeType="afterEffect">
                                  <p:stCondLst>
                                    <p:cond delay="0"/>
                                  </p:stCondLst>
                                  <p:childTnLst>
                                    <p:set>
                                      <p:cBhvr>
                                        <p:cTn id="31" dur="1" fill="hold">
                                          <p:stCondLst>
                                            <p:cond delay="0"/>
                                          </p:stCondLst>
                                        </p:cTn>
                                        <p:tgtEl>
                                          <p:spTgt spid="50187">
                                            <p:txEl>
                                              <p:pRg st="0" end="0"/>
                                            </p:txEl>
                                          </p:spTgt>
                                        </p:tgtEl>
                                        <p:attrNameLst>
                                          <p:attrName>style.visibility</p:attrName>
                                        </p:attrNameLst>
                                      </p:cBhvr>
                                      <p:to>
                                        <p:strVal val="visible"/>
                                      </p:to>
                                    </p:set>
                                    <p:animEffect transition="in" filter="fade">
                                      <p:cBhvr>
                                        <p:cTn id="32" dur="500"/>
                                        <p:tgtEl>
                                          <p:spTgt spid="50187">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500"/>
                                        <p:tgtEl>
                                          <p:spTgt spid="50182">
                                            <p:txEl>
                                              <p:pRg st="0" end="0"/>
                                            </p:txEl>
                                          </p:spTgt>
                                        </p:tgtEl>
                                      </p:cBhvr>
                                    </p:animEffect>
                                    <p:set>
                                      <p:cBhvr>
                                        <p:cTn id="37" dur="1" fill="hold">
                                          <p:stCondLst>
                                            <p:cond delay="499"/>
                                          </p:stCondLst>
                                        </p:cTn>
                                        <p:tgtEl>
                                          <p:spTgt spid="50182">
                                            <p:txEl>
                                              <p:pRg st="0" end="0"/>
                                            </p:txEl>
                                          </p:spTgt>
                                        </p:tgtEl>
                                        <p:attrNameLst>
                                          <p:attrName>style.visibility</p:attrName>
                                        </p:attrNameLst>
                                      </p:cBhvr>
                                      <p:to>
                                        <p:strVal val="hidden"/>
                                      </p:to>
                                    </p:set>
                                  </p:childTnLst>
                                </p:cTn>
                              </p:par>
                              <p:par>
                                <p:cTn id="38" presetID="10" presetClass="exit" presetSubtype="0" fill="hold" nodeType="withEffect">
                                  <p:stCondLst>
                                    <p:cond delay="0"/>
                                  </p:stCondLst>
                                  <p:childTnLst>
                                    <p:animEffect transition="out" filter="fade">
                                      <p:cBhvr>
                                        <p:cTn id="39" dur="500"/>
                                        <p:tgtEl>
                                          <p:spTgt spid="50183">
                                            <p:txEl>
                                              <p:pRg st="0" end="0"/>
                                            </p:txEl>
                                          </p:spTgt>
                                        </p:tgtEl>
                                      </p:cBhvr>
                                    </p:animEffect>
                                    <p:set>
                                      <p:cBhvr>
                                        <p:cTn id="40" dur="1" fill="hold">
                                          <p:stCondLst>
                                            <p:cond delay="499"/>
                                          </p:stCondLst>
                                        </p:cTn>
                                        <p:tgtEl>
                                          <p:spTgt spid="50183">
                                            <p:txEl>
                                              <p:pRg st="0" end="0"/>
                                            </p:txEl>
                                          </p:spTgt>
                                        </p:tgtEl>
                                        <p:attrNameLst>
                                          <p:attrName>style.visibility</p:attrName>
                                        </p:attrNameLst>
                                      </p:cBhvr>
                                      <p:to>
                                        <p:strVal val="hidden"/>
                                      </p:to>
                                    </p:set>
                                  </p:childTnLst>
                                </p:cTn>
                              </p:par>
                              <p:par>
                                <p:cTn id="41" presetID="10" presetClass="exit" presetSubtype="0" fill="hold" nodeType="withEffect">
                                  <p:stCondLst>
                                    <p:cond delay="0"/>
                                  </p:stCondLst>
                                  <p:childTnLst>
                                    <p:animEffect transition="out" filter="fade">
                                      <p:cBhvr>
                                        <p:cTn id="42" dur="500"/>
                                        <p:tgtEl>
                                          <p:spTgt spid="50184">
                                            <p:txEl>
                                              <p:pRg st="0" end="0"/>
                                            </p:txEl>
                                          </p:spTgt>
                                        </p:tgtEl>
                                      </p:cBhvr>
                                    </p:animEffect>
                                    <p:set>
                                      <p:cBhvr>
                                        <p:cTn id="43" dur="1" fill="hold">
                                          <p:stCondLst>
                                            <p:cond delay="499"/>
                                          </p:stCondLst>
                                        </p:cTn>
                                        <p:tgtEl>
                                          <p:spTgt spid="50184">
                                            <p:txEl>
                                              <p:pRg st="0" end="0"/>
                                            </p:txEl>
                                          </p:spTgt>
                                        </p:tgtEl>
                                        <p:attrNameLst>
                                          <p:attrName>style.visibility</p:attrName>
                                        </p:attrNameLst>
                                      </p:cBhvr>
                                      <p:to>
                                        <p:strVal val="hidden"/>
                                      </p:to>
                                    </p:set>
                                  </p:childTnLst>
                                </p:cTn>
                              </p:par>
                              <p:par>
                                <p:cTn id="44" presetID="10" presetClass="exit" presetSubtype="0" fill="hold" nodeType="withEffect">
                                  <p:stCondLst>
                                    <p:cond delay="0"/>
                                  </p:stCondLst>
                                  <p:childTnLst>
                                    <p:animEffect transition="out" filter="fade">
                                      <p:cBhvr>
                                        <p:cTn id="45" dur="500"/>
                                        <p:tgtEl>
                                          <p:spTgt spid="50185">
                                            <p:txEl>
                                              <p:pRg st="0" end="0"/>
                                            </p:txEl>
                                          </p:spTgt>
                                        </p:tgtEl>
                                      </p:cBhvr>
                                    </p:animEffect>
                                    <p:set>
                                      <p:cBhvr>
                                        <p:cTn id="46" dur="1" fill="hold">
                                          <p:stCondLst>
                                            <p:cond delay="499"/>
                                          </p:stCondLst>
                                        </p:cTn>
                                        <p:tgtEl>
                                          <p:spTgt spid="50185">
                                            <p:txEl>
                                              <p:pRg st="0" end="0"/>
                                            </p:txEl>
                                          </p:spTgt>
                                        </p:tgtEl>
                                        <p:attrNameLst>
                                          <p:attrName>style.visibility</p:attrName>
                                        </p:attrNameLst>
                                      </p:cBhvr>
                                      <p:to>
                                        <p:strVal val="hidden"/>
                                      </p:to>
                                    </p:set>
                                  </p:childTnLst>
                                </p:cTn>
                              </p:par>
                              <p:par>
                                <p:cTn id="47" presetID="10" presetClass="exit" presetSubtype="0" fill="hold" nodeType="withEffect">
                                  <p:stCondLst>
                                    <p:cond delay="0"/>
                                  </p:stCondLst>
                                  <p:childTnLst>
                                    <p:animEffect transition="out" filter="fade">
                                      <p:cBhvr>
                                        <p:cTn id="48" dur="500"/>
                                        <p:tgtEl>
                                          <p:spTgt spid="50186">
                                            <p:txEl>
                                              <p:pRg st="0" end="0"/>
                                            </p:txEl>
                                          </p:spTgt>
                                        </p:tgtEl>
                                      </p:cBhvr>
                                    </p:animEffect>
                                    <p:set>
                                      <p:cBhvr>
                                        <p:cTn id="49" dur="1" fill="hold">
                                          <p:stCondLst>
                                            <p:cond delay="499"/>
                                          </p:stCondLst>
                                        </p:cTn>
                                        <p:tgtEl>
                                          <p:spTgt spid="50186">
                                            <p:txEl>
                                              <p:pRg st="0" end="0"/>
                                            </p:txEl>
                                          </p:spTgt>
                                        </p:tgtEl>
                                        <p:attrNameLst>
                                          <p:attrName>style.visibility</p:attrName>
                                        </p:attrNameLst>
                                      </p:cBhvr>
                                      <p:to>
                                        <p:strVal val="hidden"/>
                                      </p:to>
                                    </p:set>
                                  </p:childTnLst>
                                </p:cTn>
                              </p:par>
                              <p:par>
                                <p:cTn id="50" presetID="10" presetClass="exit" presetSubtype="0" fill="hold" nodeType="withEffect">
                                  <p:stCondLst>
                                    <p:cond delay="0"/>
                                  </p:stCondLst>
                                  <p:childTnLst>
                                    <p:animEffect transition="out" filter="fade">
                                      <p:cBhvr>
                                        <p:cTn id="51" dur="500"/>
                                        <p:tgtEl>
                                          <p:spTgt spid="50187">
                                            <p:txEl>
                                              <p:pRg st="0" end="0"/>
                                            </p:txEl>
                                          </p:spTgt>
                                        </p:tgtEl>
                                      </p:cBhvr>
                                    </p:animEffect>
                                    <p:set>
                                      <p:cBhvr>
                                        <p:cTn id="52" dur="1" fill="hold">
                                          <p:stCondLst>
                                            <p:cond delay="499"/>
                                          </p:stCondLst>
                                        </p:cTn>
                                        <p:tgtEl>
                                          <p:spTgt spid="50187">
                                            <p:txEl>
                                              <p:pRg st="0" end="0"/>
                                            </p:txEl>
                                          </p:spTgt>
                                        </p:tgtEl>
                                        <p:attrNameLst>
                                          <p:attrName>style.visibility</p:attrName>
                                        </p:attrNameLst>
                                      </p:cBhvr>
                                      <p:to>
                                        <p:strVal val="hidden"/>
                                      </p:to>
                                    </p:set>
                                  </p:childTnLst>
                                </p:cTn>
                              </p:par>
                            </p:childTnLst>
                          </p:cTn>
                        </p:par>
                        <p:par>
                          <p:cTn id="53" fill="hold">
                            <p:stCondLst>
                              <p:cond delay="500"/>
                            </p:stCondLst>
                            <p:childTnLst>
                              <p:par>
                                <p:cTn id="54" presetID="64" presetClass="path" presetSubtype="0" accel="50000" decel="50000" fill="hold" nodeType="afterEffect">
                                  <p:stCondLst>
                                    <p:cond delay="0"/>
                                  </p:stCondLst>
                                  <p:childTnLst>
                                    <p:animMotion origin="layout" path="M 0 -2.08189E-8 L 0 -0.25538 " pathEditMode="relative" rAng="0" ptsTypes="AA">
                                      <p:cBhvr>
                                        <p:cTn id="55" dur="1000" fill="hold"/>
                                        <p:tgtEl>
                                          <p:spTgt spid="50181">
                                            <p:txEl>
                                              <p:pRg st="0" end="0"/>
                                            </p:txEl>
                                          </p:spTgt>
                                        </p:tgtEl>
                                        <p:attrNameLst>
                                          <p:attrName>ppt_x</p:attrName>
                                          <p:attrName>ppt_y</p:attrName>
                                        </p:attrNameLst>
                                      </p:cBhvr>
                                      <p:rCtr x="0" y="-128"/>
                                    </p:animMotion>
                                  </p:childTnLst>
                                </p:cTn>
                              </p:par>
                            </p:childTnLst>
                          </p:cTn>
                        </p:par>
                        <p:par>
                          <p:cTn id="56" fill="hold">
                            <p:stCondLst>
                              <p:cond delay="1500"/>
                            </p:stCondLst>
                            <p:childTnLst>
                              <p:par>
                                <p:cTn id="57" presetID="10" presetClass="entr" presetSubtype="0" fill="hold" nodeType="afterEffect">
                                  <p:stCondLst>
                                    <p:cond delay="0"/>
                                  </p:stCondLst>
                                  <p:childTnLst>
                                    <p:set>
                                      <p:cBhvr>
                                        <p:cTn id="58" dur="1" fill="hold">
                                          <p:stCondLst>
                                            <p:cond delay="0"/>
                                          </p:stCondLst>
                                        </p:cTn>
                                        <p:tgtEl>
                                          <p:spTgt spid="50189">
                                            <p:txEl>
                                              <p:pRg st="0" end="0"/>
                                            </p:txEl>
                                          </p:spTgt>
                                        </p:tgtEl>
                                        <p:attrNameLst>
                                          <p:attrName>style.visibility</p:attrName>
                                        </p:attrNameLst>
                                      </p:cBhvr>
                                      <p:to>
                                        <p:strVal val="visible"/>
                                      </p:to>
                                    </p:set>
                                    <p:animEffect transition="in" filter="fade">
                                      <p:cBhvr>
                                        <p:cTn id="59" dur="1000"/>
                                        <p:tgtEl>
                                          <p:spTgt spid="50189">
                                            <p:txEl>
                                              <p:pRg st="0" end="0"/>
                                            </p:txEl>
                                          </p:spTgt>
                                        </p:tgtEl>
                                      </p:cBhvr>
                                    </p:animEffect>
                                  </p:childTnLst>
                                </p:cTn>
                              </p:par>
                            </p:childTnLst>
                          </p:cTn>
                        </p:par>
                        <p:par>
                          <p:cTn id="60" fill="hold">
                            <p:stCondLst>
                              <p:cond delay="2500"/>
                            </p:stCondLst>
                            <p:childTnLst>
                              <p:par>
                                <p:cTn id="61" presetID="10" presetClass="entr" presetSubtype="0" fill="hold" nodeType="afterEffect">
                                  <p:stCondLst>
                                    <p:cond delay="0"/>
                                  </p:stCondLst>
                                  <p:childTnLst>
                                    <p:set>
                                      <p:cBhvr>
                                        <p:cTn id="62" dur="1" fill="hold">
                                          <p:stCondLst>
                                            <p:cond delay="0"/>
                                          </p:stCondLst>
                                        </p:cTn>
                                        <p:tgtEl>
                                          <p:spTgt spid="50191">
                                            <p:txEl>
                                              <p:pRg st="0" end="0"/>
                                            </p:txEl>
                                          </p:spTgt>
                                        </p:tgtEl>
                                        <p:attrNameLst>
                                          <p:attrName>style.visibility</p:attrName>
                                        </p:attrNameLst>
                                      </p:cBhvr>
                                      <p:to>
                                        <p:strVal val="visible"/>
                                      </p:to>
                                    </p:set>
                                    <p:animEffect transition="in" filter="fade">
                                      <p:cBhvr>
                                        <p:cTn id="63" dur="1000"/>
                                        <p:tgtEl>
                                          <p:spTgt spid="50191">
                                            <p:txEl>
                                              <p:pRg st="0" end="0"/>
                                            </p:txEl>
                                          </p:spTgt>
                                        </p:tgtEl>
                                      </p:cBhvr>
                                    </p:animEffect>
                                  </p:childTnLst>
                                </p:cTn>
                              </p:par>
                            </p:childTnLst>
                          </p:cTn>
                        </p:par>
                        <p:par>
                          <p:cTn id="64" fill="hold">
                            <p:stCondLst>
                              <p:cond delay="3500"/>
                            </p:stCondLst>
                            <p:childTnLst>
                              <p:par>
                                <p:cTn id="65" presetID="10" presetClass="entr" presetSubtype="0" fill="hold" nodeType="afterEffect">
                                  <p:stCondLst>
                                    <p:cond delay="0"/>
                                  </p:stCondLst>
                                  <p:childTnLst>
                                    <p:set>
                                      <p:cBhvr>
                                        <p:cTn id="66" dur="1" fill="hold">
                                          <p:stCondLst>
                                            <p:cond delay="0"/>
                                          </p:stCondLst>
                                        </p:cTn>
                                        <p:tgtEl>
                                          <p:spTgt spid="50192">
                                            <p:txEl>
                                              <p:pRg st="0" end="0"/>
                                            </p:txEl>
                                          </p:spTgt>
                                        </p:tgtEl>
                                        <p:attrNameLst>
                                          <p:attrName>style.visibility</p:attrName>
                                        </p:attrNameLst>
                                      </p:cBhvr>
                                      <p:to>
                                        <p:strVal val="visible"/>
                                      </p:to>
                                    </p:set>
                                    <p:animEffect transition="in" filter="fade">
                                      <p:cBhvr>
                                        <p:cTn id="67" dur="1000"/>
                                        <p:tgtEl>
                                          <p:spTgt spid="50192">
                                            <p:txEl>
                                              <p:pRg st="0" end="0"/>
                                            </p:txEl>
                                          </p:spTgt>
                                        </p:tgtEl>
                                      </p:cBhvr>
                                    </p:animEffect>
                                  </p:childTnLst>
                                </p:cTn>
                              </p:par>
                            </p:childTnLst>
                          </p:cTn>
                        </p:par>
                        <p:par>
                          <p:cTn id="68" fill="hold">
                            <p:stCondLst>
                              <p:cond delay="4500"/>
                            </p:stCondLst>
                            <p:childTnLst>
                              <p:par>
                                <p:cTn id="69" presetID="10" presetClass="entr" presetSubtype="0" fill="hold" nodeType="afterEffect">
                                  <p:stCondLst>
                                    <p:cond delay="0"/>
                                  </p:stCondLst>
                                  <p:childTnLst>
                                    <p:set>
                                      <p:cBhvr>
                                        <p:cTn id="70" dur="1" fill="hold">
                                          <p:stCondLst>
                                            <p:cond delay="0"/>
                                          </p:stCondLst>
                                        </p:cTn>
                                        <p:tgtEl>
                                          <p:spTgt spid="50193">
                                            <p:txEl>
                                              <p:pRg st="0" end="0"/>
                                            </p:txEl>
                                          </p:spTgt>
                                        </p:tgtEl>
                                        <p:attrNameLst>
                                          <p:attrName>style.visibility</p:attrName>
                                        </p:attrNameLst>
                                      </p:cBhvr>
                                      <p:to>
                                        <p:strVal val="visible"/>
                                      </p:to>
                                    </p:set>
                                    <p:animEffect transition="in" filter="fade">
                                      <p:cBhvr>
                                        <p:cTn id="71" dur="1000"/>
                                        <p:tgtEl>
                                          <p:spTgt spid="5019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p:cNvSpPr>
          <p:nvPr>
            <p:ph type="title"/>
          </p:nvPr>
        </p:nvSpPr>
        <p:spPr>
          <a:xfrm>
            <a:off x="304800" y="457200"/>
            <a:ext cx="8458200" cy="1143000"/>
          </a:xfrm>
        </p:spPr>
        <p:txBody>
          <a:bodyPr/>
          <a:lstStyle/>
          <a:p>
            <a:pPr algn="ctr"/>
            <a:r>
              <a:rPr lang="en-US" sz="4600" smtClean="0"/>
              <a:t>Early Adolescence (10-13 years old)</a:t>
            </a:r>
          </a:p>
        </p:txBody>
      </p:sp>
      <p:sp>
        <p:nvSpPr>
          <p:cNvPr id="110595" name="Rectangle 3"/>
          <p:cNvSpPr>
            <a:spLocks noGrp="1"/>
          </p:cNvSpPr>
          <p:nvPr>
            <p:ph type="body" idx="1"/>
          </p:nvPr>
        </p:nvSpPr>
        <p:spPr/>
        <p:txBody>
          <a:bodyPr/>
          <a:lstStyle/>
          <a:p>
            <a:pPr eaLnBrk="1" hangingPunct="1">
              <a:defRPr/>
            </a:pPr>
            <a:r>
              <a:rPr lang="en-US" dirty="0" smtClean="0">
                <a:effectLst>
                  <a:outerShdw blurRad="38100" dist="38100" dir="2700000" algn="tl">
                    <a:srgbClr val="C0C0C0"/>
                  </a:outerShdw>
                </a:effectLst>
              </a:rPr>
              <a:t>Rapid physical changes</a:t>
            </a:r>
          </a:p>
          <a:p>
            <a:pPr eaLnBrk="1" hangingPunct="1">
              <a:defRPr/>
            </a:pPr>
            <a:r>
              <a:rPr lang="en-US" dirty="0" smtClean="0">
                <a:effectLst>
                  <a:outerShdw blurRad="38100" dist="38100" dir="2700000" algn="tl">
                    <a:srgbClr val="C0C0C0"/>
                  </a:outerShdw>
                </a:effectLst>
              </a:rPr>
              <a:t>Preoccupied with self</a:t>
            </a:r>
          </a:p>
          <a:p>
            <a:pPr eaLnBrk="1" hangingPunct="1">
              <a:defRPr/>
            </a:pPr>
            <a:r>
              <a:rPr lang="en-US" dirty="0" smtClean="0">
                <a:effectLst>
                  <a:outerShdw blurRad="38100" dist="38100" dir="2700000" algn="tl">
                    <a:srgbClr val="C0C0C0"/>
                  </a:outerShdw>
                </a:effectLst>
              </a:rPr>
              <a:t>Uncertain of appearance</a:t>
            </a:r>
          </a:p>
          <a:p>
            <a:pPr eaLnBrk="1" hangingPunct="1">
              <a:defRPr/>
            </a:pPr>
            <a:r>
              <a:rPr lang="en-US" dirty="0" smtClean="0">
                <a:effectLst>
                  <a:outerShdw blurRad="38100" dist="38100" dir="2700000" algn="tl">
                    <a:srgbClr val="C0C0C0"/>
                  </a:outerShdw>
                </a:effectLst>
              </a:rPr>
              <a:t>Comparing self to other adolescents</a:t>
            </a:r>
          </a:p>
          <a:p>
            <a:pPr eaLnBrk="1" hangingPunct="1">
              <a:defRPr/>
            </a:pPr>
            <a:r>
              <a:rPr lang="en-US" dirty="0" smtClean="0">
                <a:effectLst>
                  <a:outerShdw blurRad="38100" dist="38100" dir="2700000" algn="tl">
                    <a:srgbClr val="C0C0C0"/>
                  </a:outerShdw>
                </a:effectLst>
              </a:rPr>
              <a:t>Beginning to struggle for independence from parents</a:t>
            </a:r>
          </a:p>
          <a:p>
            <a:pPr eaLnBrk="1" hangingPunct="1">
              <a:defRPr/>
            </a:pPr>
            <a:r>
              <a:rPr lang="en-US" dirty="0" smtClean="0">
                <a:effectLst>
                  <a:outerShdw blurRad="38100" dist="38100" dir="2700000" algn="tl">
                    <a:srgbClr val="C0C0C0"/>
                  </a:outerShdw>
                </a:effectLst>
              </a:rPr>
              <a:t>Search for love and acceptance outside of parents</a:t>
            </a:r>
          </a:p>
          <a:p>
            <a:pPr eaLnBrk="1" hangingPunct="1">
              <a:defRPr/>
            </a:pPr>
            <a:r>
              <a:rPr lang="en-US" dirty="0" smtClean="0">
                <a:effectLst>
                  <a:outerShdw blurRad="38100" dist="38100" dir="2700000" algn="tl">
                    <a:srgbClr val="C0C0C0"/>
                  </a:outerShdw>
                </a:effectLst>
              </a:rPr>
              <a:t>Concrete thinking</a:t>
            </a:r>
          </a:p>
          <a:p>
            <a:pPr eaLnBrk="1" hangingPunct="1">
              <a:defRPr/>
            </a:pPr>
            <a:endParaRPr lang="en-US" dirty="0" smtClean="0">
              <a:effectLst>
                <a:outerShdw blurRad="38100" dist="38100" dir="2700000" algn="tl">
                  <a:srgbClr val="C0C0C0"/>
                </a:outerShdw>
              </a:effectLst>
            </a:endParaRPr>
          </a:p>
          <a:p>
            <a:pPr eaLnBrk="1" hangingPunct="1">
              <a:buFont typeface="Wingdings 2" pitchFamily="18" charset="2"/>
              <a:buNone/>
              <a:defRPr/>
            </a:pPr>
            <a:endParaRPr lang="en-US" dirty="0" smtClean="0">
              <a:effectLst>
                <a:outerShdw blurRad="38100" dist="38100" dir="2700000" algn="tl">
                  <a:srgbClr val="C0C0C0"/>
                </a:outerShdw>
              </a:effectLst>
            </a:endParaRPr>
          </a:p>
          <a:p>
            <a:pPr>
              <a:defRPr/>
            </a:pPr>
            <a:endParaRPr lang="en-US" dirty="0" smtClean="0"/>
          </a:p>
        </p:txBody>
      </p:sp>
      <p:sp>
        <p:nvSpPr>
          <p:cNvPr id="110596" name="Text Box 4"/>
          <p:cNvSpPr txBox="1">
            <a:spLocks noChangeArrowheads="1"/>
          </p:cNvSpPr>
          <p:nvPr/>
        </p:nvSpPr>
        <p:spPr bwMode="auto">
          <a:xfrm>
            <a:off x="4876800" y="2057400"/>
            <a:ext cx="3487738" cy="701675"/>
          </a:xfrm>
          <a:prstGeom prst="rect">
            <a:avLst/>
          </a:prstGeom>
          <a:noFill/>
          <a:ln w="9525">
            <a:noFill/>
            <a:miter lim="800000"/>
            <a:headEnd/>
            <a:tailEnd/>
          </a:ln>
        </p:spPr>
        <p:txBody>
          <a:bodyPr wrap="none">
            <a:spAutoFit/>
          </a:bodyPr>
          <a:lstStyle/>
          <a:p>
            <a:r>
              <a:rPr lang="en-US" sz="4000" b="1">
                <a:solidFill>
                  <a:srgbClr val="FF9900"/>
                </a:solidFill>
              </a:rPr>
              <a:t>Am I Normal?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0595">
                                            <p:txEl>
                                              <p:pRg st="0" end="0"/>
                                            </p:txEl>
                                          </p:spTgt>
                                        </p:tgtEl>
                                        <p:attrNameLst>
                                          <p:attrName>style.visibility</p:attrName>
                                        </p:attrNameLst>
                                      </p:cBhvr>
                                      <p:to>
                                        <p:strVal val="visible"/>
                                      </p:to>
                                    </p:set>
                                    <p:animEffect transition="in" filter="fade">
                                      <p:cBhvr>
                                        <p:cTn id="7" dur="1000"/>
                                        <p:tgtEl>
                                          <p:spTgt spid="110595">
                                            <p:txEl>
                                              <p:pRg st="0" end="0"/>
                                            </p:txEl>
                                          </p:spTgt>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10595">
                                            <p:txEl>
                                              <p:pRg st="1" end="1"/>
                                            </p:txEl>
                                          </p:spTgt>
                                        </p:tgtEl>
                                        <p:attrNameLst>
                                          <p:attrName>style.visibility</p:attrName>
                                        </p:attrNameLst>
                                      </p:cBhvr>
                                      <p:to>
                                        <p:strVal val="visible"/>
                                      </p:to>
                                    </p:set>
                                    <p:animEffect transition="in" filter="fade">
                                      <p:cBhvr>
                                        <p:cTn id="11" dur="1000"/>
                                        <p:tgtEl>
                                          <p:spTgt spid="110595">
                                            <p:txEl>
                                              <p:pRg st="1" end="1"/>
                                            </p:txEl>
                                          </p:spTgt>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110595">
                                            <p:txEl>
                                              <p:pRg st="2" end="2"/>
                                            </p:txEl>
                                          </p:spTgt>
                                        </p:tgtEl>
                                        <p:attrNameLst>
                                          <p:attrName>style.visibility</p:attrName>
                                        </p:attrNameLst>
                                      </p:cBhvr>
                                      <p:to>
                                        <p:strVal val="visible"/>
                                      </p:to>
                                    </p:set>
                                    <p:animEffect transition="in" filter="fade">
                                      <p:cBhvr>
                                        <p:cTn id="15" dur="1000"/>
                                        <p:tgtEl>
                                          <p:spTgt spid="110595">
                                            <p:txEl>
                                              <p:pRg st="2" end="2"/>
                                            </p:txEl>
                                          </p:spTgt>
                                        </p:tgtEl>
                                      </p:cBhvr>
                                    </p:animEffect>
                                  </p:childTnLst>
                                </p:cTn>
                              </p:par>
                            </p:childTnLst>
                          </p:cTn>
                        </p:par>
                        <p:par>
                          <p:cTn id="16" fill="hold">
                            <p:stCondLst>
                              <p:cond delay="3000"/>
                            </p:stCondLst>
                            <p:childTnLst>
                              <p:par>
                                <p:cTn id="17" presetID="49" presetClass="entr" presetSubtype="0" decel="100000" fill="hold" nodeType="afterEffect">
                                  <p:stCondLst>
                                    <p:cond delay="0"/>
                                  </p:stCondLst>
                                  <p:childTnLst>
                                    <p:set>
                                      <p:cBhvr>
                                        <p:cTn id="18" dur="1" fill="hold">
                                          <p:stCondLst>
                                            <p:cond delay="0"/>
                                          </p:stCondLst>
                                        </p:cTn>
                                        <p:tgtEl>
                                          <p:spTgt spid="110596">
                                            <p:txEl>
                                              <p:pRg st="0" end="0"/>
                                            </p:txEl>
                                          </p:spTgt>
                                        </p:tgtEl>
                                        <p:attrNameLst>
                                          <p:attrName>style.visibility</p:attrName>
                                        </p:attrNameLst>
                                      </p:cBhvr>
                                      <p:to>
                                        <p:strVal val="visible"/>
                                      </p:to>
                                    </p:set>
                                    <p:anim calcmode="lin" valueType="num">
                                      <p:cBhvr>
                                        <p:cTn id="19" dur="2000" fill="hold"/>
                                        <p:tgtEl>
                                          <p:spTgt spid="110596">
                                            <p:txEl>
                                              <p:pRg st="0" end="0"/>
                                            </p:txEl>
                                          </p:spTgt>
                                        </p:tgtEl>
                                        <p:attrNameLst>
                                          <p:attrName>ppt_w</p:attrName>
                                        </p:attrNameLst>
                                      </p:cBhvr>
                                      <p:tavLst>
                                        <p:tav tm="0">
                                          <p:val>
                                            <p:fltVal val="0"/>
                                          </p:val>
                                        </p:tav>
                                        <p:tav tm="100000">
                                          <p:val>
                                            <p:strVal val="#ppt_w"/>
                                          </p:val>
                                        </p:tav>
                                      </p:tavLst>
                                    </p:anim>
                                    <p:anim calcmode="lin" valueType="num">
                                      <p:cBhvr>
                                        <p:cTn id="20" dur="2000" fill="hold"/>
                                        <p:tgtEl>
                                          <p:spTgt spid="110596">
                                            <p:txEl>
                                              <p:pRg st="0" end="0"/>
                                            </p:txEl>
                                          </p:spTgt>
                                        </p:tgtEl>
                                        <p:attrNameLst>
                                          <p:attrName>ppt_h</p:attrName>
                                        </p:attrNameLst>
                                      </p:cBhvr>
                                      <p:tavLst>
                                        <p:tav tm="0">
                                          <p:val>
                                            <p:fltVal val="0"/>
                                          </p:val>
                                        </p:tav>
                                        <p:tav tm="100000">
                                          <p:val>
                                            <p:strVal val="#ppt_h"/>
                                          </p:val>
                                        </p:tav>
                                      </p:tavLst>
                                    </p:anim>
                                    <p:anim calcmode="lin" valueType="num">
                                      <p:cBhvr>
                                        <p:cTn id="21" dur="2000" fill="hold"/>
                                        <p:tgtEl>
                                          <p:spTgt spid="110596">
                                            <p:txEl>
                                              <p:pRg st="0" end="0"/>
                                            </p:txEl>
                                          </p:spTgt>
                                        </p:tgtEl>
                                        <p:attrNameLst>
                                          <p:attrName>style.rotation</p:attrName>
                                        </p:attrNameLst>
                                      </p:cBhvr>
                                      <p:tavLst>
                                        <p:tav tm="0">
                                          <p:val>
                                            <p:fltVal val="360"/>
                                          </p:val>
                                        </p:tav>
                                        <p:tav tm="100000">
                                          <p:val>
                                            <p:fltVal val="0"/>
                                          </p:val>
                                        </p:tav>
                                      </p:tavLst>
                                    </p:anim>
                                    <p:animEffect transition="in" filter="fade">
                                      <p:cBhvr>
                                        <p:cTn id="22" dur="2000"/>
                                        <p:tgtEl>
                                          <p:spTgt spid="110596">
                                            <p:txEl>
                                              <p:pRg st="0" end="0"/>
                                            </p:txEl>
                                          </p:spTgt>
                                        </p:tgtEl>
                                      </p:cBhvr>
                                    </p:animEffect>
                                  </p:childTnLst>
                                </p:cTn>
                              </p:par>
                            </p:childTnLst>
                          </p:cTn>
                        </p:par>
                        <p:par>
                          <p:cTn id="23" fill="hold">
                            <p:stCondLst>
                              <p:cond delay="5000"/>
                            </p:stCondLst>
                            <p:childTnLst>
                              <p:par>
                                <p:cTn id="24" presetID="10" presetClass="entr" presetSubtype="0" fill="hold" nodeType="afterEffect">
                                  <p:stCondLst>
                                    <p:cond delay="0"/>
                                  </p:stCondLst>
                                  <p:childTnLst>
                                    <p:set>
                                      <p:cBhvr>
                                        <p:cTn id="25" dur="1" fill="hold">
                                          <p:stCondLst>
                                            <p:cond delay="0"/>
                                          </p:stCondLst>
                                        </p:cTn>
                                        <p:tgtEl>
                                          <p:spTgt spid="110595">
                                            <p:txEl>
                                              <p:pRg st="3" end="3"/>
                                            </p:txEl>
                                          </p:spTgt>
                                        </p:tgtEl>
                                        <p:attrNameLst>
                                          <p:attrName>style.visibility</p:attrName>
                                        </p:attrNameLst>
                                      </p:cBhvr>
                                      <p:to>
                                        <p:strVal val="visible"/>
                                      </p:to>
                                    </p:set>
                                    <p:animEffect transition="in" filter="fade">
                                      <p:cBhvr>
                                        <p:cTn id="26" dur="1000"/>
                                        <p:tgtEl>
                                          <p:spTgt spid="110595">
                                            <p:txEl>
                                              <p:pRg st="3" end="3"/>
                                            </p:txEl>
                                          </p:spTgt>
                                        </p:tgtEl>
                                      </p:cBhvr>
                                    </p:animEffect>
                                  </p:childTnLst>
                                </p:cTn>
                              </p:par>
                            </p:childTnLst>
                          </p:cTn>
                        </p:par>
                        <p:par>
                          <p:cTn id="27" fill="hold">
                            <p:stCondLst>
                              <p:cond delay="6000"/>
                            </p:stCondLst>
                            <p:childTnLst>
                              <p:par>
                                <p:cTn id="28" presetID="10" presetClass="entr" presetSubtype="0" fill="hold" nodeType="afterEffect">
                                  <p:stCondLst>
                                    <p:cond delay="0"/>
                                  </p:stCondLst>
                                  <p:childTnLst>
                                    <p:set>
                                      <p:cBhvr>
                                        <p:cTn id="29" dur="1" fill="hold">
                                          <p:stCondLst>
                                            <p:cond delay="0"/>
                                          </p:stCondLst>
                                        </p:cTn>
                                        <p:tgtEl>
                                          <p:spTgt spid="110595">
                                            <p:txEl>
                                              <p:pRg st="4" end="4"/>
                                            </p:txEl>
                                          </p:spTgt>
                                        </p:tgtEl>
                                        <p:attrNameLst>
                                          <p:attrName>style.visibility</p:attrName>
                                        </p:attrNameLst>
                                      </p:cBhvr>
                                      <p:to>
                                        <p:strVal val="visible"/>
                                      </p:to>
                                    </p:set>
                                    <p:animEffect transition="in" filter="fade">
                                      <p:cBhvr>
                                        <p:cTn id="30" dur="1000"/>
                                        <p:tgtEl>
                                          <p:spTgt spid="110595">
                                            <p:txEl>
                                              <p:pRg st="4" end="4"/>
                                            </p:txEl>
                                          </p:spTgt>
                                        </p:tgtEl>
                                      </p:cBhvr>
                                    </p:animEffect>
                                  </p:childTnLst>
                                </p:cTn>
                              </p:par>
                            </p:childTnLst>
                          </p:cTn>
                        </p:par>
                        <p:par>
                          <p:cTn id="31" fill="hold">
                            <p:stCondLst>
                              <p:cond delay="7000"/>
                            </p:stCondLst>
                            <p:childTnLst>
                              <p:par>
                                <p:cTn id="32" presetID="10" presetClass="entr" presetSubtype="0" fill="hold" nodeType="afterEffect">
                                  <p:stCondLst>
                                    <p:cond delay="0"/>
                                  </p:stCondLst>
                                  <p:childTnLst>
                                    <p:set>
                                      <p:cBhvr>
                                        <p:cTn id="33" dur="1" fill="hold">
                                          <p:stCondLst>
                                            <p:cond delay="0"/>
                                          </p:stCondLst>
                                        </p:cTn>
                                        <p:tgtEl>
                                          <p:spTgt spid="110595">
                                            <p:txEl>
                                              <p:pRg st="5" end="5"/>
                                            </p:txEl>
                                          </p:spTgt>
                                        </p:tgtEl>
                                        <p:attrNameLst>
                                          <p:attrName>style.visibility</p:attrName>
                                        </p:attrNameLst>
                                      </p:cBhvr>
                                      <p:to>
                                        <p:strVal val="visible"/>
                                      </p:to>
                                    </p:set>
                                    <p:animEffect transition="in" filter="fade">
                                      <p:cBhvr>
                                        <p:cTn id="34" dur="1000"/>
                                        <p:tgtEl>
                                          <p:spTgt spid="110595">
                                            <p:txEl>
                                              <p:pRg st="5" end="5"/>
                                            </p:txEl>
                                          </p:spTgt>
                                        </p:tgtEl>
                                      </p:cBhvr>
                                    </p:animEffect>
                                  </p:childTnLst>
                                </p:cTn>
                              </p:par>
                            </p:childTnLst>
                          </p:cTn>
                        </p:par>
                        <p:par>
                          <p:cTn id="35" fill="hold">
                            <p:stCondLst>
                              <p:cond delay="8000"/>
                            </p:stCondLst>
                            <p:childTnLst>
                              <p:par>
                                <p:cTn id="36" presetID="10" presetClass="entr" presetSubtype="0" fill="hold" nodeType="afterEffect">
                                  <p:stCondLst>
                                    <p:cond delay="0"/>
                                  </p:stCondLst>
                                  <p:childTnLst>
                                    <p:set>
                                      <p:cBhvr>
                                        <p:cTn id="37" dur="1" fill="hold">
                                          <p:stCondLst>
                                            <p:cond delay="0"/>
                                          </p:stCondLst>
                                        </p:cTn>
                                        <p:tgtEl>
                                          <p:spTgt spid="110595">
                                            <p:txEl>
                                              <p:pRg st="6" end="6"/>
                                            </p:txEl>
                                          </p:spTgt>
                                        </p:tgtEl>
                                        <p:attrNameLst>
                                          <p:attrName>style.visibility</p:attrName>
                                        </p:attrNameLst>
                                      </p:cBhvr>
                                      <p:to>
                                        <p:strVal val="visible"/>
                                      </p:to>
                                    </p:set>
                                    <p:animEffect transition="in" filter="fade">
                                      <p:cBhvr>
                                        <p:cTn id="38" dur="1000"/>
                                        <p:tgtEl>
                                          <p:spTgt spid="11059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p:cNvSpPr>
          <p:nvPr>
            <p:ph type="title"/>
          </p:nvPr>
        </p:nvSpPr>
        <p:spPr>
          <a:xfrm>
            <a:off x="0" y="381000"/>
            <a:ext cx="9144000" cy="1143000"/>
          </a:xfrm>
        </p:spPr>
        <p:txBody>
          <a:bodyPr/>
          <a:lstStyle/>
          <a:p>
            <a:pPr algn="ctr"/>
            <a:r>
              <a:rPr lang="en-US" sz="4600" smtClean="0"/>
              <a:t>Middle Adolescence (14-17 years old)</a:t>
            </a:r>
          </a:p>
        </p:txBody>
      </p:sp>
      <p:sp>
        <p:nvSpPr>
          <p:cNvPr id="112643" name="Rectangle 3"/>
          <p:cNvSpPr>
            <a:spLocks noGrp="1"/>
          </p:cNvSpPr>
          <p:nvPr>
            <p:ph type="body" idx="1"/>
          </p:nvPr>
        </p:nvSpPr>
        <p:spPr/>
        <p:txBody>
          <a:bodyPr/>
          <a:lstStyle/>
          <a:p>
            <a:pPr eaLnBrk="1" hangingPunct="1">
              <a:defRPr/>
            </a:pPr>
            <a:r>
              <a:rPr lang="en-US" dirty="0" smtClean="0">
                <a:effectLst>
                  <a:outerShdw blurRad="38100" dist="38100" dir="2700000" algn="tl">
                    <a:srgbClr val="C0C0C0"/>
                  </a:outerShdw>
                </a:effectLst>
              </a:rPr>
              <a:t>Increased importance of peer groups</a:t>
            </a:r>
          </a:p>
          <a:p>
            <a:pPr eaLnBrk="1" hangingPunct="1">
              <a:defRPr/>
            </a:pPr>
            <a:r>
              <a:rPr lang="en-US" dirty="0" smtClean="0">
                <a:effectLst>
                  <a:outerShdw blurRad="38100" dist="38100" dir="2700000" algn="tl">
                    <a:srgbClr val="C0C0C0"/>
                  </a:outerShdw>
                </a:effectLst>
              </a:rPr>
              <a:t>Major parent-teen conflicts</a:t>
            </a:r>
          </a:p>
          <a:p>
            <a:pPr eaLnBrk="1" hangingPunct="1">
              <a:defRPr/>
            </a:pPr>
            <a:r>
              <a:rPr lang="en-US" dirty="0" smtClean="0">
                <a:effectLst>
                  <a:outerShdw blurRad="38100" dist="38100" dir="2700000" algn="tl">
                    <a:srgbClr val="C0C0C0"/>
                  </a:outerShdw>
                </a:effectLst>
              </a:rPr>
              <a:t>Increasing struggle for independence</a:t>
            </a:r>
          </a:p>
          <a:p>
            <a:pPr eaLnBrk="1" hangingPunct="1">
              <a:defRPr/>
            </a:pPr>
            <a:r>
              <a:rPr lang="en-US" dirty="0" smtClean="0">
                <a:effectLst>
                  <a:outerShdw blurRad="38100" dist="38100" dir="2700000" algn="tl">
                    <a:srgbClr val="C0C0C0"/>
                  </a:outerShdw>
                </a:effectLst>
              </a:rPr>
              <a:t>Conformity to peer groups </a:t>
            </a:r>
          </a:p>
          <a:p>
            <a:pPr eaLnBrk="1" hangingPunct="1">
              <a:defRPr/>
            </a:pPr>
            <a:r>
              <a:rPr lang="en-US" dirty="0" smtClean="0">
                <a:effectLst>
                  <a:outerShdw blurRad="38100" dist="38100" dir="2700000" algn="tl">
                    <a:srgbClr val="C0C0C0"/>
                  </a:outerShdw>
                </a:effectLst>
              </a:rPr>
              <a:t>More accepting of new body</a:t>
            </a:r>
          </a:p>
          <a:p>
            <a:pPr eaLnBrk="1" hangingPunct="1">
              <a:defRPr/>
            </a:pPr>
            <a:r>
              <a:rPr lang="en-US" dirty="0" smtClean="0">
                <a:effectLst>
                  <a:outerShdw blurRad="38100" dist="38100" dir="2700000" algn="tl">
                    <a:srgbClr val="C0C0C0"/>
                  </a:outerShdw>
                </a:effectLst>
              </a:rPr>
              <a:t>Strong focus on looking attractive</a:t>
            </a:r>
          </a:p>
          <a:p>
            <a:pPr eaLnBrk="1" hangingPunct="1">
              <a:defRPr/>
            </a:pPr>
            <a:r>
              <a:rPr lang="en-US" dirty="0" smtClean="0">
                <a:effectLst>
                  <a:outerShdw blurRad="38100" dist="38100" dir="2700000" algn="tl">
                    <a:srgbClr val="C0C0C0"/>
                  </a:outerShdw>
                </a:effectLst>
              </a:rPr>
              <a:t>Feelings of omnipotence and immortality </a:t>
            </a:r>
            <a:endParaRPr lang="en-US" dirty="0" smtClean="0"/>
          </a:p>
        </p:txBody>
      </p:sp>
      <p:sp>
        <p:nvSpPr>
          <p:cNvPr id="112644" name="AutoShape 4"/>
          <p:cNvSpPr>
            <a:spLocks noChangeArrowheads="1"/>
          </p:cNvSpPr>
          <p:nvPr/>
        </p:nvSpPr>
        <p:spPr bwMode="auto">
          <a:xfrm>
            <a:off x="533400" y="5334000"/>
            <a:ext cx="7924800" cy="1295400"/>
          </a:xfrm>
          <a:prstGeom prst="irregularSeal1">
            <a:avLst/>
          </a:prstGeom>
          <a:solidFill>
            <a:srgbClr val="FF0000"/>
          </a:solidFill>
          <a:ln w="9525">
            <a:solidFill>
              <a:schemeClr val="tx1"/>
            </a:solidFill>
            <a:miter lim="800000"/>
            <a:headEnd/>
            <a:tailEnd/>
          </a:ln>
        </p:spPr>
        <p:txBody>
          <a:bodyPr wrap="none" anchor="ctr"/>
          <a:lstStyle/>
          <a:p>
            <a:pPr algn="ctr"/>
            <a:r>
              <a:rPr lang="en-US" sz="2400"/>
              <a:t>Increased Risk Taking Behaviors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112644"/>
                                        </p:tgtEl>
                                        <p:attrNameLst>
                                          <p:attrName>style.visibility</p:attrName>
                                        </p:attrNameLst>
                                      </p:cBhvr>
                                      <p:to>
                                        <p:strVal val="visible"/>
                                      </p:to>
                                    </p:set>
                                    <p:anim calcmode="lin" valueType="num">
                                      <p:cBhvr>
                                        <p:cTn id="7" dur="2000" fill="hold"/>
                                        <p:tgtEl>
                                          <p:spTgt spid="112644"/>
                                        </p:tgtEl>
                                        <p:attrNameLst>
                                          <p:attrName>ppt_w</p:attrName>
                                        </p:attrNameLst>
                                      </p:cBhvr>
                                      <p:tavLst>
                                        <p:tav tm="0">
                                          <p:val>
                                            <p:strVal val="#ppt_w*0.70"/>
                                          </p:val>
                                        </p:tav>
                                        <p:tav tm="100000">
                                          <p:val>
                                            <p:strVal val="#ppt_w"/>
                                          </p:val>
                                        </p:tav>
                                      </p:tavLst>
                                    </p:anim>
                                    <p:anim calcmode="lin" valueType="num">
                                      <p:cBhvr>
                                        <p:cTn id="8" dur="2000" fill="hold"/>
                                        <p:tgtEl>
                                          <p:spTgt spid="112644"/>
                                        </p:tgtEl>
                                        <p:attrNameLst>
                                          <p:attrName>ppt_h</p:attrName>
                                        </p:attrNameLst>
                                      </p:cBhvr>
                                      <p:tavLst>
                                        <p:tav tm="0">
                                          <p:val>
                                            <p:strVal val="#ppt_h"/>
                                          </p:val>
                                        </p:tav>
                                        <p:tav tm="100000">
                                          <p:val>
                                            <p:strVal val="#ppt_h"/>
                                          </p:val>
                                        </p:tav>
                                      </p:tavLst>
                                    </p:anim>
                                    <p:animEffect transition="in" filter="fade">
                                      <p:cBhvr>
                                        <p:cTn id="9" dur="2000"/>
                                        <p:tgtEl>
                                          <p:spTgt spid="1126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4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p:cNvSpPr>
          <p:nvPr>
            <p:ph type="title"/>
          </p:nvPr>
        </p:nvSpPr>
        <p:spPr>
          <a:xfrm>
            <a:off x="457200" y="533400"/>
            <a:ext cx="8305800" cy="838200"/>
          </a:xfrm>
        </p:spPr>
        <p:txBody>
          <a:bodyPr/>
          <a:lstStyle/>
          <a:p>
            <a:pPr algn="ctr"/>
            <a:r>
              <a:rPr lang="en-US" sz="4600" smtClean="0"/>
              <a:t>Late Adolescence (17-21 years old)</a:t>
            </a:r>
          </a:p>
        </p:txBody>
      </p:sp>
      <p:sp>
        <p:nvSpPr>
          <p:cNvPr id="113667" name="Rectangle 3"/>
          <p:cNvSpPr>
            <a:spLocks noGrp="1"/>
          </p:cNvSpPr>
          <p:nvPr>
            <p:ph type="body" idx="1"/>
          </p:nvPr>
        </p:nvSpPr>
        <p:spPr>
          <a:xfrm>
            <a:off x="457200" y="1600200"/>
            <a:ext cx="8229600" cy="4724400"/>
          </a:xfrm>
        </p:spPr>
        <p:txBody>
          <a:bodyPr/>
          <a:lstStyle/>
          <a:p>
            <a:pPr eaLnBrk="1" hangingPunct="1">
              <a:defRPr/>
            </a:pPr>
            <a:endParaRPr lang="en-US" dirty="0" smtClean="0">
              <a:effectLst>
                <a:outerShdw blurRad="38100" dist="38100" dir="2700000" algn="tl">
                  <a:srgbClr val="C0C0C0"/>
                </a:outerShdw>
              </a:effectLst>
            </a:endParaRPr>
          </a:p>
          <a:p>
            <a:pPr eaLnBrk="1" hangingPunct="1">
              <a:defRPr/>
            </a:pPr>
            <a:r>
              <a:rPr lang="en-US" dirty="0" smtClean="0">
                <a:effectLst>
                  <a:outerShdw blurRad="38100" dist="38100" dir="2700000" algn="tl">
                    <a:srgbClr val="C0C0C0"/>
                  </a:outerShdw>
                </a:effectLst>
              </a:rPr>
              <a:t>Puberty mostly complete</a:t>
            </a:r>
          </a:p>
          <a:p>
            <a:pPr eaLnBrk="1" hangingPunct="1">
              <a:defRPr/>
            </a:pPr>
            <a:r>
              <a:rPr lang="en-US" dirty="0" smtClean="0">
                <a:effectLst>
                  <a:outerShdw blurRad="38100" dist="38100" dir="2700000" algn="tl">
                    <a:srgbClr val="C0C0C0"/>
                  </a:outerShdw>
                </a:effectLst>
              </a:rPr>
              <a:t>More comfortable with adult body</a:t>
            </a:r>
          </a:p>
          <a:p>
            <a:pPr eaLnBrk="1" hangingPunct="1">
              <a:defRPr/>
            </a:pPr>
            <a:r>
              <a:rPr lang="en-US" dirty="0" smtClean="0">
                <a:effectLst>
                  <a:outerShdw blurRad="38100" dist="38100" dir="2700000" algn="tl">
                    <a:srgbClr val="C0C0C0"/>
                  </a:outerShdw>
                </a:effectLst>
              </a:rPr>
              <a:t>More comfortable with own decisions and identity</a:t>
            </a:r>
          </a:p>
          <a:p>
            <a:pPr eaLnBrk="1" hangingPunct="1">
              <a:defRPr/>
            </a:pPr>
            <a:r>
              <a:rPr lang="en-US" dirty="0" smtClean="0">
                <a:effectLst>
                  <a:outerShdw blurRad="38100" dist="38100" dir="2700000" algn="tl">
                    <a:srgbClr val="C0C0C0"/>
                  </a:outerShdw>
                </a:effectLst>
              </a:rPr>
              <a:t>Rely less on peer group for identity (has own self identity)</a:t>
            </a:r>
          </a:p>
          <a:p>
            <a:pPr eaLnBrk="1" hangingPunct="1">
              <a:defRPr/>
            </a:pPr>
            <a:r>
              <a:rPr lang="en-US" dirty="0" smtClean="0">
                <a:effectLst>
                  <a:outerShdw blurRad="38100" dist="38100" dir="2700000" algn="tl">
                    <a:srgbClr val="C0C0C0"/>
                  </a:outerShdw>
                </a:effectLst>
              </a:rPr>
              <a:t>Improved relationship with family members</a:t>
            </a:r>
          </a:p>
          <a:p>
            <a:pPr eaLnBrk="1" hangingPunct="1">
              <a:defRPr/>
            </a:pPr>
            <a:endParaRPr lang="en-US" dirty="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p:cNvSpPr>
          <p:nvPr>
            <p:ph type="title"/>
          </p:nvPr>
        </p:nvSpPr>
        <p:spPr>
          <a:xfrm>
            <a:off x="457200" y="685800"/>
            <a:ext cx="8382000" cy="1143000"/>
          </a:xfrm>
        </p:spPr>
        <p:txBody>
          <a:bodyPr/>
          <a:lstStyle/>
          <a:p>
            <a:pPr algn="ctr"/>
            <a:r>
              <a:rPr lang="en-US" sz="4600" smtClean="0"/>
              <a:t>Late Adolescence (17-21 years old)</a:t>
            </a:r>
          </a:p>
        </p:txBody>
      </p:sp>
      <p:sp>
        <p:nvSpPr>
          <p:cNvPr id="114691" name="Rectangle 3"/>
          <p:cNvSpPr>
            <a:spLocks noGrp="1"/>
          </p:cNvSpPr>
          <p:nvPr>
            <p:ph type="body" idx="1"/>
          </p:nvPr>
        </p:nvSpPr>
        <p:spPr/>
        <p:txBody>
          <a:bodyPr/>
          <a:lstStyle/>
          <a:p>
            <a:pPr eaLnBrk="1" hangingPunct="1">
              <a:defRPr/>
            </a:pPr>
            <a:endParaRPr lang="en-US" dirty="0" smtClean="0">
              <a:effectLst>
                <a:outerShdw blurRad="38100" dist="38100" dir="2700000" algn="tl">
                  <a:srgbClr val="C0C0C0"/>
                </a:outerShdw>
              </a:effectLst>
            </a:endParaRPr>
          </a:p>
          <a:p>
            <a:pPr eaLnBrk="1" hangingPunct="1">
              <a:defRPr/>
            </a:pPr>
            <a:r>
              <a:rPr lang="en-US" dirty="0" smtClean="0">
                <a:effectLst>
                  <a:outerShdw blurRad="38100" dist="38100" dir="2700000" algn="tl">
                    <a:srgbClr val="C0C0C0"/>
                  </a:outerShdw>
                </a:effectLst>
              </a:rPr>
              <a:t>Achieved abstract thinking</a:t>
            </a:r>
          </a:p>
          <a:p>
            <a:pPr eaLnBrk="1" hangingPunct="1">
              <a:defRPr/>
            </a:pPr>
            <a:r>
              <a:rPr lang="en-US" dirty="0" smtClean="0">
                <a:effectLst>
                  <a:outerShdw blurRad="38100" dist="38100" dir="2700000" algn="tl">
                    <a:srgbClr val="C0C0C0"/>
                  </a:outerShdw>
                </a:effectLst>
              </a:rPr>
              <a:t>Ability to develop vocational goals</a:t>
            </a:r>
          </a:p>
          <a:p>
            <a:pPr eaLnBrk="1" hangingPunct="1">
              <a:defRPr/>
            </a:pPr>
            <a:r>
              <a:rPr lang="en-US" dirty="0" smtClean="0">
                <a:effectLst>
                  <a:outerShdw blurRad="38100" dist="38100" dir="2700000" algn="tl">
                    <a:srgbClr val="C0C0C0"/>
                  </a:outerShdw>
                </a:effectLst>
              </a:rPr>
              <a:t>Start to be financially independent</a:t>
            </a:r>
          </a:p>
          <a:p>
            <a:pPr eaLnBrk="1" hangingPunct="1">
              <a:defRPr/>
            </a:pPr>
            <a:r>
              <a:rPr lang="en-US" dirty="0" smtClean="0">
                <a:effectLst>
                  <a:outerShdw blurRad="38100" dist="38100" dir="2700000" algn="tl">
                    <a:srgbClr val="C0C0C0"/>
                  </a:outerShdw>
                </a:effectLst>
              </a:rPr>
              <a:t>Able to make independent decisions</a:t>
            </a:r>
          </a:p>
          <a:p>
            <a:pPr eaLnBrk="1" hangingPunct="1">
              <a:defRPr/>
            </a:pPr>
            <a:r>
              <a:rPr lang="en-US" dirty="0" smtClean="0">
                <a:effectLst>
                  <a:outerShdw blurRad="38100" dist="38100" dir="2700000" algn="tl">
                    <a:srgbClr val="C0C0C0"/>
                  </a:outerShdw>
                </a:effectLst>
              </a:rPr>
              <a:t>Able to set own limits</a:t>
            </a:r>
          </a:p>
          <a:p>
            <a:pPr eaLnBrk="1" hangingPunct="1">
              <a:defRPr/>
            </a:pPr>
            <a:r>
              <a:rPr lang="en-US" dirty="0" smtClean="0">
                <a:effectLst>
                  <a:outerShdw blurRad="38100" dist="38100" dir="2700000" algn="tl">
                    <a:srgbClr val="C0C0C0"/>
                  </a:outerShdw>
                </a:effectLst>
              </a:rPr>
              <a:t>Understand risks and consequences</a:t>
            </a:r>
          </a:p>
          <a:p>
            <a:pPr>
              <a:defRPr/>
            </a:pPr>
            <a:endParaRPr lang="en-US" dirty="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4"/>
          <p:cNvSpPr>
            <a:spLocks noGrp="1"/>
          </p:cNvSpPr>
          <p:nvPr>
            <p:ph type="title" idx="4294967295"/>
          </p:nvPr>
        </p:nvSpPr>
        <p:spPr>
          <a:xfrm>
            <a:off x="533400" y="1905000"/>
            <a:ext cx="8229600" cy="1143000"/>
          </a:xfrm>
        </p:spPr>
        <p:txBody>
          <a:bodyPr/>
          <a:lstStyle/>
          <a:p>
            <a:pPr algn="ctr"/>
            <a:r>
              <a:rPr lang="en-US" sz="4600" smtClean="0"/>
              <a:t>Sexual Development in Adolescence</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p:cNvSpPr>
          <p:nvPr>
            <p:ph type="title"/>
          </p:nvPr>
        </p:nvSpPr>
        <p:spPr/>
        <p:txBody>
          <a:bodyPr/>
          <a:lstStyle/>
          <a:p>
            <a:pPr algn="ctr"/>
            <a:r>
              <a:rPr lang="en-US" smtClean="0"/>
              <a:t>Sexual Goals of Adolescence</a:t>
            </a:r>
          </a:p>
        </p:txBody>
      </p:sp>
      <p:sp>
        <p:nvSpPr>
          <p:cNvPr id="64515" name="Rectangle 3"/>
          <p:cNvSpPr>
            <a:spLocks noGrp="1"/>
          </p:cNvSpPr>
          <p:nvPr>
            <p:ph type="body" idx="1"/>
          </p:nvPr>
        </p:nvSpPr>
        <p:spPr/>
        <p:txBody>
          <a:bodyPr/>
          <a:lstStyle/>
          <a:p>
            <a:pPr eaLnBrk="1" hangingPunct="1">
              <a:defRPr/>
            </a:pPr>
            <a:endParaRPr lang="en-US" sz="3000" smtClean="0">
              <a:effectLst>
                <a:outerShdw blurRad="38100" dist="38100" dir="2700000" algn="tl">
                  <a:srgbClr val="C0C0C0"/>
                </a:outerShdw>
              </a:effectLst>
            </a:endParaRPr>
          </a:p>
          <a:p>
            <a:pPr eaLnBrk="1" hangingPunct="1">
              <a:defRPr/>
            </a:pPr>
            <a:r>
              <a:rPr lang="en-US" smtClean="0">
                <a:effectLst>
                  <a:outerShdw blurRad="38100" dist="38100" dir="2700000" algn="tl">
                    <a:srgbClr val="C0C0C0"/>
                  </a:outerShdw>
                </a:effectLst>
              </a:rPr>
              <a:t>Develop sexual identity</a:t>
            </a:r>
          </a:p>
          <a:p>
            <a:pPr marL="742950" lvl="1" indent="-285750" eaLnBrk="1" hangingPunct="1">
              <a:defRPr/>
            </a:pPr>
            <a:r>
              <a:rPr lang="en-US" smtClean="0">
                <a:effectLst>
                  <a:outerShdw blurRad="38100" dist="38100" dir="2700000" algn="tl">
                    <a:srgbClr val="C0C0C0"/>
                  </a:outerShdw>
                </a:effectLst>
              </a:rPr>
              <a:t>Gender role</a:t>
            </a:r>
          </a:p>
          <a:p>
            <a:pPr marL="742950" lvl="1" indent="-285750" eaLnBrk="1" hangingPunct="1">
              <a:defRPr/>
            </a:pPr>
            <a:r>
              <a:rPr lang="en-US" smtClean="0">
                <a:effectLst>
                  <a:outerShdw blurRad="38100" dist="38100" dir="2700000" algn="tl">
                    <a:srgbClr val="C0C0C0"/>
                  </a:outerShdw>
                </a:effectLst>
              </a:rPr>
              <a:t>Gender identity </a:t>
            </a:r>
          </a:p>
          <a:p>
            <a:pPr marL="1143000" lvl="2" indent="-228600" eaLnBrk="1" hangingPunct="1">
              <a:defRPr/>
            </a:pPr>
            <a:r>
              <a:rPr lang="en-US" smtClean="0">
                <a:effectLst>
                  <a:outerShdw blurRad="38100" dist="38100" dir="2700000" algn="tl">
                    <a:srgbClr val="C0C0C0"/>
                  </a:outerShdw>
                </a:effectLst>
              </a:rPr>
              <a:t>Ex: masculine, feminine, both, neither</a:t>
            </a:r>
          </a:p>
          <a:p>
            <a:pPr marL="742950" lvl="1" indent="-285750" eaLnBrk="1" hangingPunct="1">
              <a:defRPr/>
            </a:pPr>
            <a:r>
              <a:rPr lang="en-US" smtClean="0">
                <a:effectLst>
                  <a:outerShdw blurRad="38100" dist="38100" dir="2700000" algn="tl">
                    <a:srgbClr val="C0C0C0"/>
                  </a:outerShdw>
                </a:effectLst>
              </a:rPr>
              <a:t>Sexual orientation </a:t>
            </a:r>
          </a:p>
          <a:p>
            <a:pPr marL="1143000" lvl="2" indent="-228600" eaLnBrk="1" hangingPunct="1">
              <a:defRPr/>
            </a:pPr>
            <a:r>
              <a:rPr lang="en-US" smtClean="0">
                <a:effectLst>
                  <a:outerShdw blurRad="38100" dist="38100" dir="2700000" algn="tl">
                    <a:srgbClr val="C0C0C0"/>
                  </a:outerShdw>
                </a:effectLst>
              </a:rPr>
              <a:t>Ex:  Heterosexual, homosexual, bisexual, asexual</a:t>
            </a:r>
          </a:p>
          <a:p>
            <a:pPr eaLnBrk="1" hangingPunct="1">
              <a:defRPr/>
            </a:pPr>
            <a:r>
              <a:rPr lang="en-US" smtClean="0">
                <a:effectLst>
                  <a:outerShdw blurRad="38100" dist="38100" dir="2700000" algn="tl">
                    <a:srgbClr val="C0C0C0"/>
                  </a:outerShdw>
                </a:effectLst>
              </a:rPr>
              <a:t>Develop capacity for intimacy</a:t>
            </a:r>
          </a:p>
          <a:p>
            <a:pPr eaLnBrk="1" hangingPunct="1">
              <a:defRPr/>
            </a:pPr>
            <a:endParaRPr lang="en-US" sz="3000" smtClean="0">
              <a:effectLst>
                <a:outerShdw blurRad="38100" dist="38100" dir="2700000" algn="tl">
                  <a:srgbClr val="C0C0C0"/>
                </a:outerShdw>
              </a:effectLst>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p:cNvSpPr>
          <p:nvPr>
            <p:ph type="title"/>
          </p:nvPr>
        </p:nvSpPr>
        <p:spPr>
          <a:xfrm>
            <a:off x="533400" y="533400"/>
            <a:ext cx="8229600" cy="1143000"/>
          </a:xfrm>
        </p:spPr>
        <p:txBody>
          <a:bodyPr/>
          <a:lstStyle/>
          <a:p>
            <a:pPr algn="ctr"/>
            <a:r>
              <a:rPr lang="en-US" sz="4600" smtClean="0"/>
              <a:t>Sexual Development in Adolescence</a:t>
            </a:r>
          </a:p>
        </p:txBody>
      </p:sp>
      <p:sp>
        <p:nvSpPr>
          <p:cNvPr id="133123" name="Rectangle 3"/>
          <p:cNvSpPr>
            <a:spLocks noGrp="1"/>
          </p:cNvSpPr>
          <p:nvPr>
            <p:ph type="body" idx="1"/>
          </p:nvPr>
        </p:nvSpPr>
        <p:spPr>
          <a:xfrm>
            <a:off x="457200" y="1676400"/>
            <a:ext cx="8229600" cy="4953000"/>
          </a:xfrm>
        </p:spPr>
        <p:txBody>
          <a:bodyPr/>
          <a:lstStyle/>
          <a:p>
            <a:pPr>
              <a:lnSpc>
                <a:spcPct val="90000"/>
              </a:lnSpc>
            </a:pPr>
            <a:r>
              <a:rPr lang="en-US" smtClean="0"/>
              <a:t>Early Adolescence</a:t>
            </a:r>
          </a:p>
          <a:p>
            <a:pPr lvl="1">
              <a:lnSpc>
                <a:spcPct val="90000"/>
              </a:lnSpc>
            </a:pPr>
            <a:r>
              <a:rPr lang="en-US" smtClean="0"/>
              <a:t>Many questions about sexual self</a:t>
            </a:r>
          </a:p>
          <a:p>
            <a:pPr lvl="1">
              <a:lnSpc>
                <a:spcPct val="90000"/>
              </a:lnSpc>
            </a:pPr>
            <a:r>
              <a:rPr lang="en-US" smtClean="0"/>
              <a:t>Predominantly develop same sex relationships</a:t>
            </a:r>
          </a:p>
          <a:p>
            <a:pPr lvl="1">
              <a:lnSpc>
                <a:spcPct val="90000"/>
              </a:lnSpc>
            </a:pPr>
            <a:r>
              <a:rPr lang="en-US" smtClean="0"/>
              <a:t>Occasional group contact with opposite sex groups</a:t>
            </a:r>
          </a:p>
          <a:p>
            <a:pPr>
              <a:lnSpc>
                <a:spcPct val="90000"/>
              </a:lnSpc>
              <a:spcBef>
                <a:spcPct val="40000"/>
              </a:spcBef>
            </a:pPr>
            <a:r>
              <a:rPr lang="en-US" smtClean="0"/>
              <a:t>Middle Adolescence</a:t>
            </a:r>
          </a:p>
          <a:p>
            <a:pPr lvl="1">
              <a:lnSpc>
                <a:spcPct val="90000"/>
              </a:lnSpc>
            </a:pPr>
            <a:r>
              <a:rPr lang="en-US" smtClean="0"/>
              <a:t>More partner activities (dating, sexual experimentation)</a:t>
            </a:r>
          </a:p>
          <a:p>
            <a:pPr lvl="1">
              <a:lnSpc>
                <a:spcPct val="90000"/>
              </a:lnSpc>
            </a:pPr>
            <a:r>
              <a:rPr lang="en-US" smtClean="0"/>
              <a:t>Feelings of invincibility and “it can’t happen to me”</a:t>
            </a:r>
          </a:p>
          <a:p>
            <a:pPr lvl="1">
              <a:lnSpc>
                <a:spcPct val="90000"/>
              </a:lnSpc>
            </a:pPr>
            <a:r>
              <a:rPr lang="en-US" smtClean="0"/>
              <a:t>Risk taking behaviors</a:t>
            </a:r>
          </a:p>
          <a:p>
            <a:pPr>
              <a:spcBef>
                <a:spcPct val="40000"/>
              </a:spcBef>
            </a:pPr>
            <a:r>
              <a:rPr lang="en-US" smtClean="0"/>
              <a:t>Late Adolescence</a:t>
            </a:r>
          </a:p>
          <a:p>
            <a:pPr lvl="1">
              <a:lnSpc>
                <a:spcPct val="90000"/>
              </a:lnSpc>
            </a:pPr>
            <a:r>
              <a:rPr lang="en-US" smtClean="0"/>
              <a:t>Comfortable with adult body</a:t>
            </a:r>
          </a:p>
          <a:p>
            <a:pPr lvl="1">
              <a:lnSpc>
                <a:spcPct val="90000"/>
              </a:lnSpc>
            </a:pPr>
            <a:r>
              <a:rPr lang="en-US" smtClean="0"/>
              <a:t>Able to make own decisions </a:t>
            </a:r>
          </a:p>
          <a:p>
            <a:pPr lvl="1">
              <a:lnSpc>
                <a:spcPct val="90000"/>
              </a:lnSpc>
            </a:pPr>
            <a:r>
              <a:rPr lang="en-US" smtClean="0"/>
              <a:t>More intimate and long term relationships</a:t>
            </a:r>
          </a:p>
          <a:p>
            <a:pPr lvl="1">
              <a:lnSpc>
                <a:spcPct val="90000"/>
              </a:lnSpc>
            </a:pPr>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3123">
                                            <p:txEl>
                                              <p:pRg st="0" end="0"/>
                                            </p:txEl>
                                          </p:spTgt>
                                        </p:tgtEl>
                                        <p:attrNameLst>
                                          <p:attrName>style.visibility</p:attrName>
                                        </p:attrNameLst>
                                      </p:cBhvr>
                                      <p:to>
                                        <p:strVal val="visible"/>
                                      </p:to>
                                    </p:set>
                                    <p:animEffect transition="in" filter="fade">
                                      <p:cBhvr>
                                        <p:cTn id="7" dur="2000"/>
                                        <p:tgtEl>
                                          <p:spTgt spid="133123">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133123">
                                            <p:txEl>
                                              <p:pRg st="1" end="1"/>
                                            </p:txEl>
                                          </p:spTgt>
                                        </p:tgtEl>
                                        <p:attrNameLst>
                                          <p:attrName>style.visibility</p:attrName>
                                        </p:attrNameLst>
                                      </p:cBhvr>
                                      <p:to>
                                        <p:strVal val="visible"/>
                                      </p:to>
                                    </p:set>
                                    <p:animEffect transition="in" filter="fade">
                                      <p:cBhvr>
                                        <p:cTn id="11" dur="2000"/>
                                        <p:tgtEl>
                                          <p:spTgt spid="133123">
                                            <p:txEl>
                                              <p:pRg st="1" end="1"/>
                                            </p:txEl>
                                          </p:spTgt>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133123">
                                            <p:txEl>
                                              <p:pRg st="2" end="2"/>
                                            </p:txEl>
                                          </p:spTgt>
                                        </p:tgtEl>
                                        <p:attrNameLst>
                                          <p:attrName>style.visibility</p:attrName>
                                        </p:attrNameLst>
                                      </p:cBhvr>
                                      <p:to>
                                        <p:strVal val="visible"/>
                                      </p:to>
                                    </p:set>
                                    <p:animEffect transition="in" filter="fade">
                                      <p:cBhvr>
                                        <p:cTn id="15" dur="2000"/>
                                        <p:tgtEl>
                                          <p:spTgt spid="133123">
                                            <p:txEl>
                                              <p:pRg st="2" end="2"/>
                                            </p:txEl>
                                          </p:spTgt>
                                        </p:tgtEl>
                                      </p:cBhvr>
                                    </p:animEffect>
                                  </p:childTnLst>
                                </p:cTn>
                              </p:par>
                            </p:childTnLst>
                          </p:cTn>
                        </p:par>
                        <p:par>
                          <p:cTn id="16" fill="hold">
                            <p:stCondLst>
                              <p:cond delay="6000"/>
                            </p:stCondLst>
                            <p:childTnLst>
                              <p:par>
                                <p:cTn id="17" presetID="10" presetClass="entr" presetSubtype="0" fill="hold" nodeType="afterEffect">
                                  <p:stCondLst>
                                    <p:cond delay="0"/>
                                  </p:stCondLst>
                                  <p:childTnLst>
                                    <p:set>
                                      <p:cBhvr>
                                        <p:cTn id="18" dur="1" fill="hold">
                                          <p:stCondLst>
                                            <p:cond delay="0"/>
                                          </p:stCondLst>
                                        </p:cTn>
                                        <p:tgtEl>
                                          <p:spTgt spid="133123">
                                            <p:txEl>
                                              <p:pRg st="3" end="3"/>
                                            </p:txEl>
                                          </p:spTgt>
                                        </p:tgtEl>
                                        <p:attrNameLst>
                                          <p:attrName>style.visibility</p:attrName>
                                        </p:attrNameLst>
                                      </p:cBhvr>
                                      <p:to>
                                        <p:strVal val="visible"/>
                                      </p:to>
                                    </p:set>
                                    <p:animEffect transition="in" filter="fade">
                                      <p:cBhvr>
                                        <p:cTn id="19" dur="2000"/>
                                        <p:tgtEl>
                                          <p:spTgt spid="133123">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33123">
                                            <p:txEl>
                                              <p:pRg st="4" end="4"/>
                                            </p:txEl>
                                          </p:spTgt>
                                        </p:tgtEl>
                                        <p:attrNameLst>
                                          <p:attrName>style.visibility</p:attrName>
                                        </p:attrNameLst>
                                      </p:cBhvr>
                                      <p:to>
                                        <p:strVal val="visible"/>
                                      </p:to>
                                    </p:set>
                                    <p:animEffect transition="in" filter="fade">
                                      <p:cBhvr>
                                        <p:cTn id="24" dur="2000"/>
                                        <p:tgtEl>
                                          <p:spTgt spid="133123">
                                            <p:txEl>
                                              <p:pRg st="4" end="4"/>
                                            </p:txEl>
                                          </p:spTgt>
                                        </p:tgtEl>
                                      </p:cBhvr>
                                    </p:animEffect>
                                  </p:childTnLst>
                                </p:cTn>
                              </p:par>
                            </p:childTnLst>
                          </p:cTn>
                        </p:par>
                        <p:par>
                          <p:cTn id="25" fill="hold">
                            <p:stCondLst>
                              <p:cond delay="2000"/>
                            </p:stCondLst>
                            <p:childTnLst>
                              <p:par>
                                <p:cTn id="26" presetID="10" presetClass="entr" presetSubtype="0" fill="hold" nodeType="afterEffect">
                                  <p:stCondLst>
                                    <p:cond delay="0"/>
                                  </p:stCondLst>
                                  <p:childTnLst>
                                    <p:set>
                                      <p:cBhvr>
                                        <p:cTn id="27" dur="1" fill="hold">
                                          <p:stCondLst>
                                            <p:cond delay="0"/>
                                          </p:stCondLst>
                                        </p:cTn>
                                        <p:tgtEl>
                                          <p:spTgt spid="133123">
                                            <p:txEl>
                                              <p:pRg st="5" end="5"/>
                                            </p:txEl>
                                          </p:spTgt>
                                        </p:tgtEl>
                                        <p:attrNameLst>
                                          <p:attrName>style.visibility</p:attrName>
                                        </p:attrNameLst>
                                      </p:cBhvr>
                                      <p:to>
                                        <p:strVal val="visible"/>
                                      </p:to>
                                    </p:set>
                                    <p:animEffect transition="in" filter="fade">
                                      <p:cBhvr>
                                        <p:cTn id="28" dur="2000"/>
                                        <p:tgtEl>
                                          <p:spTgt spid="133123">
                                            <p:txEl>
                                              <p:pRg st="5" end="5"/>
                                            </p:txEl>
                                          </p:spTgt>
                                        </p:tgtEl>
                                      </p:cBhvr>
                                    </p:animEffect>
                                  </p:childTnLst>
                                </p:cTn>
                              </p:par>
                            </p:childTnLst>
                          </p:cTn>
                        </p:par>
                        <p:par>
                          <p:cTn id="29" fill="hold">
                            <p:stCondLst>
                              <p:cond delay="4000"/>
                            </p:stCondLst>
                            <p:childTnLst>
                              <p:par>
                                <p:cTn id="30" presetID="10" presetClass="entr" presetSubtype="0" fill="hold" nodeType="afterEffect">
                                  <p:stCondLst>
                                    <p:cond delay="0"/>
                                  </p:stCondLst>
                                  <p:childTnLst>
                                    <p:set>
                                      <p:cBhvr>
                                        <p:cTn id="31" dur="1" fill="hold">
                                          <p:stCondLst>
                                            <p:cond delay="0"/>
                                          </p:stCondLst>
                                        </p:cTn>
                                        <p:tgtEl>
                                          <p:spTgt spid="133123">
                                            <p:txEl>
                                              <p:pRg st="6" end="6"/>
                                            </p:txEl>
                                          </p:spTgt>
                                        </p:tgtEl>
                                        <p:attrNameLst>
                                          <p:attrName>style.visibility</p:attrName>
                                        </p:attrNameLst>
                                      </p:cBhvr>
                                      <p:to>
                                        <p:strVal val="visible"/>
                                      </p:to>
                                    </p:set>
                                    <p:animEffect transition="in" filter="fade">
                                      <p:cBhvr>
                                        <p:cTn id="32" dur="2000"/>
                                        <p:tgtEl>
                                          <p:spTgt spid="133123">
                                            <p:txEl>
                                              <p:pRg st="6" end="6"/>
                                            </p:txEl>
                                          </p:spTgt>
                                        </p:tgtEl>
                                      </p:cBhvr>
                                    </p:animEffect>
                                  </p:childTnLst>
                                </p:cTn>
                              </p:par>
                            </p:childTnLst>
                          </p:cTn>
                        </p:par>
                        <p:par>
                          <p:cTn id="33" fill="hold">
                            <p:stCondLst>
                              <p:cond delay="6000"/>
                            </p:stCondLst>
                            <p:childTnLst>
                              <p:par>
                                <p:cTn id="34" presetID="10" presetClass="entr" presetSubtype="0" fill="hold" nodeType="afterEffect">
                                  <p:stCondLst>
                                    <p:cond delay="0"/>
                                  </p:stCondLst>
                                  <p:childTnLst>
                                    <p:set>
                                      <p:cBhvr>
                                        <p:cTn id="35" dur="1" fill="hold">
                                          <p:stCondLst>
                                            <p:cond delay="0"/>
                                          </p:stCondLst>
                                        </p:cTn>
                                        <p:tgtEl>
                                          <p:spTgt spid="133123">
                                            <p:txEl>
                                              <p:pRg st="7" end="7"/>
                                            </p:txEl>
                                          </p:spTgt>
                                        </p:tgtEl>
                                        <p:attrNameLst>
                                          <p:attrName>style.visibility</p:attrName>
                                        </p:attrNameLst>
                                      </p:cBhvr>
                                      <p:to>
                                        <p:strVal val="visible"/>
                                      </p:to>
                                    </p:set>
                                    <p:animEffect transition="in" filter="fade">
                                      <p:cBhvr>
                                        <p:cTn id="36" dur="2000"/>
                                        <p:tgtEl>
                                          <p:spTgt spid="133123">
                                            <p:txEl>
                                              <p:pRg st="7" end="7"/>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33123">
                                            <p:txEl>
                                              <p:pRg st="8" end="8"/>
                                            </p:txEl>
                                          </p:spTgt>
                                        </p:tgtEl>
                                        <p:attrNameLst>
                                          <p:attrName>style.visibility</p:attrName>
                                        </p:attrNameLst>
                                      </p:cBhvr>
                                      <p:to>
                                        <p:strVal val="visible"/>
                                      </p:to>
                                    </p:set>
                                    <p:animEffect transition="in" filter="fade">
                                      <p:cBhvr>
                                        <p:cTn id="41" dur="2000"/>
                                        <p:tgtEl>
                                          <p:spTgt spid="133123">
                                            <p:txEl>
                                              <p:pRg st="8" end="8"/>
                                            </p:txEl>
                                          </p:spTgt>
                                        </p:tgtEl>
                                      </p:cBhvr>
                                    </p:animEffect>
                                  </p:childTnLst>
                                </p:cTn>
                              </p:par>
                            </p:childTnLst>
                          </p:cTn>
                        </p:par>
                        <p:par>
                          <p:cTn id="42" fill="hold">
                            <p:stCondLst>
                              <p:cond delay="2000"/>
                            </p:stCondLst>
                            <p:childTnLst>
                              <p:par>
                                <p:cTn id="43" presetID="10" presetClass="entr" presetSubtype="0" fill="hold" nodeType="afterEffect">
                                  <p:stCondLst>
                                    <p:cond delay="0"/>
                                  </p:stCondLst>
                                  <p:childTnLst>
                                    <p:set>
                                      <p:cBhvr>
                                        <p:cTn id="44" dur="1" fill="hold">
                                          <p:stCondLst>
                                            <p:cond delay="0"/>
                                          </p:stCondLst>
                                        </p:cTn>
                                        <p:tgtEl>
                                          <p:spTgt spid="133123">
                                            <p:txEl>
                                              <p:pRg st="9" end="9"/>
                                            </p:txEl>
                                          </p:spTgt>
                                        </p:tgtEl>
                                        <p:attrNameLst>
                                          <p:attrName>style.visibility</p:attrName>
                                        </p:attrNameLst>
                                      </p:cBhvr>
                                      <p:to>
                                        <p:strVal val="visible"/>
                                      </p:to>
                                    </p:set>
                                    <p:animEffect transition="in" filter="fade">
                                      <p:cBhvr>
                                        <p:cTn id="45" dur="2000"/>
                                        <p:tgtEl>
                                          <p:spTgt spid="133123">
                                            <p:txEl>
                                              <p:pRg st="9" end="9"/>
                                            </p:txEl>
                                          </p:spTgt>
                                        </p:tgtEl>
                                      </p:cBhvr>
                                    </p:animEffect>
                                  </p:childTnLst>
                                </p:cTn>
                              </p:par>
                            </p:childTnLst>
                          </p:cTn>
                        </p:par>
                        <p:par>
                          <p:cTn id="46" fill="hold">
                            <p:stCondLst>
                              <p:cond delay="4000"/>
                            </p:stCondLst>
                            <p:childTnLst>
                              <p:par>
                                <p:cTn id="47" presetID="10" presetClass="entr" presetSubtype="0" fill="hold" nodeType="afterEffect">
                                  <p:stCondLst>
                                    <p:cond delay="0"/>
                                  </p:stCondLst>
                                  <p:childTnLst>
                                    <p:set>
                                      <p:cBhvr>
                                        <p:cTn id="48" dur="1" fill="hold">
                                          <p:stCondLst>
                                            <p:cond delay="0"/>
                                          </p:stCondLst>
                                        </p:cTn>
                                        <p:tgtEl>
                                          <p:spTgt spid="133123">
                                            <p:txEl>
                                              <p:pRg st="10" end="10"/>
                                            </p:txEl>
                                          </p:spTgt>
                                        </p:tgtEl>
                                        <p:attrNameLst>
                                          <p:attrName>style.visibility</p:attrName>
                                        </p:attrNameLst>
                                      </p:cBhvr>
                                      <p:to>
                                        <p:strVal val="visible"/>
                                      </p:to>
                                    </p:set>
                                    <p:animEffect transition="in" filter="fade">
                                      <p:cBhvr>
                                        <p:cTn id="49" dur="2000"/>
                                        <p:tgtEl>
                                          <p:spTgt spid="133123">
                                            <p:txEl>
                                              <p:pRg st="10" end="10"/>
                                            </p:txEl>
                                          </p:spTgt>
                                        </p:tgtEl>
                                      </p:cBhvr>
                                    </p:animEffect>
                                  </p:childTnLst>
                                </p:cTn>
                              </p:par>
                            </p:childTnLst>
                          </p:cTn>
                        </p:par>
                        <p:par>
                          <p:cTn id="50" fill="hold">
                            <p:stCondLst>
                              <p:cond delay="6000"/>
                            </p:stCondLst>
                            <p:childTnLst>
                              <p:par>
                                <p:cTn id="51" presetID="10" presetClass="entr" presetSubtype="0" fill="hold" nodeType="afterEffect">
                                  <p:stCondLst>
                                    <p:cond delay="0"/>
                                  </p:stCondLst>
                                  <p:childTnLst>
                                    <p:set>
                                      <p:cBhvr>
                                        <p:cTn id="52" dur="1" fill="hold">
                                          <p:stCondLst>
                                            <p:cond delay="0"/>
                                          </p:stCondLst>
                                        </p:cTn>
                                        <p:tgtEl>
                                          <p:spTgt spid="133123">
                                            <p:txEl>
                                              <p:pRg st="11" end="11"/>
                                            </p:txEl>
                                          </p:spTgt>
                                        </p:tgtEl>
                                        <p:attrNameLst>
                                          <p:attrName>style.visibility</p:attrName>
                                        </p:attrNameLst>
                                      </p:cBhvr>
                                      <p:to>
                                        <p:strVal val="visible"/>
                                      </p:to>
                                    </p:set>
                                    <p:animEffect transition="in" filter="fade">
                                      <p:cBhvr>
                                        <p:cTn id="53" dur="2000"/>
                                        <p:tgtEl>
                                          <p:spTgt spid="13312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p:cNvSpPr>
          <p:nvPr>
            <p:ph type="title"/>
          </p:nvPr>
        </p:nvSpPr>
        <p:spPr/>
        <p:txBody>
          <a:bodyPr/>
          <a:lstStyle/>
          <a:p>
            <a:r>
              <a:rPr lang="en-US" sz="2200" smtClean="0"/>
              <a:t>A healthy 10 year old female presents for a routine physical exam.  Which of the following is a TRUE statement which you could include in your discussion with the patient and her mother about what to expect during puberty?</a:t>
            </a:r>
          </a:p>
        </p:txBody>
      </p:sp>
      <p:sp>
        <p:nvSpPr>
          <p:cNvPr id="54275" name="Rectangle 3"/>
          <p:cNvSpPr>
            <a:spLocks noGrp="1"/>
          </p:cNvSpPr>
          <p:nvPr>
            <p:ph type="body" idx="1"/>
          </p:nvPr>
        </p:nvSpPr>
        <p:spPr/>
        <p:txBody>
          <a:bodyPr/>
          <a:lstStyle/>
          <a:p>
            <a:pPr marL="495300" indent="-495300">
              <a:buFont typeface="Wingdings 2" pitchFamily="18" charset="2"/>
              <a:buAutoNum type="alphaUcPeriod"/>
            </a:pPr>
            <a:r>
              <a:rPr lang="en-US" smtClean="0"/>
              <a:t>Puberty in females begins with the development of pubic hair</a:t>
            </a:r>
          </a:p>
          <a:p>
            <a:pPr marL="495300" indent="-495300">
              <a:buFont typeface="Wingdings 2" pitchFamily="18" charset="2"/>
              <a:buAutoNum type="alphaUcPeriod"/>
            </a:pPr>
            <a:r>
              <a:rPr lang="en-US" smtClean="0"/>
              <a:t>After menarche, there is minimal growth remaining until adult height is attained</a:t>
            </a:r>
          </a:p>
          <a:p>
            <a:pPr marL="495300" indent="-495300">
              <a:buFont typeface="Wingdings 2" pitchFamily="18" charset="2"/>
              <a:buAutoNum type="alphaUcPeriod"/>
            </a:pPr>
            <a:r>
              <a:rPr lang="en-US" smtClean="0"/>
              <a:t>The growth spurt occurs very late in females and usually marks the end of puberty</a:t>
            </a:r>
          </a:p>
          <a:p>
            <a:pPr marL="495300" indent="-495300">
              <a:buFont typeface="Wingdings 2" pitchFamily="18" charset="2"/>
              <a:buAutoNum type="alphaUcPeriod"/>
            </a:pPr>
            <a:r>
              <a:rPr lang="en-US" smtClean="0"/>
              <a:t>The average age of menarche is 14 years old</a:t>
            </a:r>
          </a:p>
          <a:p>
            <a:pPr marL="495300" indent="-495300">
              <a:buFont typeface="Wingdings 2" pitchFamily="18" charset="2"/>
              <a:buAutoNum type="alphaUcPeriod"/>
            </a:pPr>
            <a:r>
              <a:rPr lang="en-US" smtClean="0"/>
              <a:t>Breast asymmetry during development is very uncommon </a:t>
            </a:r>
          </a:p>
          <a:p>
            <a:pPr marL="495300" indent="-495300"/>
            <a:endParaRPr lang="en-US" smtClean="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p:cNvSpPr>
          <p:nvPr>
            <p:ph type="title"/>
          </p:nvPr>
        </p:nvSpPr>
        <p:spPr/>
        <p:txBody>
          <a:bodyPr/>
          <a:lstStyle/>
          <a:p>
            <a:r>
              <a:rPr lang="en-US" sz="2200" smtClean="0"/>
              <a:t>A healthy 10 year old female presents for a routine physical exam.  Which of the following is a TRUE statement which you could include in your discussion with the patient and her mother about what to expect during puberty?</a:t>
            </a:r>
          </a:p>
        </p:txBody>
      </p:sp>
      <p:sp>
        <p:nvSpPr>
          <p:cNvPr id="60419" name="Rectangle 3"/>
          <p:cNvSpPr>
            <a:spLocks noGrp="1"/>
          </p:cNvSpPr>
          <p:nvPr>
            <p:ph type="body" idx="1"/>
          </p:nvPr>
        </p:nvSpPr>
        <p:spPr/>
        <p:txBody>
          <a:bodyPr/>
          <a:lstStyle/>
          <a:p>
            <a:pPr marL="495300" indent="-495300">
              <a:buFont typeface="Wingdings 2" pitchFamily="18" charset="2"/>
              <a:buAutoNum type="alphaUcPeriod"/>
            </a:pPr>
            <a:r>
              <a:rPr lang="en-US" smtClean="0"/>
              <a:t>Puberty in females begins with the development of pubic hair</a:t>
            </a:r>
          </a:p>
          <a:p>
            <a:pPr marL="495300" indent="-495300">
              <a:buFont typeface="Wingdings 2" pitchFamily="18" charset="2"/>
              <a:buAutoNum type="alphaUcPeriod"/>
            </a:pPr>
            <a:r>
              <a:rPr lang="en-US" smtClean="0">
                <a:solidFill>
                  <a:srgbClr val="FF0000"/>
                </a:solidFill>
              </a:rPr>
              <a:t>After menarche, there is minimal growth remaining until adult height is attained</a:t>
            </a:r>
          </a:p>
          <a:p>
            <a:pPr marL="495300" indent="-495300">
              <a:buFont typeface="Wingdings 2" pitchFamily="18" charset="2"/>
              <a:buAutoNum type="alphaUcPeriod"/>
            </a:pPr>
            <a:r>
              <a:rPr lang="en-US" smtClean="0"/>
              <a:t>The growth spurt occurs very late in females and usually marks the end of puberty</a:t>
            </a:r>
          </a:p>
          <a:p>
            <a:pPr marL="495300" indent="-495300">
              <a:buFont typeface="Wingdings 2" pitchFamily="18" charset="2"/>
              <a:buAutoNum type="alphaUcPeriod"/>
            </a:pPr>
            <a:r>
              <a:rPr lang="en-US" smtClean="0"/>
              <a:t>The average age of menarche is 14 years old</a:t>
            </a:r>
          </a:p>
          <a:p>
            <a:pPr marL="495300" indent="-495300">
              <a:buFont typeface="Wingdings 2" pitchFamily="18" charset="2"/>
              <a:buAutoNum type="alphaUcPeriod"/>
            </a:pPr>
            <a:r>
              <a:rPr lang="en-US" smtClean="0"/>
              <a:t>Breast asymmetry during development is very uncommon </a:t>
            </a:r>
          </a:p>
          <a:p>
            <a:pPr marL="495300" indent="-495300"/>
            <a:endParaRPr lang="en-US"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3407664"/>
          </a:xfrm>
        </p:spPr>
        <p:txBody>
          <a:bodyPr/>
          <a:lstStyle/>
          <a:p>
            <a:pPr algn="ctr" eaLnBrk="1" fontAlgn="auto" hangingPunct="1">
              <a:spcAft>
                <a:spcPts val="0"/>
              </a:spcAft>
              <a:defRPr/>
            </a:pPr>
            <a:r>
              <a:rPr smtClean="0"/>
              <a:t>Physical Growth and Development during Adolescence</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3"/>
          <p:cNvSpPr>
            <a:spLocks noGrp="1"/>
          </p:cNvSpPr>
          <p:nvPr>
            <p:ph type="body" idx="1"/>
          </p:nvPr>
        </p:nvSpPr>
        <p:spPr>
          <a:xfrm>
            <a:off x="457200" y="838200"/>
            <a:ext cx="8229600" cy="5486400"/>
          </a:xfrm>
        </p:spPr>
        <p:txBody>
          <a:bodyPr/>
          <a:lstStyle/>
          <a:p>
            <a:r>
              <a:rPr lang="en-US" b="1" smtClean="0"/>
              <a:t>Answer:  B.  </a:t>
            </a:r>
            <a:r>
              <a:rPr lang="en-US" smtClean="0"/>
              <a:t>Menarche occurs very late in puberty and there is usually only about 2 inches of growth remaining after menarche until adult height is attained.  Thelarche, development of breast buds, usually marks the onset of puberty in females;  pubarche (the development of pubic hair) usually follows.  During breast development, breast asymmetry in size or shape is extremely common.  The peak height velocity (growth spurt) tends to occur early in puberty for females, usually halfway between thelarche and menarche.  The average age of menarche is about 12 years old.</a:t>
            </a:r>
          </a:p>
          <a:p>
            <a:endParaRPr lang="en-US" smtClean="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p:cNvSpPr>
          <p:nvPr>
            <p:ph type="title"/>
          </p:nvPr>
        </p:nvSpPr>
        <p:spPr>
          <a:xfrm>
            <a:off x="457200" y="609600"/>
            <a:ext cx="8229600" cy="1143000"/>
          </a:xfrm>
        </p:spPr>
        <p:txBody>
          <a:bodyPr/>
          <a:lstStyle/>
          <a:p>
            <a:r>
              <a:rPr lang="en-US" sz="2800" smtClean="0"/>
              <a:t>Which of the following statements about pubertal development in males is FALSE?</a:t>
            </a:r>
          </a:p>
        </p:txBody>
      </p:sp>
      <p:sp>
        <p:nvSpPr>
          <p:cNvPr id="56323" name="Rectangle 3"/>
          <p:cNvSpPr>
            <a:spLocks noGrp="1"/>
          </p:cNvSpPr>
          <p:nvPr>
            <p:ph type="body" idx="1"/>
          </p:nvPr>
        </p:nvSpPr>
        <p:spPr/>
        <p:txBody>
          <a:bodyPr/>
          <a:lstStyle/>
          <a:p>
            <a:pPr marL="495300" indent="-495300">
              <a:buFont typeface="Wingdings 2" pitchFamily="18" charset="2"/>
              <a:buAutoNum type="alphaUcPeriod"/>
            </a:pPr>
            <a:r>
              <a:rPr lang="en-US" smtClean="0"/>
              <a:t>Gynecomastia is rare and requires a work-up to rule-out malignancy</a:t>
            </a:r>
          </a:p>
          <a:p>
            <a:pPr marL="495300" indent="-495300">
              <a:buFont typeface="Wingdings 2" pitchFamily="18" charset="2"/>
              <a:buAutoNum type="alphaUcPeriod"/>
            </a:pPr>
            <a:r>
              <a:rPr lang="en-US" smtClean="0"/>
              <a:t>Testicular enlargement usually marks the onset of puberty</a:t>
            </a:r>
          </a:p>
          <a:p>
            <a:pPr marL="495300" indent="-495300">
              <a:buFont typeface="Wingdings 2" pitchFamily="18" charset="2"/>
              <a:buAutoNum type="alphaUcPeriod"/>
            </a:pPr>
            <a:r>
              <a:rPr lang="en-US" smtClean="0"/>
              <a:t>Males tend to start puberty later than females</a:t>
            </a:r>
          </a:p>
          <a:p>
            <a:pPr marL="495300" indent="-495300">
              <a:buFont typeface="Wingdings 2" pitchFamily="18" charset="2"/>
              <a:buAutoNum type="alphaUcPeriod"/>
            </a:pPr>
            <a:r>
              <a:rPr lang="en-US" smtClean="0"/>
              <a:t>Males usually grow 10-11 inches during puberty</a:t>
            </a:r>
          </a:p>
          <a:p>
            <a:pPr marL="495300" indent="-495300">
              <a:buFont typeface="Wingdings 2" pitchFamily="18" charset="2"/>
              <a:buAutoNum type="alphaUcPeriod"/>
            </a:pPr>
            <a:r>
              <a:rPr lang="en-US" smtClean="0"/>
              <a:t>Deposition of muscle tissue is common towards the end of puberty</a:t>
            </a:r>
          </a:p>
          <a:p>
            <a:pPr marL="495300" indent="-495300"/>
            <a:endParaRPr lang="en-US" smtClean="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p:cNvSpPr>
          <p:nvPr>
            <p:ph type="title"/>
          </p:nvPr>
        </p:nvSpPr>
        <p:spPr>
          <a:xfrm>
            <a:off x="457200" y="609600"/>
            <a:ext cx="8229600" cy="1143000"/>
          </a:xfrm>
        </p:spPr>
        <p:txBody>
          <a:bodyPr/>
          <a:lstStyle/>
          <a:p>
            <a:r>
              <a:rPr lang="en-US" sz="2800" smtClean="0"/>
              <a:t>Which of the following statements about pubertal development in males is FALSE?</a:t>
            </a:r>
          </a:p>
        </p:txBody>
      </p:sp>
      <p:sp>
        <p:nvSpPr>
          <p:cNvPr id="61443" name="Rectangle 3"/>
          <p:cNvSpPr>
            <a:spLocks noGrp="1"/>
          </p:cNvSpPr>
          <p:nvPr>
            <p:ph type="body" idx="1"/>
          </p:nvPr>
        </p:nvSpPr>
        <p:spPr/>
        <p:txBody>
          <a:bodyPr/>
          <a:lstStyle/>
          <a:p>
            <a:pPr marL="495300" indent="-495300">
              <a:buFont typeface="Wingdings 2" pitchFamily="18" charset="2"/>
              <a:buAutoNum type="alphaUcPeriod"/>
            </a:pPr>
            <a:r>
              <a:rPr lang="en-US" smtClean="0">
                <a:solidFill>
                  <a:srgbClr val="FF0000"/>
                </a:solidFill>
              </a:rPr>
              <a:t>Gynecomastia is rare and requires a work-up to rule-out malignancy</a:t>
            </a:r>
          </a:p>
          <a:p>
            <a:pPr marL="495300" indent="-495300">
              <a:buFont typeface="Wingdings 2" pitchFamily="18" charset="2"/>
              <a:buAutoNum type="alphaUcPeriod"/>
            </a:pPr>
            <a:r>
              <a:rPr lang="en-US" smtClean="0"/>
              <a:t>Testicular enlargement usually marks the onset of puberty</a:t>
            </a:r>
          </a:p>
          <a:p>
            <a:pPr marL="495300" indent="-495300">
              <a:buFont typeface="Wingdings 2" pitchFamily="18" charset="2"/>
              <a:buAutoNum type="alphaUcPeriod"/>
            </a:pPr>
            <a:r>
              <a:rPr lang="en-US" smtClean="0"/>
              <a:t>Males tend to start puberty later than females</a:t>
            </a:r>
          </a:p>
          <a:p>
            <a:pPr marL="495300" indent="-495300">
              <a:buFont typeface="Wingdings 2" pitchFamily="18" charset="2"/>
              <a:buAutoNum type="alphaUcPeriod"/>
            </a:pPr>
            <a:r>
              <a:rPr lang="en-US" smtClean="0"/>
              <a:t>Males usually grow 10-11 inches during puberty</a:t>
            </a:r>
          </a:p>
          <a:p>
            <a:pPr marL="495300" indent="-495300">
              <a:buFont typeface="Wingdings 2" pitchFamily="18" charset="2"/>
              <a:buAutoNum type="alphaUcPeriod"/>
            </a:pPr>
            <a:r>
              <a:rPr lang="en-US" smtClean="0"/>
              <a:t>Deposition of muscle tissue is common towards the end of puberty</a:t>
            </a:r>
          </a:p>
          <a:p>
            <a:pPr marL="495300" indent="-495300"/>
            <a:endParaRPr lang="en-US" smtClean="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3"/>
          <p:cNvSpPr>
            <a:spLocks noGrp="1"/>
          </p:cNvSpPr>
          <p:nvPr>
            <p:ph type="body" idx="1"/>
          </p:nvPr>
        </p:nvSpPr>
        <p:spPr>
          <a:xfrm>
            <a:off x="457200" y="1447800"/>
            <a:ext cx="8229600" cy="4876800"/>
          </a:xfrm>
        </p:spPr>
        <p:txBody>
          <a:bodyPr/>
          <a:lstStyle/>
          <a:p>
            <a:pPr>
              <a:lnSpc>
                <a:spcPct val="90000"/>
              </a:lnSpc>
            </a:pPr>
            <a:r>
              <a:rPr lang="en-US" b="1" smtClean="0"/>
              <a:t>Answer:  A.  </a:t>
            </a:r>
            <a:r>
              <a:rPr lang="en-US" smtClean="0"/>
              <a:t>Gynecomastia is incredibly common in males, especially during sexual maturity rating 2-3.  Affected males should be screened for drug or medication use as well as for the presence of associated symptoms (headaches, galactorrhea, thyroid symptoms, tunnel vision) and a testicular exam should be done to rule-out masses.  If all of this is negative, no further work-up should be done at this time.  Gynecomastia usually resolves as puberty progresses.  Puberty in males tends to begin with testicular enlargement and males tend to enter puberty later than females.  The other statements are true.</a:t>
            </a:r>
          </a:p>
          <a:p>
            <a:pPr>
              <a:lnSpc>
                <a:spcPct val="90000"/>
              </a:lnSpc>
            </a:pPr>
            <a:endParaRPr lang="en-US" smtClean="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p:cNvSpPr>
          <p:nvPr>
            <p:ph type="title"/>
          </p:nvPr>
        </p:nvSpPr>
        <p:spPr/>
        <p:txBody>
          <a:bodyPr/>
          <a:lstStyle/>
          <a:p>
            <a:r>
              <a:rPr lang="en-US" sz="2600" smtClean="0"/>
              <a:t>Which of the following statements about friendships during adolescence is TRUE?</a:t>
            </a:r>
          </a:p>
        </p:txBody>
      </p:sp>
      <p:sp>
        <p:nvSpPr>
          <p:cNvPr id="66563" name="Rectangle 3"/>
          <p:cNvSpPr>
            <a:spLocks noGrp="1"/>
          </p:cNvSpPr>
          <p:nvPr>
            <p:ph type="body" idx="1"/>
          </p:nvPr>
        </p:nvSpPr>
        <p:spPr/>
        <p:txBody>
          <a:bodyPr/>
          <a:lstStyle/>
          <a:p>
            <a:pPr marL="495300" indent="-495300">
              <a:buFont typeface="Wingdings 2" pitchFamily="18" charset="2"/>
              <a:buAutoNum type="alphaUcPeriod"/>
            </a:pPr>
            <a:r>
              <a:rPr lang="en-US" smtClean="0"/>
              <a:t>Older adolescents prefer friendships with younger adolescents</a:t>
            </a:r>
          </a:p>
          <a:p>
            <a:pPr marL="495300" indent="-495300">
              <a:buFont typeface="Wingdings 2" pitchFamily="18" charset="2"/>
              <a:buAutoNum type="alphaUcPeriod"/>
            </a:pPr>
            <a:r>
              <a:rPr lang="en-US" smtClean="0"/>
              <a:t>Relationships during early adolescents tend to be with individuals of the opposite gender </a:t>
            </a:r>
          </a:p>
          <a:p>
            <a:pPr marL="495300" indent="-495300">
              <a:buFont typeface="Wingdings 2" pitchFamily="18" charset="2"/>
              <a:buAutoNum type="alphaUcPeriod"/>
            </a:pPr>
            <a:r>
              <a:rPr lang="en-US" smtClean="0"/>
              <a:t>Adolescents dress differently from their friends in order to stand out and gain attention</a:t>
            </a:r>
          </a:p>
          <a:p>
            <a:pPr marL="495300" indent="-495300">
              <a:buFont typeface="Wingdings 2" pitchFamily="18" charset="2"/>
              <a:buAutoNum type="alphaUcPeriod"/>
            </a:pPr>
            <a:r>
              <a:rPr lang="en-US" smtClean="0"/>
              <a:t>Adolescents usually seek parental approval of their friends</a:t>
            </a:r>
          </a:p>
          <a:p>
            <a:pPr marL="495300" indent="-495300">
              <a:buFont typeface="Wingdings 2" pitchFamily="18" charset="2"/>
              <a:buAutoNum type="alphaUcPeriod"/>
            </a:pPr>
            <a:r>
              <a:rPr lang="en-US" smtClean="0"/>
              <a:t>Peer groups have a powerful influence on an adolescent’s risk taking behaviors</a:t>
            </a:r>
          </a:p>
          <a:p>
            <a:pPr marL="495300" indent="-495300"/>
            <a:endParaRPr lang="en-US" smtClean="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p:cNvSpPr>
          <p:nvPr>
            <p:ph type="title"/>
          </p:nvPr>
        </p:nvSpPr>
        <p:spPr/>
        <p:txBody>
          <a:bodyPr/>
          <a:lstStyle/>
          <a:p>
            <a:r>
              <a:rPr lang="en-US" sz="2600" smtClean="0"/>
              <a:t>Which of the following statements about friendships during adolescence is TRUE?</a:t>
            </a:r>
          </a:p>
        </p:txBody>
      </p:sp>
      <p:sp>
        <p:nvSpPr>
          <p:cNvPr id="67587" name="Rectangle 3"/>
          <p:cNvSpPr>
            <a:spLocks noGrp="1"/>
          </p:cNvSpPr>
          <p:nvPr>
            <p:ph type="body" idx="1"/>
          </p:nvPr>
        </p:nvSpPr>
        <p:spPr/>
        <p:txBody>
          <a:bodyPr/>
          <a:lstStyle/>
          <a:p>
            <a:pPr marL="495300" indent="-495300">
              <a:buFont typeface="Wingdings 2" pitchFamily="18" charset="2"/>
              <a:buAutoNum type="alphaUcPeriod"/>
            </a:pPr>
            <a:r>
              <a:rPr lang="en-US" smtClean="0"/>
              <a:t>Older adolescents prefer friendships with younger adolescents</a:t>
            </a:r>
          </a:p>
          <a:p>
            <a:pPr marL="495300" indent="-495300">
              <a:buFont typeface="Wingdings 2" pitchFamily="18" charset="2"/>
              <a:buAutoNum type="alphaUcPeriod"/>
            </a:pPr>
            <a:r>
              <a:rPr lang="en-US" smtClean="0"/>
              <a:t>Relationships during early adolescents tend to be with individuals of the opposite gender </a:t>
            </a:r>
          </a:p>
          <a:p>
            <a:pPr marL="495300" indent="-495300">
              <a:buFont typeface="Wingdings 2" pitchFamily="18" charset="2"/>
              <a:buAutoNum type="alphaUcPeriod"/>
            </a:pPr>
            <a:r>
              <a:rPr lang="en-US" smtClean="0"/>
              <a:t>Adolescents dress differently from their friends in order to stand out and gain attention</a:t>
            </a:r>
          </a:p>
          <a:p>
            <a:pPr marL="495300" indent="-495300">
              <a:buFont typeface="Wingdings 2" pitchFamily="18" charset="2"/>
              <a:buAutoNum type="alphaUcPeriod"/>
            </a:pPr>
            <a:r>
              <a:rPr lang="en-US" smtClean="0"/>
              <a:t>Adolescents usually seek parental approval of their friends</a:t>
            </a:r>
          </a:p>
          <a:p>
            <a:pPr marL="495300" indent="-495300">
              <a:buFont typeface="Wingdings 2" pitchFamily="18" charset="2"/>
              <a:buAutoNum type="alphaUcPeriod"/>
            </a:pPr>
            <a:r>
              <a:rPr lang="en-US" smtClean="0">
                <a:solidFill>
                  <a:srgbClr val="FF0000"/>
                </a:solidFill>
              </a:rPr>
              <a:t>Peer groups have a powerful influence on an adolescent’s risk taking behaviors</a:t>
            </a:r>
          </a:p>
          <a:p>
            <a:pPr marL="495300" indent="-495300"/>
            <a:endParaRPr lang="en-US" smtClean="0">
              <a:solidFill>
                <a:srgbClr val="FF0000"/>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3"/>
          <p:cNvSpPr>
            <a:spLocks noGrp="1"/>
          </p:cNvSpPr>
          <p:nvPr>
            <p:ph type="body" idx="1"/>
          </p:nvPr>
        </p:nvSpPr>
        <p:spPr>
          <a:xfrm>
            <a:off x="457200" y="914400"/>
            <a:ext cx="8229600" cy="5410200"/>
          </a:xfrm>
        </p:spPr>
        <p:txBody>
          <a:bodyPr/>
          <a:lstStyle/>
          <a:p>
            <a:r>
              <a:rPr lang="en-US" sz="2200" b="1" smtClean="0"/>
              <a:t>Answer:  E.  </a:t>
            </a:r>
            <a:r>
              <a:rPr lang="en-US" sz="2200" smtClean="0"/>
              <a:t>One goal of adolescence is to become independent from their parents.  This is partially accomplished through the formation of strong peer relationships.  Adolescents tend to conform so that they can fit in and frequently experience peer pressure.  Peer groups have an extremely powerful influence on an adolescent’s risk taking behaviors.  Adolescents in all stages of development do not seek parental approval of their peer groups.  Adolescents usually prefer friendships with peers in similar age groups.  In early adolescence, friendships tend to be with individuals of the same gender compared to middle and late adolescence where friendships are more likely to involve individuals from the opposite gender.</a:t>
            </a:r>
          </a:p>
          <a:p>
            <a:endParaRPr lang="en-US" sz="2200" smtClean="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p:cNvSpPr>
          <p:nvPr>
            <p:ph type="title"/>
          </p:nvPr>
        </p:nvSpPr>
        <p:spPr/>
        <p:txBody>
          <a:bodyPr/>
          <a:lstStyle/>
          <a:p>
            <a:r>
              <a:rPr lang="en-US" sz="2400" smtClean="0"/>
              <a:t>An anti-smoking campaign targeting 12-13 year olds should focus on which of the following concepts?</a:t>
            </a:r>
          </a:p>
        </p:txBody>
      </p:sp>
      <p:sp>
        <p:nvSpPr>
          <p:cNvPr id="63491" name="Rectangle 3"/>
          <p:cNvSpPr>
            <a:spLocks noGrp="1"/>
          </p:cNvSpPr>
          <p:nvPr>
            <p:ph type="body" idx="1"/>
          </p:nvPr>
        </p:nvSpPr>
        <p:spPr/>
        <p:txBody>
          <a:bodyPr/>
          <a:lstStyle/>
          <a:p>
            <a:pPr marL="495300" indent="-495300">
              <a:buFont typeface="Wingdings 2" pitchFamily="18" charset="2"/>
              <a:buAutoNum type="alphaUcPeriod"/>
            </a:pPr>
            <a:r>
              <a:rPr lang="en-US" sz="2200" smtClean="0"/>
              <a:t>Smoking decreases your life expectancy by 5 years</a:t>
            </a:r>
          </a:p>
          <a:p>
            <a:pPr marL="495300" indent="-495300">
              <a:buFont typeface="Wingdings 2" pitchFamily="18" charset="2"/>
              <a:buAutoNum type="alphaUcPeriod"/>
            </a:pPr>
            <a:r>
              <a:rPr lang="en-US" sz="2200" smtClean="0"/>
              <a:t>Smoking turns your teeth and nails yellow and makes your hair and breath smell bad</a:t>
            </a:r>
          </a:p>
          <a:p>
            <a:pPr marL="495300" indent="-495300">
              <a:buFont typeface="Wingdings 2" pitchFamily="18" charset="2"/>
              <a:buAutoNum type="alphaUcPeriod"/>
            </a:pPr>
            <a:r>
              <a:rPr lang="en-US" sz="2200" smtClean="0"/>
              <a:t>Smoking increases your risk of developing lung cancer</a:t>
            </a:r>
          </a:p>
          <a:p>
            <a:pPr marL="495300" indent="-495300">
              <a:buFont typeface="Wingdings 2" pitchFamily="18" charset="2"/>
              <a:buAutoNum type="alphaUcPeriod"/>
            </a:pPr>
            <a:r>
              <a:rPr lang="en-US" sz="2200" smtClean="0"/>
              <a:t>If your parents find out that you have been smoking you will be punished</a:t>
            </a:r>
          </a:p>
          <a:p>
            <a:pPr marL="495300" indent="-495300">
              <a:buFont typeface="Wingdings 2" pitchFamily="18" charset="2"/>
              <a:buAutoNum type="alphaUcPeriod"/>
            </a:pPr>
            <a:r>
              <a:rPr lang="en-US" sz="2200" smtClean="0"/>
              <a:t>Smoking can impact your endurance in sports and make it harder to be a star athlete</a:t>
            </a:r>
          </a:p>
          <a:p>
            <a:pPr marL="495300" indent="-495300">
              <a:buFont typeface="Wingdings 2" pitchFamily="18" charset="2"/>
              <a:buAutoNum type="alphaUcPeriod"/>
            </a:pPr>
            <a:r>
              <a:rPr lang="en-US" sz="2200" smtClean="0"/>
              <a:t>Both B and E</a:t>
            </a:r>
          </a:p>
          <a:p>
            <a:pPr marL="495300" indent="-495300">
              <a:buFont typeface="Wingdings 2" pitchFamily="18" charset="2"/>
              <a:buAutoNum type="alphaUcPeriod"/>
            </a:pPr>
            <a:r>
              <a:rPr lang="en-US" sz="2200" smtClean="0"/>
              <a:t>Both A and D</a:t>
            </a:r>
            <a:endParaRPr lang="en-US" sz="2200" b="1" smtClean="0"/>
          </a:p>
          <a:p>
            <a:pPr marL="495300" indent="-495300"/>
            <a:endParaRPr lang="en-US" sz="2200" smtClean="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p:cNvSpPr>
          <p:nvPr>
            <p:ph type="title"/>
          </p:nvPr>
        </p:nvSpPr>
        <p:spPr/>
        <p:txBody>
          <a:bodyPr/>
          <a:lstStyle/>
          <a:p>
            <a:r>
              <a:rPr lang="en-US" sz="2400" smtClean="0"/>
              <a:t>An anti-smoking campaign targeting 12-13 year olds should focus on which of the following concepts?</a:t>
            </a:r>
          </a:p>
        </p:txBody>
      </p:sp>
      <p:sp>
        <p:nvSpPr>
          <p:cNvPr id="68611" name="Rectangle 3"/>
          <p:cNvSpPr>
            <a:spLocks noGrp="1"/>
          </p:cNvSpPr>
          <p:nvPr>
            <p:ph type="body" idx="1"/>
          </p:nvPr>
        </p:nvSpPr>
        <p:spPr/>
        <p:txBody>
          <a:bodyPr/>
          <a:lstStyle/>
          <a:p>
            <a:pPr marL="495300" indent="-495300">
              <a:buFont typeface="Wingdings 2" pitchFamily="18" charset="2"/>
              <a:buAutoNum type="alphaUcPeriod"/>
            </a:pPr>
            <a:r>
              <a:rPr lang="en-US" sz="2200" smtClean="0"/>
              <a:t>Smoking decreases your life expectancy by 5 years</a:t>
            </a:r>
          </a:p>
          <a:p>
            <a:pPr marL="495300" indent="-495300">
              <a:buFont typeface="Wingdings 2" pitchFamily="18" charset="2"/>
              <a:buAutoNum type="alphaUcPeriod"/>
            </a:pPr>
            <a:r>
              <a:rPr lang="en-US" sz="2200" smtClean="0"/>
              <a:t>Smoking turns your teeth and nails yellow and makes your hair and breath smell bad</a:t>
            </a:r>
          </a:p>
          <a:p>
            <a:pPr marL="495300" indent="-495300">
              <a:buFont typeface="Wingdings 2" pitchFamily="18" charset="2"/>
              <a:buAutoNum type="alphaUcPeriod"/>
            </a:pPr>
            <a:r>
              <a:rPr lang="en-US" sz="2200" smtClean="0"/>
              <a:t>Smoking increases your risk of developing lung cancer</a:t>
            </a:r>
          </a:p>
          <a:p>
            <a:pPr marL="495300" indent="-495300">
              <a:buFont typeface="Wingdings 2" pitchFamily="18" charset="2"/>
              <a:buAutoNum type="alphaUcPeriod"/>
            </a:pPr>
            <a:r>
              <a:rPr lang="en-US" sz="2200" smtClean="0"/>
              <a:t>If your parents find out that you have been smoking you will be punished</a:t>
            </a:r>
          </a:p>
          <a:p>
            <a:pPr marL="495300" indent="-495300">
              <a:buFont typeface="Wingdings 2" pitchFamily="18" charset="2"/>
              <a:buAutoNum type="alphaUcPeriod"/>
            </a:pPr>
            <a:r>
              <a:rPr lang="en-US" sz="2200" smtClean="0"/>
              <a:t>Smoking can impact your endurance in sports and make it harder to be a star athlete</a:t>
            </a:r>
          </a:p>
          <a:p>
            <a:pPr marL="495300" indent="-495300">
              <a:buFont typeface="Wingdings 2" pitchFamily="18" charset="2"/>
              <a:buAutoNum type="alphaUcPeriod"/>
            </a:pPr>
            <a:r>
              <a:rPr lang="en-US" sz="2200" smtClean="0">
                <a:solidFill>
                  <a:srgbClr val="FF0000"/>
                </a:solidFill>
              </a:rPr>
              <a:t>Both B and E</a:t>
            </a:r>
          </a:p>
          <a:p>
            <a:pPr marL="495300" indent="-495300">
              <a:buFont typeface="Wingdings 2" pitchFamily="18" charset="2"/>
              <a:buAutoNum type="alphaUcPeriod"/>
            </a:pPr>
            <a:r>
              <a:rPr lang="en-US" sz="2200" smtClean="0"/>
              <a:t>Both A and D</a:t>
            </a:r>
            <a:endParaRPr lang="en-US" sz="2200" b="1" smtClean="0"/>
          </a:p>
          <a:p>
            <a:pPr marL="495300" indent="-495300"/>
            <a:endParaRPr lang="en-US" sz="2200" smtClean="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Rectangle 3"/>
          <p:cNvSpPr>
            <a:spLocks noGrp="1"/>
          </p:cNvSpPr>
          <p:nvPr>
            <p:ph type="body" idx="1"/>
          </p:nvPr>
        </p:nvSpPr>
        <p:spPr>
          <a:xfrm>
            <a:off x="457200" y="990600"/>
            <a:ext cx="8229600" cy="5334000"/>
          </a:xfrm>
        </p:spPr>
        <p:txBody>
          <a:bodyPr/>
          <a:lstStyle/>
          <a:p>
            <a:r>
              <a:rPr lang="en-US" sz="2200" b="1" smtClean="0"/>
              <a:t>Answer:  F.  </a:t>
            </a:r>
            <a:r>
              <a:rPr lang="en-US" sz="2200" smtClean="0"/>
              <a:t>12-13 year olds are in early adolescence, a phase which is dominated by wanting to feel normal, wanting to fit in, and constantly feeling uncertain about their appearance and comparing themselves to their peers.  They are not able to process long term consequences of their actions (like decreasing their life expectancy or developing lung cancer).  Since they are focused on their appearance and fitting in, anti-smoking campaigns should focus on the changes in their appearance (yellow teeth and nails and bad breath).  Additionally, if they are athletes, campaigns can focus on the impact that it will have on their sport.  Adolescents are not as worried about what their parents will think about their behaviors as they are struggling to become independent and are more focused on gaining acceptance from their peers than from their parents.</a:t>
            </a:r>
          </a:p>
          <a:p>
            <a:endParaRPr lang="en-US" sz="2200" smtClean="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314450"/>
          </a:xfrm>
        </p:spPr>
        <p:txBody>
          <a:bodyPr>
            <a:normAutofit fontScale="90000"/>
          </a:bodyPr>
          <a:lstStyle/>
          <a:p>
            <a:pPr algn="ctr" eaLnBrk="1" fontAlgn="auto" hangingPunct="1">
              <a:spcAft>
                <a:spcPts val="0"/>
              </a:spcAft>
              <a:defRPr/>
            </a:pPr>
            <a:r>
              <a:rPr lang="en-US" dirty="0" smtClean="0"/>
              <a:t>Sexual Maturity Rating </a:t>
            </a:r>
            <a:br>
              <a:rPr lang="en-US" dirty="0" smtClean="0"/>
            </a:br>
            <a:r>
              <a:rPr lang="en-US" dirty="0" smtClean="0"/>
              <a:t>(Tanner Stage) </a:t>
            </a:r>
            <a:endParaRPr lang="en-US" dirty="0"/>
          </a:p>
        </p:txBody>
      </p:sp>
      <p:sp>
        <p:nvSpPr>
          <p:cNvPr id="18434" name="Content Placeholder 2"/>
          <p:cNvSpPr>
            <a:spLocks noGrp="1"/>
          </p:cNvSpPr>
          <p:nvPr>
            <p:ph idx="1"/>
          </p:nvPr>
        </p:nvSpPr>
        <p:spPr>
          <a:xfrm>
            <a:off x="304800" y="1935163"/>
            <a:ext cx="8534400" cy="4389437"/>
          </a:xfrm>
        </p:spPr>
        <p:txBody>
          <a:bodyPr/>
          <a:lstStyle/>
          <a:p>
            <a:pPr eaLnBrk="1" hangingPunct="1">
              <a:lnSpc>
                <a:spcPct val="90000"/>
              </a:lnSpc>
            </a:pPr>
            <a:r>
              <a:rPr lang="en-US" smtClean="0"/>
              <a:t>Rating scale describing secondary sex characteristics</a:t>
            </a:r>
          </a:p>
          <a:p>
            <a:pPr eaLnBrk="1" hangingPunct="1">
              <a:lnSpc>
                <a:spcPct val="90000"/>
              </a:lnSpc>
            </a:pPr>
            <a:r>
              <a:rPr lang="en-US" smtClean="0"/>
              <a:t>Does not always correlate with chronological age</a:t>
            </a:r>
          </a:p>
          <a:p>
            <a:pPr eaLnBrk="1" hangingPunct="1">
              <a:lnSpc>
                <a:spcPct val="90000"/>
              </a:lnSpc>
            </a:pPr>
            <a:r>
              <a:rPr lang="en-US" smtClean="0"/>
              <a:t>Based on:</a:t>
            </a:r>
          </a:p>
          <a:p>
            <a:pPr lvl="1" eaLnBrk="1" hangingPunct="1">
              <a:lnSpc>
                <a:spcPct val="90000"/>
              </a:lnSpc>
            </a:pPr>
            <a:r>
              <a:rPr lang="en-US" smtClean="0"/>
              <a:t>Pubic hair development for males and females</a:t>
            </a:r>
          </a:p>
          <a:p>
            <a:pPr lvl="1" eaLnBrk="1" hangingPunct="1">
              <a:lnSpc>
                <a:spcPct val="90000"/>
              </a:lnSpc>
            </a:pPr>
            <a:r>
              <a:rPr lang="en-US" smtClean="0"/>
              <a:t>Breast development for females</a:t>
            </a:r>
          </a:p>
          <a:p>
            <a:pPr lvl="1" eaLnBrk="1" hangingPunct="1">
              <a:lnSpc>
                <a:spcPct val="90000"/>
              </a:lnSpc>
            </a:pPr>
            <a:r>
              <a:rPr lang="en-US" smtClean="0"/>
              <a:t>Testicular and penile development for males</a:t>
            </a:r>
          </a:p>
          <a:p>
            <a:pPr eaLnBrk="1" hangingPunct="1">
              <a:lnSpc>
                <a:spcPct val="90000"/>
              </a:lnSpc>
            </a:pPr>
            <a:r>
              <a:rPr lang="en-US" smtClean="0"/>
              <a:t>Uses of sexual maturity rating</a:t>
            </a:r>
          </a:p>
          <a:p>
            <a:pPr lvl="1" eaLnBrk="1" hangingPunct="1">
              <a:lnSpc>
                <a:spcPct val="90000"/>
              </a:lnSpc>
            </a:pPr>
            <a:r>
              <a:rPr lang="en-US" smtClean="0"/>
              <a:t>Objective measure to follow progression of development</a:t>
            </a:r>
          </a:p>
          <a:p>
            <a:pPr lvl="1" eaLnBrk="1" hangingPunct="1">
              <a:lnSpc>
                <a:spcPct val="90000"/>
              </a:lnSpc>
            </a:pPr>
            <a:r>
              <a:rPr lang="en-US" smtClean="0"/>
              <a:t>Easily describe stage of development to other providers</a:t>
            </a:r>
          </a:p>
        </p:txBody>
      </p:sp>
      <p:sp>
        <p:nvSpPr>
          <p:cNvPr id="4" name="TextBox 3"/>
          <p:cNvSpPr txBox="1">
            <a:spLocks noChangeArrowheads="1"/>
          </p:cNvSpPr>
          <p:nvPr/>
        </p:nvSpPr>
        <p:spPr bwMode="auto">
          <a:xfrm>
            <a:off x="304800" y="6019800"/>
            <a:ext cx="8153400" cy="452438"/>
          </a:xfrm>
          <a:prstGeom prst="rect">
            <a:avLst/>
          </a:prstGeom>
          <a:noFill/>
          <a:ln w="9525">
            <a:noFill/>
            <a:miter lim="800000"/>
            <a:headEnd/>
            <a:tailEnd/>
          </a:ln>
        </p:spPr>
        <p:txBody>
          <a:bodyPr>
            <a:spAutoFit/>
          </a:bodyPr>
          <a:lstStyle/>
          <a:p>
            <a:pPr algn="ctr">
              <a:lnSpc>
                <a:spcPct val="90000"/>
              </a:lnSpc>
            </a:pPr>
            <a:r>
              <a:rPr lang="en-US" sz="2600" b="1">
                <a:solidFill>
                  <a:srgbClr val="FF6699"/>
                </a:solidFill>
              </a:rPr>
              <a:t>Does not always correlate with chronological age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4">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p:cNvSpPr>
          <p:nvPr>
            <p:ph type="title"/>
          </p:nvPr>
        </p:nvSpPr>
        <p:spPr/>
        <p:txBody>
          <a:bodyPr/>
          <a:lstStyle/>
          <a:p>
            <a:pPr algn="ctr"/>
            <a:r>
              <a:rPr lang="en-US" smtClean="0"/>
              <a:t>Recommended Reading</a:t>
            </a:r>
          </a:p>
        </p:txBody>
      </p:sp>
      <p:sp>
        <p:nvSpPr>
          <p:cNvPr id="50178" name="Rectangle 3"/>
          <p:cNvSpPr>
            <a:spLocks noGrp="1"/>
          </p:cNvSpPr>
          <p:nvPr>
            <p:ph type="body" idx="1"/>
          </p:nvPr>
        </p:nvSpPr>
        <p:spPr/>
        <p:txBody>
          <a:bodyPr/>
          <a:lstStyle/>
          <a:p>
            <a:r>
              <a:rPr lang="en-US" smtClean="0"/>
              <a:t>Garofalo R, Forcier M.  Adolescent Sexuality.  UpToDate Online.  Updated September 28, 2009.</a:t>
            </a:r>
          </a:p>
          <a:p>
            <a:r>
              <a:rPr lang="en-US" smtClean="0"/>
              <a:t>Peterson AC, Leffert N, Graham BL.  Adolescent Development and the Emergence of Sexuality.  Suicide &amp; Life – Threat Behav. 1995;25 Suppl: 4-17.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742950"/>
          </a:xfrm>
        </p:spPr>
        <p:txBody>
          <a:bodyPr>
            <a:normAutofit fontScale="90000"/>
          </a:bodyPr>
          <a:lstStyle/>
          <a:p>
            <a:pPr algn="ctr" eaLnBrk="1" fontAlgn="auto" hangingPunct="1">
              <a:spcAft>
                <a:spcPts val="0"/>
              </a:spcAft>
              <a:defRPr/>
            </a:pPr>
            <a:r>
              <a:rPr lang="en-US" dirty="0" smtClean="0"/>
              <a:t>Sequence of Puberty in Females</a:t>
            </a:r>
            <a:endParaRPr lang="en-US" dirty="0"/>
          </a:p>
        </p:txBody>
      </p:sp>
      <p:sp>
        <p:nvSpPr>
          <p:cNvPr id="19458" name="Content Placeholder 2"/>
          <p:cNvSpPr>
            <a:spLocks noGrp="1"/>
          </p:cNvSpPr>
          <p:nvPr>
            <p:ph idx="1"/>
          </p:nvPr>
        </p:nvSpPr>
        <p:spPr>
          <a:xfrm>
            <a:off x="1143000" y="1676400"/>
            <a:ext cx="8229600" cy="4648200"/>
          </a:xfrm>
        </p:spPr>
        <p:txBody>
          <a:bodyPr/>
          <a:lstStyle/>
          <a:p>
            <a:pPr marL="514350" indent="-514350" eaLnBrk="1" hangingPunct="1">
              <a:spcBef>
                <a:spcPct val="30000"/>
              </a:spcBef>
              <a:buFont typeface="Calibri" pitchFamily="34" charset="0"/>
              <a:buAutoNum type="arabicPeriod"/>
            </a:pPr>
            <a:r>
              <a:rPr lang="en-US" smtClean="0"/>
              <a:t>Breast buds appear (thelarche)</a:t>
            </a:r>
          </a:p>
          <a:p>
            <a:pPr marL="514350" indent="-514350" eaLnBrk="1" hangingPunct="1">
              <a:spcBef>
                <a:spcPct val="30000"/>
              </a:spcBef>
              <a:buFont typeface="Calibri" pitchFamily="34" charset="0"/>
              <a:buAutoNum type="arabicPeriod"/>
            </a:pPr>
            <a:r>
              <a:rPr lang="en-US" smtClean="0"/>
              <a:t>Pubic hair appears (pubarche)</a:t>
            </a:r>
          </a:p>
          <a:p>
            <a:pPr marL="514350" indent="-514350" eaLnBrk="1" hangingPunct="1">
              <a:spcBef>
                <a:spcPct val="30000"/>
              </a:spcBef>
              <a:buFont typeface="Calibri" pitchFamily="34" charset="0"/>
              <a:buAutoNum type="arabicPeriod"/>
            </a:pPr>
            <a:r>
              <a:rPr lang="en-US" smtClean="0"/>
              <a:t>Growth spurt</a:t>
            </a:r>
          </a:p>
          <a:p>
            <a:pPr marL="514350" indent="-514350" eaLnBrk="1" hangingPunct="1">
              <a:spcBef>
                <a:spcPct val="30000"/>
              </a:spcBef>
              <a:buFont typeface="Calibri" pitchFamily="34" charset="0"/>
              <a:buAutoNum type="arabicPeriod"/>
            </a:pPr>
            <a:r>
              <a:rPr lang="en-US" smtClean="0"/>
              <a:t>Body hair</a:t>
            </a:r>
          </a:p>
          <a:p>
            <a:pPr marL="514350" indent="-514350" eaLnBrk="1" hangingPunct="1">
              <a:spcBef>
                <a:spcPct val="30000"/>
              </a:spcBef>
              <a:buFont typeface="Calibri" pitchFamily="34" charset="0"/>
              <a:buAutoNum type="arabicPeriod"/>
            </a:pPr>
            <a:r>
              <a:rPr lang="en-US" smtClean="0"/>
              <a:t>Breasts mature</a:t>
            </a:r>
          </a:p>
          <a:p>
            <a:pPr marL="514350" indent="-514350" eaLnBrk="1" hangingPunct="1">
              <a:spcBef>
                <a:spcPct val="30000"/>
              </a:spcBef>
              <a:buFont typeface="Calibri" pitchFamily="34" charset="0"/>
              <a:buAutoNum type="arabicPeriod"/>
            </a:pPr>
            <a:r>
              <a:rPr lang="en-US" smtClean="0"/>
              <a:t>Menarche</a:t>
            </a:r>
          </a:p>
          <a:p>
            <a:pPr marL="514350" indent="-514350" eaLnBrk="1" hangingPunct="1">
              <a:spcBef>
                <a:spcPct val="30000"/>
              </a:spcBef>
              <a:buFont typeface="Calibri" pitchFamily="34" charset="0"/>
              <a:buAutoNum type="arabicPeriod"/>
            </a:pPr>
            <a:r>
              <a:rPr lang="en-US" smtClean="0"/>
              <a:t>Adult height</a:t>
            </a:r>
          </a:p>
          <a:p>
            <a:pPr marL="514350" indent="-514350" eaLnBrk="1" hangingPunct="1"/>
            <a:endParaRPr lang="en-US" smtClean="0"/>
          </a:p>
        </p:txBody>
      </p:sp>
      <p:pic>
        <p:nvPicPr>
          <p:cNvPr id="19459" name="Picture 5" descr="graph"/>
          <p:cNvPicPr>
            <a:picLocks noChangeAspect="1" noChangeArrowheads="1"/>
          </p:cNvPicPr>
          <p:nvPr/>
        </p:nvPicPr>
        <p:blipFill>
          <a:blip r:embed="rId2"/>
          <a:srcRect t="1727" b="51799"/>
          <a:stretch>
            <a:fillRect/>
          </a:stretch>
        </p:blipFill>
        <p:spPr bwMode="auto">
          <a:xfrm>
            <a:off x="4038600" y="3352800"/>
            <a:ext cx="4267200" cy="2457450"/>
          </a:xfrm>
          <a:prstGeom prst="rect">
            <a:avLst/>
          </a:prstGeom>
          <a:noFill/>
          <a:ln w="9525">
            <a:noFill/>
            <a:miter lim="800000"/>
            <a:headEnd/>
            <a:tailEnd/>
          </a:ln>
        </p:spPr>
      </p:pic>
      <p:sp>
        <p:nvSpPr>
          <p:cNvPr id="19460" name="Text Box 6"/>
          <p:cNvSpPr txBox="1">
            <a:spLocks noChangeArrowheads="1"/>
          </p:cNvSpPr>
          <p:nvPr/>
        </p:nvSpPr>
        <p:spPr bwMode="auto">
          <a:xfrm>
            <a:off x="4860925" y="5827713"/>
            <a:ext cx="184150" cy="366712"/>
          </a:xfrm>
          <a:prstGeom prst="rect">
            <a:avLst/>
          </a:prstGeom>
          <a:noFill/>
          <a:ln w="9525">
            <a:noFill/>
            <a:miter lim="800000"/>
            <a:headEnd/>
            <a:tailEnd/>
          </a:ln>
        </p:spPr>
        <p:txBody>
          <a:bodyPr wrap="none">
            <a:spAutoFit/>
          </a:bodyPr>
          <a:lstStyle/>
          <a:p>
            <a:endParaRPr lang="en-US"/>
          </a:p>
        </p:txBody>
      </p:sp>
      <p:sp>
        <p:nvSpPr>
          <p:cNvPr id="19461" name="Text Box 7"/>
          <p:cNvSpPr txBox="1">
            <a:spLocks noChangeArrowheads="1"/>
          </p:cNvSpPr>
          <p:nvPr/>
        </p:nvSpPr>
        <p:spPr bwMode="auto">
          <a:xfrm>
            <a:off x="5486400" y="5943600"/>
            <a:ext cx="1844675" cy="366713"/>
          </a:xfrm>
          <a:prstGeom prst="rect">
            <a:avLst/>
          </a:prstGeom>
          <a:noFill/>
          <a:ln w="9525">
            <a:noFill/>
            <a:miter lim="800000"/>
            <a:headEnd/>
            <a:tailEnd/>
          </a:ln>
        </p:spPr>
        <p:txBody>
          <a:bodyPr>
            <a:spAutoFit/>
          </a:bodyPr>
          <a:lstStyle/>
          <a:p>
            <a:r>
              <a:rPr lang="en-US">
                <a:solidFill>
                  <a:schemeClr val="accent1"/>
                </a:solidFill>
              </a:rPr>
              <a:t>Age (years)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533400"/>
            <a:ext cx="8763000" cy="914400"/>
          </a:xfrm>
        </p:spPr>
        <p:txBody>
          <a:bodyPr>
            <a:normAutofit fontScale="90000"/>
          </a:bodyPr>
          <a:lstStyle/>
          <a:p>
            <a:pPr algn="ctr" eaLnBrk="1" fontAlgn="auto" hangingPunct="1">
              <a:spcAft>
                <a:spcPts val="0"/>
              </a:spcAft>
              <a:defRPr/>
            </a:pPr>
            <a:r>
              <a:rPr lang="en-US" dirty="0" smtClean="0"/>
              <a:t>Tanner Stages of Breast Development</a:t>
            </a:r>
            <a:endParaRPr lang="en-US" dirty="0"/>
          </a:p>
        </p:txBody>
      </p:sp>
      <p:pic>
        <p:nvPicPr>
          <p:cNvPr id="20482" name="Picture 4"/>
          <p:cNvPicPr>
            <a:picLocks noChangeArrowheads="1"/>
          </p:cNvPicPr>
          <p:nvPr/>
        </p:nvPicPr>
        <p:blipFill>
          <a:blip r:embed="rId2"/>
          <a:srcRect/>
          <a:stretch>
            <a:fillRect/>
          </a:stretch>
        </p:blipFill>
        <p:spPr bwMode="auto">
          <a:xfrm>
            <a:off x="762000" y="1676400"/>
            <a:ext cx="1460500" cy="1828800"/>
          </a:xfrm>
          <a:prstGeom prst="rect">
            <a:avLst/>
          </a:prstGeom>
          <a:noFill/>
          <a:ln w="9525">
            <a:noFill/>
            <a:miter lim="800000"/>
            <a:headEnd/>
            <a:tailEnd/>
          </a:ln>
        </p:spPr>
      </p:pic>
      <p:pic>
        <p:nvPicPr>
          <p:cNvPr id="20483" name="Picture 3"/>
          <p:cNvPicPr>
            <a:picLocks noChangeArrowheads="1"/>
          </p:cNvPicPr>
          <p:nvPr/>
        </p:nvPicPr>
        <p:blipFill>
          <a:blip r:embed="rId3"/>
          <a:srcRect/>
          <a:stretch>
            <a:fillRect/>
          </a:stretch>
        </p:blipFill>
        <p:spPr bwMode="auto">
          <a:xfrm>
            <a:off x="3849688" y="1676400"/>
            <a:ext cx="1463675" cy="1828800"/>
          </a:xfrm>
          <a:prstGeom prst="rect">
            <a:avLst/>
          </a:prstGeom>
          <a:noFill/>
          <a:ln w="9525">
            <a:noFill/>
            <a:miter lim="800000"/>
            <a:headEnd/>
            <a:tailEnd/>
          </a:ln>
        </p:spPr>
      </p:pic>
      <p:pic>
        <p:nvPicPr>
          <p:cNvPr id="20484" name="Picture 3"/>
          <p:cNvPicPr>
            <a:picLocks noChangeArrowheads="1"/>
          </p:cNvPicPr>
          <p:nvPr/>
        </p:nvPicPr>
        <p:blipFill>
          <a:blip r:embed="rId4"/>
          <a:srcRect/>
          <a:stretch>
            <a:fillRect/>
          </a:stretch>
        </p:blipFill>
        <p:spPr bwMode="auto">
          <a:xfrm>
            <a:off x="6934200" y="1676400"/>
            <a:ext cx="1463675" cy="1828800"/>
          </a:xfrm>
          <a:prstGeom prst="rect">
            <a:avLst/>
          </a:prstGeom>
          <a:noFill/>
          <a:ln w="9525">
            <a:noFill/>
            <a:miter lim="800000"/>
            <a:headEnd/>
            <a:tailEnd/>
          </a:ln>
        </p:spPr>
      </p:pic>
      <p:pic>
        <p:nvPicPr>
          <p:cNvPr id="20485" name="Picture 3"/>
          <p:cNvPicPr>
            <a:picLocks noChangeArrowheads="1"/>
          </p:cNvPicPr>
          <p:nvPr/>
        </p:nvPicPr>
        <p:blipFill>
          <a:blip r:embed="rId5"/>
          <a:srcRect/>
          <a:stretch>
            <a:fillRect/>
          </a:stretch>
        </p:blipFill>
        <p:spPr bwMode="auto">
          <a:xfrm>
            <a:off x="2305050" y="4343400"/>
            <a:ext cx="1462088" cy="1828800"/>
          </a:xfrm>
          <a:prstGeom prst="rect">
            <a:avLst/>
          </a:prstGeom>
          <a:noFill/>
          <a:ln w="9525">
            <a:noFill/>
            <a:miter lim="800000"/>
            <a:headEnd/>
            <a:tailEnd/>
          </a:ln>
        </p:spPr>
      </p:pic>
      <p:pic>
        <p:nvPicPr>
          <p:cNvPr id="20486" name="Picture 4"/>
          <p:cNvPicPr>
            <a:picLocks noChangeArrowheads="1"/>
          </p:cNvPicPr>
          <p:nvPr/>
        </p:nvPicPr>
        <p:blipFill>
          <a:blip r:embed="rId6"/>
          <a:srcRect/>
          <a:stretch>
            <a:fillRect/>
          </a:stretch>
        </p:blipFill>
        <p:spPr bwMode="auto">
          <a:xfrm>
            <a:off x="5394325" y="4343400"/>
            <a:ext cx="1463675" cy="1828800"/>
          </a:xfrm>
          <a:prstGeom prst="rect">
            <a:avLst/>
          </a:prstGeom>
          <a:noFill/>
          <a:ln w="9525">
            <a:noFill/>
            <a:miter lim="800000"/>
            <a:headEnd/>
            <a:tailEnd/>
          </a:ln>
        </p:spPr>
      </p:pic>
      <p:sp>
        <p:nvSpPr>
          <p:cNvPr id="20487" name="TextBox 8"/>
          <p:cNvSpPr txBox="1">
            <a:spLocks noChangeArrowheads="1"/>
          </p:cNvSpPr>
          <p:nvPr/>
        </p:nvSpPr>
        <p:spPr bwMode="auto">
          <a:xfrm>
            <a:off x="457200" y="3429000"/>
            <a:ext cx="2286000" cy="554038"/>
          </a:xfrm>
          <a:prstGeom prst="rect">
            <a:avLst/>
          </a:prstGeom>
          <a:noFill/>
          <a:ln w="9525">
            <a:noFill/>
            <a:miter lim="800000"/>
            <a:headEnd/>
            <a:tailEnd/>
          </a:ln>
        </p:spPr>
        <p:txBody>
          <a:bodyPr>
            <a:spAutoFit/>
          </a:bodyPr>
          <a:lstStyle/>
          <a:p>
            <a:r>
              <a:rPr lang="en-US" sz="1600" b="1">
                <a:latin typeface="Constantia" pitchFamily="18" charset="0"/>
              </a:rPr>
              <a:t>Tanner 1</a:t>
            </a:r>
            <a:r>
              <a:rPr lang="en-US" b="1">
                <a:latin typeface="Constantia" pitchFamily="18" charset="0"/>
              </a:rPr>
              <a:t> </a:t>
            </a:r>
            <a:r>
              <a:rPr lang="en-US" sz="1200">
                <a:latin typeface="Constantia" pitchFamily="18" charset="0"/>
              </a:rPr>
              <a:t>Prepubertal, no breast tissue</a:t>
            </a:r>
          </a:p>
        </p:txBody>
      </p:sp>
      <p:sp>
        <p:nvSpPr>
          <p:cNvPr id="20488" name="TextBox 9"/>
          <p:cNvSpPr txBox="1">
            <a:spLocks noChangeArrowheads="1"/>
          </p:cNvSpPr>
          <p:nvPr/>
        </p:nvSpPr>
        <p:spPr bwMode="auto">
          <a:xfrm>
            <a:off x="3505200" y="3429000"/>
            <a:ext cx="2286000" cy="738188"/>
          </a:xfrm>
          <a:prstGeom prst="rect">
            <a:avLst/>
          </a:prstGeom>
          <a:noFill/>
          <a:ln w="9525">
            <a:noFill/>
            <a:miter lim="800000"/>
            <a:headEnd/>
            <a:tailEnd/>
          </a:ln>
        </p:spPr>
        <p:txBody>
          <a:bodyPr>
            <a:spAutoFit/>
          </a:bodyPr>
          <a:lstStyle/>
          <a:p>
            <a:r>
              <a:rPr lang="en-US" sz="1600" b="1">
                <a:latin typeface="Constantia" pitchFamily="18" charset="0"/>
              </a:rPr>
              <a:t>Tanner 2</a:t>
            </a:r>
            <a:r>
              <a:rPr lang="en-US" b="1">
                <a:latin typeface="Constantia" pitchFamily="18" charset="0"/>
              </a:rPr>
              <a:t> </a:t>
            </a:r>
            <a:r>
              <a:rPr lang="en-US" sz="1200">
                <a:latin typeface="Constantia" pitchFamily="18" charset="0"/>
              </a:rPr>
              <a:t>Breast bud with small mound and some increased areolar diameter</a:t>
            </a:r>
          </a:p>
        </p:txBody>
      </p:sp>
      <p:sp>
        <p:nvSpPr>
          <p:cNvPr id="20489" name="TextBox 10"/>
          <p:cNvSpPr txBox="1">
            <a:spLocks noChangeArrowheads="1"/>
          </p:cNvSpPr>
          <p:nvPr/>
        </p:nvSpPr>
        <p:spPr bwMode="auto">
          <a:xfrm>
            <a:off x="6629400" y="3429000"/>
            <a:ext cx="2286000" cy="738188"/>
          </a:xfrm>
          <a:prstGeom prst="rect">
            <a:avLst/>
          </a:prstGeom>
          <a:noFill/>
          <a:ln w="9525">
            <a:noFill/>
            <a:miter lim="800000"/>
            <a:headEnd/>
            <a:tailEnd/>
          </a:ln>
        </p:spPr>
        <p:txBody>
          <a:bodyPr>
            <a:spAutoFit/>
          </a:bodyPr>
          <a:lstStyle/>
          <a:p>
            <a:r>
              <a:rPr lang="en-US" sz="1600" b="1">
                <a:latin typeface="Constantia" pitchFamily="18" charset="0"/>
              </a:rPr>
              <a:t>Tanner 3</a:t>
            </a:r>
            <a:r>
              <a:rPr lang="en-US" b="1">
                <a:latin typeface="Constantia" pitchFamily="18" charset="0"/>
              </a:rPr>
              <a:t> </a:t>
            </a:r>
            <a:r>
              <a:rPr lang="en-US" sz="1200">
                <a:latin typeface="Constantia" pitchFamily="18" charset="0"/>
              </a:rPr>
              <a:t>Larger bud, more elevation, darkened areola, no separation of areola or papilla</a:t>
            </a:r>
          </a:p>
        </p:txBody>
      </p:sp>
      <p:sp>
        <p:nvSpPr>
          <p:cNvPr id="20490" name="TextBox 11"/>
          <p:cNvSpPr txBox="1">
            <a:spLocks noChangeArrowheads="1"/>
          </p:cNvSpPr>
          <p:nvPr/>
        </p:nvSpPr>
        <p:spPr bwMode="auto">
          <a:xfrm>
            <a:off x="1905000" y="6119813"/>
            <a:ext cx="2286000" cy="738187"/>
          </a:xfrm>
          <a:prstGeom prst="rect">
            <a:avLst/>
          </a:prstGeom>
          <a:noFill/>
          <a:ln w="9525">
            <a:noFill/>
            <a:miter lim="800000"/>
            <a:headEnd/>
            <a:tailEnd/>
          </a:ln>
        </p:spPr>
        <p:txBody>
          <a:bodyPr>
            <a:spAutoFit/>
          </a:bodyPr>
          <a:lstStyle/>
          <a:p>
            <a:r>
              <a:rPr lang="en-US" sz="1600" b="1">
                <a:latin typeface="Constantia" pitchFamily="18" charset="0"/>
              </a:rPr>
              <a:t>Tanner 4</a:t>
            </a:r>
            <a:r>
              <a:rPr lang="en-US" b="1">
                <a:latin typeface="Constantia" pitchFamily="18" charset="0"/>
              </a:rPr>
              <a:t> </a:t>
            </a:r>
            <a:r>
              <a:rPr lang="en-US" sz="1200">
                <a:latin typeface="Constantia" pitchFamily="18" charset="0"/>
              </a:rPr>
              <a:t>Secondary mound (areola and papilla elevate above breast level)</a:t>
            </a:r>
          </a:p>
        </p:txBody>
      </p:sp>
      <p:sp>
        <p:nvSpPr>
          <p:cNvPr id="20491" name="TextBox 12"/>
          <p:cNvSpPr txBox="1">
            <a:spLocks noChangeArrowheads="1"/>
          </p:cNvSpPr>
          <p:nvPr/>
        </p:nvSpPr>
        <p:spPr bwMode="auto">
          <a:xfrm>
            <a:off x="4953000" y="6119813"/>
            <a:ext cx="2286000" cy="554037"/>
          </a:xfrm>
          <a:prstGeom prst="rect">
            <a:avLst/>
          </a:prstGeom>
          <a:noFill/>
          <a:ln w="9525">
            <a:noFill/>
            <a:miter lim="800000"/>
            <a:headEnd/>
            <a:tailEnd/>
          </a:ln>
        </p:spPr>
        <p:txBody>
          <a:bodyPr>
            <a:spAutoFit/>
          </a:bodyPr>
          <a:lstStyle/>
          <a:p>
            <a:r>
              <a:rPr lang="en-US" sz="1600" b="1">
                <a:latin typeface="Constantia" pitchFamily="18" charset="0"/>
              </a:rPr>
              <a:t>Tanner 5</a:t>
            </a:r>
            <a:r>
              <a:rPr lang="en-US" b="1">
                <a:latin typeface="Constantia" pitchFamily="18" charset="0"/>
              </a:rPr>
              <a:t> </a:t>
            </a:r>
            <a:r>
              <a:rPr lang="en-US" sz="1200">
                <a:latin typeface="Constantia" pitchFamily="18" charset="0"/>
              </a:rPr>
              <a:t>Mature breast, projection of nipple only</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a:xfrm>
            <a:off x="152400" y="704850"/>
            <a:ext cx="8839200" cy="971550"/>
          </a:xfrm>
        </p:spPr>
        <p:txBody>
          <a:bodyPr/>
          <a:lstStyle/>
          <a:p>
            <a:pPr algn="ctr" eaLnBrk="1" hangingPunct="1"/>
            <a:r>
              <a:rPr lang="en-US" sz="4500" smtClean="0"/>
              <a:t>Tanner Stages of Pubic Hair Development in Females</a:t>
            </a:r>
          </a:p>
        </p:txBody>
      </p:sp>
      <p:pic>
        <p:nvPicPr>
          <p:cNvPr id="21506" name="Picture 5"/>
          <p:cNvPicPr>
            <a:picLocks noGrp="1" noChangeArrowheads="1"/>
          </p:cNvPicPr>
          <p:nvPr>
            <p:ph idx="1"/>
          </p:nvPr>
        </p:nvPicPr>
        <p:blipFill>
          <a:blip r:embed="rId2"/>
          <a:srcRect/>
          <a:stretch>
            <a:fillRect/>
          </a:stretch>
        </p:blipFill>
        <p:spPr>
          <a:xfrm>
            <a:off x="758825" y="1673225"/>
            <a:ext cx="1463675" cy="1828800"/>
          </a:xfrm>
        </p:spPr>
      </p:pic>
      <p:pic>
        <p:nvPicPr>
          <p:cNvPr id="21507" name="Picture 4"/>
          <p:cNvPicPr>
            <a:picLocks noChangeArrowheads="1"/>
          </p:cNvPicPr>
          <p:nvPr/>
        </p:nvPicPr>
        <p:blipFill>
          <a:blip r:embed="rId3"/>
          <a:srcRect/>
          <a:stretch>
            <a:fillRect/>
          </a:stretch>
        </p:blipFill>
        <p:spPr bwMode="auto">
          <a:xfrm>
            <a:off x="3849688" y="1673225"/>
            <a:ext cx="1463675" cy="1828800"/>
          </a:xfrm>
          <a:prstGeom prst="rect">
            <a:avLst/>
          </a:prstGeom>
          <a:noFill/>
          <a:ln w="9525">
            <a:noFill/>
            <a:miter lim="800000"/>
            <a:headEnd/>
            <a:tailEnd/>
          </a:ln>
        </p:spPr>
      </p:pic>
      <p:pic>
        <p:nvPicPr>
          <p:cNvPr id="21508" name="Picture 4"/>
          <p:cNvPicPr>
            <a:picLocks noChangeArrowheads="1"/>
          </p:cNvPicPr>
          <p:nvPr/>
        </p:nvPicPr>
        <p:blipFill>
          <a:blip r:embed="rId4"/>
          <a:srcRect/>
          <a:stretch>
            <a:fillRect/>
          </a:stretch>
        </p:blipFill>
        <p:spPr bwMode="auto">
          <a:xfrm>
            <a:off x="6931025" y="1673225"/>
            <a:ext cx="1463675" cy="1828800"/>
          </a:xfrm>
          <a:prstGeom prst="rect">
            <a:avLst/>
          </a:prstGeom>
          <a:noFill/>
          <a:ln w="9525">
            <a:noFill/>
            <a:miter lim="800000"/>
            <a:headEnd/>
            <a:tailEnd/>
          </a:ln>
        </p:spPr>
      </p:pic>
      <p:pic>
        <p:nvPicPr>
          <p:cNvPr id="21509" name="Picture 4"/>
          <p:cNvPicPr>
            <a:picLocks noChangeArrowheads="1"/>
          </p:cNvPicPr>
          <p:nvPr/>
        </p:nvPicPr>
        <p:blipFill>
          <a:blip r:embed="rId5"/>
          <a:srcRect/>
          <a:stretch>
            <a:fillRect/>
          </a:stretch>
        </p:blipFill>
        <p:spPr bwMode="auto">
          <a:xfrm>
            <a:off x="2305050" y="4343400"/>
            <a:ext cx="1462088" cy="1828800"/>
          </a:xfrm>
          <a:prstGeom prst="rect">
            <a:avLst/>
          </a:prstGeom>
          <a:noFill/>
          <a:ln w="9525">
            <a:noFill/>
            <a:miter lim="800000"/>
            <a:headEnd/>
            <a:tailEnd/>
          </a:ln>
        </p:spPr>
      </p:pic>
      <p:pic>
        <p:nvPicPr>
          <p:cNvPr id="21510" name="Picture 3"/>
          <p:cNvPicPr>
            <a:picLocks noChangeArrowheads="1"/>
          </p:cNvPicPr>
          <p:nvPr/>
        </p:nvPicPr>
        <p:blipFill>
          <a:blip r:embed="rId6"/>
          <a:srcRect/>
          <a:stretch>
            <a:fillRect/>
          </a:stretch>
        </p:blipFill>
        <p:spPr bwMode="auto">
          <a:xfrm>
            <a:off x="5394325" y="4343400"/>
            <a:ext cx="1463675" cy="1828800"/>
          </a:xfrm>
          <a:prstGeom prst="rect">
            <a:avLst/>
          </a:prstGeom>
          <a:noFill/>
          <a:ln w="9525">
            <a:noFill/>
            <a:miter lim="800000"/>
            <a:headEnd/>
            <a:tailEnd/>
          </a:ln>
        </p:spPr>
      </p:pic>
      <p:sp>
        <p:nvSpPr>
          <p:cNvPr id="21511" name="TextBox 8"/>
          <p:cNvSpPr txBox="1">
            <a:spLocks noChangeArrowheads="1"/>
          </p:cNvSpPr>
          <p:nvPr/>
        </p:nvSpPr>
        <p:spPr bwMode="auto">
          <a:xfrm>
            <a:off x="457200" y="3429000"/>
            <a:ext cx="2286000" cy="369888"/>
          </a:xfrm>
          <a:prstGeom prst="rect">
            <a:avLst/>
          </a:prstGeom>
          <a:noFill/>
          <a:ln w="9525">
            <a:noFill/>
            <a:miter lim="800000"/>
            <a:headEnd/>
            <a:tailEnd/>
          </a:ln>
        </p:spPr>
        <p:txBody>
          <a:bodyPr>
            <a:spAutoFit/>
          </a:bodyPr>
          <a:lstStyle/>
          <a:p>
            <a:r>
              <a:rPr lang="en-US" sz="1600" b="1">
                <a:latin typeface="Constantia" pitchFamily="18" charset="0"/>
              </a:rPr>
              <a:t>Tanner 1</a:t>
            </a:r>
            <a:r>
              <a:rPr lang="en-US" b="1">
                <a:latin typeface="Constantia" pitchFamily="18" charset="0"/>
              </a:rPr>
              <a:t> </a:t>
            </a:r>
            <a:r>
              <a:rPr lang="en-US" sz="1200">
                <a:latin typeface="Constantia" pitchFamily="18" charset="0"/>
              </a:rPr>
              <a:t>Fine peach fuzz</a:t>
            </a:r>
          </a:p>
        </p:txBody>
      </p:sp>
      <p:sp>
        <p:nvSpPr>
          <p:cNvPr id="21512" name="TextBox 9"/>
          <p:cNvSpPr txBox="1">
            <a:spLocks noChangeArrowheads="1"/>
          </p:cNvSpPr>
          <p:nvPr/>
        </p:nvSpPr>
        <p:spPr bwMode="auto">
          <a:xfrm>
            <a:off x="3505200" y="3429000"/>
            <a:ext cx="2286000" cy="554038"/>
          </a:xfrm>
          <a:prstGeom prst="rect">
            <a:avLst/>
          </a:prstGeom>
          <a:noFill/>
          <a:ln w="9525">
            <a:noFill/>
            <a:miter lim="800000"/>
            <a:headEnd/>
            <a:tailEnd/>
          </a:ln>
        </p:spPr>
        <p:txBody>
          <a:bodyPr>
            <a:spAutoFit/>
          </a:bodyPr>
          <a:lstStyle/>
          <a:p>
            <a:r>
              <a:rPr lang="en-US" sz="1600" b="1">
                <a:latin typeface="Constantia" pitchFamily="18" charset="0"/>
              </a:rPr>
              <a:t>Tanner 2</a:t>
            </a:r>
            <a:r>
              <a:rPr lang="en-US" b="1">
                <a:latin typeface="Constantia" pitchFamily="18" charset="0"/>
              </a:rPr>
              <a:t> </a:t>
            </a:r>
            <a:r>
              <a:rPr lang="en-US" sz="1200">
                <a:latin typeface="Constantia" pitchFamily="18" charset="0"/>
              </a:rPr>
              <a:t>Sparse, longer straight hair along labia</a:t>
            </a:r>
          </a:p>
        </p:txBody>
      </p:sp>
      <p:sp>
        <p:nvSpPr>
          <p:cNvPr id="21513" name="TextBox 10"/>
          <p:cNvSpPr txBox="1">
            <a:spLocks noChangeArrowheads="1"/>
          </p:cNvSpPr>
          <p:nvPr/>
        </p:nvSpPr>
        <p:spPr bwMode="auto">
          <a:xfrm>
            <a:off x="6477000" y="3429000"/>
            <a:ext cx="2286000" cy="554038"/>
          </a:xfrm>
          <a:prstGeom prst="rect">
            <a:avLst/>
          </a:prstGeom>
          <a:noFill/>
          <a:ln w="9525">
            <a:noFill/>
            <a:miter lim="800000"/>
            <a:headEnd/>
            <a:tailEnd/>
          </a:ln>
        </p:spPr>
        <p:txBody>
          <a:bodyPr>
            <a:spAutoFit/>
          </a:bodyPr>
          <a:lstStyle/>
          <a:p>
            <a:r>
              <a:rPr lang="en-US" sz="1600" b="1">
                <a:latin typeface="Constantia" pitchFamily="18" charset="0"/>
              </a:rPr>
              <a:t>Tanner 3</a:t>
            </a:r>
            <a:r>
              <a:rPr lang="en-US" b="1">
                <a:latin typeface="Constantia" pitchFamily="18" charset="0"/>
              </a:rPr>
              <a:t> </a:t>
            </a:r>
            <a:r>
              <a:rPr lang="en-US" sz="1200">
                <a:latin typeface="Constantia" pitchFamily="18" charset="0"/>
              </a:rPr>
              <a:t>Darker, coarser, curlier hair</a:t>
            </a:r>
          </a:p>
        </p:txBody>
      </p:sp>
      <p:sp>
        <p:nvSpPr>
          <p:cNvPr id="21514" name="TextBox 11"/>
          <p:cNvSpPr txBox="1">
            <a:spLocks noChangeArrowheads="1"/>
          </p:cNvSpPr>
          <p:nvPr/>
        </p:nvSpPr>
        <p:spPr bwMode="auto">
          <a:xfrm>
            <a:off x="1828800" y="6096000"/>
            <a:ext cx="2286000" cy="738188"/>
          </a:xfrm>
          <a:prstGeom prst="rect">
            <a:avLst/>
          </a:prstGeom>
          <a:noFill/>
          <a:ln w="9525">
            <a:noFill/>
            <a:miter lim="800000"/>
            <a:headEnd/>
            <a:tailEnd/>
          </a:ln>
        </p:spPr>
        <p:txBody>
          <a:bodyPr>
            <a:spAutoFit/>
          </a:bodyPr>
          <a:lstStyle/>
          <a:p>
            <a:r>
              <a:rPr lang="en-US" sz="1600" b="1">
                <a:latin typeface="Constantia" pitchFamily="18" charset="0"/>
              </a:rPr>
              <a:t>Tanner 4</a:t>
            </a:r>
            <a:r>
              <a:rPr lang="en-US" b="1">
                <a:latin typeface="Constantia" pitchFamily="18" charset="0"/>
              </a:rPr>
              <a:t> </a:t>
            </a:r>
            <a:r>
              <a:rPr lang="en-US" sz="1200">
                <a:latin typeface="Constantia" pitchFamily="18" charset="0"/>
              </a:rPr>
              <a:t>Adult type hair with decreased distribution (not yet on thighs)</a:t>
            </a:r>
          </a:p>
        </p:txBody>
      </p:sp>
      <p:sp>
        <p:nvSpPr>
          <p:cNvPr id="21515" name="TextBox 12"/>
          <p:cNvSpPr txBox="1">
            <a:spLocks noChangeArrowheads="1"/>
          </p:cNvSpPr>
          <p:nvPr/>
        </p:nvSpPr>
        <p:spPr bwMode="auto">
          <a:xfrm>
            <a:off x="4800600" y="6096000"/>
            <a:ext cx="2286000" cy="738188"/>
          </a:xfrm>
          <a:prstGeom prst="rect">
            <a:avLst/>
          </a:prstGeom>
          <a:noFill/>
          <a:ln w="9525">
            <a:noFill/>
            <a:miter lim="800000"/>
            <a:headEnd/>
            <a:tailEnd/>
          </a:ln>
        </p:spPr>
        <p:txBody>
          <a:bodyPr>
            <a:spAutoFit/>
          </a:bodyPr>
          <a:lstStyle/>
          <a:p>
            <a:r>
              <a:rPr lang="en-US" sz="1600" b="1">
                <a:latin typeface="Constantia" pitchFamily="18" charset="0"/>
              </a:rPr>
              <a:t>Tanner 5</a:t>
            </a:r>
            <a:r>
              <a:rPr lang="en-US" b="1">
                <a:latin typeface="Constantia" pitchFamily="18" charset="0"/>
              </a:rPr>
              <a:t> </a:t>
            </a:r>
            <a:r>
              <a:rPr lang="en-US" sz="1200">
                <a:latin typeface="Constantia" pitchFamily="18" charset="0"/>
              </a:rPr>
              <a:t>Coarse and curly hair with extension to medial thighs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p:txBody>
          <a:bodyPr/>
          <a:lstStyle/>
          <a:p>
            <a:pPr algn="ctr" eaLnBrk="1" hangingPunct="1"/>
            <a:r>
              <a:rPr lang="en-US" sz="4600" smtClean="0"/>
              <a:t>Peak Growth Velocity in Females</a:t>
            </a:r>
          </a:p>
        </p:txBody>
      </p:sp>
      <p:sp>
        <p:nvSpPr>
          <p:cNvPr id="20482" name="Content Placeholder 2"/>
          <p:cNvSpPr>
            <a:spLocks noGrp="1"/>
          </p:cNvSpPr>
          <p:nvPr>
            <p:ph idx="1"/>
          </p:nvPr>
        </p:nvSpPr>
        <p:spPr/>
        <p:txBody>
          <a:bodyPr/>
          <a:lstStyle/>
          <a:p>
            <a:pPr eaLnBrk="1" hangingPunct="1">
              <a:defRPr/>
            </a:pPr>
            <a:endParaRPr lang="en-US" smtClean="0">
              <a:effectLst>
                <a:outerShdw blurRad="38100" dist="38100" dir="2700000" algn="tl">
                  <a:srgbClr val="C0C0C0"/>
                </a:outerShdw>
              </a:effectLst>
            </a:endParaRPr>
          </a:p>
          <a:p>
            <a:pPr eaLnBrk="1" hangingPunct="1">
              <a:defRPr/>
            </a:pPr>
            <a:r>
              <a:rPr lang="en-US" smtClean="0">
                <a:effectLst>
                  <a:outerShdw blurRad="38100" dist="38100" dir="2700000" algn="tl">
                    <a:srgbClr val="C0C0C0"/>
                  </a:outerShdw>
                </a:effectLst>
              </a:rPr>
              <a:t>Peak velocity is 3-4 inches per year</a:t>
            </a:r>
          </a:p>
          <a:p>
            <a:pPr eaLnBrk="1" hangingPunct="1">
              <a:defRPr/>
            </a:pPr>
            <a:r>
              <a:rPr lang="en-US" smtClean="0">
                <a:effectLst>
                  <a:outerShdw blurRad="38100" dist="38100" dir="2700000" algn="tl">
                    <a:srgbClr val="C0C0C0"/>
                  </a:outerShdw>
                </a:effectLst>
              </a:rPr>
              <a:t>Average age 11-11 ½ years old</a:t>
            </a:r>
          </a:p>
          <a:p>
            <a:pPr eaLnBrk="1" hangingPunct="1">
              <a:defRPr/>
            </a:pPr>
            <a:r>
              <a:rPr lang="en-US" smtClean="0">
                <a:effectLst>
                  <a:outerShdw blurRad="38100" dist="38100" dir="2700000" algn="tl">
                    <a:srgbClr val="C0C0C0"/>
                  </a:outerShdw>
                </a:effectLst>
              </a:rPr>
              <a:t>2 years earlier for females than males</a:t>
            </a:r>
          </a:p>
          <a:p>
            <a:pPr eaLnBrk="1" hangingPunct="1">
              <a:defRPr/>
            </a:pPr>
            <a:r>
              <a:rPr lang="en-US" smtClean="0">
                <a:effectLst>
                  <a:outerShdw blurRad="38100" dist="38100" dir="2700000" algn="tl">
                    <a:srgbClr val="C0C0C0"/>
                  </a:outerShdw>
                </a:effectLst>
              </a:rPr>
              <a:t>Midway between thelarche and menarche</a:t>
            </a:r>
          </a:p>
          <a:p>
            <a:pPr eaLnBrk="1" hangingPunct="1">
              <a:defRPr/>
            </a:pPr>
            <a:r>
              <a:rPr lang="en-US" smtClean="0">
                <a:effectLst>
                  <a:outerShdw blurRad="38100" dist="38100" dir="2700000" algn="tl">
                    <a:srgbClr val="C0C0C0"/>
                  </a:outerShdw>
                </a:effectLst>
              </a:rPr>
              <a:t>After menarche, only gain an additional 2 inches on average</a:t>
            </a:r>
          </a:p>
          <a:p>
            <a:pPr eaLnBrk="1" hangingPunct="1">
              <a:defRPr/>
            </a:pPr>
            <a:endParaRPr lang="en-US" smtClean="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idx="4294967295"/>
          </p:nvPr>
        </p:nvSpPr>
        <p:spPr/>
        <p:txBody>
          <a:bodyPr lIns="92075" tIns="46038" rIns="92075" bIns="46038" anchor="ctr"/>
          <a:lstStyle/>
          <a:p>
            <a:pPr algn="ctr" eaLnBrk="1" hangingPunct="1">
              <a:defRPr/>
            </a:pPr>
            <a:r>
              <a:rPr lang="en-US" smtClean="0">
                <a:effectLst>
                  <a:outerShdw blurRad="38100" dist="38100" dir="2700000" algn="tl">
                    <a:srgbClr val="C0C0C0"/>
                  </a:outerShdw>
                </a:effectLst>
              </a:rPr>
              <a:t>Menarche</a:t>
            </a:r>
          </a:p>
        </p:txBody>
      </p:sp>
      <p:sp>
        <p:nvSpPr>
          <p:cNvPr id="31747" name="Rectangle 3"/>
          <p:cNvSpPr>
            <a:spLocks noGrp="1" noChangeArrowheads="1"/>
          </p:cNvSpPr>
          <p:nvPr>
            <p:ph type="body" idx="4294967295"/>
          </p:nvPr>
        </p:nvSpPr>
        <p:spPr/>
        <p:txBody>
          <a:bodyPr lIns="92075" tIns="46038" rIns="92075" bIns="46038"/>
          <a:lstStyle/>
          <a:p>
            <a:pPr eaLnBrk="1" hangingPunct="1">
              <a:defRPr/>
            </a:pPr>
            <a:r>
              <a:rPr lang="en-US" smtClean="0">
                <a:effectLst>
                  <a:outerShdw blurRad="38100" dist="38100" dir="2700000" algn="tl">
                    <a:srgbClr val="C0C0C0"/>
                  </a:outerShdw>
                </a:effectLst>
              </a:rPr>
              <a:t>Usually during Tanner 3-4</a:t>
            </a:r>
          </a:p>
          <a:p>
            <a:pPr eaLnBrk="1" hangingPunct="1">
              <a:defRPr/>
            </a:pPr>
            <a:r>
              <a:rPr lang="en-US" smtClean="0">
                <a:effectLst>
                  <a:outerShdw blurRad="38100" dist="38100" dir="2700000" algn="tl">
                    <a:srgbClr val="C0C0C0"/>
                  </a:outerShdw>
                </a:effectLst>
              </a:rPr>
              <a:t>Average age 12 yrs 4 mos (9-17 yrs)</a:t>
            </a:r>
          </a:p>
          <a:p>
            <a:pPr eaLnBrk="1" hangingPunct="1">
              <a:defRPr/>
            </a:pPr>
            <a:r>
              <a:rPr lang="en-US" smtClean="0">
                <a:effectLst>
                  <a:outerShdw blurRad="38100" dist="38100" dir="2700000" algn="tl">
                    <a:srgbClr val="C0C0C0"/>
                  </a:outerShdw>
                </a:effectLst>
              </a:rPr>
              <a:t>Occurs 2.6 years on average after thelarche</a:t>
            </a:r>
          </a:p>
          <a:p>
            <a:pPr eaLnBrk="1" hangingPunct="1">
              <a:defRPr/>
            </a:pPr>
            <a:r>
              <a:rPr lang="en-US" smtClean="0">
                <a:effectLst>
                  <a:outerShdw blurRad="38100" dist="38100" dir="2700000" algn="tl">
                    <a:srgbClr val="C0C0C0"/>
                  </a:outerShdw>
                </a:effectLst>
              </a:rPr>
              <a:t>Always occurs after peak height velocity</a:t>
            </a:r>
          </a:p>
          <a:p>
            <a:pPr eaLnBrk="1" hangingPunct="1">
              <a:defRPr/>
            </a:pPr>
            <a:r>
              <a:rPr lang="en-US" smtClean="0">
                <a:effectLst>
                  <a:outerShdw blurRad="38100" dist="38100" dir="2700000" algn="tl">
                    <a:srgbClr val="C0C0C0"/>
                  </a:outerShdw>
                </a:effectLst>
              </a:rPr>
              <a:t>Varies by race, genetic factors, nutrition</a:t>
            </a:r>
          </a:p>
        </p:txBody>
      </p:sp>
    </p:spTree>
  </p:cSld>
  <p:clrMapOvr>
    <a:masterClrMapping/>
  </p:clrMapOvr>
  <p:transition spd="slow"/>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Flow</Template>
  <TotalTime>918</TotalTime>
  <Words>2123</Words>
  <Application>Microsoft Office PowerPoint</Application>
  <PresentationFormat>On-screen Show (4:3)</PresentationFormat>
  <Paragraphs>287</Paragraphs>
  <Slides>40</Slides>
  <Notes>7</Notes>
  <HiddenSlides>0</HiddenSlides>
  <MMClips>0</MMClips>
  <ScaleCrop>false</ScaleCrop>
  <HeadingPairs>
    <vt:vector size="6" baseType="variant">
      <vt:variant>
        <vt:lpstr>Fonts Used</vt:lpstr>
      </vt:variant>
      <vt:variant>
        <vt:i4>5</vt:i4>
      </vt:variant>
      <vt:variant>
        <vt:lpstr>Design Template</vt:lpstr>
      </vt:variant>
      <vt:variant>
        <vt:i4>4</vt:i4>
      </vt:variant>
      <vt:variant>
        <vt:lpstr>Slide Titles</vt:lpstr>
      </vt:variant>
      <vt:variant>
        <vt:i4>40</vt:i4>
      </vt:variant>
    </vt:vector>
  </HeadingPairs>
  <TitlesOfParts>
    <vt:vector size="49" baseType="lpstr">
      <vt:lpstr>Arial</vt:lpstr>
      <vt:lpstr>Calibri</vt:lpstr>
      <vt:lpstr>Constantia</vt:lpstr>
      <vt:lpstr>Wingdings 2</vt:lpstr>
      <vt:lpstr>Wingdings</vt:lpstr>
      <vt:lpstr>Flow</vt:lpstr>
      <vt:lpstr>Flow</vt:lpstr>
      <vt:lpstr>Flow</vt:lpstr>
      <vt:lpstr>Flow</vt:lpstr>
      <vt:lpstr>Slide 1</vt:lpstr>
      <vt:lpstr>Adolescent Development</vt:lpstr>
      <vt:lpstr>Slide 3</vt:lpstr>
      <vt:lpstr>Sexual Maturity Rating  (Tanner Stage) </vt:lpstr>
      <vt:lpstr>Sequence of Puberty in Females</vt:lpstr>
      <vt:lpstr>Tanner Stages of Breast Development</vt:lpstr>
      <vt:lpstr>Tanner Stages of Pubic Hair Development in Females</vt:lpstr>
      <vt:lpstr>Peak Growth Velocity in Females</vt:lpstr>
      <vt:lpstr>Menarche</vt:lpstr>
      <vt:lpstr>Sequence of Puberty in Males</vt:lpstr>
      <vt:lpstr>Slide 11</vt:lpstr>
      <vt:lpstr>Peak Growth Velocity in Males</vt:lpstr>
      <vt:lpstr>Slide 13</vt:lpstr>
      <vt:lpstr>Slide 14</vt:lpstr>
      <vt:lpstr>Common Concerns About Puberty</vt:lpstr>
      <vt:lpstr>Continued Concerns About Puberty</vt:lpstr>
      <vt:lpstr>Psychosocial Development during Adolescence</vt:lpstr>
      <vt:lpstr>Psychosocial Goals of Adolescence</vt:lpstr>
      <vt:lpstr>Obstacles to Healthy Development</vt:lpstr>
      <vt:lpstr>Slide 20</vt:lpstr>
      <vt:lpstr>Early Adolescence (10-13 years old)</vt:lpstr>
      <vt:lpstr>Middle Adolescence (14-17 years old)</vt:lpstr>
      <vt:lpstr>Late Adolescence (17-21 years old)</vt:lpstr>
      <vt:lpstr>Late Adolescence (17-21 years old)</vt:lpstr>
      <vt:lpstr>Sexual Development in Adolescence</vt:lpstr>
      <vt:lpstr>Sexual Goals of Adolescence</vt:lpstr>
      <vt:lpstr>Sexual Development in Adolescence</vt:lpstr>
      <vt:lpstr>A healthy 10 year old female presents for a routine physical exam.  Which of the following is a TRUE statement which you could include in your discussion with the patient and her mother about what to expect during puberty?</vt:lpstr>
      <vt:lpstr>A healthy 10 year old female presents for a routine physical exam.  Which of the following is a TRUE statement which you could include in your discussion with the patient and her mother about what to expect during puberty?</vt:lpstr>
      <vt:lpstr>Slide 30</vt:lpstr>
      <vt:lpstr>Which of the following statements about pubertal development in males is FALSE?</vt:lpstr>
      <vt:lpstr>Which of the following statements about pubertal development in males is FALSE?</vt:lpstr>
      <vt:lpstr>Slide 33</vt:lpstr>
      <vt:lpstr>Which of the following statements about friendships during adolescence is TRUE?</vt:lpstr>
      <vt:lpstr>Which of the following statements about friendships during adolescence is TRUE?</vt:lpstr>
      <vt:lpstr>Slide 36</vt:lpstr>
      <vt:lpstr>An anti-smoking campaign targeting 12-13 year olds should focus on which of the following concepts?</vt:lpstr>
      <vt:lpstr>An anti-smoking campaign targeting 12-13 year olds should focus on which of the following concepts?</vt:lpstr>
      <vt:lpstr>Slide 39</vt:lpstr>
      <vt:lpstr>Recommended Reading</vt:lpstr>
    </vt:vector>
  </TitlesOfParts>
  <Company>Stony Brook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Adolescent Development</dc:title>
  <dc:creator>Eliscu, Allison H.</dc:creator>
  <cp:lastModifiedBy>Allie</cp:lastModifiedBy>
  <cp:revision>28</cp:revision>
  <dcterms:created xsi:type="dcterms:W3CDTF">2009-11-12T16:12:59Z</dcterms:created>
  <dcterms:modified xsi:type="dcterms:W3CDTF">2012-08-08T01:26:25Z</dcterms:modified>
</cp:coreProperties>
</file>