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29"/>
  </p:notesMasterIdLst>
  <p:sldIdLst>
    <p:sldId id="257" r:id="rId2"/>
    <p:sldId id="280" r:id="rId3"/>
    <p:sldId id="287" r:id="rId4"/>
    <p:sldId id="281" r:id="rId5"/>
    <p:sldId id="282" r:id="rId6"/>
    <p:sldId id="283" r:id="rId7"/>
    <p:sldId id="259" r:id="rId8"/>
    <p:sldId id="284" r:id="rId9"/>
    <p:sldId id="278" r:id="rId10"/>
    <p:sldId id="262" r:id="rId11"/>
    <p:sldId id="279" r:id="rId12"/>
    <p:sldId id="291" r:id="rId13"/>
    <p:sldId id="264" r:id="rId14"/>
    <p:sldId id="266" r:id="rId15"/>
    <p:sldId id="263" r:id="rId16"/>
    <p:sldId id="285" r:id="rId17"/>
    <p:sldId id="290" r:id="rId18"/>
    <p:sldId id="286" r:id="rId19"/>
    <p:sldId id="268" r:id="rId20"/>
    <p:sldId id="269" r:id="rId21"/>
    <p:sldId id="272" r:id="rId22"/>
    <p:sldId id="273" r:id="rId23"/>
    <p:sldId id="274" r:id="rId24"/>
    <p:sldId id="275" r:id="rId25"/>
    <p:sldId id="277" r:id="rId26"/>
    <p:sldId id="288" r:id="rId27"/>
    <p:sldId id="28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9" d="100"/>
          <a:sy n="119" d="100"/>
        </p:scale>
        <p:origin x="-140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E9D153-F822-9044-92A9-99018F1F3EBC}" type="datetimeFigureOut">
              <a:rPr lang="en-US" smtClean="0"/>
              <a:t>7/22/2013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A7F52-C700-7C45-AF29-7AD96E286EE5}" type="slidenum">
              <a:rPr lang="en-US" smtClean="0"/>
              <a:t>‹#›</a:t>
            </a:fld>
            <a:endParaRPr lang="en-US"/>
          </a:p>
        </p:txBody>
      </p:sp>
    </p:spTree>
    <p:extLst>
      <p:ext uri="{BB962C8B-B14F-4D97-AF65-F5344CB8AC3E}">
        <p14:creationId xmlns:p14="http://schemas.microsoft.com/office/powerpoint/2010/main" val="22066557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EA7F52-C700-7C45-AF29-7AD96E286EE5}" type="slidenum">
              <a:rPr lang="en-US" smtClean="0"/>
              <a:t>8</a:t>
            </a:fld>
            <a:endParaRPr lang="en-US"/>
          </a:p>
        </p:txBody>
      </p:sp>
    </p:spTree>
    <p:extLst>
      <p:ext uri="{BB962C8B-B14F-4D97-AF65-F5344CB8AC3E}">
        <p14:creationId xmlns:p14="http://schemas.microsoft.com/office/powerpoint/2010/main" val="3234889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2"/>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1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16"/>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17"/>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Straight Connector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1" name="Straight Connector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2" name="Straight Connector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3" name="Straight Connector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4" name="Straight Connector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5" name="Straight Connector 25"/>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27"/>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28"/>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29"/>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30"/>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31"/>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dirty="0"/>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dirty="0"/>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C88D857A-4BCB-4328-AFCE-96E5B053786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E8A612A0-C5BB-41CA-AEF9-61C1DC496F8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3AEADD4B-B66A-4CC9-B57B-0A9B2A8614B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dirty="0"/>
          </a:p>
        </p:txBody>
      </p:sp>
      <p:sp>
        <p:nvSpPr>
          <p:cNvPr id="5" name="Slide Number Placeholder 8"/>
          <p:cNvSpPr>
            <a:spLocks noGrp="1"/>
          </p:cNvSpPr>
          <p:nvPr>
            <p:ph type="sldNum" sz="quarter" idx="11"/>
          </p:nvPr>
        </p:nvSpPr>
        <p:spPr/>
        <p:txBody>
          <a:bodyPr/>
          <a:lstStyle>
            <a:lvl1pPr>
              <a:defRPr/>
            </a:lvl1pPr>
          </a:lstStyle>
          <a:p>
            <a:pPr>
              <a:defRPr/>
            </a:pPr>
            <a:fld id="{943D6CC4-451D-49B9-9195-EF7FDB10218B}" type="slidenum">
              <a:rPr lang="en-US"/>
              <a:pPr>
                <a:defRPr/>
              </a:pPr>
              <a:t>‹#›</a:t>
            </a:fld>
            <a:endParaRPr lang="en-US" dirty="0"/>
          </a:p>
        </p:txBody>
      </p:sp>
      <p:sp>
        <p:nvSpPr>
          <p:cNvPr id="6" name="Footer Placeholder 9"/>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12"/>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1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16"/>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17"/>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Straight Connector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9" name="Straight Connector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0" name="Straight Connector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1" name="Straight Connector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2" name="Straight Connector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3" name="Rectangle 2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26"/>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27"/>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2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29"/>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30"/>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31"/>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dirty="0"/>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dirty="0"/>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43B7C991-93B5-4554-98F2-8003B7B3154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7F9B1B7E-3512-49A4-9B0D-C6BB2AA79ED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BCAE8F4D-0570-48C8-9366-8C96932D620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dirty="0"/>
          </a:p>
        </p:txBody>
      </p:sp>
      <p:sp>
        <p:nvSpPr>
          <p:cNvPr id="4" name="Slide Number Placeholder 6"/>
          <p:cNvSpPr>
            <a:spLocks noGrp="1"/>
          </p:cNvSpPr>
          <p:nvPr>
            <p:ph type="sldNum" sz="quarter" idx="11"/>
          </p:nvPr>
        </p:nvSpPr>
        <p:spPr/>
        <p:txBody>
          <a:bodyPr/>
          <a:lstStyle>
            <a:lvl1pPr>
              <a:defRPr/>
            </a:lvl1pPr>
          </a:lstStyle>
          <a:p>
            <a:pPr>
              <a:defRPr/>
            </a:pPr>
            <a:fld id="{32FAD1C0-5BCB-448B-BE53-25FC719DAB2C}" type="slidenum">
              <a:rPr lang="en-US"/>
              <a:pPr>
                <a:defRPr/>
              </a:pPr>
              <a:t>‹#›</a:t>
            </a:fld>
            <a:endParaRPr lang="en-US" dirty="0"/>
          </a:p>
        </p:txBody>
      </p:sp>
      <p:sp>
        <p:nvSpPr>
          <p:cNvPr id="5" name="Footer Placeholder 7"/>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31D09312-48AB-4DA6-A898-0FD773C40D0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12"/>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6" name="Straight Connector 14"/>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7" name="Straight Connector 1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8" name="Straight Connector 1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9" name="Rectangle 1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Straight Connector 1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11" name="Oval 2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dirty="0"/>
          </a:p>
        </p:txBody>
      </p:sp>
      <p:sp>
        <p:nvSpPr>
          <p:cNvPr id="13" name="Slide Number Placeholder 21"/>
          <p:cNvSpPr>
            <a:spLocks noGrp="1"/>
          </p:cNvSpPr>
          <p:nvPr>
            <p:ph type="sldNum" sz="quarter" idx="11"/>
          </p:nvPr>
        </p:nvSpPr>
        <p:spPr/>
        <p:txBody>
          <a:bodyPr/>
          <a:lstStyle>
            <a:lvl1pPr>
              <a:defRPr/>
            </a:lvl1pPr>
          </a:lstStyle>
          <a:p>
            <a:pPr>
              <a:defRPr/>
            </a:pPr>
            <a:fld id="{E56EAF45-FE1F-4FE3-8427-2CF48BBCF8AB}" type="slidenum">
              <a:rPr lang="en-US"/>
              <a:pPr>
                <a:defRPr/>
              </a:pPr>
              <a:t>‹#›</a:t>
            </a:fld>
            <a:endParaRPr lang="en-US" dirty="0"/>
          </a:p>
        </p:txBody>
      </p:sp>
      <p:sp>
        <p:nvSpPr>
          <p:cNvPr id="14" name="Footer Placeholder 22"/>
          <p:cNvSpPr>
            <a:spLocks noGrp="1"/>
          </p:cNvSpPr>
          <p:nvPr>
            <p:ph type="ftr" sz="quarter" idx="12"/>
          </p:nvPr>
        </p:nvSpPr>
        <p:spPr/>
        <p:txBody>
          <a:bodyPr rtlCol="0"/>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12"/>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6" name="Oval 14"/>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ea typeface="Arial" charset="0"/>
            </a:endParaRPr>
          </a:p>
        </p:txBody>
      </p:sp>
      <p:sp>
        <p:nvSpPr>
          <p:cNvPr id="8" name="Rectangle 1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traight Connector 1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10" name="Straight Connector 1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11" name="Straight Connector 2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dirty="0"/>
          </a:p>
        </p:txBody>
      </p:sp>
      <p:sp>
        <p:nvSpPr>
          <p:cNvPr id="13" name="Slide Number Placeholder 17"/>
          <p:cNvSpPr>
            <a:spLocks noGrp="1"/>
          </p:cNvSpPr>
          <p:nvPr>
            <p:ph type="sldNum" sz="quarter" idx="11"/>
          </p:nvPr>
        </p:nvSpPr>
        <p:spPr/>
        <p:txBody>
          <a:bodyPr/>
          <a:lstStyle>
            <a:lvl1pPr>
              <a:defRPr/>
            </a:lvl1pPr>
          </a:lstStyle>
          <a:p>
            <a:pPr>
              <a:defRPr/>
            </a:pPr>
            <a:fld id="{AB8E792F-12C1-407C-91EC-3B4F742F15ED}" type="slidenum">
              <a:rPr lang="en-US"/>
              <a:pPr>
                <a:defRPr/>
              </a:pPr>
              <a:t>‹#›</a:t>
            </a:fld>
            <a:endParaRPr lang="en-US" dirty="0"/>
          </a:p>
        </p:txBody>
      </p:sp>
      <p:sp>
        <p:nvSpPr>
          <p:cNvPr id="14" name="Footer Placeholder 20"/>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2052"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ea typeface="Arial" charset="0"/>
              </a:defRPr>
            </a:lvl1pPr>
          </a:lstStyle>
          <a:p>
            <a:pPr>
              <a:defRPr/>
            </a:pPr>
            <a:endParaRPr lang="en-US"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ea typeface="Arial" charset="0"/>
              </a:defRPr>
            </a:lvl1pPr>
          </a:lstStyle>
          <a:p>
            <a:pPr>
              <a:defRPr/>
            </a:pP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ea typeface="Arial" charset="0"/>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dirty="0">
              <a:ea typeface="Arial" charset="0"/>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defRPr>
            </a:lvl1pPr>
          </a:lstStyle>
          <a:p>
            <a:pPr>
              <a:defRPr/>
            </a:pPr>
            <a:fld id="{7FDC232B-BB03-4FD3-A2E4-879CADBCDFA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47" r:id="rId4"/>
    <p:sldLayoutId id="2147483748" r:id="rId5"/>
    <p:sldLayoutId id="2147483755" r:id="rId6"/>
    <p:sldLayoutId id="2147483749" r:id="rId7"/>
    <p:sldLayoutId id="2147483756" r:id="rId8"/>
    <p:sldLayoutId id="2147483757" r:id="rId9"/>
    <p:sldLayoutId id="2147483750" r:id="rId10"/>
    <p:sldLayoutId id="2147483751" r:id="rId11"/>
  </p:sldLayoutIdLst>
  <p:txStyles>
    <p:titleStyle>
      <a:lvl1pPr algn="l" rtl="0" eaLnBrk="0" fontAlgn="base" hangingPunct="0">
        <a:spcBef>
          <a:spcPct val="0"/>
        </a:spcBef>
        <a:spcAft>
          <a:spcPct val="0"/>
        </a:spcAft>
        <a:defRPr sz="3000" kern="1200" cap="small">
          <a:solidFill>
            <a:schemeClr val="tx2"/>
          </a:solidFill>
          <a:latin typeface="+mj-lt"/>
          <a:ea typeface="ＭＳ Ｐゴシック" charset="-128"/>
          <a:cs typeface="+mj-cs"/>
        </a:defRPr>
      </a:lvl1pPr>
      <a:lvl2pPr algn="l" rtl="0" eaLnBrk="0" fontAlgn="base" hangingPunct="0">
        <a:spcBef>
          <a:spcPct val="0"/>
        </a:spcBef>
        <a:spcAft>
          <a:spcPct val="0"/>
        </a:spcAft>
        <a:defRPr sz="3000">
          <a:solidFill>
            <a:schemeClr val="tx2"/>
          </a:solidFill>
          <a:latin typeface="Century Schoolbook" charset="0"/>
          <a:ea typeface="ＭＳ Ｐゴシック" charset="-128"/>
        </a:defRPr>
      </a:lvl2pPr>
      <a:lvl3pPr algn="l" rtl="0" eaLnBrk="0" fontAlgn="base" hangingPunct="0">
        <a:spcBef>
          <a:spcPct val="0"/>
        </a:spcBef>
        <a:spcAft>
          <a:spcPct val="0"/>
        </a:spcAft>
        <a:defRPr sz="3000">
          <a:solidFill>
            <a:schemeClr val="tx2"/>
          </a:solidFill>
          <a:latin typeface="Century Schoolbook" charset="0"/>
          <a:ea typeface="ＭＳ Ｐゴシック" charset="-128"/>
        </a:defRPr>
      </a:lvl3pPr>
      <a:lvl4pPr algn="l" rtl="0" eaLnBrk="0" fontAlgn="base" hangingPunct="0">
        <a:spcBef>
          <a:spcPct val="0"/>
        </a:spcBef>
        <a:spcAft>
          <a:spcPct val="0"/>
        </a:spcAft>
        <a:defRPr sz="3000">
          <a:solidFill>
            <a:schemeClr val="tx2"/>
          </a:solidFill>
          <a:latin typeface="Century Schoolbook" charset="0"/>
          <a:ea typeface="ＭＳ Ｐゴシック" charset="-128"/>
        </a:defRPr>
      </a:lvl4pPr>
      <a:lvl5pPr algn="l" rtl="0" eaLnBrk="0" fontAlgn="base" hangingPunct="0">
        <a:spcBef>
          <a:spcPct val="0"/>
        </a:spcBef>
        <a:spcAft>
          <a:spcPct val="0"/>
        </a:spcAft>
        <a:defRPr sz="3000">
          <a:solidFill>
            <a:schemeClr val="tx2"/>
          </a:solidFill>
          <a:latin typeface="Century Schoolbook" charset="0"/>
          <a:ea typeface="ＭＳ Ｐゴシック" charset="-128"/>
        </a:defRPr>
      </a:lvl5pPr>
      <a:lvl6pPr marL="457200" algn="l" rtl="0" fontAlgn="base">
        <a:spcBef>
          <a:spcPct val="0"/>
        </a:spcBef>
        <a:spcAft>
          <a:spcPct val="0"/>
        </a:spcAft>
        <a:defRPr sz="3000">
          <a:solidFill>
            <a:schemeClr val="tx2"/>
          </a:solidFill>
          <a:latin typeface="Century Schoolbook" charset="0"/>
          <a:ea typeface="ＭＳ Ｐゴシック" charset="-128"/>
        </a:defRPr>
      </a:lvl6pPr>
      <a:lvl7pPr marL="914400" algn="l" rtl="0" fontAlgn="base">
        <a:spcBef>
          <a:spcPct val="0"/>
        </a:spcBef>
        <a:spcAft>
          <a:spcPct val="0"/>
        </a:spcAft>
        <a:defRPr sz="3000">
          <a:solidFill>
            <a:schemeClr val="tx2"/>
          </a:solidFill>
          <a:latin typeface="Century Schoolbook" charset="0"/>
          <a:ea typeface="ＭＳ Ｐゴシック" charset="-128"/>
        </a:defRPr>
      </a:lvl7pPr>
      <a:lvl8pPr marL="1371600" algn="l" rtl="0" fontAlgn="base">
        <a:spcBef>
          <a:spcPct val="0"/>
        </a:spcBef>
        <a:spcAft>
          <a:spcPct val="0"/>
        </a:spcAft>
        <a:defRPr sz="3000">
          <a:solidFill>
            <a:schemeClr val="tx2"/>
          </a:solidFill>
          <a:latin typeface="Century Schoolbook" charset="0"/>
          <a:ea typeface="ＭＳ Ｐゴシック" charset="-128"/>
        </a:defRPr>
      </a:lvl8pPr>
      <a:lvl9pPr marL="1828800" algn="l" rtl="0" fontAlgn="base">
        <a:spcBef>
          <a:spcPct val="0"/>
        </a:spcBef>
        <a:spcAft>
          <a:spcPct val="0"/>
        </a:spcAft>
        <a:defRPr sz="3000">
          <a:solidFill>
            <a:schemeClr val="tx2"/>
          </a:solidFill>
          <a:latin typeface="Century Schoolbook" charset="0"/>
          <a:ea typeface="ＭＳ Ｐゴシック" charset="-128"/>
        </a:defRPr>
      </a:lvl9pPr>
    </p:titleStyle>
    <p:bodyStyle>
      <a:lvl1pPr marL="273050" indent="-273050" algn="l" rtl="0" eaLnBrk="0" fontAlgn="base" hangingPunct="0">
        <a:spcBef>
          <a:spcPts val="600"/>
        </a:spcBef>
        <a:spcAft>
          <a:spcPct val="0"/>
        </a:spcAft>
        <a:buClr>
          <a:schemeClr val="accent1"/>
        </a:buClr>
        <a:buSzPct val="70000"/>
        <a:buFont typeface="Wingdings" charset="2"/>
        <a:buChar char=""/>
        <a:defRPr sz="2400" kern="1200">
          <a:solidFill>
            <a:schemeClr val="tx1"/>
          </a:solidFill>
          <a:latin typeface="+mn-lt"/>
          <a:ea typeface="ＭＳ Ｐゴシック" charset="-128"/>
          <a:cs typeface="+mn-cs"/>
        </a:defRPr>
      </a:lvl1pPr>
      <a:lvl2pPr marL="639763" indent="-273050" algn="l" rtl="0" eaLnBrk="0" fontAlgn="base" hangingPunct="0">
        <a:spcBef>
          <a:spcPct val="20000"/>
        </a:spcBef>
        <a:spcAft>
          <a:spcPct val="0"/>
        </a:spcAft>
        <a:buClr>
          <a:schemeClr val="accent1"/>
        </a:buClr>
        <a:buSzPct val="80000"/>
        <a:buFont typeface="Wingdings 2" charset="2"/>
        <a:buChar char=""/>
        <a:defRPr sz="2100" kern="1200">
          <a:solidFill>
            <a:schemeClr val="tx1"/>
          </a:solidFill>
          <a:latin typeface="+mn-lt"/>
          <a:ea typeface="ＭＳ Ｐゴシック" charset="-128"/>
          <a:cs typeface="+mn-cs"/>
        </a:defRPr>
      </a:lvl2pPr>
      <a:lvl3pPr marL="914400" indent="-182563" algn="l" rtl="0" eaLnBrk="0" fontAlgn="base" hangingPunct="0">
        <a:spcBef>
          <a:spcPct val="20000"/>
        </a:spcBef>
        <a:spcAft>
          <a:spcPct val="0"/>
        </a:spcAft>
        <a:buClr>
          <a:srgbClr val="E0752F"/>
        </a:buClr>
        <a:buSzPct val="60000"/>
        <a:buFont typeface="Wingdings" charset="2"/>
        <a:buChar char=""/>
        <a:defRPr kern="1200">
          <a:solidFill>
            <a:schemeClr val="tx1"/>
          </a:solidFill>
          <a:latin typeface="+mn-lt"/>
          <a:ea typeface="ＭＳ Ｐゴシック" charset="-128"/>
          <a:cs typeface="+mn-cs"/>
        </a:defRPr>
      </a:lvl3pPr>
      <a:lvl4pPr marL="1187450" indent="-182563" algn="l" rtl="0" eaLnBrk="0" fontAlgn="base" hangingPunct="0">
        <a:spcBef>
          <a:spcPct val="20000"/>
        </a:spcBef>
        <a:spcAft>
          <a:spcPct val="0"/>
        </a:spcAft>
        <a:buClr>
          <a:srgbClr val="FEC3AE"/>
        </a:buClr>
        <a:buSzPct val="60000"/>
        <a:buFont typeface="Wingdings" charset="2"/>
        <a:buChar char=""/>
        <a:defRPr kern="1200">
          <a:solidFill>
            <a:schemeClr val="tx1"/>
          </a:solidFill>
          <a:latin typeface="+mn-lt"/>
          <a:ea typeface="ＭＳ Ｐゴシック" charset="-128"/>
          <a:cs typeface="+mn-cs"/>
        </a:defRPr>
      </a:lvl4pPr>
      <a:lvl5pPr marL="1462088" indent="-182563" algn="l" rtl="0" eaLnBrk="0" fontAlgn="base" hangingPunct="0">
        <a:spcBef>
          <a:spcPct val="20000"/>
        </a:spcBef>
        <a:spcAft>
          <a:spcPct val="0"/>
        </a:spcAft>
        <a:buClr>
          <a:srgbClr val="BDCAE9"/>
        </a:buClr>
        <a:buSzPct val="68000"/>
        <a:buFont typeface="Wingdings 2" charset="2"/>
        <a:buChar char=""/>
        <a:defRPr sz="1600" kern="1200">
          <a:solidFill>
            <a:schemeClr val="tx1"/>
          </a:solidFill>
          <a:latin typeface="+mn-lt"/>
          <a:ea typeface="ＭＳ Ｐゴシック" charset="-128"/>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bwMode="auto">
          <a:xfrm>
            <a:off x="2286000" y="3124200"/>
            <a:ext cx="6172200" cy="1893888"/>
          </a:xfrm>
        </p:spPr>
        <p:txBody>
          <a:bodyPr wrap="square" lIns="91440" tIns="45720" rIns="91440" bIns="45720" numCol="1" anchorCtr="0" compatLnSpc="1">
            <a:prstTxWarp prst="textNoShape">
              <a:avLst/>
            </a:prstTxWarp>
          </a:bodyPr>
          <a:lstStyle/>
          <a:p>
            <a:pPr eaLnBrk="1" hangingPunct="1"/>
            <a:r>
              <a:rPr lang="en-US" cap="none" dirty="0" smtClean="0">
                <a:ea typeface="ＭＳ Ｐゴシック" pitchFamily="-106" charset="-128"/>
              </a:rPr>
              <a:t>HOW TO READ AN ARTICLE ABOUT A DIAGNOSTIC TEST</a:t>
            </a:r>
          </a:p>
        </p:txBody>
      </p:sp>
      <p:sp>
        <p:nvSpPr>
          <p:cNvPr id="9219" name="Rectangle 3"/>
          <p:cNvSpPr>
            <a:spLocks noGrp="1" noChangeArrowheads="1"/>
          </p:cNvSpPr>
          <p:nvPr>
            <p:ph type="subTitle" idx="1"/>
          </p:nvPr>
        </p:nvSpPr>
        <p:spPr>
          <a:xfrm>
            <a:off x="2286000" y="5003800"/>
            <a:ext cx="6172200" cy="1371600"/>
          </a:xfrm>
        </p:spPr>
        <p:txBody>
          <a:bodyPr/>
          <a:lstStyle/>
          <a:p>
            <a:pPr eaLnBrk="1" hangingPunct="1"/>
            <a:endParaRPr lang="en-US" dirty="0" smtClean="0">
              <a:ea typeface="ＭＳ Ｐゴシック" pitchFamily="-106"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p:txBody>
          <a:bodyPr wrap="square" lIns="91440" tIns="45720" rIns="91440" bIns="45720" numCol="1" anchorCtr="0" compatLnSpc="1">
            <a:prstTxWarp prst="textNoShape">
              <a:avLst/>
            </a:prstTxWarp>
          </a:bodyPr>
          <a:lstStyle/>
          <a:p>
            <a:pPr eaLnBrk="1" hangingPunct="1"/>
            <a:r>
              <a:rPr lang="en-US" sz="3200" cap="none" dirty="0" smtClean="0">
                <a:ea typeface="ＭＳ Ｐゴシック" pitchFamily="-106" charset="-128"/>
              </a:rPr>
              <a:t>DIAGNOSTIC TEST – VALIDITY</a:t>
            </a:r>
            <a:br>
              <a:rPr lang="en-US" sz="3200" cap="none" dirty="0" smtClean="0">
                <a:ea typeface="ＭＳ Ｐゴシック" pitchFamily="-106" charset="-128"/>
              </a:rPr>
            </a:br>
            <a:r>
              <a:rPr lang="en-US" cap="none" dirty="0" smtClean="0">
                <a:ea typeface="ＭＳ Ｐゴシック" pitchFamily="-106" charset="-128"/>
              </a:rPr>
              <a:t>PRIMARY GUIDES</a:t>
            </a:r>
          </a:p>
        </p:txBody>
      </p:sp>
      <p:sp>
        <p:nvSpPr>
          <p:cNvPr id="18435" name="Rectangle 3"/>
          <p:cNvSpPr>
            <a:spLocks noGrp="1" noChangeArrowheads="1"/>
          </p:cNvSpPr>
          <p:nvPr>
            <p:ph sz="quarter" idx="1"/>
          </p:nvPr>
        </p:nvSpPr>
        <p:spPr>
          <a:xfrm>
            <a:off x="152400" y="2133600"/>
            <a:ext cx="8763000" cy="3992563"/>
          </a:xfrm>
        </p:spPr>
        <p:txBody>
          <a:bodyPr/>
          <a:lstStyle/>
          <a:p>
            <a:pPr eaLnBrk="1" hangingPunct="1"/>
            <a:r>
              <a:rPr lang="en-US" dirty="0" smtClean="0">
                <a:ea typeface="ＭＳ Ｐゴシック" pitchFamily="-106" charset="-128"/>
              </a:rPr>
              <a:t>Was the </a:t>
            </a:r>
            <a:r>
              <a:rPr lang="en-US" b="1" dirty="0" smtClean="0">
                <a:ea typeface="ＭＳ Ｐゴシック" pitchFamily="-106" charset="-128"/>
              </a:rPr>
              <a:t>“gold </a:t>
            </a:r>
            <a:r>
              <a:rPr lang="en-US" b="1" dirty="0">
                <a:ea typeface="ＭＳ Ｐゴシック" pitchFamily="-106" charset="-128"/>
              </a:rPr>
              <a:t>s</a:t>
            </a:r>
            <a:r>
              <a:rPr lang="en-US" b="1" dirty="0" smtClean="0">
                <a:ea typeface="ＭＳ Ｐゴシック" pitchFamily="-106" charset="-128"/>
              </a:rPr>
              <a:t>tandard” </a:t>
            </a:r>
            <a:r>
              <a:rPr lang="en-US" dirty="0" smtClean="0">
                <a:ea typeface="ＭＳ Ｐゴシック" pitchFamily="-106" charset="-128"/>
              </a:rPr>
              <a:t>applied to all patients?</a:t>
            </a:r>
          </a:p>
          <a:p>
            <a:pPr eaLnBrk="1" hangingPunct="1"/>
            <a:endParaRPr lang="en-US" dirty="0" smtClean="0">
              <a:ea typeface="ＭＳ Ｐゴシック" pitchFamily="-106" charset="-128"/>
            </a:endParaRPr>
          </a:p>
          <a:p>
            <a:pPr eaLnBrk="1" hangingPunct="1"/>
            <a:r>
              <a:rPr lang="en-US" dirty="0" smtClean="0">
                <a:ea typeface="ＭＳ Ｐゴシック" pitchFamily="-106" charset="-128"/>
              </a:rPr>
              <a:t>Was there an </a:t>
            </a:r>
            <a:r>
              <a:rPr lang="en-US" b="1" dirty="0" smtClean="0">
                <a:ea typeface="ＭＳ Ｐゴシック" pitchFamily="-106" charset="-128"/>
              </a:rPr>
              <a:t>independent, blind comparison </a:t>
            </a:r>
            <a:r>
              <a:rPr lang="en-US" dirty="0" smtClean="0">
                <a:ea typeface="ＭＳ Ｐゴシック" pitchFamily="-106" charset="-128"/>
              </a:rPr>
              <a:t>to reference standard?</a:t>
            </a:r>
          </a:p>
          <a:p>
            <a:pPr eaLnBrk="1" hangingPunct="1"/>
            <a:endParaRPr lang="en-US" dirty="0" smtClean="0">
              <a:ea typeface="ＭＳ Ｐゴシック" pitchFamily="-106" charset="-128"/>
            </a:endParaRPr>
          </a:p>
          <a:p>
            <a:pPr eaLnBrk="1" hangingPunct="1"/>
            <a:r>
              <a:rPr lang="en-US" dirty="0" smtClean="0">
                <a:ea typeface="ＭＳ Ｐゴシック" pitchFamily="-106" charset="-128"/>
              </a:rPr>
              <a:t>Was the diagnostic test evaluated in an</a:t>
            </a:r>
            <a:r>
              <a:rPr lang="en-US" b="1" dirty="0" smtClean="0">
                <a:ea typeface="ＭＳ Ｐゴシック" pitchFamily="-106" charset="-128"/>
              </a:rPr>
              <a:t> appropriate spectrum </a:t>
            </a:r>
            <a:r>
              <a:rPr lang="en-US" dirty="0" smtClean="0">
                <a:ea typeface="ＭＳ Ｐゴシック" pitchFamily="-106" charset="-128"/>
              </a:rPr>
              <a:t>of patients (like those in whom we would use it in practice)?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r>
              <a:rPr lang="en-US" sz="3200" cap="none" dirty="0" smtClean="0">
                <a:ea typeface="ＭＳ Ｐゴシック" pitchFamily="-106" charset="-128"/>
              </a:rPr>
              <a:t>DIAGNOSTIC TEST:  VALIDITY</a:t>
            </a:r>
            <a:r>
              <a:rPr lang="en-US" cap="none" dirty="0" smtClean="0">
                <a:ea typeface="ＭＳ Ｐゴシック" pitchFamily="-106" charset="-128"/>
              </a:rPr>
              <a:t/>
            </a:r>
            <a:br>
              <a:rPr lang="en-US" cap="none" dirty="0" smtClean="0">
                <a:ea typeface="ＭＳ Ｐゴシック" pitchFamily="-106" charset="-128"/>
              </a:rPr>
            </a:br>
            <a:r>
              <a:rPr lang="en-US" cap="none" dirty="0" smtClean="0">
                <a:ea typeface="ＭＳ Ｐゴシック" pitchFamily="-106" charset="-128"/>
              </a:rPr>
              <a:t>SECONDARY GUIDES</a:t>
            </a:r>
          </a:p>
        </p:txBody>
      </p:sp>
      <p:sp>
        <p:nvSpPr>
          <p:cNvPr id="19459" name="Content Placeholder 2"/>
          <p:cNvSpPr>
            <a:spLocks noGrp="1"/>
          </p:cNvSpPr>
          <p:nvPr>
            <p:ph sz="quarter" idx="1"/>
          </p:nvPr>
        </p:nvSpPr>
        <p:spPr>
          <a:xfrm>
            <a:off x="457200" y="1600200"/>
            <a:ext cx="7467600" cy="4873625"/>
          </a:xfrm>
        </p:spPr>
        <p:txBody>
          <a:bodyPr/>
          <a:lstStyle/>
          <a:p>
            <a:pPr eaLnBrk="1" hangingPunct="1"/>
            <a:endParaRPr lang="en-US" dirty="0" smtClean="0">
              <a:ea typeface="ＭＳ Ｐゴシック" pitchFamily="-106" charset="-128"/>
            </a:endParaRPr>
          </a:p>
          <a:p>
            <a:pPr eaLnBrk="1" hangingPunct="1"/>
            <a:r>
              <a:rPr lang="en-US" b="1" dirty="0" smtClean="0">
                <a:ea typeface="ＭＳ Ｐゴシック" pitchFamily="-106" charset="-128"/>
              </a:rPr>
              <a:t>Work-up or Verification Bias:  </a:t>
            </a:r>
          </a:p>
          <a:p>
            <a:pPr eaLnBrk="1" hangingPunct="1">
              <a:buFont typeface="Wingdings" charset="2"/>
              <a:buNone/>
            </a:pPr>
            <a:r>
              <a:rPr lang="en-US" dirty="0" smtClean="0">
                <a:ea typeface="ＭＳ Ｐゴシック" pitchFamily="-106" charset="-128"/>
              </a:rPr>
              <a:t>	Did the results of the test being evaluated influence the decision to perform the reference standard?</a:t>
            </a:r>
          </a:p>
          <a:p>
            <a:pPr eaLnBrk="1" hangingPunct="1">
              <a:buFont typeface="Wingdings" charset="2"/>
              <a:buNone/>
            </a:pPr>
            <a:endParaRPr lang="en-US" dirty="0" smtClean="0">
              <a:ea typeface="ＭＳ Ｐゴシック" pitchFamily="-106" charset="-128"/>
            </a:endParaRPr>
          </a:p>
          <a:p>
            <a:pPr eaLnBrk="1" hangingPunct="1"/>
            <a:r>
              <a:rPr lang="en-US" dirty="0" smtClean="0">
                <a:ea typeface="ＭＳ Ｐゴシック" pitchFamily="-106" charset="-128"/>
              </a:rPr>
              <a:t>Were the methods for performing the test described in sufficient detail to permit replication?</a:t>
            </a:r>
          </a:p>
          <a:p>
            <a:pPr eaLnBrk="1" hangingPunct="1">
              <a:buFont typeface="Wingdings" charset="2"/>
              <a:buNone/>
            </a:pPr>
            <a:endParaRPr lang="en-US" dirty="0" smtClean="0">
              <a:ea typeface="ＭＳ Ｐゴシック" pitchFamily="-106"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cap="none" dirty="0">
                <a:ea typeface="ＭＳ Ｐゴシック" pitchFamily="-106" charset="-128"/>
              </a:rPr>
              <a:t>DIAGNOSTIC TEST: </a:t>
            </a:r>
            <a:r>
              <a:rPr lang="en-US" sz="3200" cap="none" dirty="0">
                <a:ea typeface="ＭＳ Ｐゴシック" pitchFamily="-106" charset="-128"/>
              </a:rPr>
              <a:t>RESULTS</a:t>
            </a:r>
            <a:endParaRPr lang="en-US" sz="3200" dirty="0"/>
          </a:p>
        </p:txBody>
      </p:sp>
      <p:sp>
        <p:nvSpPr>
          <p:cNvPr id="3" name="Content Placeholder 2"/>
          <p:cNvSpPr>
            <a:spLocks noGrp="1"/>
          </p:cNvSpPr>
          <p:nvPr>
            <p:ph sz="quarter" idx="1"/>
          </p:nvPr>
        </p:nvSpPr>
        <p:spPr/>
        <p:txBody>
          <a:bodyPr/>
          <a:lstStyle/>
          <a:p>
            <a:r>
              <a:rPr lang="en-US" dirty="0" smtClean="0"/>
              <a:t>Do the authors present Likelihood Ratios?</a:t>
            </a:r>
          </a:p>
          <a:p>
            <a:r>
              <a:rPr lang="en-US" dirty="0" smtClean="0"/>
              <a:t>If not, is the data needed to calculate the Likelihood Ratios included?</a:t>
            </a:r>
            <a:endParaRPr lang="en-US" dirty="0"/>
          </a:p>
          <a:p>
            <a:r>
              <a:rPr lang="en-US" dirty="0" smtClean="0"/>
              <a:t>How do I calculate a Likelihood Ratio?</a:t>
            </a:r>
          </a:p>
        </p:txBody>
      </p:sp>
    </p:spTree>
    <p:extLst>
      <p:ext uri="{BB962C8B-B14F-4D97-AF65-F5344CB8AC3E}">
        <p14:creationId xmlns:p14="http://schemas.microsoft.com/office/powerpoint/2010/main" val="527263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1249362"/>
          </a:xfrm>
        </p:spPr>
        <p:txBody>
          <a:bodyPr>
            <a:normAutofit/>
          </a:bodyPr>
          <a:lstStyle/>
          <a:p>
            <a:pPr eaLnBrk="1" fontAlgn="auto" hangingPunct="1">
              <a:spcAft>
                <a:spcPts val="0"/>
              </a:spcAft>
              <a:defRPr/>
            </a:pPr>
            <a:r>
              <a:rPr lang="en-US" sz="4000" cap="none" dirty="0">
                <a:ea typeface="ＭＳ Ｐゴシック" pitchFamily="-106" charset="-128"/>
              </a:rPr>
              <a:t>DIAGNOSTIC TEST: </a:t>
            </a:r>
            <a:r>
              <a:rPr lang="en-US" sz="3200" cap="none" dirty="0">
                <a:ea typeface="ＭＳ Ｐゴシック" pitchFamily="-106" charset="-128"/>
              </a:rPr>
              <a:t>RESULTS</a:t>
            </a:r>
            <a:endParaRPr lang="en-US" sz="3600" dirty="0">
              <a:ea typeface="+mj-ea"/>
            </a:endParaRPr>
          </a:p>
        </p:txBody>
      </p:sp>
      <p:sp>
        <p:nvSpPr>
          <p:cNvPr id="20483" name="Rectangle 3"/>
          <p:cNvSpPr>
            <a:spLocks noGrp="1" noChangeArrowheads="1"/>
          </p:cNvSpPr>
          <p:nvPr>
            <p:ph sz="quarter" idx="1"/>
          </p:nvPr>
        </p:nvSpPr>
        <p:spPr>
          <a:xfrm>
            <a:off x="457200" y="2133600"/>
            <a:ext cx="8229600" cy="3733800"/>
          </a:xfrm>
        </p:spPr>
        <p:txBody>
          <a:bodyPr/>
          <a:lstStyle/>
          <a:p>
            <a:pPr eaLnBrk="1" hangingPunct="1"/>
            <a:r>
              <a:rPr lang="en-US" dirty="0" smtClean="0">
                <a:ea typeface="ＭＳ Ｐゴシック" pitchFamily="-106" charset="-128"/>
              </a:rPr>
              <a:t>Start with</a:t>
            </a:r>
            <a:r>
              <a:rPr lang="en-US" b="1" dirty="0" smtClean="0">
                <a:ea typeface="ＭＳ Ｐゴシック" pitchFamily="-106" charset="-128"/>
              </a:rPr>
              <a:t> Sensitivity </a:t>
            </a:r>
            <a:r>
              <a:rPr lang="en-US" dirty="0" smtClean="0">
                <a:ea typeface="ＭＳ Ｐゴシック" pitchFamily="-106" charset="-128"/>
              </a:rPr>
              <a:t>and </a:t>
            </a:r>
            <a:r>
              <a:rPr lang="en-US" b="1" dirty="0" smtClean="0">
                <a:ea typeface="ＭＳ Ｐゴシック" pitchFamily="-106" charset="-128"/>
              </a:rPr>
              <a:t>Specificity</a:t>
            </a:r>
          </a:p>
          <a:p>
            <a:pPr marL="0" indent="0" eaLnBrk="1" hangingPunct="1">
              <a:buNone/>
            </a:pPr>
            <a:endParaRPr lang="en-US" dirty="0" smtClean="0">
              <a:ea typeface="ＭＳ Ｐゴシック" pitchFamily="-106" charset="-128"/>
            </a:endParaRPr>
          </a:p>
          <a:p>
            <a:pPr eaLnBrk="1" hangingPunct="1"/>
            <a:r>
              <a:rPr lang="en-US" b="1" dirty="0" smtClean="0">
                <a:ea typeface="ＭＳ Ｐゴシック" pitchFamily="-106" charset="-128"/>
              </a:rPr>
              <a:t>Sensitivity:</a:t>
            </a:r>
            <a:r>
              <a:rPr lang="en-US" dirty="0" smtClean="0">
                <a:ea typeface="ＭＳ Ｐゴシック" pitchFamily="-106" charset="-128"/>
              </a:rPr>
              <a:t>	The ability of the test to 					detect </a:t>
            </a:r>
            <a:r>
              <a:rPr lang="en-US" u="sng" dirty="0" smtClean="0">
                <a:ea typeface="ＭＳ Ｐゴシック" pitchFamily="-106" charset="-128"/>
              </a:rPr>
              <a:t>diseased</a:t>
            </a:r>
            <a:r>
              <a:rPr lang="en-US" dirty="0" smtClean="0">
                <a:ea typeface="ＭＳ Ｐゴシック" pitchFamily="-106" charset="-128"/>
              </a:rPr>
              <a:t> people 					from a diseased population</a:t>
            </a:r>
          </a:p>
          <a:p>
            <a:pPr eaLnBrk="1" hangingPunct="1"/>
            <a:r>
              <a:rPr lang="en-US" b="1" dirty="0" smtClean="0">
                <a:ea typeface="ＭＳ Ｐゴシック" pitchFamily="-106" charset="-128"/>
              </a:rPr>
              <a:t>Specificity:</a:t>
            </a:r>
            <a:r>
              <a:rPr lang="en-US" dirty="0" smtClean="0">
                <a:ea typeface="ＭＳ Ｐゴシック" pitchFamily="-106" charset="-128"/>
              </a:rPr>
              <a:t>	The ability of a test to 					detect </a:t>
            </a:r>
            <a:r>
              <a:rPr lang="en-US" u="sng" dirty="0" smtClean="0">
                <a:ea typeface="ＭＳ Ｐゴシック" pitchFamily="-106" charset="-128"/>
              </a:rPr>
              <a:t>healthy people</a:t>
            </a:r>
            <a:r>
              <a:rPr lang="en-US" dirty="0" smtClean="0">
                <a:ea typeface="ＭＳ Ｐゴシック" pitchFamily="-106" charset="-128"/>
              </a:rPr>
              <a:t> from a 				healthy population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fontAlgn="auto" hangingPunct="1">
              <a:spcAft>
                <a:spcPts val="0"/>
              </a:spcAft>
              <a:defRPr/>
            </a:pPr>
            <a:r>
              <a:rPr lang="en-US" sz="4000" cap="none" dirty="0">
                <a:ea typeface="ＭＳ Ｐゴシック" pitchFamily="-106" charset="-128"/>
              </a:rPr>
              <a:t>DIAGNOSTIC TEST: </a:t>
            </a:r>
            <a:r>
              <a:rPr lang="en-US" sz="3200" cap="none" dirty="0">
                <a:ea typeface="ＭＳ Ｐゴシック" pitchFamily="-106" charset="-128"/>
              </a:rPr>
              <a:t>RESULTS</a:t>
            </a:r>
            <a:endParaRPr lang="en-US" dirty="0">
              <a:ea typeface="+mj-ea"/>
            </a:endParaRPr>
          </a:p>
        </p:txBody>
      </p:sp>
      <p:sp>
        <p:nvSpPr>
          <p:cNvPr id="22531" name="Rectangle 3"/>
          <p:cNvSpPr>
            <a:spLocks noGrp="1" noChangeArrowheads="1"/>
          </p:cNvSpPr>
          <p:nvPr>
            <p:ph sz="quarter" idx="1"/>
          </p:nvPr>
        </p:nvSpPr>
        <p:spPr>
          <a:xfrm>
            <a:off x="381000" y="1676400"/>
            <a:ext cx="8610600" cy="4953000"/>
          </a:xfrm>
        </p:spPr>
        <p:txBody>
          <a:bodyPr/>
          <a:lstStyle/>
          <a:p>
            <a:pPr eaLnBrk="1" hangingPunct="1">
              <a:lnSpc>
                <a:spcPct val="90000"/>
              </a:lnSpc>
            </a:pPr>
            <a:r>
              <a:rPr lang="en-US" dirty="0" smtClean="0">
                <a:ea typeface="ＭＳ Ｐゴシック" pitchFamily="-106" charset="-128"/>
              </a:rPr>
              <a:t>Likelihood Ratios indicate </a:t>
            </a:r>
            <a:r>
              <a:rPr lang="en-US" dirty="0">
                <a:ea typeface="ＭＳ Ｐゴシック" pitchFamily="-106" charset="-128"/>
              </a:rPr>
              <a:t>by how much a given diagnostic test result will raise or lower the pretest probability of the target </a:t>
            </a:r>
            <a:r>
              <a:rPr lang="en-US" dirty="0" smtClean="0">
                <a:ea typeface="ＭＳ Ｐゴシック" pitchFamily="-106" charset="-128"/>
              </a:rPr>
              <a:t>disorder</a:t>
            </a:r>
          </a:p>
          <a:p>
            <a:pPr marL="0" indent="0" eaLnBrk="1" hangingPunct="1">
              <a:lnSpc>
                <a:spcPct val="90000"/>
              </a:lnSpc>
              <a:buNone/>
            </a:pPr>
            <a:endParaRPr lang="en-US" dirty="0">
              <a:ea typeface="ＭＳ Ｐゴシック" pitchFamily="-106" charset="-128"/>
            </a:endParaRPr>
          </a:p>
          <a:p>
            <a:pPr eaLnBrk="1" hangingPunct="1">
              <a:lnSpc>
                <a:spcPct val="90000"/>
              </a:lnSpc>
            </a:pPr>
            <a:r>
              <a:rPr lang="en-US" b="1" dirty="0" smtClean="0">
                <a:ea typeface="ＭＳ Ｐゴシック" pitchFamily="-106" charset="-128"/>
              </a:rPr>
              <a:t>LR (+)</a:t>
            </a:r>
          </a:p>
          <a:p>
            <a:pPr lvl="1" eaLnBrk="1" hangingPunct="1">
              <a:lnSpc>
                <a:spcPct val="90000"/>
              </a:lnSpc>
            </a:pPr>
            <a:r>
              <a:rPr lang="en-US" sz="2400" dirty="0">
                <a:ea typeface="ＭＳ Ｐゴシック" pitchFamily="-106" charset="-128"/>
              </a:rPr>
              <a:t>The probability that the patient has a 				true positive test, rather than a false </a:t>
            </a:r>
            <a:r>
              <a:rPr lang="en-US" sz="2400" dirty="0" smtClean="0">
                <a:ea typeface="ＭＳ Ｐゴシック" pitchFamily="-106" charset="-128"/>
              </a:rPr>
              <a:t>positive</a:t>
            </a:r>
            <a:endParaRPr lang="en-US" sz="2400" b="1" dirty="0" smtClean="0">
              <a:ea typeface="ＭＳ Ｐゴシック" pitchFamily="-106" charset="-128"/>
            </a:endParaRPr>
          </a:p>
          <a:p>
            <a:pPr eaLnBrk="1" hangingPunct="1">
              <a:lnSpc>
                <a:spcPct val="90000"/>
              </a:lnSpc>
            </a:pPr>
            <a:r>
              <a:rPr lang="en-US" b="1" dirty="0" smtClean="0">
                <a:ea typeface="ＭＳ Ｐゴシック" pitchFamily="-106" charset="-128"/>
              </a:rPr>
              <a:t>LR (-)</a:t>
            </a:r>
            <a:endParaRPr lang="en-US" b="1" dirty="0">
              <a:ea typeface="ＭＳ Ｐゴシック" pitchFamily="-106" charset="-128"/>
            </a:endParaRPr>
          </a:p>
          <a:p>
            <a:pPr lvl="1" eaLnBrk="1" hangingPunct="1">
              <a:lnSpc>
                <a:spcPct val="90000"/>
              </a:lnSpc>
            </a:pPr>
            <a:r>
              <a:rPr lang="en-US" sz="2400" dirty="0" smtClean="0">
                <a:ea typeface="ＭＳ Ｐゴシック" pitchFamily="-106" charset="-128"/>
              </a:rPr>
              <a:t>The probability that the patient has a 				true negative test and not a false negative</a:t>
            </a:r>
          </a:p>
          <a:p>
            <a:pPr eaLnBrk="1" hangingPunct="1">
              <a:lnSpc>
                <a:spcPct val="90000"/>
              </a:lnSpc>
              <a:buFontTx/>
              <a:buNone/>
            </a:pPr>
            <a:endParaRPr lang="en-US" dirty="0">
              <a:ea typeface="ＭＳ Ｐゴシック" pitchFamily="-106" charset="-128"/>
            </a:endParaRPr>
          </a:p>
          <a:p>
            <a:pPr eaLnBrk="1" hangingPunct="1">
              <a:lnSpc>
                <a:spcPct val="90000"/>
              </a:lnSpc>
            </a:pPr>
            <a:endParaRPr lang="en-US" dirty="0" smtClean="0">
              <a:ea typeface="ＭＳ Ｐゴシック" pitchFamily="-106"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81000" y="304800"/>
            <a:ext cx="7467600" cy="1143000"/>
          </a:xfrm>
        </p:spPr>
        <p:txBody>
          <a:bodyPr wrap="square" lIns="91440" tIns="45720" rIns="91440" bIns="45720" numCol="1" anchorCtr="0" compatLnSpc="1">
            <a:prstTxWarp prst="textNoShape">
              <a:avLst/>
            </a:prstTxWarp>
            <a:normAutofit/>
          </a:bodyPr>
          <a:lstStyle/>
          <a:p>
            <a:pPr eaLnBrk="1" hangingPunct="1"/>
            <a:r>
              <a:rPr lang="en-US" sz="4000" cap="none" dirty="0" smtClean="0">
                <a:ea typeface="ＭＳ Ｐゴシック" pitchFamily="-106" charset="-128"/>
              </a:rPr>
              <a:t>DIAGNOSTIC TEST: </a:t>
            </a:r>
            <a:r>
              <a:rPr lang="en-US" sz="3200" cap="none" dirty="0" smtClean="0">
                <a:ea typeface="ＭＳ Ｐゴシック" pitchFamily="-106" charset="-128"/>
              </a:rPr>
              <a:t>RESULTS</a:t>
            </a:r>
          </a:p>
        </p:txBody>
      </p:sp>
      <p:graphicFrame>
        <p:nvGraphicFramePr>
          <p:cNvPr id="1026" name="Object 2"/>
          <p:cNvGraphicFramePr>
            <a:graphicFrameLocks noGrp="1" noChangeAspect="1"/>
          </p:cNvGraphicFramePr>
          <p:nvPr>
            <p:ph sz="quarter" idx="1"/>
          </p:nvPr>
        </p:nvGraphicFramePr>
        <p:xfrm>
          <a:off x="1909763" y="2327275"/>
          <a:ext cx="4562475" cy="3419475"/>
        </p:xfrm>
        <a:graphic>
          <a:graphicData uri="http://schemas.openxmlformats.org/presentationml/2006/ole">
            <mc:AlternateContent xmlns:mc="http://schemas.openxmlformats.org/markup-compatibility/2006">
              <mc:Choice xmlns:v="urn:schemas-microsoft-com:vml" Requires="v">
                <p:oleObj spid="_x0000_s1046" name="Slide" r:id="rId3" imgW="4562475" imgH="3419475" progId="PowerPoint.Slide.8">
                  <p:embed/>
                </p:oleObj>
              </mc:Choice>
              <mc:Fallback>
                <p:oleObj name="Slide" r:id="rId3" imgW="4562475" imgH="3419475" progId="PowerPoint.Slid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9763" y="2327275"/>
                        <a:ext cx="4562475" cy="3419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r>
              <a:rPr lang="en-US" cap="none" dirty="0" smtClean="0">
                <a:ea typeface="ＭＳ Ｐゴシック" pitchFamily="-106" charset="-128"/>
              </a:rPr>
              <a:t>Stool Antigen Tests for H. Pylori in Children</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701712370"/>
              </p:ext>
            </p:extLst>
          </p:nvPr>
        </p:nvGraphicFramePr>
        <p:xfrm>
          <a:off x="457200" y="1600200"/>
          <a:ext cx="3733800" cy="3886200"/>
        </p:xfrm>
        <a:graphic>
          <a:graphicData uri="http://schemas.openxmlformats.org/drawingml/2006/table">
            <a:tbl>
              <a:tblPr/>
              <a:tblGrid>
                <a:gridCol w="685800"/>
                <a:gridCol w="1143000"/>
                <a:gridCol w="1066800"/>
                <a:gridCol w="838200"/>
              </a:tblGrid>
              <a:tr h="971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Century Schoolbook"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Century Schoolbook" charset="0"/>
                          <a:cs typeface="Arial" charset="0"/>
                        </a:rPr>
                        <a:t>Disease Present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Century Schoolbook" charset="0"/>
                          <a:cs typeface="Arial" charset="0"/>
                        </a:rPr>
                        <a:t>Disease Absent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Century Schoolbook" charset="0"/>
                          <a:cs typeface="Arial" charset="0"/>
                        </a:rPr>
                        <a:t>Totals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71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Test pos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39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971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Test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neg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58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971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entury Schoolbook"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41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62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entury Schoolbook" charset="0"/>
                          <a:cs typeface="Arial" charset="0"/>
                        </a:rPr>
                        <a:t>103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bl>
          </a:graphicData>
        </a:graphic>
      </p:graphicFrame>
      <p:sp>
        <p:nvSpPr>
          <p:cNvPr id="24606" name="Content Placeholder 4"/>
          <p:cNvSpPr>
            <a:spLocks noGrp="1"/>
          </p:cNvSpPr>
          <p:nvPr>
            <p:ph sz="quarter" idx="2"/>
          </p:nvPr>
        </p:nvSpPr>
        <p:spPr>
          <a:xfrm>
            <a:off x="4648200" y="1600200"/>
            <a:ext cx="3657600" cy="4572000"/>
          </a:xfrm>
        </p:spPr>
        <p:txBody>
          <a:bodyPr/>
          <a:lstStyle/>
          <a:p>
            <a:pPr eaLnBrk="1" hangingPunct="1"/>
            <a:r>
              <a:rPr lang="en-US" dirty="0" err="1" smtClean="0">
                <a:ea typeface="ＭＳ Ｐゴシック" pitchFamily="-106" charset="-128"/>
              </a:rPr>
              <a:t>Sen</a:t>
            </a:r>
            <a:r>
              <a:rPr lang="en-US" dirty="0" smtClean="0">
                <a:ea typeface="ＭＳ Ｐゴシック" pitchFamily="-106" charset="-128"/>
              </a:rPr>
              <a:t>:   35/41 = 85.4%</a:t>
            </a:r>
          </a:p>
          <a:p>
            <a:pPr eaLnBrk="1" hangingPunct="1"/>
            <a:r>
              <a:rPr lang="en-US" dirty="0" smtClean="0">
                <a:ea typeface="ＭＳ Ｐゴシック" pitchFamily="-106" charset="-128"/>
              </a:rPr>
              <a:t>Spec:  58/62 = 93.5%</a:t>
            </a:r>
          </a:p>
          <a:p>
            <a:pPr eaLnBrk="1" hangingPunct="1"/>
            <a:r>
              <a:rPr lang="en-US" dirty="0" smtClean="0">
                <a:ea typeface="ＭＳ Ｐゴシック" pitchFamily="-106" charset="-128"/>
              </a:rPr>
              <a:t>LR+:  35/41 ÷ 4/62=13</a:t>
            </a:r>
          </a:p>
          <a:p>
            <a:pPr eaLnBrk="1" hangingPunct="1"/>
            <a:r>
              <a:rPr lang="en-US" dirty="0" smtClean="0">
                <a:ea typeface="ＭＳ Ｐゴシック" pitchFamily="-106" charset="-128"/>
              </a:rPr>
              <a:t>LR-</a:t>
            </a:r>
            <a:r>
              <a:rPr lang="en-US" dirty="0">
                <a:ea typeface="ＭＳ Ｐゴシック" pitchFamily="-106" charset="-128"/>
              </a:rPr>
              <a:t>:  6/41 </a:t>
            </a:r>
            <a:r>
              <a:rPr lang="en-US" dirty="0" smtClean="0">
                <a:ea typeface="ＭＳ Ｐゴシック" pitchFamily="-106" charset="-128"/>
              </a:rPr>
              <a:t>÷58/62=0.16   </a:t>
            </a:r>
          </a:p>
          <a:p>
            <a:pPr eaLnBrk="1" hangingPunct="1"/>
            <a:r>
              <a:rPr lang="en-US" dirty="0" smtClean="0">
                <a:ea typeface="ＭＳ Ｐゴシック" pitchFamily="-106" charset="-128"/>
              </a:rPr>
              <a:t>Pre-test probability for this study = 40%</a:t>
            </a:r>
          </a:p>
        </p:txBody>
      </p:sp>
      <p:sp>
        <p:nvSpPr>
          <p:cNvPr id="3" name="TextBox 2"/>
          <p:cNvSpPr txBox="1"/>
          <p:nvPr/>
        </p:nvSpPr>
        <p:spPr>
          <a:xfrm>
            <a:off x="533400" y="5943600"/>
            <a:ext cx="7543800" cy="369332"/>
          </a:xfrm>
          <a:prstGeom prst="rect">
            <a:avLst/>
          </a:prstGeom>
          <a:noFill/>
        </p:spPr>
        <p:txBody>
          <a:bodyPr wrap="square" rtlCol="0">
            <a:spAutoFit/>
          </a:bodyPr>
          <a:lstStyle/>
          <a:p>
            <a:r>
              <a:rPr lang="en-US" dirty="0" err="1" smtClean="0"/>
              <a:t>Iranikhah</a:t>
            </a:r>
            <a:r>
              <a:rPr lang="en-US" dirty="0" smtClean="0"/>
              <a:t> A et al.  Iran J </a:t>
            </a:r>
            <a:r>
              <a:rPr lang="en-US" dirty="0" err="1" smtClean="0"/>
              <a:t>Pediatr</a:t>
            </a:r>
            <a:r>
              <a:rPr lang="en-US" dirty="0" smtClean="0"/>
              <a:t>, Apr 2013; 23(2):138-142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How are Likelihood ratios used</a:t>
            </a:r>
            <a:endParaRPr lang="en-US" sz="3600" dirty="0"/>
          </a:p>
        </p:txBody>
      </p:sp>
      <p:sp>
        <p:nvSpPr>
          <p:cNvPr id="3" name="Content Placeholder 2"/>
          <p:cNvSpPr>
            <a:spLocks noGrp="1"/>
          </p:cNvSpPr>
          <p:nvPr>
            <p:ph sz="quarter" idx="1"/>
          </p:nvPr>
        </p:nvSpPr>
        <p:spPr/>
        <p:txBody>
          <a:bodyPr/>
          <a:lstStyle/>
          <a:p>
            <a:r>
              <a:rPr lang="en-US" dirty="0" smtClean="0"/>
              <a:t>Know your Pre-Test Probability (PTP)</a:t>
            </a:r>
          </a:p>
          <a:p>
            <a:r>
              <a:rPr lang="en-US" dirty="0" smtClean="0"/>
              <a:t>Varies from patient to patient</a:t>
            </a:r>
          </a:p>
          <a:p>
            <a:r>
              <a:rPr lang="en-US" dirty="0" smtClean="0"/>
              <a:t>PTP may be considered disease prevalence for your population</a:t>
            </a:r>
          </a:p>
          <a:p>
            <a:r>
              <a:rPr lang="en-US" dirty="0" smtClean="0"/>
              <a:t>Check first few sentences of article introduction to see if authors describe their disease prevalence</a:t>
            </a:r>
          </a:p>
          <a:p>
            <a:r>
              <a:rPr lang="en-US" dirty="0" smtClean="0"/>
              <a:t>Might have to use personal clinical judgment</a:t>
            </a:r>
          </a:p>
          <a:p>
            <a:r>
              <a:rPr lang="en-US" dirty="0" smtClean="0"/>
              <a:t>Exerts a major influence on the diagnostic process</a:t>
            </a:r>
            <a:endParaRPr lang="en-US" dirty="0"/>
          </a:p>
        </p:txBody>
      </p:sp>
    </p:spTree>
    <p:extLst>
      <p:ext uri="{BB962C8B-B14F-4D97-AF65-F5344CB8AC3E}">
        <p14:creationId xmlns:p14="http://schemas.microsoft.com/office/powerpoint/2010/main" val="1350106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Content Placeholder 3" descr="images.jpeg"/>
          <p:cNvPicPr>
            <a:picLocks noGrp="1" noChangeAspect="1"/>
          </p:cNvPicPr>
          <p:nvPr>
            <p:ph sz="quarter" idx="1"/>
          </p:nvPr>
        </p:nvPicPr>
        <p:blipFill>
          <a:blip r:embed="rId2"/>
          <a:srcRect l="-57825" r="-57825"/>
          <a:stretch>
            <a:fillRect/>
          </a:stretch>
        </p:blipFill>
        <p:spPr>
          <a:xfrm>
            <a:off x="-152400" y="762000"/>
            <a:ext cx="8985250" cy="5864225"/>
          </a:xfrm>
        </p:spPr>
      </p:pic>
      <p:cxnSp>
        <p:nvCxnSpPr>
          <p:cNvPr id="6" name="Straight Connector 5"/>
          <p:cNvCxnSpPr>
            <a:cxnSpLocks noChangeShapeType="1"/>
          </p:cNvCxnSpPr>
          <p:nvPr/>
        </p:nvCxnSpPr>
        <p:spPr bwMode="auto">
          <a:xfrm flipV="1">
            <a:off x="3352800" y="2057400"/>
            <a:ext cx="1752600" cy="1524000"/>
          </a:xfrm>
          <a:prstGeom prst="line">
            <a:avLst/>
          </a:prstGeom>
          <a:noFill/>
          <a:ln w="25400">
            <a:solidFill>
              <a:schemeClr val="accent1"/>
            </a:solidFill>
            <a:round/>
            <a:headEnd/>
            <a:tailEnd/>
          </a:ln>
          <a:effectLst>
            <a:outerShdw dist="25000" dir="5400000" rotWithShape="0">
              <a:srgbClr val="808080">
                <a:alpha val="39999"/>
              </a:srgbClr>
            </a:outerShdw>
          </a:effectLst>
        </p:spPr>
      </p:cxnSp>
      <p:cxnSp>
        <p:nvCxnSpPr>
          <p:cNvPr id="8" name="Straight Connector 7"/>
          <p:cNvCxnSpPr>
            <a:cxnSpLocks noChangeShapeType="1"/>
          </p:cNvCxnSpPr>
          <p:nvPr/>
        </p:nvCxnSpPr>
        <p:spPr bwMode="auto">
          <a:xfrm>
            <a:off x="3352800" y="3581400"/>
            <a:ext cx="1752600" cy="533400"/>
          </a:xfrm>
          <a:prstGeom prst="line">
            <a:avLst/>
          </a:prstGeom>
          <a:noFill/>
          <a:ln w="25400">
            <a:solidFill>
              <a:schemeClr val="accent1"/>
            </a:solidFill>
            <a:round/>
            <a:headEnd/>
            <a:tailEnd/>
          </a:ln>
          <a:effectLst>
            <a:outerShdw dist="25000" dir="5400000" rotWithShape="0">
              <a:srgbClr val="808080">
                <a:alpha val="39999"/>
              </a:srgbClr>
            </a:outerShdw>
          </a:effectLst>
        </p:spPr>
      </p:cxnSp>
      <p:sp>
        <p:nvSpPr>
          <p:cNvPr id="3" name="Title 2"/>
          <p:cNvSpPr>
            <a:spLocks noGrp="1"/>
          </p:cNvSpPr>
          <p:nvPr>
            <p:ph type="title"/>
          </p:nvPr>
        </p:nvSpPr>
        <p:spPr>
          <a:xfrm>
            <a:off x="495300" y="457200"/>
            <a:ext cx="7467600" cy="1143000"/>
          </a:xfrm>
        </p:spPr>
        <p:txBody>
          <a:bodyPr>
            <a:normAutofit fontScale="90000"/>
          </a:bodyPr>
          <a:lstStyle/>
          <a:p>
            <a:r>
              <a:rPr lang="en-US" dirty="0" smtClean="0"/>
              <a:t>The Fagan </a:t>
            </a:r>
            <a:r>
              <a:rPr lang="en-US" dirty="0" err="1" smtClean="0"/>
              <a:t>Nomogram</a:t>
            </a:r>
            <a:r>
              <a:rPr lang="en-US" dirty="0" smtClean="0"/>
              <a:t/>
            </a:r>
            <a:br>
              <a:rPr lang="en-US" dirty="0" smtClean="0"/>
            </a:br>
            <a:r>
              <a:rPr lang="en-US" dirty="0" smtClean="0"/>
              <a:t/>
            </a:r>
            <a:br>
              <a:rPr lang="en-US" dirty="0" smtClean="0"/>
            </a:br>
            <a:r>
              <a:rPr lang="en-US" dirty="0" smtClean="0"/>
              <a:t>TP 40%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325562"/>
          </a:xfrm>
        </p:spPr>
        <p:txBody>
          <a:bodyPr>
            <a:normAutofit/>
          </a:bodyPr>
          <a:lstStyle/>
          <a:p>
            <a:pPr eaLnBrk="1" fontAlgn="auto" hangingPunct="1">
              <a:spcAft>
                <a:spcPts val="0"/>
              </a:spcAft>
              <a:defRPr/>
            </a:pPr>
            <a:r>
              <a:rPr lang="en-US" sz="4000" cap="none" dirty="0">
                <a:ea typeface="ＭＳ Ｐゴシック" pitchFamily="-106" charset="-128"/>
              </a:rPr>
              <a:t>DIAGNOSTIC TEST: </a:t>
            </a:r>
            <a:r>
              <a:rPr lang="en-US" sz="3200" cap="none" dirty="0">
                <a:ea typeface="ＭＳ Ｐゴシック" pitchFamily="-106" charset="-128"/>
              </a:rPr>
              <a:t>RESULTS</a:t>
            </a:r>
            <a:endParaRPr lang="en-US" sz="3200" dirty="0">
              <a:ea typeface="+mj-ea"/>
            </a:endParaRPr>
          </a:p>
        </p:txBody>
      </p:sp>
      <p:sp>
        <p:nvSpPr>
          <p:cNvPr id="27651" name="Rectangle 3"/>
          <p:cNvSpPr>
            <a:spLocks noGrp="1" noChangeArrowheads="1"/>
          </p:cNvSpPr>
          <p:nvPr>
            <p:ph sz="quarter" idx="1"/>
          </p:nvPr>
        </p:nvSpPr>
        <p:spPr>
          <a:xfrm>
            <a:off x="304800" y="1600200"/>
            <a:ext cx="8610600" cy="4876800"/>
          </a:xfrm>
        </p:spPr>
        <p:txBody>
          <a:bodyPr/>
          <a:lstStyle/>
          <a:p>
            <a:pPr eaLnBrk="1" hangingPunct="1">
              <a:buFontTx/>
              <a:buNone/>
            </a:pPr>
            <a:r>
              <a:rPr lang="en-US" sz="3000" i="1" dirty="0" smtClean="0">
                <a:ea typeface="ＭＳ Ｐゴシック" pitchFamily="-106" charset="-128"/>
              </a:rPr>
              <a:t>	</a:t>
            </a:r>
            <a:endParaRPr lang="en-US" sz="3000" dirty="0" smtClean="0">
              <a:ea typeface="ＭＳ Ｐゴシック" pitchFamily="-106" charset="-128"/>
            </a:endParaRPr>
          </a:p>
          <a:p>
            <a:pPr eaLnBrk="1" hangingPunct="1">
              <a:spcBef>
                <a:spcPct val="0"/>
              </a:spcBef>
              <a:buFontTx/>
              <a:buNone/>
            </a:pPr>
            <a:r>
              <a:rPr lang="en-US" dirty="0" smtClean="0">
                <a:ea typeface="ＭＳ Ｐゴシック" pitchFamily="-106" charset="-128"/>
              </a:rPr>
              <a:t>LR = 1: post-test probability is exactly 	the same as pre-test probability</a:t>
            </a:r>
          </a:p>
          <a:p>
            <a:pPr eaLnBrk="1" hangingPunct="1">
              <a:buFontTx/>
              <a:buNone/>
            </a:pPr>
            <a:r>
              <a:rPr lang="en-US" dirty="0" smtClean="0">
                <a:ea typeface="ＭＳ Ｐゴシック" pitchFamily="-106" charset="-128"/>
              </a:rPr>
              <a:t>LR &gt; 1 increases the probability that the target 	disorder is present</a:t>
            </a:r>
          </a:p>
          <a:p>
            <a:pPr eaLnBrk="1" hangingPunct="1">
              <a:buFontTx/>
              <a:buNone/>
            </a:pPr>
            <a:r>
              <a:rPr lang="en-US" dirty="0" smtClean="0">
                <a:ea typeface="ＭＳ Ｐゴシック" pitchFamily="-106" charset="-128"/>
              </a:rPr>
              <a:t>LR &lt; 1 decreases the probability that the target 	disorder is present</a:t>
            </a:r>
          </a:p>
          <a:p>
            <a:pPr eaLnBrk="1" hangingPunct="1"/>
            <a:endParaRPr lang="en-US" i="1" dirty="0" smtClean="0">
              <a:ea typeface="ＭＳ Ｐゴシック" pitchFamily="-106" charset="-128"/>
            </a:endParaRPr>
          </a:p>
          <a:p>
            <a:pPr marL="0" indent="0" eaLnBrk="1" hangingPunct="1">
              <a:buNone/>
            </a:pPr>
            <a:r>
              <a:rPr lang="en-US" i="1" dirty="0" smtClean="0">
                <a:ea typeface="ＭＳ Ｐゴシック" pitchFamily="-106" charset="-128"/>
              </a:rPr>
              <a:t>LR = 8 means that it is 8 times more likely that a positive test is a true positive than a false positive.</a:t>
            </a:r>
          </a:p>
          <a:p>
            <a:pPr eaLnBrk="1" hangingPunct="1">
              <a:buFontTx/>
              <a:buNone/>
            </a:pPr>
            <a:endParaRPr lang="en-US" sz="2800" i="1" dirty="0" smtClean="0">
              <a:ea typeface="ＭＳ Ｐゴシック" pitchFamily="-106"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p:txBody>
          <a:bodyPr wrap="square" lIns="91440" tIns="45720" rIns="91440" bIns="45720" numCol="1" anchorCtr="0" compatLnSpc="1">
            <a:prstTxWarp prst="textNoShape">
              <a:avLst/>
            </a:prstTxWarp>
            <a:normAutofit/>
          </a:bodyPr>
          <a:lstStyle/>
          <a:p>
            <a:pPr eaLnBrk="1" hangingPunct="1"/>
            <a:r>
              <a:rPr lang="en-US" sz="3200" cap="none" dirty="0" smtClean="0">
                <a:ea typeface="ＭＳ Ｐゴシック" pitchFamily="-106" charset="-128"/>
              </a:rPr>
              <a:t>WHAT IS EVIDENCE - BASED MEDICINE (EBM)?</a:t>
            </a:r>
          </a:p>
        </p:txBody>
      </p:sp>
      <p:sp>
        <p:nvSpPr>
          <p:cNvPr id="10243" name="Content Placeholder 2"/>
          <p:cNvSpPr>
            <a:spLocks noGrp="1"/>
          </p:cNvSpPr>
          <p:nvPr>
            <p:ph sz="quarter" idx="1"/>
          </p:nvPr>
        </p:nvSpPr>
        <p:spPr>
          <a:xfrm>
            <a:off x="457200" y="1600200"/>
            <a:ext cx="7467600" cy="4873625"/>
          </a:xfrm>
        </p:spPr>
        <p:txBody>
          <a:bodyPr/>
          <a:lstStyle/>
          <a:p>
            <a:pPr eaLnBrk="1" hangingPunct="1"/>
            <a:endParaRPr lang="en-US" dirty="0" smtClean="0">
              <a:ea typeface="ＭＳ Ｐゴシック" pitchFamily="-106" charset="-128"/>
            </a:endParaRPr>
          </a:p>
          <a:p>
            <a:pPr eaLnBrk="1" hangingPunct="1"/>
            <a:r>
              <a:rPr lang="en-US" dirty="0" smtClean="0">
                <a:ea typeface="ＭＳ Ｐゴシック" pitchFamily="-106" charset="-128"/>
              </a:rPr>
              <a:t>The translation of medical research into clinical practice</a:t>
            </a:r>
          </a:p>
          <a:p>
            <a:pPr eaLnBrk="1" hangingPunct="1"/>
            <a:r>
              <a:rPr lang="en-US" dirty="0" smtClean="0">
                <a:ea typeface="ＭＳ Ｐゴシック" pitchFamily="-106" charset="-128"/>
              </a:rPr>
              <a:t>Integration of best research evidence with clinical experience and patient values</a:t>
            </a:r>
          </a:p>
          <a:p>
            <a:pPr eaLnBrk="1" hangingPunct="1"/>
            <a:r>
              <a:rPr lang="en-US" dirty="0" smtClean="0">
                <a:ea typeface="ＭＳ Ｐゴシック" pitchFamily="-106" charset="-128"/>
              </a:rPr>
              <a:t>Knowing how to use clinical literature to ensure optimal patient care</a:t>
            </a:r>
          </a:p>
          <a:p>
            <a:pPr eaLnBrk="1" hangingPunct="1"/>
            <a:r>
              <a:rPr lang="en-US" dirty="0" smtClean="0">
                <a:ea typeface="ＭＳ Ｐゴシック" pitchFamily="-106" charset="-128"/>
              </a:rPr>
              <a:t>EBM is about USING, not doing, research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4638"/>
            <a:ext cx="8229600" cy="1554162"/>
          </a:xfrm>
        </p:spPr>
        <p:txBody>
          <a:bodyPr wrap="square" lIns="91440" tIns="45720" rIns="91440" bIns="45720" numCol="1" anchorCtr="0" compatLnSpc="1">
            <a:prstTxWarp prst="textNoShape">
              <a:avLst/>
            </a:prstTxWarp>
            <a:normAutofit fontScale="90000"/>
          </a:bodyPr>
          <a:lstStyle/>
          <a:p>
            <a:pPr eaLnBrk="1" hangingPunct="1"/>
            <a:r>
              <a:rPr lang="en-US" sz="2700" cap="none" dirty="0" smtClean="0">
                <a:ea typeface="ＭＳ Ｐゴシック" pitchFamily="-106" charset="-128"/>
              </a:rPr>
              <a:t/>
            </a:r>
            <a:br>
              <a:rPr lang="en-US" sz="2700" cap="none" dirty="0" smtClean="0">
                <a:ea typeface="ＭＳ Ｐゴシック" pitchFamily="-106" charset="-128"/>
              </a:rPr>
            </a:br>
            <a:r>
              <a:rPr lang="en-US" sz="4000" cap="none" dirty="0" smtClean="0">
                <a:ea typeface="ＭＳ Ｐゴシック" pitchFamily="-106" charset="-128"/>
              </a:rPr>
              <a:t>LIKELIHOOD RATIOS</a:t>
            </a:r>
            <a:r>
              <a:rPr lang="en-US" sz="2900" u="sng" cap="none" dirty="0" smtClean="0">
                <a:ea typeface="ＭＳ Ｐゴシック" pitchFamily="-106" charset="-128"/>
              </a:rPr>
              <a:t/>
            </a:r>
            <a:br>
              <a:rPr lang="en-US" sz="2900" u="sng" cap="none" dirty="0" smtClean="0">
                <a:ea typeface="ＭＳ Ｐゴシック" pitchFamily="-106" charset="-128"/>
              </a:rPr>
            </a:br>
            <a:endParaRPr lang="en-US" sz="2900" u="sng" cap="none" dirty="0" smtClean="0">
              <a:ea typeface="ＭＳ Ｐゴシック" pitchFamily="-106" charset="-128"/>
            </a:endParaRPr>
          </a:p>
        </p:txBody>
      </p:sp>
      <p:sp>
        <p:nvSpPr>
          <p:cNvPr id="28675" name="Rectangle 3"/>
          <p:cNvSpPr>
            <a:spLocks noGrp="1" noChangeArrowheads="1"/>
          </p:cNvSpPr>
          <p:nvPr>
            <p:ph sz="quarter" idx="1"/>
          </p:nvPr>
        </p:nvSpPr>
        <p:spPr>
          <a:xfrm>
            <a:off x="304800" y="1981200"/>
            <a:ext cx="8610600" cy="4648200"/>
          </a:xfrm>
        </p:spPr>
        <p:txBody>
          <a:bodyPr/>
          <a:lstStyle/>
          <a:p>
            <a:pPr eaLnBrk="1" hangingPunct="1"/>
            <a:r>
              <a:rPr lang="en-US" b="1" dirty="0" smtClean="0">
                <a:ea typeface="ＭＳ Ｐゴシック" pitchFamily="-106" charset="-128"/>
              </a:rPr>
              <a:t>LR &gt; 10 or &lt; 0.1</a:t>
            </a:r>
            <a:r>
              <a:rPr lang="en-US" dirty="0" smtClean="0">
                <a:ea typeface="ＭＳ Ｐゴシック" pitchFamily="-106" charset="-128"/>
              </a:rPr>
              <a:t> generate large changes from pre-test to post-test probability</a:t>
            </a:r>
          </a:p>
          <a:p>
            <a:pPr eaLnBrk="1" hangingPunct="1"/>
            <a:r>
              <a:rPr lang="en-US" b="1" dirty="0" smtClean="0">
                <a:ea typeface="ＭＳ Ｐゴシック" pitchFamily="-106" charset="-128"/>
              </a:rPr>
              <a:t>LR = 5 - 10 or 0.1 - 0.2</a:t>
            </a:r>
            <a:r>
              <a:rPr lang="en-US" dirty="0" smtClean="0">
                <a:ea typeface="ＭＳ Ｐゴシック" pitchFamily="-106" charset="-128"/>
              </a:rPr>
              <a:t> generate moderate shifts pre-test to post-test</a:t>
            </a:r>
          </a:p>
          <a:p>
            <a:pPr eaLnBrk="1" hangingPunct="1"/>
            <a:r>
              <a:rPr lang="en-US" b="1" dirty="0" smtClean="0">
                <a:ea typeface="ＭＳ Ｐゴシック" pitchFamily="-106" charset="-128"/>
              </a:rPr>
              <a:t>LR = 2 – 5 or 0.5 – 0.2</a:t>
            </a:r>
            <a:r>
              <a:rPr lang="en-US" dirty="0" smtClean="0">
                <a:ea typeface="ＭＳ Ｐゴシック" pitchFamily="-106" charset="-128"/>
              </a:rPr>
              <a:t> generate small, but sometimes important changes in probability</a:t>
            </a:r>
          </a:p>
          <a:p>
            <a:pPr eaLnBrk="1" hangingPunct="1"/>
            <a:r>
              <a:rPr lang="en-US" b="1" dirty="0" smtClean="0">
                <a:ea typeface="ＭＳ Ｐゴシック" pitchFamily="-106" charset="-128"/>
              </a:rPr>
              <a:t>LR = 1 – 2 or 0.5 – 1</a:t>
            </a:r>
            <a:r>
              <a:rPr lang="en-US" dirty="0" smtClean="0">
                <a:ea typeface="ＭＳ Ｐゴシック" pitchFamily="-106" charset="-128"/>
              </a:rPr>
              <a:t> are rarely important shifts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ea typeface="+mj-ea"/>
              </a:rPr>
              <a:t>Diagnostic Test</a:t>
            </a:r>
            <a:br>
              <a:rPr lang="en-US" dirty="0">
                <a:ea typeface="+mj-ea"/>
              </a:rPr>
            </a:br>
            <a:r>
              <a:rPr lang="en-US" sz="3200" u="sng" dirty="0">
                <a:ea typeface="+mj-ea"/>
              </a:rPr>
              <a:t>Likelihood Ratio vs Predictive Value</a:t>
            </a:r>
          </a:p>
        </p:txBody>
      </p:sp>
      <p:sp>
        <p:nvSpPr>
          <p:cNvPr id="29699" name="Rectangle 3"/>
          <p:cNvSpPr>
            <a:spLocks noGrp="1" noChangeArrowheads="1"/>
          </p:cNvSpPr>
          <p:nvPr>
            <p:ph sz="quarter" idx="1"/>
          </p:nvPr>
        </p:nvSpPr>
        <p:spPr>
          <a:xfrm>
            <a:off x="609600" y="1676400"/>
            <a:ext cx="7086600" cy="3733800"/>
          </a:xfrm>
        </p:spPr>
        <p:txBody>
          <a:bodyPr/>
          <a:lstStyle/>
          <a:p>
            <a:pPr eaLnBrk="1" hangingPunct="1"/>
            <a:endParaRPr lang="en-US" b="1" dirty="0" smtClean="0">
              <a:ea typeface="ＭＳ Ｐゴシック" pitchFamily="-106" charset="-128"/>
            </a:endParaRPr>
          </a:p>
          <a:p>
            <a:pPr eaLnBrk="1" hangingPunct="1"/>
            <a:r>
              <a:rPr lang="en-US" b="1" dirty="0" smtClean="0">
                <a:ea typeface="ＭＳ Ｐゴシック" pitchFamily="-106" charset="-128"/>
              </a:rPr>
              <a:t>Prevalence </a:t>
            </a:r>
            <a:r>
              <a:rPr lang="en-US" dirty="0" smtClean="0">
                <a:ea typeface="ＭＳ Ｐゴシック" pitchFamily="-106" charset="-128"/>
              </a:rPr>
              <a:t>= all study pts with disease / all pts in study</a:t>
            </a:r>
          </a:p>
          <a:p>
            <a:pPr eaLnBrk="1" hangingPunct="1"/>
            <a:r>
              <a:rPr lang="en-US" b="1" dirty="0" smtClean="0">
                <a:ea typeface="ＭＳ Ｐゴシック" pitchFamily="-106" charset="-128"/>
              </a:rPr>
              <a:t>Likelihood Ratio</a:t>
            </a:r>
            <a:r>
              <a:rPr lang="en-US" dirty="0" smtClean="0">
                <a:ea typeface="ＭＳ Ｐゴシック" pitchFamily="-106" charset="-128"/>
              </a:rPr>
              <a:t> is prevalence-</a:t>
            </a:r>
            <a:r>
              <a:rPr lang="en-US" b="1" dirty="0" smtClean="0">
                <a:ea typeface="ＭＳ Ｐゴシック" pitchFamily="-106" charset="-128"/>
              </a:rPr>
              <a:t>in</a:t>
            </a:r>
            <a:r>
              <a:rPr lang="en-US" dirty="0" smtClean="0">
                <a:ea typeface="ＭＳ Ｐゴシック" pitchFamily="-106" charset="-128"/>
              </a:rPr>
              <a:t>dependent</a:t>
            </a:r>
          </a:p>
          <a:p>
            <a:pPr eaLnBrk="1" hangingPunct="1"/>
            <a:r>
              <a:rPr lang="en-US" b="1" dirty="0" smtClean="0">
                <a:ea typeface="ＭＳ Ｐゴシック" pitchFamily="-106" charset="-128"/>
              </a:rPr>
              <a:t>Predictive Value</a:t>
            </a:r>
            <a:r>
              <a:rPr lang="en-US" dirty="0" smtClean="0">
                <a:ea typeface="ＭＳ Ｐゴシック" pitchFamily="-106" charset="-128"/>
              </a:rPr>
              <a:t> is wholly prevalence-</a:t>
            </a:r>
            <a:r>
              <a:rPr lang="en-US" b="1" dirty="0" smtClean="0">
                <a:ea typeface="ＭＳ Ｐゴシック" pitchFamily="-106" charset="-128"/>
              </a:rPr>
              <a:t>de</a:t>
            </a:r>
            <a:r>
              <a:rPr lang="en-US" dirty="0" smtClean="0">
                <a:ea typeface="ＭＳ Ｐゴシック" pitchFamily="-106" charset="-128"/>
              </a:rPr>
              <a:t>pendent</a:t>
            </a:r>
          </a:p>
          <a:p>
            <a:pPr eaLnBrk="1" hangingPunct="1"/>
            <a:r>
              <a:rPr lang="en-US" i="1" dirty="0" smtClean="0">
                <a:ea typeface="ＭＳ Ｐゴシック" pitchFamily="-106" charset="-128"/>
              </a:rPr>
              <a:t>Prevalence is often higher in studies compared to routine practice due to selection bias.</a:t>
            </a:r>
          </a:p>
          <a:p>
            <a:pPr marL="0" indent="0" eaLnBrk="1" hangingPunct="1">
              <a:buNone/>
            </a:pPr>
            <a:endParaRPr lang="en-US" i="1" dirty="0" smtClean="0">
              <a:ea typeface="ＭＳ Ｐゴシック" pitchFamily="-106"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762000"/>
            <a:ext cx="8229600" cy="1219200"/>
          </a:xfrm>
        </p:spPr>
        <p:txBody>
          <a:bodyPr wrap="square" lIns="91440" tIns="45720" rIns="91440" bIns="45720" numCol="1" anchorCtr="0" compatLnSpc="1">
            <a:prstTxWarp prst="textNoShape">
              <a:avLst/>
            </a:prstTxWarp>
            <a:normAutofit fontScale="90000"/>
          </a:bodyPr>
          <a:lstStyle/>
          <a:p>
            <a:pPr eaLnBrk="1" hangingPunct="1"/>
            <a:r>
              <a:rPr lang="en-US" sz="3600" cap="none" dirty="0" smtClean="0">
                <a:ea typeface="ＭＳ Ｐゴシック" pitchFamily="-106" charset="-128"/>
              </a:rPr>
              <a:t/>
            </a:r>
            <a:br>
              <a:rPr lang="en-US" sz="3600" cap="none" dirty="0" smtClean="0">
                <a:ea typeface="ＭＳ Ｐゴシック" pitchFamily="-106" charset="-128"/>
              </a:rPr>
            </a:br>
            <a:r>
              <a:rPr lang="en-US" sz="3600" cap="none" dirty="0" smtClean="0">
                <a:ea typeface="ＭＳ Ｐゴシック" pitchFamily="-106" charset="-128"/>
              </a:rPr>
              <a:t/>
            </a:r>
            <a:br>
              <a:rPr lang="en-US" sz="3600" cap="none" dirty="0" smtClean="0">
                <a:ea typeface="ＭＳ Ｐゴシック" pitchFamily="-106" charset="-128"/>
              </a:rPr>
            </a:br>
            <a:r>
              <a:rPr lang="en-US" sz="3600" cap="none" dirty="0" smtClean="0">
                <a:ea typeface="ＭＳ Ｐゴシック" pitchFamily="-106" charset="-128"/>
              </a:rPr>
              <a:t/>
            </a:r>
            <a:br>
              <a:rPr lang="en-US" sz="3600" cap="none" dirty="0" smtClean="0">
                <a:ea typeface="ＭＳ Ｐゴシック" pitchFamily="-106" charset="-128"/>
              </a:rPr>
            </a:br>
            <a:r>
              <a:rPr lang="en-US" sz="3600" cap="none" dirty="0" smtClean="0">
                <a:ea typeface="ＭＳ Ｐゴシック" pitchFamily="-106" charset="-128"/>
              </a:rPr>
              <a:t>DIAGNOSTIC TEST – APPLICABILITY</a:t>
            </a:r>
            <a:br>
              <a:rPr lang="en-US" sz="3600" cap="none" dirty="0" smtClean="0">
                <a:ea typeface="ＭＳ Ｐゴシック" pitchFamily="-106" charset="-128"/>
              </a:rPr>
            </a:br>
            <a:r>
              <a:rPr lang="en-US" sz="2900" cap="none" dirty="0" smtClean="0">
                <a:ea typeface="ＭＳ Ｐゴシック" pitchFamily="-106" charset="-128"/>
              </a:rPr>
              <a:t/>
            </a:r>
            <a:br>
              <a:rPr lang="en-US" sz="2900" cap="none" dirty="0" smtClean="0">
                <a:ea typeface="ＭＳ Ｐゴシック" pitchFamily="-106" charset="-128"/>
              </a:rPr>
            </a:br>
            <a:endParaRPr lang="en-US" sz="2900" cap="none" dirty="0" smtClean="0">
              <a:ea typeface="ＭＳ Ｐゴシック" pitchFamily="-106" charset="-128"/>
            </a:endParaRPr>
          </a:p>
        </p:txBody>
      </p:sp>
      <p:sp>
        <p:nvSpPr>
          <p:cNvPr id="30723" name="Rectangle 3"/>
          <p:cNvSpPr>
            <a:spLocks noGrp="1" noChangeArrowheads="1"/>
          </p:cNvSpPr>
          <p:nvPr>
            <p:ph sz="quarter" idx="1"/>
          </p:nvPr>
        </p:nvSpPr>
        <p:spPr>
          <a:xfrm>
            <a:off x="36689" y="1295400"/>
            <a:ext cx="8839200" cy="5257800"/>
          </a:xfrm>
        </p:spPr>
        <p:txBody>
          <a:bodyPr/>
          <a:lstStyle/>
          <a:p>
            <a:pPr eaLnBrk="1" hangingPunct="1">
              <a:lnSpc>
                <a:spcPct val="90000"/>
              </a:lnSpc>
            </a:pPr>
            <a:endParaRPr lang="en-US" dirty="0" smtClean="0">
              <a:ea typeface="ＭＳ Ｐゴシック" pitchFamily="-106" charset="-128"/>
            </a:endParaRPr>
          </a:p>
          <a:p>
            <a:pPr lvl="1" eaLnBrk="1" hangingPunct="1">
              <a:lnSpc>
                <a:spcPct val="90000"/>
              </a:lnSpc>
            </a:pPr>
            <a:r>
              <a:rPr lang="en-US" sz="2400" i="1" dirty="0" smtClean="0">
                <a:ea typeface="ＭＳ Ｐゴシック" pitchFamily="-106" charset="-128"/>
              </a:rPr>
              <a:t>Test Properties may change with a different mix of disease severity or a different distribution of competing conditions</a:t>
            </a:r>
          </a:p>
          <a:p>
            <a:pPr lvl="2" eaLnBrk="1" hangingPunct="1">
              <a:lnSpc>
                <a:spcPct val="90000"/>
              </a:lnSpc>
              <a:spcBef>
                <a:spcPct val="40000"/>
              </a:spcBef>
            </a:pPr>
            <a:r>
              <a:rPr lang="en-US" sz="2400" dirty="0" smtClean="0">
                <a:ea typeface="ＭＳ Ｐゴシック" pitchFamily="-106" charset="-128"/>
              </a:rPr>
              <a:t>When patients with the target disorder all have severe disease, the LR’s will move away from a value of 1 (sensitivity increases)</a:t>
            </a:r>
          </a:p>
          <a:p>
            <a:pPr lvl="2" eaLnBrk="1" hangingPunct="1">
              <a:lnSpc>
                <a:spcPct val="90000"/>
              </a:lnSpc>
              <a:spcBef>
                <a:spcPct val="40000"/>
              </a:spcBef>
            </a:pPr>
            <a:r>
              <a:rPr lang="en-US" sz="2400" dirty="0" smtClean="0">
                <a:ea typeface="ＭＳ Ｐゴシック" pitchFamily="-106" charset="-128"/>
              </a:rPr>
              <a:t>When patients without the target disorder have competing conditions that mimic the test results of patients who do have the target disorder, the LRs move toward one, and the test appears less useful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457200" y="304800"/>
            <a:ext cx="8229600" cy="1447800"/>
          </a:xfrm>
        </p:spPr>
        <p:txBody>
          <a:bodyPr wrap="square" lIns="91440" tIns="45720" rIns="91440" bIns="45720" numCol="1" anchorCtr="0" compatLnSpc="1">
            <a:prstTxWarp prst="textNoShape">
              <a:avLst/>
            </a:prstTxWarp>
            <a:normAutofit/>
          </a:bodyPr>
          <a:lstStyle/>
          <a:p>
            <a:pPr eaLnBrk="1" hangingPunct="1"/>
            <a:r>
              <a:rPr lang="en-US" sz="3200" cap="none" dirty="0" smtClean="0">
                <a:ea typeface="ＭＳ Ｐゴシック" pitchFamily="-106" charset="-128"/>
              </a:rPr>
              <a:t>DIAGNOSTIC TEST – APPLICABILITY</a:t>
            </a:r>
            <a:r>
              <a:rPr lang="en-US" sz="2700" cap="none" dirty="0" smtClean="0">
                <a:ea typeface="ＭＳ Ｐゴシック" pitchFamily="-106" charset="-128"/>
              </a:rPr>
              <a:t/>
            </a:r>
            <a:br>
              <a:rPr lang="en-US" sz="2700" cap="none" dirty="0" smtClean="0">
                <a:ea typeface="ＭＳ Ｐゴシック" pitchFamily="-106" charset="-128"/>
              </a:rPr>
            </a:br>
            <a:endParaRPr lang="en-US" sz="2900" cap="none" dirty="0" smtClean="0">
              <a:ea typeface="ＭＳ Ｐゴシック" pitchFamily="-106" charset="-128"/>
            </a:endParaRPr>
          </a:p>
        </p:txBody>
      </p:sp>
      <p:sp>
        <p:nvSpPr>
          <p:cNvPr id="31747" name="Rectangle 3"/>
          <p:cNvSpPr>
            <a:spLocks noGrp="1" noChangeArrowheads="1"/>
          </p:cNvSpPr>
          <p:nvPr>
            <p:ph sz="quarter" idx="1"/>
          </p:nvPr>
        </p:nvSpPr>
        <p:spPr>
          <a:xfrm>
            <a:off x="228600" y="1447800"/>
            <a:ext cx="8763000" cy="5181600"/>
          </a:xfrm>
        </p:spPr>
        <p:txBody>
          <a:bodyPr/>
          <a:lstStyle/>
          <a:p>
            <a:pPr eaLnBrk="1" hangingPunct="1">
              <a:buFontTx/>
              <a:buNone/>
            </a:pPr>
            <a:endParaRPr lang="en-US" sz="3600" dirty="0" smtClean="0">
              <a:ea typeface="ＭＳ Ｐゴシック" pitchFamily="-106" charset="-128"/>
            </a:endParaRPr>
          </a:p>
          <a:p>
            <a:pPr eaLnBrk="1" hangingPunct="1"/>
            <a:r>
              <a:rPr lang="en-US" u="sng" dirty="0" smtClean="0">
                <a:ea typeface="ＭＳ Ｐゴシック" pitchFamily="-106" charset="-128"/>
              </a:rPr>
              <a:t>Test Threshold</a:t>
            </a:r>
            <a:r>
              <a:rPr lang="en-US" dirty="0" smtClean="0">
                <a:ea typeface="ＭＳ Ｐゴシック" pitchFamily="-106" charset="-128"/>
              </a:rPr>
              <a:t> – probabilities below which a clinician would dismiss a diagnosis and order no further tests</a:t>
            </a:r>
          </a:p>
          <a:p>
            <a:pPr eaLnBrk="1" hangingPunct="1">
              <a:spcBef>
                <a:spcPct val="70000"/>
              </a:spcBef>
            </a:pPr>
            <a:r>
              <a:rPr lang="en-US" u="sng" dirty="0" smtClean="0">
                <a:ea typeface="ＭＳ Ｐゴシック" pitchFamily="-106" charset="-128"/>
              </a:rPr>
              <a:t>Treatment Threshold</a:t>
            </a:r>
            <a:r>
              <a:rPr lang="en-US" dirty="0" smtClean="0">
                <a:ea typeface="ＭＳ Ｐゴシック" pitchFamily="-106" charset="-128"/>
              </a:rPr>
              <a:t> – probabilities above which a clinician would consider the diagnosis confirmed, and would stop testing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533400" y="152400"/>
            <a:ext cx="8229600" cy="1447800"/>
          </a:xfrm>
        </p:spPr>
        <p:txBody>
          <a:bodyPr wrap="square" lIns="91440" tIns="45720" rIns="91440" bIns="45720" numCol="1" anchorCtr="0" compatLnSpc="1">
            <a:prstTxWarp prst="textNoShape">
              <a:avLst/>
            </a:prstTxWarp>
            <a:normAutofit fontScale="90000"/>
          </a:bodyPr>
          <a:lstStyle/>
          <a:p>
            <a:pPr eaLnBrk="1" hangingPunct="1"/>
            <a:r>
              <a:rPr lang="en-US" sz="3600" cap="none" dirty="0" smtClean="0">
                <a:ea typeface="ＭＳ Ｐゴシック" pitchFamily="-106" charset="-128"/>
              </a:rPr>
              <a:t>DIAGNOSTIC TEST – APPLICABILITY</a:t>
            </a:r>
            <a:br>
              <a:rPr lang="en-US" sz="3600" cap="none" dirty="0" smtClean="0">
                <a:ea typeface="ＭＳ Ｐゴシック" pitchFamily="-106" charset="-128"/>
              </a:rPr>
            </a:br>
            <a:endParaRPr lang="en-US" sz="2500" cap="none" dirty="0" smtClean="0">
              <a:ea typeface="ＭＳ Ｐゴシック" pitchFamily="-106" charset="-128"/>
            </a:endParaRPr>
          </a:p>
        </p:txBody>
      </p:sp>
      <p:sp>
        <p:nvSpPr>
          <p:cNvPr id="32771" name="Rectangle 3"/>
          <p:cNvSpPr>
            <a:spLocks noGrp="1" noChangeArrowheads="1"/>
          </p:cNvSpPr>
          <p:nvPr>
            <p:ph sz="quarter" idx="1"/>
          </p:nvPr>
        </p:nvSpPr>
        <p:spPr>
          <a:xfrm>
            <a:off x="457200" y="1905000"/>
            <a:ext cx="8229600" cy="4221163"/>
          </a:xfrm>
        </p:spPr>
        <p:txBody>
          <a:bodyPr/>
          <a:lstStyle/>
          <a:p>
            <a:pPr eaLnBrk="1" hangingPunct="1"/>
            <a:r>
              <a:rPr lang="en-US" dirty="0" smtClean="0">
                <a:ea typeface="ＭＳ Ｐゴシック" pitchFamily="-106" charset="-128"/>
              </a:rPr>
              <a:t>When the probability of the target disorder falls between the test and treatment thresholds, further testing is mandated</a:t>
            </a:r>
          </a:p>
          <a:p>
            <a:pPr eaLnBrk="1" hangingPunct="1"/>
            <a:endParaRPr lang="en-US" dirty="0" smtClean="0">
              <a:ea typeface="ＭＳ Ｐゴシック" pitchFamily="-106" charset="-128"/>
            </a:endParaRPr>
          </a:p>
          <a:p>
            <a:pPr eaLnBrk="1" hangingPunct="1"/>
            <a:r>
              <a:rPr lang="en-US" dirty="0" smtClean="0">
                <a:ea typeface="ＭＳ Ｐゴシック" pitchFamily="-106" charset="-128"/>
              </a:rPr>
              <a:t>Once test and treatment thresholds are determined, the post-test probabilities have direct treatment implications</a:t>
            </a:r>
          </a:p>
          <a:p>
            <a:pPr eaLnBrk="1" hangingPunct="1"/>
            <a:endParaRPr lang="en-US" dirty="0" smtClean="0">
              <a:ea typeface="ＭＳ Ｐゴシック" pitchFamily="-106" charset="-128"/>
            </a:endParaRPr>
          </a:p>
          <a:p>
            <a:pPr eaLnBrk="1" hangingPunct="1"/>
            <a:endParaRPr lang="en-US" dirty="0" smtClean="0">
              <a:ea typeface="ＭＳ Ｐゴシック" pitchFamily="-106"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fontAlgn="auto" hangingPunct="1">
              <a:spcAft>
                <a:spcPts val="0"/>
              </a:spcAft>
              <a:defRPr/>
            </a:pPr>
            <a:r>
              <a:rPr lang="en-US" sz="3200" dirty="0">
                <a:ea typeface="+mj-ea"/>
              </a:rPr>
              <a:t>Clinical Bottom Line</a:t>
            </a:r>
          </a:p>
        </p:txBody>
      </p:sp>
      <p:sp>
        <p:nvSpPr>
          <p:cNvPr id="33795" name="Rectangle 3"/>
          <p:cNvSpPr>
            <a:spLocks noGrp="1" noChangeArrowheads="1"/>
          </p:cNvSpPr>
          <p:nvPr>
            <p:ph sz="quarter" idx="1"/>
          </p:nvPr>
        </p:nvSpPr>
        <p:spPr>
          <a:xfrm>
            <a:off x="457200" y="1600200"/>
            <a:ext cx="7467600" cy="4873625"/>
          </a:xfrm>
        </p:spPr>
        <p:txBody>
          <a:bodyPr/>
          <a:lstStyle/>
          <a:p>
            <a:pPr eaLnBrk="1" hangingPunct="1"/>
            <a:r>
              <a:rPr lang="en-US" dirty="0" smtClean="0">
                <a:ea typeface="ＭＳ Ｐゴシック" pitchFamily="-106" charset="-128"/>
              </a:rPr>
              <a:t>What are the desires and expectations of my patient?</a:t>
            </a:r>
          </a:p>
          <a:p>
            <a:pPr eaLnBrk="1" hangingPunct="1"/>
            <a:r>
              <a:rPr lang="en-US" dirty="0" smtClean="0">
                <a:ea typeface="ＭＳ Ｐゴシック" pitchFamily="-106" charset="-128"/>
              </a:rPr>
              <a:t>Will this test result in better outcomes?</a:t>
            </a:r>
          </a:p>
          <a:p>
            <a:pPr eaLnBrk="1" hangingPunct="1"/>
            <a:r>
              <a:rPr lang="en-US" dirty="0" smtClean="0">
                <a:ea typeface="ＭＳ Ｐゴシック" pitchFamily="-106" charset="-128"/>
              </a:rPr>
              <a:t>Will this test change my management of my patients?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Case References</a:t>
            </a:r>
            <a:endParaRPr lang="en-US" dirty="0"/>
          </a:p>
        </p:txBody>
      </p:sp>
      <p:sp>
        <p:nvSpPr>
          <p:cNvPr id="3" name="Content Placeholder 2"/>
          <p:cNvSpPr>
            <a:spLocks noGrp="1"/>
          </p:cNvSpPr>
          <p:nvPr>
            <p:ph sz="quarter" idx="1"/>
          </p:nvPr>
        </p:nvSpPr>
        <p:spPr/>
        <p:txBody>
          <a:bodyPr/>
          <a:lstStyle/>
          <a:p>
            <a:pPr marL="0" indent="0">
              <a:buNone/>
            </a:pPr>
            <a:r>
              <a:rPr lang="en-US" dirty="0" smtClean="0">
                <a:solidFill>
                  <a:schemeClr val="accent1"/>
                </a:solidFill>
              </a:rPr>
              <a:t>Case 1:  </a:t>
            </a:r>
            <a:r>
              <a:rPr lang="en-US" dirty="0" err="1" smtClean="0"/>
              <a:t>Poehling</a:t>
            </a:r>
            <a:r>
              <a:rPr lang="en-US" dirty="0" smtClean="0"/>
              <a:t> </a:t>
            </a:r>
            <a:r>
              <a:rPr lang="en-US" dirty="0"/>
              <a:t>KA et </a:t>
            </a:r>
            <a:r>
              <a:rPr lang="en-US" dirty="0" smtClean="0"/>
              <a:t>al</a:t>
            </a:r>
            <a:r>
              <a:rPr lang="en-US" dirty="0"/>
              <a:t>.  Accuracy and Impact of a Point-of-Care Rapid Influenza Test in Young Children with Respiratory </a:t>
            </a:r>
            <a:r>
              <a:rPr lang="en-US" dirty="0" smtClean="0"/>
              <a:t>Illnesses.  Arch </a:t>
            </a:r>
            <a:r>
              <a:rPr lang="en-US" dirty="0" err="1"/>
              <a:t>Ped</a:t>
            </a:r>
            <a:r>
              <a:rPr lang="en-US" dirty="0"/>
              <a:t> </a:t>
            </a:r>
            <a:r>
              <a:rPr lang="en-US" dirty="0" err="1"/>
              <a:t>Adol</a:t>
            </a:r>
            <a:r>
              <a:rPr lang="en-US" dirty="0"/>
              <a:t> </a:t>
            </a:r>
            <a:r>
              <a:rPr lang="en-US" dirty="0" smtClean="0"/>
              <a:t>Med, July 2006; 160</a:t>
            </a:r>
          </a:p>
          <a:p>
            <a:pPr marL="0" indent="0">
              <a:buNone/>
            </a:pPr>
            <a:r>
              <a:rPr lang="en-US" dirty="0" smtClean="0">
                <a:solidFill>
                  <a:srgbClr val="FE8637"/>
                </a:solidFill>
              </a:rPr>
              <a:t>Case 2:  </a:t>
            </a:r>
            <a:r>
              <a:rPr lang="en-US" dirty="0" err="1"/>
              <a:t>Janguoo</a:t>
            </a:r>
            <a:r>
              <a:rPr lang="en-US" dirty="0"/>
              <a:t> A et al.  Is urinary 5-hydroxyindoleacetic acid helpful for early diagnosis of acute appendicitis?  Am J </a:t>
            </a:r>
            <a:r>
              <a:rPr lang="en-US" dirty="0" err="1"/>
              <a:t>Emerg</a:t>
            </a:r>
            <a:r>
              <a:rPr lang="en-US" dirty="0"/>
              <a:t> Med, 2012; 30:540-544</a:t>
            </a:r>
            <a:r>
              <a:rPr lang="en-US" dirty="0" smtClean="0"/>
              <a:t>.</a:t>
            </a:r>
          </a:p>
          <a:p>
            <a:pPr marL="0" indent="0">
              <a:buNone/>
            </a:pPr>
            <a:r>
              <a:rPr lang="en-US" dirty="0" smtClean="0">
                <a:solidFill>
                  <a:srgbClr val="FE8637"/>
                </a:solidFill>
              </a:rPr>
              <a:t>Case 3:  </a:t>
            </a:r>
            <a:r>
              <a:rPr lang="en-US" dirty="0" err="1"/>
              <a:t>Gaydos</a:t>
            </a:r>
            <a:r>
              <a:rPr lang="en-US" dirty="0"/>
              <a:t> CA et al.  Performance of the Abbott </a:t>
            </a:r>
            <a:r>
              <a:rPr lang="en-US" dirty="0" err="1"/>
              <a:t>RealTime</a:t>
            </a:r>
            <a:r>
              <a:rPr lang="en-US" dirty="0"/>
              <a:t> CT/NG for Detection of Chlamydia trachomatis and Neisseria </a:t>
            </a:r>
            <a:r>
              <a:rPr lang="en-US" dirty="0" err="1"/>
              <a:t>gonorrhoeae</a:t>
            </a:r>
            <a:r>
              <a:rPr lang="en-US" dirty="0"/>
              <a:t>.  J </a:t>
            </a:r>
            <a:r>
              <a:rPr lang="en-US" dirty="0" err="1"/>
              <a:t>Clin</a:t>
            </a:r>
            <a:r>
              <a:rPr lang="en-US" dirty="0"/>
              <a:t> Micro, 2010; 48(9):3236-3243.</a:t>
            </a:r>
          </a:p>
          <a:p>
            <a:endParaRPr lang="en-US" dirty="0"/>
          </a:p>
        </p:txBody>
      </p:sp>
    </p:spTree>
    <p:extLst>
      <p:ext uri="{BB962C8B-B14F-4D97-AF65-F5344CB8AC3E}">
        <p14:creationId xmlns:p14="http://schemas.microsoft.com/office/powerpoint/2010/main" val="3584045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EBM References/Resources</a:t>
            </a:r>
            <a:endParaRPr lang="en-US" dirty="0"/>
          </a:p>
        </p:txBody>
      </p:sp>
      <p:sp>
        <p:nvSpPr>
          <p:cNvPr id="3" name="Content Placeholder 2"/>
          <p:cNvSpPr>
            <a:spLocks noGrp="1"/>
          </p:cNvSpPr>
          <p:nvPr>
            <p:ph sz="quarter" idx="1"/>
          </p:nvPr>
        </p:nvSpPr>
        <p:spPr/>
        <p:txBody>
          <a:bodyPr/>
          <a:lstStyle/>
          <a:p>
            <a:r>
              <a:rPr lang="en-US" sz="2000" dirty="0" err="1" smtClean="0"/>
              <a:t>Jaeschke</a:t>
            </a:r>
            <a:r>
              <a:rPr lang="en-US" sz="2000" dirty="0"/>
              <a:t> </a:t>
            </a:r>
            <a:r>
              <a:rPr lang="en-US" sz="2000" dirty="0" smtClean="0"/>
              <a:t>R, </a:t>
            </a:r>
            <a:r>
              <a:rPr lang="en-US" sz="2000" dirty="0" err="1" smtClean="0"/>
              <a:t>Guyatt</a:t>
            </a:r>
            <a:r>
              <a:rPr lang="en-US" sz="2000" dirty="0" smtClean="0"/>
              <a:t> G, </a:t>
            </a:r>
            <a:r>
              <a:rPr lang="en-US" sz="2000" dirty="0" err="1" smtClean="0"/>
              <a:t>Sackett</a:t>
            </a:r>
            <a:r>
              <a:rPr lang="en-US" sz="2000" dirty="0" smtClean="0"/>
              <a:t> DL.  User’s Guide to the Medical Literature.  How to use an Article About a Diagnostic Test.  A.  Are the Results of the Study Valid?  JAMA, 1994; 271(5):389-391.</a:t>
            </a:r>
          </a:p>
          <a:p>
            <a:r>
              <a:rPr lang="en-US" sz="2000" dirty="0" err="1"/>
              <a:t>Jaeschke</a:t>
            </a:r>
            <a:r>
              <a:rPr lang="en-US" sz="2000" dirty="0"/>
              <a:t> R, </a:t>
            </a:r>
            <a:r>
              <a:rPr lang="en-US" sz="2000" dirty="0" err="1"/>
              <a:t>Guyatt</a:t>
            </a:r>
            <a:r>
              <a:rPr lang="en-US" sz="2000" dirty="0"/>
              <a:t> G, </a:t>
            </a:r>
            <a:r>
              <a:rPr lang="en-US" sz="2000" dirty="0" err="1"/>
              <a:t>Sackett</a:t>
            </a:r>
            <a:r>
              <a:rPr lang="en-US" sz="2000" dirty="0"/>
              <a:t> DL.  User’s Guide to the Medical Literature.  How to use an Article About a Diagnostic Test.  </a:t>
            </a:r>
            <a:r>
              <a:rPr lang="en-US" sz="2000" dirty="0" smtClean="0"/>
              <a:t>B.  What Are the Results and Will They Help Me in Caring for My Patients? JAMA</a:t>
            </a:r>
            <a:r>
              <a:rPr lang="en-US" sz="2000" dirty="0"/>
              <a:t>, 1994; 271</a:t>
            </a:r>
            <a:r>
              <a:rPr lang="en-US" sz="2000" dirty="0" smtClean="0"/>
              <a:t>(9):703-707.</a:t>
            </a:r>
          </a:p>
          <a:p>
            <a:r>
              <a:rPr lang="en-US" sz="2000" dirty="0" err="1" smtClean="0"/>
              <a:t>Iranikhah</a:t>
            </a:r>
            <a:r>
              <a:rPr lang="en-US" sz="2000" dirty="0" smtClean="0"/>
              <a:t> A, </a:t>
            </a:r>
            <a:r>
              <a:rPr lang="en-US" sz="2000" dirty="0" err="1" smtClean="0"/>
              <a:t>Ghadir</a:t>
            </a:r>
            <a:r>
              <a:rPr lang="en-US" sz="2000" dirty="0" smtClean="0"/>
              <a:t> MR, </a:t>
            </a:r>
            <a:r>
              <a:rPr lang="en-US" sz="2000" dirty="0" err="1" smtClean="0"/>
              <a:t>Sarkeshikian</a:t>
            </a:r>
            <a:r>
              <a:rPr lang="en-US" sz="2000" dirty="0" smtClean="0"/>
              <a:t> S, </a:t>
            </a:r>
            <a:r>
              <a:rPr lang="en-US" sz="2000" dirty="0" err="1" smtClean="0"/>
              <a:t>Saneian</a:t>
            </a:r>
            <a:r>
              <a:rPr lang="en-US" sz="2000" dirty="0" smtClean="0"/>
              <a:t> H, </a:t>
            </a:r>
            <a:r>
              <a:rPr lang="en-US" sz="2000" dirty="0" err="1" smtClean="0"/>
              <a:t>Heiari</a:t>
            </a:r>
            <a:r>
              <a:rPr lang="en-US" sz="2000" dirty="0" smtClean="0"/>
              <a:t> A, </a:t>
            </a:r>
            <a:r>
              <a:rPr lang="en-US" sz="2000" dirty="0" err="1" smtClean="0"/>
              <a:t>Mahvari</a:t>
            </a:r>
            <a:r>
              <a:rPr lang="en-US" sz="2000" dirty="0" smtClean="0"/>
              <a:t> M.  Stool Antigen Tests for the Detection of Helicobacter Pylori in Children.  Iran J </a:t>
            </a:r>
            <a:r>
              <a:rPr lang="en-US" sz="2000" dirty="0" err="1" smtClean="0"/>
              <a:t>Pediatr</a:t>
            </a:r>
            <a:r>
              <a:rPr lang="en-US" sz="2000" dirty="0" smtClean="0"/>
              <a:t>, 2013; 23(2):138-142.</a:t>
            </a:r>
            <a:endParaRPr lang="en-US" sz="2000" dirty="0"/>
          </a:p>
        </p:txBody>
      </p:sp>
    </p:spTree>
    <p:extLst>
      <p:ext uri="{BB962C8B-B14F-4D97-AF65-F5344CB8AC3E}">
        <p14:creationId xmlns:p14="http://schemas.microsoft.com/office/powerpoint/2010/main" val="4272366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p:txBody>
          <a:bodyPr wrap="square" lIns="91440" tIns="45720" rIns="91440" bIns="45720" numCol="1" anchorCtr="0" compatLnSpc="1">
            <a:prstTxWarp prst="textNoShape">
              <a:avLst/>
            </a:prstTxWarp>
            <a:normAutofit/>
          </a:bodyPr>
          <a:lstStyle/>
          <a:p>
            <a:pPr eaLnBrk="1" hangingPunct="1"/>
            <a:r>
              <a:rPr lang="en-US" sz="3200" cap="none" dirty="0" smtClean="0">
                <a:ea typeface="ＭＳ Ｐゴシック" pitchFamily="-106" charset="-128"/>
              </a:rPr>
              <a:t>MOVE PAST THE P VALUE</a:t>
            </a:r>
          </a:p>
        </p:txBody>
      </p:sp>
      <p:sp>
        <p:nvSpPr>
          <p:cNvPr id="11267" name="Content Placeholder 2"/>
          <p:cNvSpPr>
            <a:spLocks noGrp="1"/>
          </p:cNvSpPr>
          <p:nvPr>
            <p:ph sz="quarter" idx="1"/>
          </p:nvPr>
        </p:nvSpPr>
        <p:spPr>
          <a:xfrm>
            <a:off x="457200" y="1600200"/>
            <a:ext cx="7467600" cy="4873625"/>
          </a:xfrm>
        </p:spPr>
        <p:txBody>
          <a:bodyPr/>
          <a:lstStyle/>
          <a:p>
            <a:pPr eaLnBrk="1" hangingPunct="1"/>
            <a:endParaRPr lang="en-US" dirty="0" smtClean="0">
              <a:ea typeface="ＭＳ Ｐゴシック" pitchFamily="-106" charset="-128"/>
            </a:endParaRPr>
          </a:p>
          <a:p>
            <a:pPr eaLnBrk="1" hangingPunct="1"/>
            <a:r>
              <a:rPr lang="en-US" dirty="0" smtClean="0">
                <a:ea typeface="ＭＳ Ｐゴシック" pitchFamily="-106" charset="-128"/>
              </a:rPr>
              <a:t>We are looking for CLINICAL SIGNIFICANCE</a:t>
            </a:r>
          </a:p>
          <a:p>
            <a:pPr eaLnBrk="1" hangingPunct="1"/>
            <a:endParaRPr lang="en-US" dirty="0" smtClean="0">
              <a:ea typeface="ＭＳ Ｐゴシック" pitchFamily="-106" charset="-128"/>
            </a:endParaRPr>
          </a:p>
          <a:p>
            <a:pPr eaLnBrk="1" hangingPunct="1"/>
            <a:r>
              <a:rPr lang="en-US" dirty="0" smtClean="0">
                <a:ea typeface="ＭＳ Ｐゴシック" pitchFamily="-106" charset="-128"/>
              </a:rPr>
              <a:t>STATISCAL SIGNIFICANCE (p ≤ 0.05) is nice…but not always feasible</a:t>
            </a:r>
          </a:p>
          <a:p>
            <a:pPr eaLnBrk="1" hangingPunct="1">
              <a:buFont typeface="Wingdings" charset="2"/>
              <a:buNone/>
            </a:pPr>
            <a:endParaRPr lang="en-US" dirty="0" smtClean="0">
              <a:ea typeface="ＭＳ Ｐゴシック" pitchFamily="-106"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p:txBody>
          <a:bodyPr wrap="square" lIns="91440" tIns="45720" rIns="91440" bIns="45720" numCol="1" anchorCtr="0" compatLnSpc="1">
            <a:prstTxWarp prst="textNoShape">
              <a:avLst/>
            </a:prstTxWarp>
            <a:normAutofit/>
          </a:bodyPr>
          <a:lstStyle/>
          <a:p>
            <a:pPr eaLnBrk="1" hangingPunct="1"/>
            <a:r>
              <a:rPr lang="en-US" sz="3200" cap="none" dirty="0" smtClean="0">
                <a:ea typeface="ＭＳ Ｐゴシック" pitchFamily="-106" charset="-128"/>
              </a:rPr>
              <a:t>GOALS FOR EBM CURRICULUM</a:t>
            </a:r>
          </a:p>
        </p:txBody>
      </p:sp>
      <p:sp>
        <p:nvSpPr>
          <p:cNvPr id="12291" name="Content Placeholder 2"/>
          <p:cNvSpPr>
            <a:spLocks noGrp="1"/>
          </p:cNvSpPr>
          <p:nvPr>
            <p:ph sz="quarter" idx="1"/>
          </p:nvPr>
        </p:nvSpPr>
        <p:spPr>
          <a:xfrm>
            <a:off x="457200" y="1600200"/>
            <a:ext cx="7467600" cy="4873625"/>
          </a:xfrm>
        </p:spPr>
        <p:txBody>
          <a:bodyPr/>
          <a:lstStyle/>
          <a:p>
            <a:pPr eaLnBrk="1" hangingPunct="1"/>
            <a:endParaRPr lang="en-US" dirty="0" smtClean="0">
              <a:ea typeface="ＭＳ Ｐゴシック" pitchFamily="-106" charset="-128"/>
            </a:endParaRPr>
          </a:p>
          <a:p>
            <a:pPr eaLnBrk="1" hangingPunct="1"/>
            <a:r>
              <a:rPr lang="en-US" dirty="0" smtClean="0">
                <a:ea typeface="ＭＳ Ｐゴシック" pitchFamily="-106" charset="-128"/>
              </a:rPr>
              <a:t>Present a general approach to use clinical reading time more effectively</a:t>
            </a:r>
          </a:p>
          <a:p>
            <a:pPr eaLnBrk="1" hangingPunct="1"/>
            <a:r>
              <a:rPr lang="en-US" dirty="0" smtClean="0">
                <a:ea typeface="ＭＳ Ｐゴシック" pitchFamily="-106" charset="-128"/>
              </a:rPr>
              <a:t>Demonstrate techniques that boil down EBM into simple, usable concepts</a:t>
            </a:r>
          </a:p>
          <a:p>
            <a:pPr eaLnBrk="1" hangingPunct="1"/>
            <a:r>
              <a:rPr lang="en-US" dirty="0" smtClean="0">
                <a:ea typeface="ＭＳ Ｐゴシック" pitchFamily="-106" charset="-128"/>
              </a:rPr>
              <a:t>We want you to GET 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p:txBody>
          <a:bodyPr wrap="square" lIns="91440" tIns="45720" rIns="91440" bIns="45720" numCol="1" anchorCtr="0" compatLnSpc="1">
            <a:prstTxWarp prst="textNoShape">
              <a:avLst/>
            </a:prstTxWarp>
            <a:normAutofit/>
          </a:bodyPr>
          <a:lstStyle/>
          <a:p>
            <a:pPr eaLnBrk="1" hangingPunct="1"/>
            <a:r>
              <a:rPr lang="en-US" sz="3200" cap="none" dirty="0" smtClean="0">
                <a:ea typeface="ＭＳ Ｐゴシック" pitchFamily="-106" charset="-128"/>
              </a:rPr>
              <a:t>HOW TO PRACTICE EBM?</a:t>
            </a:r>
          </a:p>
        </p:txBody>
      </p:sp>
      <p:sp>
        <p:nvSpPr>
          <p:cNvPr id="13315" name="Content Placeholder 2"/>
          <p:cNvSpPr>
            <a:spLocks noGrp="1"/>
          </p:cNvSpPr>
          <p:nvPr>
            <p:ph sz="quarter" idx="1"/>
          </p:nvPr>
        </p:nvSpPr>
        <p:spPr>
          <a:xfrm>
            <a:off x="457200" y="1600200"/>
            <a:ext cx="7467600" cy="4873625"/>
          </a:xfrm>
        </p:spPr>
        <p:txBody>
          <a:bodyPr/>
          <a:lstStyle/>
          <a:p>
            <a:pPr eaLnBrk="1" hangingPunct="1"/>
            <a:endParaRPr lang="en-US" dirty="0" smtClean="0">
              <a:ea typeface="ＭＳ Ｐゴシック" pitchFamily="-106" charset="-128"/>
            </a:endParaRPr>
          </a:p>
          <a:p>
            <a:pPr eaLnBrk="1" hangingPunct="1"/>
            <a:r>
              <a:rPr lang="en-US" dirty="0" smtClean="0">
                <a:ea typeface="ＭＳ Ｐゴシック" pitchFamily="-106" charset="-128"/>
              </a:rPr>
              <a:t>Step 1:  Frame your patient care question</a:t>
            </a:r>
          </a:p>
          <a:p>
            <a:pPr eaLnBrk="1" hangingPunct="1"/>
            <a:r>
              <a:rPr lang="en-US" dirty="0" smtClean="0">
                <a:ea typeface="ＭＳ Ｐゴシック" pitchFamily="-106" charset="-128"/>
              </a:rPr>
              <a:t>Step 2:  Search and find the evidence</a:t>
            </a:r>
          </a:p>
          <a:p>
            <a:pPr eaLnBrk="1" hangingPunct="1"/>
            <a:r>
              <a:rPr lang="en-US" dirty="0" smtClean="0">
                <a:ea typeface="ＭＳ Ｐゴシック" pitchFamily="-106" charset="-128"/>
              </a:rPr>
              <a:t>Step 3:  Validate the evidence</a:t>
            </a:r>
          </a:p>
          <a:p>
            <a:pPr eaLnBrk="1" hangingPunct="1"/>
            <a:r>
              <a:rPr lang="en-US" dirty="0" smtClean="0">
                <a:ea typeface="ＭＳ Ｐゴシック" pitchFamily="-106" charset="-128"/>
              </a:rPr>
              <a:t>Step 4:  Evaluate the evidence</a:t>
            </a:r>
          </a:p>
          <a:p>
            <a:pPr eaLnBrk="1" hangingPunct="1"/>
            <a:r>
              <a:rPr lang="en-US" dirty="0" smtClean="0">
                <a:ea typeface="ＭＳ Ｐゴシック" pitchFamily="-106" charset="-128"/>
              </a:rPr>
              <a:t>Step 5:  Apply the evidence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ea typeface="+mj-ea"/>
            </a:endParaRPr>
          </a:p>
        </p:txBody>
      </p:sp>
      <p:sp>
        <p:nvSpPr>
          <p:cNvPr id="14339" name="Content Placeholder 2"/>
          <p:cNvSpPr>
            <a:spLocks noGrp="1"/>
          </p:cNvSpPr>
          <p:nvPr>
            <p:ph sz="quarter" idx="1"/>
          </p:nvPr>
        </p:nvSpPr>
        <p:spPr>
          <a:xfrm>
            <a:off x="457200" y="1600200"/>
            <a:ext cx="7467600" cy="4873625"/>
          </a:xfrm>
        </p:spPr>
        <p:txBody>
          <a:bodyPr/>
          <a:lstStyle/>
          <a:p>
            <a:pPr eaLnBrk="1" hangingPunct="1">
              <a:buFont typeface="Wingdings" charset="2"/>
              <a:buNone/>
            </a:pPr>
            <a:r>
              <a:rPr lang="en-US" dirty="0" smtClean="0">
                <a:ea typeface="ＭＳ Ｐゴシック" pitchFamily="-106" charset="-128"/>
              </a:rPr>
              <a:t>You are doing an elective in the Pediatric GI clinic.  An 8 year old male presents with complaints of recurrent epigastric chest pain and dyspepsia.  He is otherwise well-appearing.  You are concerned about </a:t>
            </a:r>
            <a:r>
              <a:rPr lang="en-US" i="1" dirty="0" smtClean="0">
                <a:ea typeface="ＭＳ Ｐゴシック" pitchFamily="-106" charset="-128"/>
              </a:rPr>
              <a:t>H. Pylori </a:t>
            </a:r>
            <a:r>
              <a:rPr lang="en-US" dirty="0" smtClean="0">
                <a:ea typeface="ＭＳ Ｐゴシック" pitchFamily="-106" charset="-128"/>
              </a:rPr>
              <a:t>infection, but you are reluctant to recommend endoscopy in this otherwise well child.  You ask your attending about other non-invasive options, and she tells you to look it up and present your findings at their Journal Club this afternoon.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ea typeface="+mj-ea"/>
              </a:rPr>
              <a:t>Answerable Clinical Question</a:t>
            </a:r>
            <a:br>
              <a:rPr lang="en-US" sz="4000" dirty="0">
                <a:ea typeface="+mj-ea"/>
              </a:rPr>
            </a:br>
            <a:r>
              <a:rPr lang="en-US" sz="3600" dirty="0" smtClean="0">
                <a:ea typeface="+mj-ea"/>
              </a:rPr>
              <a:t>(PICO)</a:t>
            </a:r>
            <a:endParaRPr lang="en-US" sz="3600" dirty="0">
              <a:ea typeface="+mj-ea"/>
            </a:endParaRPr>
          </a:p>
        </p:txBody>
      </p:sp>
      <p:sp>
        <p:nvSpPr>
          <p:cNvPr id="15363" name="Rectangle 3"/>
          <p:cNvSpPr>
            <a:spLocks noGrp="1" noChangeArrowheads="1"/>
          </p:cNvSpPr>
          <p:nvPr>
            <p:ph sz="quarter" idx="1"/>
          </p:nvPr>
        </p:nvSpPr>
        <p:spPr>
          <a:xfrm>
            <a:off x="457200" y="1600200"/>
            <a:ext cx="7467600" cy="4873625"/>
          </a:xfrm>
        </p:spPr>
        <p:txBody>
          <a:bodyPr/>
          <a:lstStyle/>
          <a:p>
            <a:pPr eaLnBrk="1" hangingPunct="1">
              <a:buFontTx/>
              <a:buNone/>
            </a:pPr>
            <a:r>
              <a:rPr lang="en-US" dirty="0" smtClean="0">
                <a:ea typeface="ＭＳ Ｐゴシック" pitchFamily="-106" charset="-128"/>
              </a:rPr>
              <a:t>Patient – In a </a:t>
            </a:r>
            <a:r>
              <a:rPr lang="en-US" dirty="0">
                <a:ea typeface="ＭＳ Ｐゴシック" pitchFamily="-106" charset="-128"/>
              </a:rPr>
              <a:t>c</a:t>
            </a:r>
            <a:r>
              <a:rPr lang="en-US" dirty="0" smtClean="0">
                <a:ea typeface="ＭＳ Ｐゴシック" pitchFamily="-106" charset="-128"/>
              </a:rPr>
              <a:t>hild w/ symptomatic GERD</a:t>
            </a:r>
          </a:p>
          <a:p>
            <a:pPr eaLnBrk="1" hangingPunct="1">
              <a:buFontTx/>
              <a:buNone/>
            </a:pPr>
            <a:endParaRPr lang="en-US" dirty="0" smtClean="0">
              <a:ea typeface="ＭＳ Ｐゴシック" pitchFamily="-106" charset="-128"/>
            </a:endParaRPr>
          </a:p>
          <a:p>
            <a:pPr eaLnBrk="1" hangingPunct="1">
              <a:buFontTx/>
              <a:buNone/>
            </a:pPr>
            <a:r>
              <a:rPr lang="en-US" dirty="0" smtClean="0">
                <a:ea typeface="ＭＳ Ｐゴシック" pitchFamily="-106" charset="-128"/>
              </a:rPr>
              <a:t>Intervention –  Can stool antigen testing be used</a:t>
            </a:r>
          </a:p>
          <a:p>
            <a:pPr eaLnBrk="1" hangingPunct="1">
              <a:buFontTx/>
              <a:buNone/>
            </a:pPr>
            <a:endParaRPr lang="en-US" dirty="0" smtClean="0">
              <a:ea typeface="ＭＳ Ｐゴシック" pitchFamily="-106" charset="-128"/>
            </a:endParaRPr>
          </a:p>
          <a:p>
            <a:pPr eaLnBrk="1" hangingPunct="1">
              <a:buFontTx/>
              <a:buNone/>
            </a:pPr>
            <a:r>
              <a:rPr lang="en-US" dirty="0" smtClean="0">
                <a:ea typeface="ＭＳ Ｐゴシック" pitchFamily="-106" charset="-128"/>
              </a:rPr>
              <a:t>Comparison –  In place of invasive procedures</a:t>
            </a:r>
          </a:p>
          <a:p>
            <a:pPr eaLnBrk="1" hangingPunct="1">
              <a:buFontTx/>
              <a:buNone/>
            </a:pPr>
            <a:endParaRPr lang="en-US" dirty="0" smtClean="0">
              <a:ea typeface="ＭＳ Ｐゴシック" pitchFamily="-106" charset="-128"/>
            </a:endParaRPr>
          </a:p>
          <a:p>
            <a:pPr eaLnBrk="1" hangingPunct="1">
              <a:buFontTx/>
              <a:buNone/>
            </a:pPr>
            <a:r>
              <a:rPr lang="en-US" dirty="0" smtClean="0">
                <a:ea typeface="ＭＳ Ｐゴシック" pitchFamily="-106" charset="-128"/>
              </a:rPr>
              <a:t>Outcome -  To detect the presence or absence of </a:t>
            </a:r>
            <a:r>
              <a:rPr lang="en-US" i="1" dirty="0" smtClean="0">
                <a:ea typeface="ＭＳ Ｐゴシック" pitchFamily="-106" charset="-128"/>
              </a:rPr>
              <a:t>H. 		Pylori </a:t>
            </a:r>
            <a:r>
              <a:rPr lang="en-US" dirty="0" smtClean="0">
                <a:ea typeface="ＭＳ Ｐゴシック" pitchFamily="-106" charset="-128"/>
              </a:rPr>
              <a:t>infection?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r>
              <a:rPr lang="en-US" cap="none" dirty="0" smtClean="0">
                <a:ea typeface="ＭＳ Ｐゴシック" pitchFamily="-106" charset="-128"/>
              </a:rPr>
              <a:t>SEARCH AND YOU WILL FIND</a:t>
            </a:r>
          </a:p>
        </p:txBody>
      </p:sp>
      <p:sp>
        <p:nvSpPr>
          <p:cNvPr id="16387" name="Content Placeholder 2"/>
          <p:cNvSpPr>
            <a:spLocks noGrp="1"/>
          </p:cNvSpPr>
          <p:nvPr>
            <p:ph sz="quarter" idx="1"/>
          </p:nvPr>
        </p:nvSpPr>
        <p:spPr>
          <a:xfrm>
            <a:off x="457200" y="1600200"/>
            <a:ext cx="7467600" cy="4873625"/>
          </a:xfrm>
        </p:spPr>
        <p:txBody>
          <a:bodyPr/>
          <a:lstStyle/>
          <a:p>
            <a:pPr eaLnBrk="1" hangingPunct="1"/>
            <a:r>
              <a:rPr lang="en-US" dirty="0" smtClean="0">
                <a:ea typeface="ＭＳ Ｐゴシック" pitchFamily="-106" charset="-128"/>
              </a:rPr>
              <a:t>You use your lunch break to hit the library.</a:t>
            </a:r>
          </a:p>
          <a:p>
            <a:pPr eaLnBrk="1" hangingPunct="1"/>
            <a:r>
              <a:rPr lang="en-US" dirty="0" smtClean="0">
                <a:ea typeface="ＭＳ Ｐゴシック" pitchFamily="-106" charset="-128"/>
              </a:rPr>
              <a:t>Your PUBMED/MeSH database search yields a promising article.</a:t>
            </a:r>
          </a:p>
          <a:p>
            <a:r>
              <a:rPr lang="en-US" dirty="0" smtClean="0"/>
              <a:t>Prospective study of 103 children undergoing endoscopy for recurrent abdominal pain (</a:t>
            </a:r>
            <a:r>
              <a:rPr lang="en-US" dirty="0" err="1" smtClean="0"/>
              <a:t>Iranikhah</a:t>
            </a:r>
            <a:r>
              <a:rPr lang="en-US" dirty="0" smtClean="0"/>
              <a:t> </a:t>
            </a:r>
            <a:r>
              <a:rPr lang="en-US" dirty="0"/>
              <a:t>A et al.  Iran J </a:t>
            </a:r>
            <a:r>
              <a:rPr lang="en-US" dirty="0" err="1"/>
              <a:t>Pediatr</a:t>
            </a:r>
            <a:r>
              <a:rPr lang="en-US" dirty="0"/>
              <a:t>, Apr 2013; 23(2):</a:t>
            </a:r>
            <a:r>
              <a:rPr lang="en-US" dirty="0" smtClean="0"/>
              <a:t>138-142).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p:txBody>
          <a:bodyPr wrap="square" lIns="91440" tIns="45720" rIns="91440" bIns="45720" numCol="1" anchorCtr="0" compatLnSpc="1">
            <a:prstTxWarp prst="textNoShape">
              <a:avLst/>
            </a:prstTxWarp>
            <a:normAutofit/>
          </a:bodyPr>
          <a:lstStyle/>
          <a:p>
            <a:pPr eaLnBrk="1" hangingPunct="1"/>
            <a:r>
              <a:rPr lang="en-US" sz="3200" cap="none" dirty="0" smtClean="0">
                <a:ea typeface="ＭＳ Ｐゴシック" pitchFamily="-106" charset="-128"/>
              </a:rPr>
              <a:t>EBM BIG THREE QUESTIONS</a:t>
            </a:r>
          </a:p>
        </p:txBody>
      </p:sp>
      <p:sp>
        <p:nvSpPr>
          <p:cNvPr id="17411" name="Content Placeholder 2"/>
          <p:cNvSpPr>
            <a:spLocks noGrp="1"/>
          </p:cNvSpPr>
          <p:nvPr>
            <p:ph sz="quarter" idx="1"/>
          </p:nvPr>
        </p:nvSpPr>
        <p:spPr>
          <a:xfrm>
            <a:off x="457200" y="1600200"/>
            <a:ext cx="7467600" cy="4873625"/>
          </a:xfrm>
        </p:spPr>
        <p:txBody>
          <a:bodyPr/>
          <a:lstStyle/>
          <a:p>
            <a:pPr eaLnBrk="1" hangingPunct="1"/>
            <a:endParaRPr lang="en-US" dirty="0" smtClean="0">
              <a:ea typeface="ＭＳ Ｐゴシック" pitchFamily="-106" charset="-128"/>
            </a:endParaRPr>
          </a:p>
          <a:p>
            <a:pPr eaLnBrk="1" hangingPunct="1"/>
            <a:r>
              <a:rPr lang="en-US" dirty="0" smtClean="0">
                <a:ea typeface="ＭＳ Ｐゴシック" pitchFamily="-106" charset="-128"/>
              </a:rPr>
              <a:t>Is this study VALID?</a:t>
            </a:r>
          </a:p>
          <a:p>
            <a:pPr eaLnBrk="1" hangingPunct="1"/>
            <a:endParaRPr lang="en-US" dirty="0" smtClean="0">
              <a:ea typeface="ＭＳ Ｐゴシック" pitchFamily="-106" charset="-128"/>
            </a:endParaRPr>
          </a:p>
          <a:p>
            <a:pPr eaLnBrk="1" hangingPunct="1"/>
            <a:r>
              <a:rPr lang="en-US" dirty="0" smtClean="0">
                <a:ea typeface="ＭＳ Ｐゴシック" pitchFamily="-106" charset="-128"/>
              </a:rPr>
              <a:t>What are the RESULTS?</a:t>
            </a:r>
          </a:p>
          <a:p>
            <a:pPr eaLnBrk="1" hangingPunct="1"/>
            <a:endParaRPr lang="en-US" dirty="0" smtClean="0">
              <a:ea typeface="ＭＳ Ｐゴシック" pitchFamily="-106" charset="-128"/>
            </a:endParaRPr>
          </a:p>
          <a:p>
            <a:pPr eaLnBrk="1" hangingPunct="1"/>
            <a:r>
              <a:rPr lang="en-US" dirty="0" smtClean="0">
                <a:ea typeface="ＭＳ Ｐゴシック" pitchFamily="-106" charset="-128"/>
              </a:rPr>
              <a:t>Are the results APPLICABLE to my patient?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Oriel.thmx</Template>
  <TotalTime>212</TotalTime>
  <Words>1141</Words>
  <Application>Microsoft Office PowerPoint</Application>
  <PresentationFormat>On-screen Show (4:3)</PresentationFormat>
  <Paragraphs>147</Paragraphs>
  <Slides>27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Oriel</vt:lpstr>
      <vt:lpstr>Slide</vt:lpstr>
      <vt:lpstr>HOW TO READ AN ARTICLE ABOUT A DIAGNOSTIC TEST</vt:lpstr>
      <vt:lpstr>WHAT IS EVIDENCE - BASED MEDICINE (EBM)?</vt:lpstr>
      <vt:lpstr>MOVE PAST THE P VALUE</vt:lpstr>
      <vt:lpstr>GOALS FOR EBM CURRICULUM</vt:lpstr>
      <vt:lpstr>HOW TO PRACTICE EBM?</vt:lpstr>
      <vt:lpstr>PowerPoint Presentation</vt:lpstr>
      <vt:lpstr>Answerable Clinical Question (PICO)</vt:lpstr>
      <vt:lpstr>SEARCH AND YOU WILL FIND</vt:lpstr>
      <vt:lpstr>EBM BIG THREE QUESTIONS</vt:lpstr>
      <vt:lpstr>DIAGNOSTIC TEST – VALIDITY PRIMARY GUIDES</vt:lpstr>
      <vt:lpstr>DIAGNOSTIC TEST:  VALIDITY SECONDARY GUIDES</vt:lpstr>
      <vt:lpstr>DIAGNOSTIC TEST: RESULTS</vt:lpstr>
      <vt:lpstr>DIAGNOSTIC TEST: RESULTS</vt:lpstr>
      <vt:lpstr>DIAGNOSTIC TEST: RESULTS</vt:lpstr>
      <vt:lpstr>DIAGNOSTIC TEST: RESULTS</vt:lpstr>
      <vt:lpstr>Stool Antigen Tests for H. Pylori in Children</vt:lpstr>
      <vt:lpstr>How are Likelihood ratios used</vt:lpstr>
      <vt:lpstr>The Fagan Nomogram  TP 40%</vt:lpstr>
      <vt:lpstr>DIAGNOSTIC TEST: RESULTS</vt:lpstr>
      <vt:lpstr> LIKELIHOOD RATIOS </vt:lpstr>
      <vt:lpstr>Diagnostic Test Likelihood Ratio vs Predictive Value</vt:lpstr>
      <vt:lpstr>   DIAGNOSTIC TEST – APPLICABILITY  </vt:lpstr>
      <vt:lpstr>DIAGNOSTIC TEST – APPLICABILITY </vt:lpstr>
      <vt:lpstr>DIAGNOSTIC TEST – APPLICABILITY </vt:lpstr>
      <vt:lpstr>Clinical Bottom Line</vt:lpstr>
      <vt:lpstr>Practice Case References</vt:lpstr>
      <vt:lpstr>EBM References/Resources</vt:lpstr>
    </vt:vector>
  </TitlesOfParts>
  <Company>PEDS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Pediatric Journal Club</dc:title>
  <dc:creator> </dc:creator>
  <cp:lastModifiedBy>Chitkara, Maribeth</cp:lastModifiedBy>
  <cp:revision>22</cp:revision>
  <dcterms:created xsi:type="dcterms:W3CDTF">2010-09-29T16:08:49Z</dcterms:created>
  <dcterms:modified xsi:type="dcterms:W3CDTF">2013-07-22T15:02:32Z</dcterms:modified>
</cp:coreProperties>
</file>