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4" r:id="rId8"/>
    <p:sldId id="263" r:id="rId9"/>
    <p:sldId id="265" r:id="rId10"/>
    <p:sldId id="266" r:id="rId11"/>
    <p:sldId id="259" r:id="rId12"/>
    <p:sldId id="268" r:id="rId13"/>
    <p:sldId id="270" r:id="rId14"/>
    <p:sldId id="269" r:id="rId15"/>
    <p:sldId id="271" r:id="rId16"/>
    <p:sldId id="273" r:id="rId17"/>
    <p:sldId id="272" r:id="rId18"/>
    <p:sldId id="267"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0066"/>
    <a:srgbClr val="FFCC00"/>
    <a:srgbClr val="66FF33"/>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56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Straight Connector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0DAF4B05-9C5F-4341-858B-72ABD17EF484}" type="datetimeFigureOut">
              <a:rPr lang="en-US"/>
              <a:pPr>
                <a:defRPr/>
              </a:pPr>
              <a:t>8/7/2012</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BAFB3C87-1B53-4756-9CA4-728C234861C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A7CCB17-296B-47AA-94AF-92F105F3E822}" type="datetimeFigureOut">
              <a:rPr lang="en-US"/>
              <a:pPr>
                <a:defRPr/>
              </a:pPr>
              <a:t>8/7/2012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B6709D6-5996-4923-90EE-ED2D88C963F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835A99E-8D31-4CF2-B41A-F88AAA52F25F}" type="datetimeFigureOut">
              <a:rPr lang="en-US"/>
              <a:pPr>
                <a:defRPr/>
              </a:pPr>
              <a:t>8/7/2012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85407F5-2D5F-4671-BCA4-B2388225C54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97285BF8-5EEB-47C3-83C3-C577FB81441B}" type="datetimeFigureOut">
              <a:rPr lang="en-US"/>
              <a:pPr>
                <a:defRPr/>
              </a:pPr>
              <a:t>8/7/2012</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6D731421-3CC8-4938-A5EB-24306C3F981D}"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35518FB4-D8F5-43A5-83C2-5444C61CBD97}" type="datetimeFigureOut">
              <a:rPr lang="en-US"/>
              <a:pPr>
                <a:defRPr/>
              </a:pPr>
              <a:t>8/7/2012</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B45E07DE-1570-4D52-8239-7D529873E7B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A19A5FF-82AC-47C7-877C-E94097F17202}" type="datetimeFigureOut">
              <a:rPr lang="en-US"/>
              <a:pPr>
                <a:defRPr/>
              </a:pPr>
              <a:t>8/7/2012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1BA909CE-E910-47B2-AF99-F3BE7C91F0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1DB28B36-AB2E-45DA-A7B0-D59C3FFA3D54}" type="datetimeFigureOut">
              <a:rPr lang="en-US"/>
              <a:pPr>
                <a:defRPr/>
              </a:pPr>
              <a:t>8/7/2012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89FD3E89-7828-481E-9352-F4ECD6908F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B907C158-72BD-4A7B-AF06-C0F8A7E93F84}" type="datetimeFigureOut">
              <a:rPr lang="en-US"/>
              <a:pPr>
                <a:defRPr/>
              </a:pPr>
              <a:t>8/7/2012</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BAD3E5DF-DBA0-4DB9-98C1-E40C97D09408}"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C488701-CDFC-4ECC-8937-4CB7589DA685}" type="datetimeFigureOut">
              <a:rPr lang="en-US"/>
              <a:pPr>
                <a:defRPr/>
              </a:pPr>
              <a:t>8/7/2012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AB342B1A-3BDE-4421-A59F-2C46C627635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Straight Connector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Oval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D3F8B4D5-8BFC-4AC5-9496-CC2930D17E42}" type="datetimeFigureOut">
              <a:rPr lang="en-US"/>
              <a:pPr>
                <a:defRPr/>
              </a:pPr>
              <a:t>8/7/2012</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BADDF923-D1C4-4F5F-8E27-8C473C72332A}"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Oval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Straight Connector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89568397-ECCD-4C21-BBFB-AE17BA9DE942}" type="datetimeFigureOut">
              <a:rPr lang="en-US"/>
              <a:pPr>
                <a:defRPr/>
              </a:pPr>
              <a:t>8/7/2012</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21B3C806-CB4E-4856-9454-A616AC18B221}"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776B39BD-DB44-4374-A09B-6AE6BD3087B3}" type="datetimeFigureOut">
              <a:rPr lang="en-US"/>
              <a:pPr>
                <a:defRPr/>
              </a:pPr>
              <a:t>8/7/2012</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defRPr>
            </a:lvl1pPr>
          </a:lstStyle>
          <a:p>
            <a:pPr>
              <a:defRPr/>
            </a:pPr>
            <a:fld id="{DBAF8B74-001F-4615-972E-0A318B7857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67" r:id="rId4"/>
    <p:sldLayoutId id="2147483668" r:id="rId5"/>
    <p:sldLayoutId id="2147483675" r:id="rId6"/>
    <p:sldLayoutId id="2147483669" r:id="rId7"/>
    <p:sldLayoutId id="2147483676" r:id="rId8"/>
    <p:sldLayoutId id="2147483677" r:id="rId9"/>
    <p:sldLayoutId id="2147483670" r:id="rId10"/>
    <p:sldLayoutId id="2147483671"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447800"/>
            <a:ext cx="7086600" cy="2054225"/>
          </a:xfrm>
        </p:spPr>
        <p:txBody>
          <a:bodyPr>
            <a:noAutofit/>
          </a:bodyPr>
          <a:lstStyle/>
          <a:p>
            <a:pPr eaLnBrk="1" fontAlgn="auto" hangingPunct="1">
              <a:spcAft>
                <a:spcPts val="0"/>
              </a:spcAft>
              <a:defRPr/>
            </a:pPr>
            <a:r>
              <a:rPr lang="en-US" sz="4800" dirty="0" smtClean="0"/>
              <a:t>Breast Masses in Adolescent Females</a:t>
            </a:r>
            <a:endParaRPr lang="en-US" sz="4800" dirty="0"/>
          </a:p>
        </p:txBody>
      </p:sp>
      <p:sp>
        <p:nvSpPr>
          <p:cNvPr id="13314" name="Rectangle 2"/>
          <p:cNvSpPr>
            <a:spLocks noChangeArrowheads="1"/>
          </p:cNvSpPr>
          <p:nvPr/>
        </p:nvSpPr>
        <p:spPr bwMode="auto">
          <a:xfrm>
            <a:off x="2514600" y="4419600"/>
            <a:ext cx="5881688" cy="708025"/>
          </a:xfrm>
          <a:prstGeom prst="rect">
            <a:avLst/>
          </a:prstGeom>
          <a:noFill/>
          <a:ln w="9525">
            <a:noFill/>
            <a:miter lim="800000"/>
            <a:headEnd/>
            <a:tailEnd/>
          </a:ln>
        </p:spPr>
        <p:txBody>
          <a:bodyPr wrap="none">
            <a:spAutoFit/>
          </a:bodyPr>
          <a:lstStyle/>
          <a:p>
            <a:r>
              <a:rPr lang="en-US" sz="4000">
                <a:solidFill>
                  <a:schemeClr val="bg1"/>
                </a:solidFill>
              </a:rPr>
              <a:t>Allison Eliscu, MD, FAAP</a:t>
            </a:r>
          </a:p>
        </p:txBody>
      </p:sp>
      <p:sp>
        <p:nvSpPr>
          <p:cNvPr id="13315" name="Rectangle 3"/>
          <p:cNvSpPr>
            <a:spLocks noChangeArrowheads="1"/>
          </p:cNvSpPr>
          <p:nvPr/>
        </p:nvSpPr>
        <p:spPr bwMode="auto">
          <a:xfrm>
            <a:off x="6934200" y="6248400"/>
            <a:ext cx="1695450" cy="366713"/>
          </a:xfrm>
          <a:prstGeom prst="rect">
            <a:avLst/>
          </a:prstGeom>
          <a:noFill/>
          <a:ln w="9525">
            <a:noFill/>
            <a:miter lim="800000"/>
            <a:headEnd/>
            <a:tailEnd/>
          </a:ln>
        </p:spPr>
        <p:txBody>
          <a:bodyPr wrap="none">
            <a:spAutoFit/>
          </a:bodyPr>
          <a:lstStyle/>
          <a:p>
            <a:r>
              <a:rPr lang="en-US">
                <a:solidFill>
                  <a:schemeClr val="bg1"/>
                </a:solidFill>
              </a:rPr>
              <a:t>Rev. Aug 2012</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eaLnBrk="1" hangingPunct="1"/>
            <a:r>
              <a:rPr lang="en-US" cap="none" smtClean="0"/>
              <a:t>BREAST CANCER IN ADOLESCENTS</a:t>
            </a:r>
          </a:p>
        </p:txBody>
      </p:sp>
      <p:sp>
        <p:nvSpPr>
          <p:cNvPr id="22530" name="Rectangle 3"/>
          <p:cNvSpPr>
            <a:spLocks noGrp="1"/>
          </p:cNvSpPr>
          <p:nvPr>
            <p:ph type="body" idx="4294967295"/>
          </p:nvPr>
        </p:nvSpPr>
        <p:spPr>
          <a:xfrm>
            <a:off x="457200" y="1600200"/>
            <a:ext cx="7467600" cy="5257800"/>
          </a:xfrm>
        </p:spPr>
        <p:txBody>
          <a:bodyPr/>
          <a:lstStyle/>
          <a:p>
            <a:pPr eaLnBrk="1" hangingPunct="1"/>
            <a:r>
              <a:rPr lang="en-US" b="1" smtClean="0">
                <a:solidFill>
                  <a:srgbClr val="FF0000"/>
                </a:solidFill>
              </a:rPr>
              <a:t>Extremely uncommon during adolescence</a:t>
            </a:r>
          </a:p>
          <a:p>
            <a:pPr eaLnBrk="1" hangingPunct="1"/>
            <a:r>
              <a:rPr lang="en-US" smtClean="0"/>
              <a:t>Suspicious Clinical Findings</a:t>
            </a:r>
          </a:p>
          <a:p>
            <a:pPr lvl="1" eaLnBrk="1" hangingPunct="1"/>
            <a:r>
              <a:rPr lang="en-US" smtClean="0"/>
              <a:t>Hard, irregular shaped mass</a:t>
            </a:r>
          </a:p>
          <a:p>
            <a:pPr lvl="1" eaLnBrk="1" hangingPunct="1"/>
            <a:r>
              <a:rPr lang="en-US" smtClean="0"/>
              <a:t>Mass fixed to chest wall</a:t>
            </a:r>
          </a:p>
          <a:p>
            <a:pPr lvl="1" eaLnBrk="1" hangingPunct="1"/>
            <a:r>
              <a:rPr lang="en-US" smtClean="0"/>
              <a:t>Skin or nipple retraction</a:t>
            </a:r>
          </a:p>
          <a:p>
            <a:pPr lvl="1" eaLnBrk="1" hangingPunct="1"/>
            <a:r>
              <a:rPr lang="en-US" smtClean="0"/>
              <a:t>Nipple discharge</a:t>
            </a:r>
          </a:p>
          <a:p>
            <a:pPr lvl="1" eaLnBrk="1" hangingPunct="1"/>
            <a:r>
              <a:rPr lang="en-US" smtClean="0"/>
              <a:t>Axillary or supraclavicular lymphadenopathy</a:t>
            </a:r>
          </a:p>
          <a:p>
            <a:pPr eaLnBrk="1" hangingPunct="1"/>
            <a:r>
              <a:rPr lang="en-US" smtClean="0"/>
              <a:t>Risk Factors</a:t>
            </a:r>
          </a:p>
          <a:p>
            <a:pPr lvl="1" eaLnBrk="1" hangingPunct="1"/>
            <a:r>
              <a:rPr lang="en-US" smtClean="0"/>
              <a:t>Family history of breast cancer</a:t>
            </a:r>
          </a:p>
          <a:p>
            <a:pPr lvl="1" eaLnBrk="1" hangingPunct="1"/>
            <a:r>
              <a:rPr lang="en-US" smtClean="0"/>
              <a:t>Prior radiation therapy to chest</a:t>
            </a:r>
          </a:p>
          <a:p>
            <a:pPr eaLnBrk="1" hangingPunct="1"/>
            <a:r>
              <a:rPr lang="en-US" smtClean="0"/>
              <a:t>NO ASSOCIATION between oral contraceptive use and risk of breast cancer</a:t>
            </a:r>
          </a:p>
        </p:txBody>
      </p:sp>
      <p:pic>
        <p:nvPicPr>
          <p:cNvPr id="22531" name="Picture 4" descr="http://upload.wikimedia.org/wikipedia/commons/thumb/b/b5/Pink_ribbon.svg/370px-Pink_ribbon.svg.png"/>
          <p:cNvPicPr>
            <a:picLocks noChangeAspect="1" noChangeArrowheads="1"/>
          </p:cNvPicPr>
          <p:nvPr/>
        </p:nvPicPr>
        <p:blipFill>
          <a:blip r:embed="rId2"/>
          <a:srcRect/>
          <a:stretch>
            <a:fillRect/>
          </a:stretch>
        </p:blipFill>
        <p:spPr bwMode="auto">
          <a:xfrm>
            <a:off x="7772400" y="228600"/>
            <a:ext cx="844550" cy="1366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bwMode="auto">
          <a:xfrm>
            <a:off x="457200" y="274638"/>
            <a:ext cx="7620000" cy="868362"/>
          </a:xfrm>
        </p:spPr>
        <p:txBody>
          <a:bodyPr wrap="square" lIns="91440" tIns="45720" rIns="91440" bIns="45720" numCol="1" anchorCtr="0" compatLnSpc="1">
            <a:prstTxWarp prst="textNoShape">
              <a:avLst/>
            </a:prstTxWarp>
          </a:bodyPr>
          <a:lstStyle/>
          <a:p>
            <a:pPr algn="ctr" eaLnBrk="1" hangingPunct="1"/>
            <a:r>
              <a:rPr lang="en-US" cap="none" smtClean="0"/>
              <a:t>BREAST MASSES - SUMMARY</a:t>
            </a:r>
          </a:p>
        </p:txBody>
      </p:sp>
      <p:sp>
        <p:nvSpPr>
          <p:cNvPr id="23554" name="Content Placeholder 2"/>
          <p:cNvSpPr>
            <a:spLocks noGrp="1"/>
          </p:cNvSpPr>
          <p:nvPr>
            <p:ph sz="quarter" idx="1"/>
          </p:nvPr>
        </p:nvSpPr>
        <p:spPr>
          <a:xfrm>
            <a:off x="457200" y="1295400"/>
            <a:ext cx="8305800" cy="5178425"/>
          </a:xfrm>
        </p:spPr>
        <p:txBody>
          <a:bodyPr/>
          <a:lstStyle/>
          <a:p>
            <a:pPr eaLnBrk="1" hangingPunct="1"/>
            <a:r>
              <a:rPr lang="en-US" smtClean="0"/>
              <a:t>Majority of masses in adolescents are benign</a:t>
            </a:r>
          </a:p>
          <a:p>
            <a:pPr eaLnBrk="1" hangingPunct="1"/>
            <a:r>
              <a:rPr lang="en-US" smtClean="0"/>
              <a:t>Many masses are self-limited </a:t>
            </a:r>
          </a:p>
          <a:p>
            <a:pPr eaLnBrk="1" hangingPunct="1"/>
            <a:r>
              <a:rPr lang="en-US" smtClean="0"/>
              <a:t>Ultrasound is preferred imaging modality</a:t>
            </a:r>
          </a:p>
          <a:p>
            <a:pPr eaLnBrk="1" hangingPunct="1"/>
            <a:r>
              <a:rPr lang="en-US" smtClean="0"/>
              <a:t>Mammogram NOT recommended in adolescents</a:t>
            </a:r>
          </a:p>
          <a:p>
            <a:pPr lvl="1" eaLnBrk="1" hangingPunct="1"/>
            <a:r>
              <a:rPr lang="en-US" smtClean="0"/>
              <a:t>Difficult to interpret due to increased breast density</a:t>
            </a:r>
          </a:p>
          <a:p>
            <a:pPr eaLnBrk="1" hangingPunct="1"/>
            <a:r>
              <a:rPr lang="en-US" smtClean="0"/>
              <a:t>Management for most masses is observation only</a:t>
            </a:r>
          </a:p>
          <a:p>
            <a:pPr eaLnBrk="1" hangingPunct="1"/>
            <a:r>
              <a:rPr lang="en-US" smtClean="0"/>
              <a:t>Consider further management for:</a:t>
            </a:r>
          </a:p>
          <a:p>
            <a:pPr lvl="1" eaLnBrk="1" hangingPunct="1"/>
            <a:r>
              <a:rPr lang="en-US" smtClean="0"/>
              <a:t>Large lesions</a:t>
            </a:r>
          </a:p>
          <a:p>
            <a:pPr lvl="1" eaLnBrk="1" hangingPunct="1"/>
            <a:r>
              <a:rPr lang="en-US" smtClean="0"/>
              <a:t>Growing lesions</a:t>
            </a:r>
          </a:p>
          <a:p>
            <a:pPr lvl="1" eaLnBrk="1" hangingPunct="1"/>
            <a:r>
              <a:rPr lang="en-US" smtClean="0"/>
              <a:t>Symptomatic lesions</a:t>
            </a:r>
          </a:p>
          <a:p>
            <a:pPr lvl="1" eaLnBrk="1" hangingPunct="1"/>
            <a:r>
              <a:rPr lang="en-US" smtClean="0"/>
              <a:t>Suspicious lesions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bwMode="auto">
          <a:xfrm>
            <a:off x="381000" y="2514600"/>
            <a:ext cx="7467600" cy="1143000"/>
          </a:xfrm>
          <a:noFill/>
        </p:spPr>
        <p:txBody>
          <a:bodyPr wrap="square" lIns="91440" tIns="45720" rIns="91440" bIns="45720" numCol="1" anchorCtr="0" compatLnSpc="1">
            <a:prstTxWarp prst="textNoShape">
              <a:avLst/>
            </a:prstTxWarp>
          </a:bodyPr>
          <a:lstStyle/>
          <a:p>
            <a:r>
              <a:rPr lang="en-US" sz="2600" cap="none" smtClean="0"/>
              <a:t>On routine examination of a healthy 17 year old female, you note a small, rubbery, mobile mass in the upper, outer quadrant of the left breast.  It is nontender and there is no surrounding lymphadenopathy.  The right breast is normal.  The most likely diagnosis is</a:t>
            </a:r>
          </a:p>
        </p:txBody>
      </p:sp>
      <p:sp>
        <p:nvSpPr>
          <p:cNvPr id="31747" name="Rectangle 3"/>
          <p:cNvSpPr>
            <a:spLocks noGrp="1"/>
          </p:cNvSpPr>
          <p:nvPr>
            <p:ph type="body" idx="4294967295"/>
          </p:nvPr>
        </p:nvSpPr>
        <p:spPr>
          <a:xfrm>
            <a:off x="457200" y="3810000"/>
            <a:ext cx="7467600" cy="2663825"/>
          </a:xfrm>
        </p:spPr>
        <p:txBody>
          <a:bodyPr/>
          <a:lstStyle/>
          <a:p>
            <a:pPr marL="457200" indent="-457200">
              <a:buFont typeface="Wingdings" pitchFamily="2" charset="2"/>
              <a:buAutoNum type="alphaUcPeriod"/>
            </a:pPr>
            <a:r>
              <a:rPr lang="en-US" smtClean="0"/>
              <a:t>Gynecomastia</a:t>
            </a:r>
          </a:p>
          <a:p>
            <a:pPr marL="457200" indent="-457200">
              <a:buFont typeface="Wingdings" pitchFamily="2" charset="2"/>
              <a:buAutoNum type="alphaUcPeriod"/>
            </a:pPr>
            <a:r>
              <a:rPr lang="en-US" smtClean="0"/>
              <a:t>Fibrocystic change</a:t>
            </a:r>
          </a:p>
          <a:p>
            <a:pPr marL="457200" indent="-457200">
              <a:buFont typeface="Wingdings" pitchFamily="2" charset="2"/>
              <a:buAutoNum type="alphaUcPeriod"/>
            </a:pPr>
            <a:r>
              <a:rPr lang="en-US" smtClean="0"/>
              <a:t>Phyllodes tumor</a:t>
            </a:r>
          </a:p>
          <a:p>
            <a:pPr marL="457200" indent="-457200">
              <a:buFont typeface="Wingdings" pitchFamily="2" charset="2"/>
              <a:buAutoNum type="alphaUcPeriod"/>
            </a:pPr>
            <a:r>
              <a:rPr lang="en-US" smtClean="0"/>
              <a:t>Fibroadenoma</a:t>
            </a:r>
          </a:p>
          <a:p>
            <a:pPr marL="457200" indent="-457200">
              <a:buFont typeface="Wingdings" pitchFamily="2" charset="2"/>
              <a:buAutoNum type="alphaUcPeriod"/>
            </a:pPr>
            <a:r>
              <a:rPr lang="en-US" smtClean="0"/>
              <a:t>Primary breast cancer</a:t>
            </a:r>
          </a:p>
          <a:p>
            <a:pPr marL="457200" indent="-457200">
              <a:buFont typeface="Wingdings" pitchFamily="2" charset="2"/>
              <a:buAutoNum type="alphaUcPeriod"/>
            </a:pPr>
            <a:r>
              <a:rPr lang="en-US" smtClean="0"/>
              <a:t>Metastatic cancer to breast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bwMode="auto">
          <a:xfrm>
            <a:off x="381000" y="2514600"/>
            <a:ext cx="7467600" cy="1143000"/>
          </a:xfrm>
          <a:noFill/>
        </p:spPr>
        <p:txBody>
          <a:bodyPr wrap="square" lIns="91440" tIns="45720" rIns="91440" bIns="45720" numCol="1" anchorCtr="0" compatLnSpc="1">
            <a:prstTxWarp prst="textNoShape">
              <a:avLst/>
            </a:prstTxWarp>
          </a:bodyPr>
          <a:lstStyle/>
          <a:p>
            <a:r>
              <a:rPr lang="en-US" sz="2600" cap="none" smtClean="0"/>
              <a:t>On routine examination of a healthy 17 year old female, you note a small, rubbery, mobile mass in the upper, outer quadrant of the left breast.  It is nontender and there is no surrounding lymphadenopathy.  The right breast is normal.  The most likely diagnosis is</a:t>
            </a:r>
          </a:p>
        </p:txBody>
      </p:sp>
      <p:sp>
        <p:nvSpPr>
          <p:cNvPr id="33795" name="Rectangle 3"/>
          <p:cNvSpPr>
            <a:spLocks noGrp="1"/>
          </p:cNvSpPr>
          <p:nvPr>
            <p:ph type="body" idx="4294967295"/>
          </p:nvPr>
        </p:nvSpPr>
        <p:spPr>
          <a:xfrm>
            <a:off x="457200" y="3810000"/>
            <a:ext cx="7467600" cy="2663825"/>
          </a:xfrm>
        </p:spPr>
        <p:txBody>
          <a:bodyPr/>
          <a:lstStyle/>
          <a:p>
            <a:pPr marL="457200" indent="-457200">
              <a:buFont typeface="Wingdings" pitchFamily="2" charset="2"/>
              <a:buAutoNum type="alphaUcPeriod"/>
            </a:pPr>
            <a:r>
              <a:rPr lang="en-US" smtClean="0"/>
              <a:t>Gynecomastia</a:t>
            </a:r>
          </a:p>
          <a:p>
            <a:pPr marL="457200" indent="-457200">
              <a:buFont typeface="Wingdings" pitchFamily="2" charset="2"/>
              <a:buAutoNum type="alphaUcPeriod"/>
            </a:pPr>
            <a:r>
              <a:rPr lang="en-US" smtClean="0"/>
              <a:t>Fibrocystic change</a:t>
            </a:r>
          </a:p>
          <a:p>
            <a:pPr marL="457200" indent="-457200">
              <a:buFont typeface="Wingdings" pitchFamily="2" charset="2"/>
              <a:buAutoNum type="alphaUcPeriod"/>
            </a:pPr>
            <a:r>
              <a:rPr lang="en-US" smtClean="0"/>
              <a:t>Phyllodes tumor</a:t>
            </a:r>
          </a:p>
          <a:p>
            <a:pPr marL="457200" indent="-457200">
              <a:buFont typeface="Wingdings" pitchFamily="2" charset="2"/>
              <a:buAutoNum type="alphaUcPeriod"/>
            </a:pPr>
            <a:r>
              <a:rPr lang="en-US" smtClean="0">
                <a:solidFill>
                  <a:srgbClr val="FF0000"/>
                </a:solidFill>
              </a:rPr>
              <a:t>Fibroadenoma</a:t>
            </a:r>
          </a:p>
          <a:p>
            <a:pPr marL="457200" indent="-457200">
              <a:buFont typeface="Wingdings" pitchFamily="2" charset="2"/>
              <a:buAutoNum type="alphaUcPeriod"/>
            </a:pPr>
            <a:r>
              <a:rPr lang="en-US" smtClean="0"/>
              <a:t>Primary breast cancer</a:t>
            </a:r>
          </a:p>
          <a:p>
            <a:pPr marL="457200" indent="-457200">
              <a:buFont typeface="Wingdings" pitchFamily="2" charset="2"/>
              <a:buAutoNum type="alphaUcPeriod"/>
            </a:pPr>
            <a:r>
              <a:rPr lang="en-US" smtClean="0"/>
              <a:t>Metastatic cancer to breast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p:cNvSpPr>
          <p:nvPr>
            <p:ph type="body" idx="4294967295"/>
          </p:nvPr>
        </p:nvSpPr>
        <p:spPr/>
        <p:txBody>
          <a:bodyPr/>
          <a:lstStyle/>
          <a:p>
            <a:pPr>
              <a:lnSpc>
                <a:spcPct val="90000"/>
              </a:lnSpc>
            </a:pPr>
            <a:r>
              <a:rPr lang="en-US" sz="2000" b="1" smtClean="0"/>
              <a:t>Answer:  D.</a:t>
            </a:r>
            <a:r>
              <a:rPr lang="en-US" sz="2000" smtClean="0"/>
              <a:t>  Fibroadenomas are the most common breast masses in adolescent females.  They tend to present as asymptomatic, single, rubbery, mobile masses with an average size of 2-3 cm.  Diagnosis of a fibroadenoma is usually based on clinical features of the exam.  Gynecomastia refers to benign proliferation of breast tissue in a male.  Fibrocystic change is also a common entity in adolescent females.  Patients with fibrocystic change tend to be asymptomatic but may complain of mild premenstrual discomfort.  On examination fibrocystic change is described as cord-like thickening or lumps which change with the menstrual cycle.  Phyllodes tumors is less common in adolescent females and tends to be a rapid growing mass which may involve the nipple causing bloody nipple discharge.  Breast cancer, both primary and metastatic, is rare in otherwise healthy adolescent females.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idx="4294967295"/>
          </p:nvPr>
        </p:nvSpPr>
        <p:spPr bwMode="auto">
          <a:xfrm>
            <a:off x="457200" y="274638"/>
            <a:ext cx="7467600" cy="2849562"/>
          </a:xfrm>
          <a:noFill/>
        </p:spPr>
        <p:txBody>
          <a:bodyPr wrap="square" lIns="91440" tIns="45720" rIns="91440" bIns="45720" numCol="1" anchorCtr="0" compatLnSpc="1">
            <a:prstTxWarp prst="textNoShape">
              <a:avLst/>
            </a:prstTxWarp>
          </a:bodyPr>
          <a:lstStyle/>
          <a:p>
            <a:r>
              <a:rPr lang="en-US" sz="2100" cap="none" smtClean="0"/>
              <a:t>An 18 year old otherwise healthy female presents to the office after noticing a lump in her right breast.  She started having some discomfort in the area of the lump 2 days ago which made it come to her attention.   She denies nipple discharge or medication use and just started her menses this morning.  On examination, you find diffuse thickened cord-like areas with a few lumps in both breasts which are mildly tender to palpation.  There are no skin changes and no lymphadenopathy.  Which of the following is true?</a:t>
            </a:r>
          </a:p>
        </p:txBody>
      </p:sp>
      <p:sp>
        <p:nvSpPr>
          <p:cNvPr id="34819" name="Rectangle 3"/>
          <p:cNvSpPr>
            <a:spLocks noGrp="1"/>
          </p:cNvSpPr>
          <p:nvPr>
            <p:ph type="body" idx="4294967295"/>
          </p:nvPr>
        </p:nvSpPr>
        <p:spPr>
          <a:xfrm>
            <a:off x="457200" y="3276600"/>
            <a:ext cx="7467600" cy="3197225"/>
          </a:xfrm>
        </p:spPr>
        <p:txBody>
          <a:bodyPr/>
          <a:lstStyle/>
          <a:p>
            <a:pPr marL="381000" indent="-381000">
              <a:lnSpc>
                <a:spcPct val="90000"/>
              </a:lnSpc>
              <a:buFont typeface="Wingdings" pitchFamily="2" charset="2"/>
              <a:buAutoNum type="alphaUcPeriod"/>
            </a:pPr>
            <a:r>
              <a:rPr lang="en-US" sz="2000" smtClean="0"/>
              <a:t>She most likely has a fibroadenoma and should receive a mammogram</a:t>
            </a:r>
          </a:p>
          <a:p>
            <a:pPr marL="381000" indent="-381000">
              <a:lnSpc>
                <a:spcPct val="90000"/>
              </a:lnSpc>
              <a:buFont typeface="Wingdings" pitchFamily="2" charset="2"/>
              <a:buAutoNum type="alphaUcPeriod"/>
            </a:pPr>
            <a:r>
              <a:rPr lang="en-US" sz="2000" smtClean="0"/>
              <a:t>She most likely has a fibroadenoma and should receive an ultrasound</a:t>
            </a:r>
          </a:p>
          <a:p>
            <a:pPr marL="381000" indent="-381000">
              <a:lnSpc>
                <a:spcPct val="90000"/>
              </a:lnSpc>
              <a:buFont typeface="Wingdings" pitchFamily="2" charset="2"/>
              <a:buAutoNum type="alphaUcPeriod"/>
            </a:pPr>
            <a:r>
              <a:rPr lang="en-US" sz="2000" smtClean="0"/>
              <a:t>She most likely has fibrocystic change and should receive a mammogram</a:t>
            </a:r>
          </a:p>
          <a:p>
            <a:pPr marL="381000" indent="-381000">
              <a:lnSpc>
                <a:spcPct val="90000"/>
              </a:lnSpc>
              <a:buFont typeface="Wingdings" pitchFamily="2" charset="2"/>
              <a:buAutoNum type="alphaUcPeriod"/>
            </a:pPr>
            <a:r>
              <a:rPr lang="en-US" sz="2000" smtClean="0"/>
              <a:t>She most likely has fibrocystic change and should have a repeat examination in a different part of her menstrual cycle</a:t>
            </a:r>
          </a:p>
          <a:p>
            <a:pPr marL="381000" indent="-381000">
              <a:lnSpc>
                <a:spcPct val="90000"/>
              </a:lnSpc>
              <a:buFont typeface="Wingdings" pitchFamily="2" charset="2"/>
              <a:buAutoNum type="alphaUcPeriod"/>
            </a:pPr>
            <a:r>
              <a:rPr lang="en-US" sz="2000" smtClean="0"/>
              <a:t>She most likely has breast cancer and should receive an ultrasound</a:t>
            </a:r>
            <a:endParaRPr lang="en-US" sz="2000" b="1"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bwMode="auto">
          <a:xfrm>
            <a:off x="457200" y="274638"/>
            <a:ext cx="7467600" cy="2849562"/>
          </a:xfrm>
          <a:noFill/>
        </p:spPr>
        <p:txBody>
          <a:bodyPr wrap="square" lIns="91440" tIns="45720" rIns="91440" bIns="45720" numCol="1" anchorCtr="0" compatLnSpc="1">
            <a:prstTxWarp prst="textNoShape">
              <a:avLst/>
            </a:prstTxWarp>
          </a:bodyPr>
          <a:lstStyle/>
          <a:p>
            <a:r>
              <a:rPr lang="en-US" sz="2100" cap="none" smtClean="0"/>
              <a:t>An 18 year old otherwise healthy female presents to the office after noticing a lump in her right breast.  She started having some discomfort in the area of the lump 2 days ago which made it come to her attention.   She denies nipple discharge or medication use and just started her menses this morning.  On examination, you find diffuse thickened cord-like areas with a few lumps in both breasts which are mildly tender to palpation.  There are no skin changes and no lymphadenopathy.  Which of the following is true?</a:t>
            </a:r>
          </a:p>
        </p:txBody>
      </p:sp>
      <p:sp>
        <p:nvSpPr>
          <p:cNvPr id="36867" name="Rectangle 3"/>
          <p:cNvSpPr>
            <a:spLocks noGrp="1"/>
          </p:cNvSpPr>
          <p:nvPr>
            <p:ph type="body" idx="4294967295"/>
          </p:nvPr>
        </p:nvSpPr>
        <p:spPr>
          <a:xfrm>
            <a:off x="457200" y="3276600"/>
            <a:ext cx="7467600" cy="3197225"/>
          </a:xfrm>
        </p:spPr>
        <p:txBody>
          <a:bodyPr/>
          <a:lstStyle/>
          <a:p>
            <a:pPr marL="381000" indent="-381000">
              <a:lnSpc>
                <a:spcPct val="90000"/>
              </a:lnSpc>
              <a:buFont typeface="Wingdings" pitchFamily="2" charset="2"/>
              <a:buAutoNum type="alphaUcPeriod"/>
            </a:pPr>
            <a:r>
              <a:rPr lang="en-US" sz="2000" smtClean="0"/>
              <a:t>She most likely has a fibroadenoma and should receive a mammogram</a:t>
            </a:r>
          </a:p>
          <a:p>
            <a:pPr marL="381000" indent="-381000">
              <a:lnSpc>
                <a:spcPct val="90000"/>
              </a:lnSpc>
              <a:buFont typeface="Wingdings" pitchFamily="2" charset="2"/>
              <a:buAutoNum type="alphaUcPeriod"/>
            </a:pPr>
            <a:r>
              <a:rPr lang="en-US" sz="2000" smtClean="0"/>
              <a:t>She most likely has a fibroadenoma and should receive an ultrasound</a:t>
            </a:r>
          </a:p>
          <a:p>
            <a:pPr marL="381000" indent="-381000">
              <a:lnSpc>
                <a:spcPct val="90000"/>
              </a:lnSpc>
              <a:buFont typeface="Wingdings" pitchFamily="2" charset="2"/>
              <a:buAutoNum type="alphaUcPeriod"/>
            </a:pPr>
            <a:r>
              <a:rPr lang="en-US" sz="2000" smtClean="0"/>
              <a:t>She most likely has fibrocystic change and should receive a mammogram</a:t>
            </a:r>
          </a:p>
          <a:p>
            <a:pPr marL="381000" indent="-381000">
              <a:lnSpc>
                <a:spcPct val="90000"/>
              </a:lnSpc>
              <a:buFont typeface="Wingdings" pitchFamily="2" charset="2"/>
              <a:buAutoNum type="alphaUcPeriod"/>
            </a:pPr>
            <a:r>
              <a:rPr lang="en-US" sz="2000" smtClean="0">
                <a:solidFill>
                  <a:srgbClr val="FF0000"/>
                </a:solidFill>
              </a:rPr>
              <a:t>She most likely has fibrocystic change and should have a repeat examination in a different part of her menstrual cycle</a:t>
            </a:r>
          </a:p>
          <a:p>
            <a:pPr marL="381000" indent="-381000">
              <a:lnSpc>
                <a:spcPct val="90000"/>
              </a:lnSpc>
              <a:buFont typeface="Wingdings" pitchFamily="2" charset="2"/>
              <a:buAutoNum type="alphaUcPeriod"/>
            </a:pPr>
            <a:r>
              <a:rPr lang="en-US" sz="2000" smtClean="0"/>
              <a:t>She most likely has breast cancer and should receive an ultrasound</a:t>
            </a:r>
            <a:endParaRPr lang="en-US" sz="2000" b="1"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p:cNvSpPr>
          <p:nvPr>
            <p:ph type="body" idx="4294967295"/>
          </p:nvPr>
        </p:nvSpPr>
        <p:spPr/>
        <p:txBody>
          <a:bodyPr/>
          <a:lstStyle/>
          <a:p>
            <a:pPr>
              <a:lnSpc>
                <a:spcPct val="90000"/>
              </a:lnSpc>
            </a:pPr>
            <a:r>
              <a:rPr lang="en-US" sz="2000" b="1" smtClean="0"/>
              <a:t>Answer:  D.   </a:t>
            </a:r>
            <a:r>
              <a:rPr lang="en-US" sz="2000" smtClean="0"/>
              <a:t>Patients with fibrocystic change are frequently asymptomatic or may have mild premenstrual discomfort.  On examination, lesions of fibrocystic change are described as thickened cord-like areas and lumps which may be mildly tender on palpation.  Skin changes (ie, stretching or dimpling of the skin) and swollen lymph nodes, which are more common in cancerous lesions, are not typically seen with fibrocystic change.  Lesions of fibrocystic change tend to fluctuate with the menstrual cycle so patients with suspected lesions should be examined again during a different part of their menstrual cycle. A fibroadenoma usually presents as a single, rubbery, mobile, asymptomatic mass.  Adolescent patients with a breast masses requiring further delineation should receive an ultrasound.  Mammograms are more difficult to read in adolescents due to the increased density of the breast tissue and should be avoided in adolescent patients. </a:t>
            </a:r>
          </a:p>
          <a:p>
            <a:pPr>
              <a:lnSpc>
                <a:spcPct val="90000"/>
              </a:lnSpc>
            </a:pPr>
            <a:endParaRPr lang="en-US" sz="20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pPr eaLnBrk="1" fontAlgn="auto" hangingPunct="1">
              <a:spcAft>
                <a:spcPts val="0"/>
              </a:spcAft>
              <a:defRPr/>
            </a:pPr>
            <a:r>
              <a:rPr lang="en-US" dirty="0"/>
              <a:t>Recommended Reading</a:t>
            </a:r>
          </a:p>
        </p:txBody>
      </p:sp>
      <p:sp>
        <p:nvSpPr>
          <p:cNvPr id="24578" name="Rectangle 3"/>
          <p:cNvSpPr>
            <a:spLocks noGrp="1" noChangeArrowheads="1"/>
          </p:cNvSpPr>
          <p:nvPr>
            <p:ph type="body" idx="4294967295"/>
          </p:nvPr>
        </p:nvSpPr>
        <p:spPr>
          <a:xfrm>
            <a:off x="228600" y="1600200"/>
            <a:ext cx="8534400" cy="4873625"/>
          </a:xfrm>
        </p:spPr>
        <p:txBody>
          <a:bodyPr/>
          <a:lstStyle/>
          <a:p>
            <a:pPr eaLnBrk="1" hangingPunct="1"/>
            <a:r>
              <a:rPr lang="en-US" smtClean="0"/>
              <a:t>Breast concerns in the adolescent.  ACOG Committee Opinion No. 350.  American College of Obstetricians and Gynecologists. Obstet Gynecol 2006;108:1329–36.</a:t>
            </a:r>
          </a:p>
          <a:p>
            <a:pPr eaLnBrk="1" hangingPunct="1"/>
            <a:r>
              <a:rPr lang="en-US" smtClean="0"/>
              <a:t>De Silva NK, Brandt ML.  Disorders of the Breast in Children and Adolescents.  Part 2:  Breast masses.  J Pediatr Adolesc Gynecol.  2006 Dec;19(6):415-8.</a:t>
            </a:r>
          </a:p>
          <a:p>
            <a:pPr eaLnBrk="1" hangingPunct="1"/>
            <a:r>
              <a:rPr lang="en-US" smtClean="0"/>
              <a:t>Banikarim C, De Silva NK.  Overview of Breast Masses in Children and Adolescents.  UpToDate Online.  Updated February 9, 2009.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868362"/>
          </a:xfrm>
        </p:spPr>
        <p:txBody>
          <a:bodyPr/>
          <a:lstStyle/>
          <a:p>
            <a:pPr algn="ctr" eaLnBrk="1" fontAlgn="auto" hangingPunct="1">
              <a:spcAft>
                <a:spcPts val="0"/>
              </a:spcAft>
              <a:defRPr/>
            </a:pPr>
            <a:r>
              <a:rPr lang="en-US" dirty="0" smtClean="0"/>
              <a:t>Breast Masses - History</a:t>
            </a:r>
            <a:endParaRPr lang="en-US" dirty="0"/>
          </a:p>
        </p:txBody>
      </p:sp>
      <p:sp>
        <p:nvSpPr>
          <p:cNvPr id="14338" name="Content Placeholder 2"/>
          <p:cNvSpPr>
            <a:spLocks noGrp="1"/>
          </p:cNvSpPr>
          <p:nvPr>
            <p:ph sz="quarter" idx="1"/>
          </p:nvPr>
        </p:nvSpPr>
        <p:spPr>
          <a:xfrm>
            <a:off x="457200" y="1371600"/>
            <a:ext cx="7467600" cy="5102225"/>
          </a:xfrm>
        </p:spPr>
        <p:txBody>
          <a:bodyPr/>
          <a:lstStyle/>
          <a:p>
            <a:pPr eaLnBrk="1" hangingPunct="1"/>
            <a:r>
              <a:rPr lang="en-US" smtClean="0"/>
              <a:t>Duration of mass</a:t>
            </a:r>
          </a:p>
          <a:p>
            <a:pPr eaLnBrk="1" hangingPunct="1"/>
            <a:r>
              <a:rPr lang="en-US" smtClean="0"/>
              <a:t>Presence of nipple discharge</a:t>
            </a:r>
          </a:p>
          <a:p>
            <a:pPr eaLnBrk="1" hangingPunct="1"/>
            <a:r>
              <a:rPr lang="en-US" smtClean="0"/>
              <a:t>History of prior breast disease</a:t>
            </a:r>
          </a:p>
          <a:p>
            <a:pPr eaLnBrk="1" hangingPunct="1"/>
            <a:r>
              <a:rPr lang="en-US" smtClean="0"/>
              <a:t>History of prior malignancy or radiation therapy</a:t>
            </a:r>
          </a:p>
          <a:p>
            <a:pPr eaLnBrk="1" hangingPunct="1"/>
            <a:r>
              <a:rPr lang="en-US" smtClean="0"/>
              <a:t>Menstrual history</a:t>
            </a:r>
          </a:p>
          <a:p>
            <a:pPr eaLnBrk="1" hangingPunct="1"/>
            <a:r>
              <a:rPr lang="en-US" smtClean="0"/>
              <a:t>Obstetric history</a:t>
            </a:r>
          </a:p>
          <a:p>
            <a:pPr eaLnBrk="1" hangingPunct="1"/>
            <a:r>
              <a:rPr lang="en-US" smtClean="0"/>
              <a:t>Current medications</a:t>
            </a:r>
          </a:p>
          <a:p>
            <a:pPr eaLnBrk="1" hangingPunct="1"/>
            <a:r>
              <a:rPr lang="en-US" smtClean="0"/>
              <a:t>Family history of malignancy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792162"/>
          </a:xfrm>
        </p:spPr>
        <p:txBody>
          <a:bodyPr/>
          <a:lstStyle/>
          <a:p>
            <a:pPr algn="ctr" eaLnBrk="1" fontAlgn="auto" hangingPunct="1">
              <a:spcAft>
                <a:spcPts val="0"/>
              </a:spcAft>
              <a:defRPr/>
            </a:pPr>
            <a:r>
              <a:rPr lang="en-US" dirty="0" smtClean="0"/>
              <a:t>Breast Masses– Physical Examination</a:t>
            </a:r>
            <a:endParaRPr lang="en-US" dirty="0"/>
          </a:p>
        </p:txBody>
      </p:sp>
      <p:sp>
        <p:nvSpPr>
          <p:cNvPr id="15362" name="Content Placeholder 2"/>
          <p:cNvSpPr>
            <a:spLocks noGrp="1"/>
          </p:cNvSpPr>
          <p:nvPr>
            <p:ph sz="quarter" idx="1"/>
          </p:nvPr>
        </p:nvSpPr>
        <p:spPr>
          <a:xfrm>
            <a:off x="457200" y="1600200"/>
            <a:ext cx="8077200" cy="4873625"/>
          </a:xfrm>
        </p:spPr>
        <p:txBody>
          <a:bodyPr/>
          <a:lstStyle/>
          <a:p>
            <a:pPr eaLnBrk="1" hangingPunct="1"/>
            <a:r>
              <a:rPr lang="en-US" smtClean="0"/>
              <a:t>Location of mass</a:t>
            </a:r>
          </a:p>
          <a:p>
            <a:pPr eaLnBrk="1" hangingPunct="1"/>
            <a:r>
              <a:rPr lang="en-US" smtClean="0"/>
              <a:t>Consistency (cystic vs. solid)</a:t>
            </a:r>
          </a:p>
          <a:p>
            <a:pPr eaLnBrk="1" hangingPunct="1"/>
            <a:r>
              <a:rPr lang="en-US" smtClean="0"/>
              <a:t>Size</a:t>
            </a:r>
          </a:p>
          <a:p>
            <a:pPr eaLnBrk="1" hangingPunct="1"/>
            <a:r>
              <a:rPr lang="en-US" smtClean="0"/>
              <a:t>Mobility of mass relative to overlying skin</a:t>
            </a:r>
          </a:p>
          <a:p>
            <a:pPr eaLnBrk="1" hangingPunct="1"/>
            <a:r>
              <a:rPr lang="en-US" smtClean="0"/>
              <a:t>Tenderness with palpation</a:t>
            </a:r>
          </a:p>
          <a:p>
            <a:pPr eaLnBrk="1" hangingPunct="1"/>
            <a:r>
              <a:rPr lang="en-US" smtClean="0"/>
              <a:t>Overlying skin changes</a:t>
            </a:r>
          </a:p>
          <a:p>
            <a:pPr eaLnBrk="1" hangingPunct="1"/>
            <a:r>
              <a:rPr lang="en-US" smtClean="0"/>
              <a:t>Attempt to express nipple discharge</a:t>
            </a:r>
          </a:p>
          <a:p>
            <a:pPr eaLnBrk="1" hangingPunct="1"/>
            <a:r>
              <a:rPr lang="en-US" smtClean="0"/>
              <a:t>Check for axillary and supraclavicular lymphadenopathy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bwMode="auto">
          <a:xfrm>
            <a:off x="228600" y="533400"/>
            <a:ext cx="8610600" cy="639763"/>
          </a:xfrm>
        </p:spPr>
        <p:txBody>
          <a:bodyPr wrap="square" lIns="91440" tIns="45720" rIns="91440" bIns="45720" numCol="1" anchorCtr="0" compatLnSpc="1">
            <a:prstTxWarp prst="textNoShape">
              <a:avLst/>
            </a:prstTxWarp>
          </a:bodyPr>
          <a:lstStyle/>
          <a:p>
            <a:pPr algn="ctr" eaLnBrk="1" hangingPunct="1"/>
            <a:r>
              <a:rPr lang="en-US" cap="none" smtClean="0"/>
              <a:t>DIFFERENTIAL DIAGNOSIS</a:t>
            </a:r>
          </a:p>
        </p:txBody>
      </p:sp>
      <p:sp>
        <p:nvSpPr>
          <p:cNvPr id="16386" name="Content Placeholder 2"/>
          <p:cNvSpPr>
            <a:spLocks noGrp="1"/>
          </p:cNvSpPr>
          <p:nvPr>
            <p:ph sz="quarter" idx="1"/>
          </p:nvPr>
        </p:nvSpPr>
        <p:spPr>
          <a:xfrm>
            <a:off x="457200" y="1295400"/>
            <a:ext cx="7467600" cy="5178425"/>
          </a:xfrm>
        </p:spPr>
        <p:txBody>
          <a:bodyPr/>
          <a:lstStyle/>
          <a:p>
            <a:pPr eaLnBrk="1" hangingPunct="1">
              <a:buFont typeface="Wingdings" pitchFamily="2" charset="2"/>
              <a:buNone/>
              <a:defRPr/>
            </a:pPr>
            <a:r>
              <a:rPr lang="en-US" u="sng" dirty="0" smtClean="0">
                <a:solidFill>
                  <a:srgbClr val="CC0066"/>
                </a:solidFill>
              </a:rPr>
              <a:t>Common Causes</a:t>
            </a:r>
          </a:p>
          <a:p>
            <a:pPr eaLnBrk="1" hangingPunct="1">
              <a:defRPr/>
            </a:pPr>
            <a:r>
              <a:rPr lang="en-US" dirty="0" err="1" smtClean="0"/>
              <a:t>Fibroadenoma</a:t>
            </a:r>
            <a:r>
              <a:rPr lang="en-US" dirty="0" smtClean="0"/>
              <a:t> – </a:t>
            </a:r>
            <a:r>
              <a:rPr lang="en-US" dirty="0" smtClean="0">
                <a:solidFill>
                  <a:srgbClr val="00B0F0"/>
                </a:solidFill>
              </a:rPr>
              <a:t>67% of adolescent masses</a:t>
            </a:r>
          </a:p>
          <a:p>
            <a:pPr eaLnBrk="1" hangingPunct="1">
              <a:defRPr/>
            </a:pPr>
            <a:r>
              <a:rPr lang="en-US" dirty="0" smtClean="0"/>
              <a:t>Fibrocystic change – </a:t>
            </a:r>
            <a:r>
              <a:rPr lang="en-US" dirty="0" smtClean="0">
                <a:solidFill>
                  <a:srgbClr val="00B050"/>
                </a:solidFill>
              </a:rPr>
              <a:t>15% of adolescent masses</a:t>
            </a:r>
          </a:p>
          <a:p>
            <a:pPr eaLnBrk="1" hangingPunct="1">
              <a:defRPr/>
            </a:pPr>
            <a:r>
              <a:rPr lang="en-US" dirty="0" smtClean="0"/>
              <a:t>Mastitis or abscess – </a:t>
            </a:r>
            <a:r>
              <a:rPr lang="en-US" dirty="0" smtClean="0">
                <a:solidFill>
                  <a:schemeClr val="bg2">
                    <a:lumMod val="50000"/>
                  </a:schemeClr>
                </a:solidFill>
              </a:rPr>
              <a:t>3% of adolescent masses</a:t>
            </a:r>
          </a:p>
          <a:p>
            <a:pPr eaLnBrk="1" hangingPunct="1">
              <a:buFont typeface="Wingdings" pitchFamily="2" charset="2"/>
              <a:buNone/>
              <a:defRPr/>
            </a:pPr>
            <a:endParaRPr lang="en-US" dirty="0" smtClean="0">
              <a:solidFill>
                <a:srgbClr val="FFCC00"/>
              </a:solidFill>
            </a:endParaRPr>
          </a:p>
          <a:p>
            <a:pPr eaLnBrk="1" hangingPunct="1">
              <a:buFont typeface="Wingdings" pitchFamily="2" charset="2"/>
              <a:buNone/>
              <a:defRPr/>
            </a:pPr>
            <a:r>
              <a:rPr lang="en-US" u="sng" dirty="0" smtClean="0">
                <a:solidFill>
                  <a:srgbClr val="CC0066"/>
                </a:solidFill>
              </a:rPr>
              <a:t>Rare Causes</a:t>
            </a:r>
          </a:p>
          <a:p>
            <a:pPr eaLnBrk="1" hangingPunct="1">
              <a:defRPr/>
            </a:pPr>
            <a:r>
              <a:rPr lang="en-US" dirty="0" err="1" smtClean="0"/>
              <a:t>Phylloides</a:t>
            </a:r>
            <a:r>
              <a:rPr lang="en-US" dirty="0" smtClean="0"/>
              <a:t> tumor</a:t>
            </a:r>
          </a:p>
          <a:p>
            <a:pPr eaLnBrk="1" hangingPunct="1">
              <a:defRPr/>
            </a:pPr>
            <a:r>
              <a:rPr lang="en-US" dirty="0" smtClean="0"/>
              <a:t>Mammary duct </a:t>
            </a:r>
            <a:r>
              <a:rPr lang="en-US" dirty="0" err="1" smtClean="0"/>
              <a:t>ectasia</a:t>
            </a:r>
            <a:endParaRPr lang="en-US" dirty="0" smtClean="0"/>
          </a:p>
          <a:p>
            <a:pPr eaLnBrk="1" hangingPunct="1">
              <a:defRPr/>
            </a:pPr>
            <a:r>
              <a:rPr lang="en-US" dirty="0" smtClean="0"/>
              <a:t>Fat necrosis due to trauma </a:t>
            </a:r>
          </a:p>
          <a:p>
            <a:pPr marL="742950" lvl="1" indent="-285750" eaLnBrk="1" hangingPunct="1">
              <a:defRPr/>
            </a:pPr>
            <a:r>
              <a:rPr lang="en-US" dirty="0" smtClean="0"/>
              <a:t>Direct blow or seat belt injury</a:t>
            </a:r>
          </a:p>
          <a:p>
            <a:pPr eaLnBrk="1" hangingPunct="1">
              <a:defRPr/>
            </a:pPr>
            <a:r>
              <a:rPr lang="en-US" dirty="0" smtClean="0"/>
              <a:t>Primary carcinoma of breast</a:t>
            </a:r>
          </a:p>
          <a:p>
            <a:pPr eaLnBrk="1" hangingPunct="1">
              <a:defRPr/>
            </a:pPr>
            <a:r>
              <a:rPr lang="en-US" dirty="0" smtClean="0"/>
              <a:t>Metastatic cancer</a:t>
            </a:r>
          </a:p>
        </p:txBody>
      </p:sp>
      <p:sp>
        <p:nvSpPr>
          <p:cNvPr id="4" name="Right Brace 3"/>
          <p:cNvSpPr/>
          <p:nvPr/>
        </p:nvSpPr>
        <p:spPr>
          <a:xfrm>
            <a:off x="4876800" y="5715000"/>
            <a:ext cx="457200" cy="9906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6388" name="TextBox 4"/>
          <p:cNvSpPr txBox="1">
            <a:spLocks noChangeArrowheads="1"/>
          </p:cNvSpPr>
          <p:nvPr/>
        </p:nvSpPr>
        <p:spPr bwMode="auto">
          <a:xfrm>
            <a:off x="5486400" y="5791200"/>
            <a:ext cx="2514600" cy="822325"/>
          </a:xfrm>
          <a:prstGeom prst="rect">
            <a:avLst/>
          </a:prstGeom>
          <a:noFill/>
          <a:ln w="9525">
            <a:noFill/>
            <a:miter lim="800000"/>
            <a:headEnd/>
            <a:tailEnd/>
          </a:ln>
        </p:spPr>
        <p:txBody>
          <a:bodyPr>
            <a:spAutoFit/>
          </a:bodyPr>
          <a:lstStyle/>
          <a:p>
            <a:r>
              <a:rPr lang="en-US" sz="2400">
                <a:solidFill>
                  <a:srgbClr val="FF0000"/>
                </a:solidFill>
                <a:latin typeface="Century Schoolbook"/>
              </a:rPr>
              <a:t>Extremely rare in adolescents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pPr algn="ctr" eaLnBrk="1" fontAlgn="auto" hangingPunct="1">
              <a:spcAft>
                <a:spcPts val="0"/>
              </a:spcAft>
              <a:defRPr/>
            </a:pPr>
            <a:r>
              <a:rPr lang="en-US" dirty="0" smtClean="0"/>
              <a:t>Fibroadenoma</a:t>
            </a:r>
            <a:endParaRPr lang="en-US" dirty="0"/>
          </a:p>
        </p:txBody>
      </p:sp>
      <p:sp>
        <p:nvSpPr>
          <p:cNvPr id="17410" name="Content Placeholder 2"/>
          <p:cNvSpPr>
            <a:spLocks noGrp="1"/>
          </p:cNvSpPr>
          <p:nvPr>
            <p:ph sz="quarter" idx="1"/>
          </p:nvPr>
        </p:nvSpPr>
        <p:spPr>
          <a:xfrm>
            <a:off x="457200" y="1143000"/>
            <a:ext cx="8229600" cy="5330825"/>
          </a:xfrm>
        </p:spPr>
        <p:txBody>
          <a:bodyPr/>
          <a:lstStyle/>
          <a:p>
            <a:pPr eaLnBrk="1" hangingPunct="1"/>
            <a:r>
              <a:rPr lang="en-US" smtClean="0"/>
              <a:t>Most common breast mass in adolescent females</a:t>
            </a:r>
          </a:p>
          <a:p>
            <a:pPr eaLnBrk="1" hangingPunct="1"/>
            <a:r>
              <a:rPr lang="en-US" smtClean="0"/>
              <a:t>Benign mass</a:t>
            </a:r>
          </a:p>
          <a:p>
            <a:pPr eaLnBrk="1" hangingPunct="1"/>
            <a:r>
              <a:rPr lang="en-US" smtClean="0"/>
              <a:t>More common in late adolescents</a:t>
            </a:r>
          </a:p>
          <a:p>
            <a:pPr eaLnBrk="1" hangingPunct="1"/>
            <a:r>
              <a:rPr lang="en-US" smtClean="0"/>
              <a:t>Rapid initial growth – size may double in 6-12 months</a:t>
            </a:r>
          </a:p>
          <a:p>
            <a:pPr eaLnBrk="1" hangingPunct="1"/>
            <a:r>
              <a:rPr lang="en-US" smtClean="0"/>
              <a:t>Asymptomatic but may have premenstrual discomfort</a:t>
            </a:r>
          </a:p>
          <a:p>
            <a:pPr eaLnBrk="1" hangingPunct="1"/>
            <a:r>
              <a:rPr lang="en-US" smtClean="0"/>
              <a:t>Physical Exam Findings</a:t>
            </a:r>
          </a:p>
          <a:p>
            <a:pPr lvl="1" eaLnBrk="1" hangingPunct="1"/>
            <a:r>
              <a:rPr lang="en-US" smtClean="0"/>
              <a:t>Well circumscribed</a:t>
            </a:r>
          </a:p>
          <a:p>
            <a:pPr lvl="1" eaLnBrk="1" hangingPunct="1"/>
            <a:r>
              <a:rPr lang="en-US" smtClean="0"/>
              <a:t>Rubbery</a:t>
            </a:r>
          </a:p>
          <a:p>
            <a:pPr lvl="1" eaLnBrk="1" hangingPunct="1"/>
            <a:r>
              <a:rPr lang="en-US" smtClean="0"/>
              <a:t>Mobile</a:t>
            </a:r>
          </a:p>
          <a:p>
            <a:pPr lvl="1" eaLnBrk="1" hangingPunct="1"/>
            <a:r>
              <a:rPr lang="en-US" smtClean="0"/>
              <a:t>Average size 2-3 cm</a:t>
            </a:r>
          </a:p>
          <a:p>
            <a:pPr lvl="1" eaLnBrk="1" hangingPunct="1"/>
            <a:r>
              <a:rPr lang="en-US" smtClean="0"/>
              <a:t>Most commonly in upper outer quadrant</a:t>
            </a:r>
          </a:p>
          <a:p>
            <a:pPr lvl="1" eaLnBrk="1" hangingPunct="1"/>
            <a:r>
              <a:rPr lang="en-US" smtClean="0"/>
              <a:t>Nontender</a:t>
            </a:r>
          </a:p>
          <a:p>
            <a:pPr lvl="1" eaLnBrk="1" hangingPunct="1"/>
            <a:r>
              <a:rPr lang="en-US" smtClean="0"/>
              <a:t>No lymphadenopathy</a:t>
            </a:r>
          </a:p>
        </p:txBody>
      </p:sp>
      <p:pic>
        <p:nvPicPr>
          <p:cNvPr id="17411" name="Picture 2" descr="http://www.nlm.nih.gov/medlineplus/ency/images/ency/fullsize/17080.jpg"/>
          <p:cNvPicPr>
            <a:picLocks noChangeAspect="1" noChangeArrowheads="1"/>
          </p:cNvPicPr>
          <p:nvPr/>
        </p:nvPicPr>
        <p:blipFill>
          <a:blip r:embed="rId2"/>
          <a:srcRect l="2400" t="14999" r="50400" b="3000"/>
          <a:stretch>
            <a:fillRect/>
          </a:stretch>
        </p:blipFill>
        <p:spPr bwMode="auto">
          <a:xfrm>
            <a:off x="6934200" y="4191000"/>
            <a:ext cx="1752600" cy="2435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eaLnBrk="1" fontAlgn="auto" hangingPunct="1">
              <a:spcAft>
                <a:spcPts val="0"/>
              </a:spcAft>
              <a:defRPr/>
            </a:pPr>
            <a:r>
              <a:rPr lang="en-US" dirty="0" smtClean="0"/>
              <a:t>Management of Fibroadenoma</a:t>
            </a:r>
            <a:endParaRPr lang="en-US" dirty="0"/>
          </a:p>
        </p:txBody>
      </p:sp>
      <p:sp>
        <p:nvSpPr>
          <p:cNvPr id="18434" name="Content Placeholder 2"/>
          <p:cNvSpPr>
            <a:spLocks noGrp="1"/>
          </p:cNvSpPr>
          <p:nvPr>
            <p:ph sz="quarter" idx="1"/>
          </p:nvPr>
        </p:nvSpPr>
        <p:spPr>
          <a:xfrm>
            <a:off x="457200" y="1143000"/>
            <a:ext cx="7467600" cy="5330825"/>
          </a:xfrm>
        </p:spPr>
        <p:txBody>
          <a:bodyPr/>
          <a:lstStyle/>
          <a:p>
            <a:pPr eaLnBrk="1" hangingPunct="1"/>
            <a:r>
              <a:rPr lang="en-US" smtClean="0"/>
              <a:t>Diagnosis based on physical exam findings</a:t>
            </a:r>
          </a:p>
          <a:p>
            <a:pPr eaLnBrk="1" hangingPunct="1"/>
            <a:r>
              <a:rPr lang="en-US" smtClean="0"/>
              <a:t>May confirm with ultrasound</a:t>
            </a:r>
          </a:p>
          <a:p>
            <a:pPr eaLnBrk="1" hangingPunct="1"/>
            <a:r>
              <a:rPr lang="en-US" smtClean="0"/>
              <a:t>Initial management is </a:t>
            </a:r>
            <a:r>
              <a:rPr lang="en-US" smtClean="0">
                <a:solidFill>
                  <a:srgbClr val="00B0F0"/>
                </a:solidFill>
              </a:rPr>
              <a:t>observation</a:t>
            </a:r>
            <a:endParaRPr lang="en-US" smtClean="0"/>
          </a:p>
          <a:p>
            <a:pPr lvl="1" eaLnBrk="1" hangingPunct="1"/>
            <a:r>
              <a:rPr lang="en-US" smtClean="0"/>
              <a:t>May decrease in size or self-resolve with time</a:t>
            </a:r>
          </a:p>
          <a:p>
            <a:pPr lvl="1" eaLnBrk="1" hangingPunct="1"/>
            <a:r>
              <a:rPr lang="en-US" smtClean="0"/>
              <a:t>NSAIDS for pain</a:t>
            </a:r>
          </a:p>
          <a:p>
            <a:pPr eaLnBrk="1" hangingPunct="1"/>
            <a:r>
              <a:rPr lang="en-US" smtClean="0"/>
              <a:t>Excisional biopsy recommended if:</a:t>
            </a:r>
          </a:p>
          <a:p>
            <a:pPr lvl="1" eaLnBrk="1" hangingPunct="1"/>
            <a:r>
              <a:rPr lang="en-US" smtClean="0"/>
              <a:t>Size &gt;5 cm</a:t>
            </a:r>
          </a:p>
          <a:p>
            <a:pPr lvl="1" eaLnBrk="1" hangingPunct="1"/>
            <a:r>
              <a:rPr lang="en-US" smtClean="0"/>
              <a:t>Growth after initial period of stability</a:t>
            </a:r>
          </a:p>
          <a:p>
            <a:pPr lvl="1" eaLnBrk="1" hangingPunct="1"/>
            <a:r>
              <a:rPr lang="en-US" smtClean="0"/>
              <a:t>Lesion persists to adulthood</a:t>
            </a:r>
          </a:p>
          <a:p>
            <a:pPr eaLnBrk="1" hangingPunct="1"/>
            <a:r>
              <a:rPr lang="en-US" smtClean="0">
                <a:solidFill>
                  <a:srgbClr val="FF00FF"/>
                </a:solidFill>
              </a:rPr>
              <a:t>Incredibly low risk of malignancy</a:t>
            </a:r>
          </a:p>
        </p:txBody>
      </p:sp>
      <p:pic>
        <p:nvPicPr>
          <p:cNvPr id="18435" name="Picture 4" descr="https://www.sirm.org/fckeditor2008/UserFiles/1197302806468/Image/fibroadenoma.jpg"/>
          <p:cNvPicPr>
            <a:picLocks noChangeAspect="1" noChangeArrowheads="1"/>
          </p:cNvPicPr>
          <p:nvPr/>
        </p:nvPicPr>
        <p:blipFill>
          <a:blip r:embed="rId2"/>
          <a:srcRect l="26401" t="4800" r="19200" b="38400"/>
          <a:stretch>
            <a:fillRect/>
          </a:stretch>
        </p:blipFill>
        <p:spPr bwMode="auto">
          <a:xfrm>
            <a:off x="5867400" y="3657600"/>
            <a:ext cx="2514600" cy="1968500"/>
          </a:xfrm>
          <a:prstGeom prst="rect">
            <a:avLst/>
          </a:prstGeom>
          <a:noFill/>
          <a:ln w="9525">
            <a:noFill/>
            <a:miter lim="800000"/>
            <a:headEnd/>
            <a:tailEnd/>
          </a:ln>
        </p:spPr>
      </p:pic>
      <p:sp>
        <p:nvSpPr>
          <p:cNvPr id="6" name="TextBox 5"/>
          <p:cNvSpPr txBox="1"/>
          <p:nvPr/>
        </p:nvSpPr>
        <p:spPr>
          <a:xfrm>
            <a:off x="5791200" y="5638800"/>
            <a:ext cx="3200400" cy="738188"/>
          </a:xfrm>
          <a:prstGeom prst="rect">
            <a:avLst/>
          </a:prstGeom>
          <a:solidFill>
            <a:schemeClr val="accent1">
              <a:lumMod val="20000"/>
              <a:lumOff val="80000"/>
            </a:schemeClr>
          </a:solidFill>
        </p:spPr>
        <p:txBody>
          <a:bodyPr>
            <a:spAutoFit/>
          </a:bodyPr>
          <a:lstStyle/>
          <a:p>
            <a:pPr fontAlgn="auto">
              <a:spcBef>
                <a:spcPts val="0"/>
              </a:spcBef>
              <a:spcAft>
                <a:spcPts val="0"/>
              </a:spcAft>
              <a:defRPr/>
            </a:pPr>
            <a:r>
              <a:rPr lang="en-US" sz="1400" dirty="0">
                <a:latin typeface="+mn-lt"/>
              </a:rPr>
              <a:t>Fibroadenoma on ultrasound – Note the smooth, well circumscribed lesion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bwMode="auto">
          <a:xfrm>
            <a:off x="457200" y="274638"/>
            <a:ext cx="7467600" cy="563562"/>
          </a:xfrm>
          <a:noFill/>
        </p:spPr>
        <p:txBody>
          <a:bodyPr wrap="square" lIns="91440" tIns="45720" rIns="91440" bIns="45720" numCol="1" anchorCtr="0" compatLnSpc="1">
            <a:prstTxWarp prst="textNoShape">
              <a:avLst/>
            </a:prstTxWarp>
          </a:bodyPr>
          <a:lstStyle/>
          <a:p>
            <a:pPr algn="ctr" eaLnBrk="1" hangingPunct="1"/>
            <a:r>
              <a:rPr lang="en-US" cap="none" smtClean="0"/>
              <a:t>FIBROCYSTIC CHANGE</a:t>
            </a:r>
          </a:p>
        </p:txBody>
      </p:sp>
      <p:sp>
        <p:nvSpPr>
          <p:cNvPr id="19458" name="Content Placeholder 2"/>
          <p:cNvSpPr>
            <a:spLocks noGrp="1"/>
          </p:cNvSpPr>
          <p:nvPr>
            <p:ph sz="quarter" idx="4294967295"/>
          </p:nvPr>
        </p:nvSpPr>
        <p:spPr>
          <a:xfrm>
            <a:off x="457200" y="1143000"/>
            <a:ext cx="8229600" cy="5330825"/>
          </a:xfrm>
        </p:spPr>
        <p:txBody>
          <a:bodyPr/>
          <a:lstStyle/>
          <a:p>
            <a:pPr eaLnBrk="1" hangingPunct="1"/>
            <a:r>
              <a:rPr lang="en-US" smtClean="0"/>
              <a:t>Present in more than 50% of women’s breasts</a:t>
            </a:r>
          </a:p>
          <a:p>
            <a:pPr eaLnBrk="1" hangingPunct="1"/>
            <a:r>
              <a:rPr lang="en-US" smtClean="0"/>
              <a:t>Results from estrogen and progesterone imbalance</a:t>
            </a:r>
          </a:p>
          <a:p>
            <a:pPr eaLnBrk="1" hangingPunct="1"/>
            <a:r>
              <a:rPr lang="en-US" smtClean="0"/>
              <a:t>May have premenstrual enlargement and tenderness</a:t>
            </a:r>
          </a:p>
          <a:p>
            <a:pPr eaLnBrk="1" hangingPunct="1"/>
            <a:r>
              <a:rPr lang="en-US" smtClean="0"/>
              <a:t>Physical Exam Findings</a:t>
            </a:r>
          </a:p>
          <a:p>
            <a:pPr lvl="1" eaLnBrk="1" hangingPunct="1"/>
            <a:r>
              <a:rPr lang="en-US" smtClean="0"/>
              <a:t>Cord-like thickening and lumps</a:t>
            </a:r>
          </a:p>
          <a:p>
            <a:pPr lvl="1" eaLnBrk="1" hangingPunct="1"/>
            <a:r>
              <a:rPr lang="en-US" smtClean="0"/>
              <a:t>Exam changes with menstrual cycle</a:t>
            </a:r>
          </a:p>
          <a:p>
            <a:pPr eaLnBrk="1" hangingPunct="1"/>
            <a:r>
              <a:rPr lang="en-US" smtClean="0"/>
              <a:t>May confirm with ultrasound</a:t>
            </a:r>
          </a:p>
          <a:p>
            <a:pPr eaLnBrk="1" hangingPunct="1"/>
            <a:r>
              <a:rPr lang="en-US" smtClean="0"/>
              <a:t>Management</a:t>
            </a:r>
          </a:p>
          <a:p>
            <a:pPr lvl="1" eaLnBrk="1" hangingPunct="1"/>
            <a:r>
              <a:rPr lang="en-US" smtClean="0"/>
              <a:t>NSAIDs for pain</a:t>
            </a:r>
          </a:p>
          <a:p>
            <a:pPr lvl="1" eaLnBrk="1" hangingPunct="1"/>
            <a:r>
              <a:rPr lang="en-US" smtClean="0"/>
              <a:t>Oral contraceptives improve symptoms in 70-90% of cases</a:t>
            </a:r>
          </a:p>
          <a:p>
            <a:pPr lvl="1" eaLnBrk="1" hangingPunct="1"/>
            <a:r>
              <a:rPr lang="en-US" smtClean="0"/>
              <a:t>Decrease caffeine intake</a:t>
            </a:r>
          </a:p>
          <a:p>
            <a:pPr eaLnBrk="1" hangingPunct="1"/>
            <a:endParaRPr lang="en-US" smtClean="0"/>
          </a:p>
        </p:txBody>
      </p:sp>
      <p:pic>
        <p:nvPicPr>
          <p:cNvPr id="19459" name="Picture 5"/>
          <p:cNvPicPr>
            <a:picLocks noChangeAspect="1" noChangeArrowheads="1"/>
          </p:cNvPicPr>
          <p:nvPr/>
        </p:nvPicPr>
        <p:blipFill>
          <a:blip r:embed="rId2"/>
          <a:srcRect l="2400" r="2400" b="25764"/>
          <a:stretch>
            <a:fillRect/>
          </a:stretch>
        </p:blipFill>
        <p:spPr bwMode="auto">
          <a:xfrm>
            <a:off x="6248400" y="5410200"/>
            <a:ext cx="2635250" cy="13398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bwMode="auto">
          <a:xfrm>
            <a:off x="457200" y="274638"/>
            <a:ext cx="7467600" cy="639762"/>
          </a:xfrm>
        </p:spPr>
        <p:txBody>
          <a:bodyPr wrap="square" lIns="91440" tIns="45720" rIns="91440" bIns="45720" numCol="1" anchorCtr="0" compatLnSpc="1">
            <a:prstTxWarp prst="textNoShape">
              <a:avLst/>
            </a:prstTxWarp>
          </a:bodyPr>
          <a:lstStyle/>
          <a:p>
            <a:pPr algn="ctr" eaLnBrk="1" hangingPunct="1"/>
            <a:r>
              <a:rPr lang="en-US" cap="none" smtClean="0"/>
              <a:t>PHYLLODES TUMOR</a:t>
            </a:r>
          </a:p>
        </p:txBody>
      </p:sp>
      <p:sp>
        <p:nvSpPr>
          <p:cNvPr id="20482" name="Content Placeholder 2"/>
          <p:cNvSpPr>
            <a:spLocks noGrp="1"/>
          </p:cNvSpPr>
          <p:nvPr>
            <p:ph sz="quarter" idx="1"/>
          </p:nvPr>
        </p:nvSpPr>
        <p:spPr>
          <a:xfrm>
            <a:off x="457200" y="1143000"/>
            <a:ext cx="7467600" cy="5330825"/>
          </a:xfrm>
        </p:spPr>
        <p:txBody>
          <a:bodyPr/>
          <a:lstStyle/>
          <a:p>
            <a:pPr eaLnBrk="1" hangingPunct="1"/>
            <a:r>
              <a:rPr lang="en-US" smtClean="0"/>
              <a:t>Stromal tumor</a:t>
            </a:r>
          </a:p>
          <a:p>
            <a:pPr eaLnBrk="1" hangingPunct="1"/>
            <a:r>
              <a:rPr lang="en-US" smtClean="0"/>
              <a:t>May be benign, intermediate, or malignant</a:t>
            </a:r>
          </a:p>
          <a:p>
            <a:pPr eaLnBrk="1" hangingPunct="1"/>
            <a:r>
              <a:rPr lang="en-US" smtClean="0"/>
              <a:t>More common in adult women</a:t>
            </a:r>
          </a:p>
          <a:p>
            <a:pPr eaLnBrk="1" hangingPunct="1"/>
            <a:r>
              <a:rPr lang="en-US" smtClean="0"/>
              <a:t>Usually asymptomatic</a:t>
            </a:r>
          </a:p>
          <a:p>
            <a:pPr eaLnBrk="1" hangingPunct="1"/>
            <a:r>
              <a:rPr lang="en-US" smtClean="0"/>
              <a:t>Physical Exam Findings</a:t>
            </a:r>
          </a:p>
          <a:p>
            <a:pPr marL="742950" lvl="1" indent="-285750" eaLnBrk="1" hangingPunct="1"/>
            <a:r>
              <a:rPr lang="en-US" smtClean="0"/>
              <a:t>Large, rapidly growing mass</a:t>
            </a:r>
          </a:p>
          <a:p>
            <a:pPr marL="742950" lvl="1" indent="-285750" eaLnBrk="1" hangingPunct="1"/>
            <a:r>
              <a:rPr lang="en-US" smtClean="0"/>
              <a:t>Shiny overlying skin due to rapid stretching</a:t>
            </a:r>
          </a:p>
          <a:p>
            <a:pPr marL="742950" lvl="1" indent="-285750" eaLnBrk="1" hangingPunct="1"/>
            <a:r>
              <a:rPr lang="en-US" smtClean="0"/>
              <a:t>Bloody discharge may be present if nipple involved</a:t>
            </a:r>
          </a:p>
          <a:p>
            <a:pPr eaLnBrk="1" hangingPunct="1"/>
            <a:r>
              <a:rPr lang="en-US" smtClean="0"/>
              <a:t>Confirm with ultrasound</a:t>
            </a:r>
          </a:p>
          <a:p>
            <a:pPr eaLnBrk="1" hangingPunct="1"/>
            <a:r>
              <a:rPr lang="en-US" smtClean="0"/>
              <a:t>Requires resection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idx="4294967295"/>
          </p:nvPr>
        </p:nvSpPr>
        <p:spPr bwMode="auto">
          <a:xfrm>
            <a:off x="457200" y="274638"/>
            <a:ext cx="7467600" cy="868362"/>
          </a:xfrm>
          <a:noFill/>
        </p:spPr>
        <p:txBody>
          <a:bodyPr wrap="square" lIns="91440" tIns="45720" rIns="91440" bIns="45720" numCol="1" anchorCtr="0" compatLnSpc="1">
            <a:prstTxWarp prst="textNoShape">
              <a:avLst/>
            </a:prstTxWarp>
          </a:bodyPr>
          <a:lstStyle/>
          <a:p>
            <a:pPr algn="ctr" eaLnBrk="1" hangingPunct="1"/>
            <a:r>
              <a:rPr lang="en-US" cap="none" smtClean="0"/>
              <a:t>MAMMARY DUCT ECTASIA</a:t>
            </a:r>
          </a:p>
        </p:txBody>
      </p:sp>
      <p:sp>
        <p:nvSpPr>
          <p:cNvPr id="21506" name="Rectangle 3"/>
          <p:cNvSpPr>
            <a:spLocks noGrp="1"/>
          </p:cNvSpPr>
          <p:nvPr>
            <p:ph type="body" idx="4294967295"/>
          </p:nvPr>
        </p:nvSpPr>
        <p:spPr>
          <a:xfrm>
            <a:off x="304800" y="1295400"/>
            <a:ext cx="8534400" cy="5178425"/>
          </a:xfrm>
        </p:spPr>
        <p:txBody>
          <a:bodyPr/>
          <a:lstStyle/>
          <a:p>
            <a:pPr eaLnBrk="1" hangingPunct="1"/>
            <a:r>
              <a:rPr lang="en-US" smtClean="0"/>
              <a:t>Blockage of subareolar ducts</a:t>
            </a:r>
          </a:p>
          <a:p>
            <a:pPr eaLnBrk="1" hangingPunct="1"/>
            <a:r>
              <a:rPr lang="en-US" smtClean="0"/>
              <a:t>Presents with sticky, multicolored nipple discharge</a:t>
            </a:r>
          </a:p>
          <a:p>
            <a:pPr eaLnBrk="1" hangingPunct="1"/>
            <a:r>
              <a:rPr lang="en-US" smtClean="0"/>
              <a:t>May lead to infection</a:t>
            </a:r>
          </a:p>
          <a:p>
            <a:pPr eaLnBrk="1" hangingPunct="1"/>
            <a:r>
              <a:rPr lang="en-US" smtClean="0"/>
              <a:t>Confirm with ultrasound</a:t>
            </a:r>
          </a:p>
          <a:p>
            <a:pPr eaLnBrk="1" hangingPunct="1"/>
            <a:r>
              <a:rPr lang="en-US" smtClean="0"/>
              <a:t>Usually self-limited</a:t>
            </a:r>
          </a:p>
          <a:p>
            <a:pPr eaLnBrk="1" hangingPunct="1"/>
            <a:r>
              <a:rPr lang="en-US" smtClean="0"/>
              <a:t>Resection for persistent lesions</a:t>
            </a:r>
          </a:p>
        </p:txBody>
      </p:sp>
      <p:pic>
        <p:nvPicPr>
          <p:cNvPr id="21507" name="Picture 4"/>
          <p:cNvPicPr>
            <a:picLocks noChangeAspect="1" noChangeArrowheads="1"/>
          </p:cNvPicPr>
          <p:nvPr/>
        </p:nvPicPr>
        <p:blipFill>
          <a:blip r:embed="rId2"/>
          <a:srcRect/>
          <a:stretch>
            <a:fillRect/>
          </a:stretch>
        </p:blipFill>
        <p:spPr bwMode="auto">
          <a:xfrm>
            <a:off x="5105400" y="3505200"/>
            <a:ext cx="3048000" cy="30480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132</TotalTime>
  <Words>1224</Words>
  <Application>Microsoft Office PowerPoint</Application>
  <PresentationFormat>On-screen Show (4:3)</PresentationFormat>
  <Paragraphs>147</Paragraphs>
  <Slides>18</Slides>
  <Notes>0</Notes>
  <HiddenSlides>0</HiddenSlides>
  <MMClips>0</MMClips>
  <ScaleCrop>false</ScaleCrop>
  <HeadingPairs>
    <vt:vector size="6" baseType="variant">
      <vt:variant>
        <vt:lpstr>Fonts Used</vt:lpstr>
      </vt:variant>
      <vt:variant>
        <vt:i4>5</vt:i4>
      </vt:variant>
      <vt:variant>
        <vt:lpstr>Design Template</vt:lpstr>
      </vt:variant>
      <vt:variant>
        <vt:i4>7</vt:i4>
      </vt:variant>
      <vt:variant>
        <vt:lpstr>Slide Titles</vt:lpstr>
      </vt:variant>
      <vt:variant>
        <vt:i4>18</vt:i4>
      </vt:variant>
    </vt:vector>
  </HeadingPairs>
  <TitlesOfParts>
    <vt:vector size="30" baseType="lpstr">
      <vt:lpstr>Arial</vt:lpstr>
      <vt:lpstr>Century Schoolbook</vt:lpstr>
      <vt:lpstr>Wingdings</vt:lpstr>
      <vt:lpstr>Wingdings 2</vt:lpstr>
      <vt:lpstr>Calibri</vt:lpstr>
      <vt:lpstr>Oriel</vt:lpstr>
      <vt:lpstr>Oriel</vt:lpstr>
      <vt:lpstr>Oriel</vt:lpstr>
      <vt:lpstr>Oriel</vt:lpstr>
      <vt:lpstr>Oriel</vt:lpstr>
      <vt:lpstr>Oriel</vt:lpstr>
      <vt:lpstr>Oriel</vt:lpstr>
      <vt:lpstr>BREAST MASSES IN ADOLESCENT FEMALES</vt:lpstr>
      <vt:lpstr>BREAST MASSES - HISTORY</vt:lpstr>
      <vt:lpstr>BREAST MASSES– PHYSICAL EXAMINATION</vt:lpstr>
      <vt:lpstr>DIFFERENTIAL DIAGNOSIS</vt:lpstr>
      <vt:lpstr>FIBROADENOMA</vt:lpstr>
      <vt:lpstr>MANAGEMENT OF FIBROADENOMA</vt:lpstr>
      <vt:lpstr>FIBROCYSTIC CHANGE</vt:lpstr>
      <vt:lpstr>PHYLLODES TUMOR</vt:lpstr>
      <vt:lpstr>MAMMARY DUCT ECTASIA</vt:lpstr>
      <vt:lpstr>BREAST CANCER IN ADOLESCENTS</vt:lpstr>
      <vt:lpstr>BREAST MASSES - SUMMARY</vt:lpstr>
      <vt:lpstr>On routine examination of a healthy 17 year old female, you note a small, rubbery, mobile mass in the upper, outer quadrant of the left breast.  It is nontender and there is no surrounding lymphadenopathy.  The right breast is normal.  The most likely diagnosis is</vt:lpstr>
      <vt:lpstr>On routine examination of a healthy 17 year old female, you note a small, rubbery, mobile mass in the upper, outer quadrant of the left breast.  It is nontender and there is no surrounding lymphadenopathy.  The right breast is normal.  The most likely diagnosis is</vt:lpstr>
      <vt:lpstr>Slide 14</vt:lpstr>
      <vt:lpstr>An 18 year old otherwise healthy female presents to the office after noticing a lump in her right breast.  She started having some discomfort in the area of the lump 2 days ago which made it come to her attention.   She denies nipple discharge or medication use and just started her menses this morning.  On examination, you find diffuse thickened cord-like areas with a few lumps in both breasts which are mildly tender to palpation.  There are no skin changes and no lymphadenopathy.  Which of the following is true?</vt:lpstr>
      <vt:lpstr>An 18 year old otherwise healthy female presents to the office after noticing a lump in her right breast.  She started having some discomfort in the area of the lump 2 days ago which made it come to her attention.   She denies nipple discharge or medication use and just started her menses this morning.  On examination, you find diffuse thickened cord-like areas with a few lumps in both breasts which are mildly tender to palpation.  There are no skin changes and no lymphadenopathy.  Which of the following is true?</vt:lpstr>
      <vt:lpstr>Slide 17</vt:lpstr>
      <vt:lpstr>RECOMMENDED READING</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Breast Masses in Adolescent Females</dc:title>
  <dc:creator>Eliscu, Allison H.</dc:creator>
  <cp:lastModifiedBy>Allie</cp:lastModifiedBy>
  <cp:revision>11</cp:revision>
  <dcterms:created xsi:type="dcterms:W3CDTF">2009-10-15T14:19:35Z</dcterms:created>
  <dcterms:modified xsi:type="dcterms:W3CDTF">2012-08-07T20:51:29Z</dcterms:modified>
</cp:coreProperties>
</file>