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68" r:id="rId2"/>
    <p:sldId id="261" r:id="rId3"/>
    <p:sldId id="262" r:id="rId4"/>
    <p:sldId id="265" r:id="rId5"/>
    <p:sldId id="264" r:id="rId6"/>
    <p:sldId id="266" r:id="rId7"/>
    <p:sldId id="269" r:id="rId8"/>
    <p:sldId id="270" r:id="rId9"/>
    <p:sldId id="271" r:id="rId10"/>
    <p:sldId id="258" r:id="rId11"/>
    <p:sldId id="260" r:id="rId12"/>
    <p:sldId id="272" r:id="rId13"/>
    <p:sldId id="276" r:id="rId14"/>
    <p:sldId id="273" r:id="rId15"/>
    <p:sldId id="274" r:id="rId16"/>
    <p:sldId id="277" r:id="rId17"/>
    <p:sldId id="275" r:id="rId18"/>
    <p:sldId id="278" r:id="rId19"/>
    <p:sldId id="280" r:id="rId20"/>
    <p:sldId id="279" r:id="rId21"/>
    <p:sldId id="259"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56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EBD52571-FA17-4948-8EDF-4842E68EBC57}" type="datetimeFigureOut">
              <a:rPr lang="en-US"/>
              <a:pPr>
                <a:defRPr/>
              </a:pPr>
              <a:t>8/7/2012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518030E5-DFCE-4B6C-9C78-FEB1A90FAEB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Paget’s Disease is extremely rare in adolescents, it’s a breast cancer presenting with  persistent scaling or ulcerative lesion of the nipple, usually unilateral, associated with yellowish or bloody nipple discharge.  It’s diagnosed by punch biopsy and </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118B83-74BE-4E4F-A48D-87C579B388B8}" type="slidenum">
              <a:rPr lang="en-US"/>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88BC1162-FF69-429F-BCBD-233B921C4B60}" type="datetimeFigureOut">
              <a:rPr lang="en-US"/>
              <a:pPr>
                <a:defRPr/>
              </a:pPr>
              <a:t>8/7/2012</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958C4A16-8AAE-4B2D-B7DA-C31E09A621C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99C9C089-D320-46D1-9532-AE9A8A0C5A58}" type="datetimeFigureOut">
              <a:rPr lang="en-US"/>
              <a:pPr>
                <a:defRPr/>
              </a:pPr>
              <a:t>8/7/2012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0A6E2F52-DFA4-4097-A210-546FD80F0CB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9D50162B-8A8C-47D1-BF06-BE6293908A8E}" type="datetimeFigureOut">
              <a:rPr lang="en-US"/>
              <a:pPr>
                <a:defRPr/>
              </a:pPr>
              <a:t>8/7/2012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F1FCC0A3-AE24-40D5-9613-A095CDCDB9C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07FB26F7-EB44-420B-938C-0D3B539EB7BB}" type="datetimeFigureOut">
              <a:rPr lang="en-US"/>
              <a:pPr>
                <a:defRPr/>
              </a:pPr>
              <a:t>8/7/2012</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1C15760C-3883-4813-AE2B-DE1C8F07E8B0}"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ED550CB0-1321-4CBA-84A1-4D2CA271694D}" type="datetimeFigureOut">
              <a:rPr lang="en-US"/>
              <a:pPr>
                <a:defRPr/>
              </a:pPr>
              <a:t>8/7/2012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2E3F2EC6-11A4-41E1-A0B7-48E55FDD40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Straight Connector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Oval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12F93E4F-F2D5-42A2-B103-FBD4B664B54A}" type="datetimeFigureOut">
              <a:rPr lang="en-US"/>
              <a:pPr>
                <a:defRPr/>
              </a:pPr>
              <a:t>8/7/2012</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F391E562-E9E5-4AAF-9513-A755AECBCC8A}"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5B7E9A5-9A9D-4518-A83A-B6B9DF941EA5}" type="datetimeFigureOut">
              <a:rPr lang="en-US"/>
              <a:pPr>
                <a:defRPr/>
              </a:pPr>
              <a:t>8/7/2012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5C94742-094B-49D9-B7B7-EAD47117A51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B78FDF1-CEDB-4EC7-B032-9E6A8E302777}" type="datetimeFigureOut">
              <a:rPr lang="en-US"/>
              <a:pPr>
                <a:defRPr/>
              </a:pPr>
              <a:t>8/7/2012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434C300-FAA7-4C26-9E49-C3F5112617E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idx="1"/>
          </p:nvPr>
        </p:nvSpPr>
        <p:spPr>
          <a:xfrm>
            <a:off x="457200" y="1600200"/>
            <a:ext cx="74676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71C05DF2-5D3C-4908-A9F0-A2628972AB85}" type="datetimeFigureOut">
              <a:rPr lang="en-US"/>
              <a:pPr>
                <a:defRPr/>
              </a:pPr>
              <a:t>8/7/2012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0AA02CF-1056-4989-BC93-FB097D83ACC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C87E9025-8680-4C84-AC49-49C5647D57BF}" type="datetimeFigureOut">
              <a:rPr lang="en-US"/>
              <a:pPr>
                <a:defRPr/>
              </a:pPr>
              <a:t>8/7/2012</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defRPr>
            </a:lvl1pPr>
          </a:lstStyle>
          <a:p>
            <a:pPr>
              <a:defRPr/>
            </a:pPr>
            <a:fld id="{92553DD3-6624-4C85-BD42-2679DBF5EAD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29" r:id="rId2"/>
    <p:sldLayoutId id="2147483728" r:id="rId3"/>
    <p:sldLayoutId id="2147483731" r:id="rId4"/>
    <p:sldLayoutId id="2147483727" r:id="rId5"/>
    <p:sldLayoutId id="2147483732" r:id="rId6"/>
    <p:sldLayoutId id="2147483726" r:id="rId7"/>
    <p:sldLayoutId id="2147483725" r:id="rId8"/>
    <p:sldLayoutId id="2147483724" r:id="rId9"/>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00200" y="685800"/>
            <a:ext cx="6172200" cy="2054225"/>
          </a:xfrm>
        </p:spPr>
        <p:txBody>
          <a:bodyPr/>
          <a:lstStyle/>
          <a:p>
            <a:pPr algn="ctr" eaLnBrk="1" hangingPunct="1">
              <a:defRPr/>
            </a:pPr>
            <a:r>
              <a:rPr lang="en-US" sz="4800" dirty="0" smtClean="0"/>
              <a:t>Breast Disorders in Adolescents</a:t>
            </a:r>
            <a:endParaRPr lang="en-US" sz="4800" dirty="0"/>
          </a:p>
        </p:txBody>
      </p:sp>
      <p:sp>
        <p:nvSpPr>
          <p:cNvPr id="12290" name="Content Placeholder 5"/>
          <p:cNvSpPr>
            <a:spLocks noGrp="1"/>
          </p:cNvSpPr>
          <p:nvPr>
            <p:ph type="body" idx="1"/>
          </p:nvPr>
        </p:nvSpPr>
        <p:spPr>
          <a:xfrm>
            <a:off x="4724400" y="2819400"/>
            <a:ext cx="3886200" cy="2266950"/>
          </a:xfrm>
        </p:spPr>
        <p:txBody>
          <a:bodyPr/>
          <a:lstStyle/>
          <a:p>
            <a:pPr eaLnBrk="1" hangingPunct="1">
              <a:buFont typeface="Wingdings" pitchFamily="2" charset="2"/>
              <a:buChar char="v"/>
            </a:pPr>
            <a:r>
              <a:rPr lang="en-US" smtClean="0"/>
              <a:t>  Breast Examination</a:t>
            </a:r>
          </a:p>
          <a:p>
            <a:pPr eaLnBrk="1" hangingPunct="1">
              <a:buFont typeface="Wingdings" pitchFamily="2" charset="2"/>
              <a:buChar char="v"/>
            </a:pPr>
            <a:r>
              <a:rPr lang="en-US" smtClean="0"/>
              <a:t>  Nipple Discharge</a:t>
            </a:r>
          </a:p>
          <a:p>
            <a:pPr eaLnBrk="1" hangingPunct="1">
              <a:buFont typeface="Wingdings" pitchFamily="2" charset="2"/>
              <a:buChar char="v"/>
            </a:pPr>
            <a:r>
              <a:rPr lang="en-US" smtClean="0"/>
              <a:t>  Mastitis</a:t>
            </a:r>
          </a:p>
          <a:p>
            <a:pPr eaLnBrk="1" hangingPunct="1">
              <a:buFont typeface="Wingdings" pitchFamily="2" charset="2"/>
              <a:buChar char="v"/>
            </a:pPr>
            <a:r>
              <a:rPr lang="en-US" smtClean="0"/>
              <a:t>  Nipple Piercing</a:t>
            </a:r>
          </a:p>
          <a:p>
            <a:pPr eaLnBrk="1" hangingPunct="1">
              <a:buFont typeface="Wingdings" pitchFamily="2" charset="2"/>
              <a:buChar char="v"/>
            </a:pPr>
            <a:r>
              <a:rPr lang="en-US" smtClean="0"/>
              <a:t>  Gynecomastia</a:t>
            </a:r>
          </a:p>
        </p:txBody>
      </p:sp>
      <p:sp>
        <p:nvSpPr>
          <p:cNvPr id="12291" name="Rectangle 3"/>
          <p:cNvSpPr>
            <a:spLocks noChangeArrowheads="1"/>
          </p:cNvSpPr>
          <p:nvPr/>
        </p:nvSpPr>
        <p:spPr bwMode="auto">
          <a:xfrm>
            <a:off x="2286000" y="5105400"/>
            <a:ext cx="5314950" cy="646113"/>
          </a:xfrm>
          <a:prstGeom prst="rect">
            <a:avLst/>
          </a:prstGeom>
          <a:noFill/>
          <a:ln w="9525">
            <a:noFill/>
            <a:miter lim="800000"/>
            <a:headEnd/>
            <a:tailEnd/>
          </a:ln>
        </p:spPr>
        <p:txBody>
          <a:bodyPr wrap="none">
            <a:spAutoFit/>
          </a:bodyPr>
          <a:lstStyle/>
          <a:p>
            <a:r>
              <a:rPr lang="en-US" sz="3600">
                <a:solidFill>
                  <a:schemeClr val="bg1"/>
                </a:solidFill>
              </a:rPr>
              <a:t>Allison Eliscu, MD, FAAP</a:t>
            </a:r>
          </a:p>
        </p:txBody>
      </p:sp>
      <p:sp>
        <p:nvSpPr>
          <p:cNvPr id="12292" name="Rectangle 5"/>
          <p:cNvSpPr>
            <a:spLocks noChangeArrowheads="1"/>
          </p:cNvSpPr>
          <p:nvPr/>
        </p:nvSpPr>
        <p:spPr bwMode="auto">
          <a:xfrm>
            <a:off x="7010400" y="6248400"/>
            <a:ext cx="1695450" cy="366713"/>
          </a:xfrm>
          <a:prstGeom prst="rect">
            <a:avLst/>
          </a:prstGeom>
          <a:noFill/>
          <a:ln w="9525">
            <a:noFill/>
            <a:miter lim="800000"/>
            <a:headEnd/>
            <a:tailEnd/>
          </a:ln>
        </p:spPr>
        <p:txBody>
          <a:bodyPr wrap="none">
            <a:spAutoFit/>
          </a:bodyPr>
          <a:lstStyle/>
          <a:p>
            <a:r>
              <a:rPr lang="en-US">
                <a:solidFill>
                  <a:schemeClr val="bg1"/>
                </a:solidFill>
              </a:rPr>
              <a:t>Rev. Aug 2012</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467600" cy="563562"/>
          </a:xfrm>
        </p:spPr>
        <p:txBody>
          <a:bodyPr/>
          <a:lstStyle/>
          <a:p>
            <a:pPr algn="ctr" eaLnBrk="1" fontAlgn="auto" hangingPunct="1">
              <a:spcAft>
                <a:spcPts val="0"/>
              </a:spcAft>
              <a:defRPr/>
            </a:pPr>
            <a:r>
              <a:rPr lang="en-US" dirty="0" err="1" smtClean="0"/>
              <a:t>Gynecomastia</a:t>
            </a:r>
            <a:endParaRPr lang="en-US" dirty="0"/>
          </a:p>
        </p:txBody>
      </p:sp>
      <p:sp>
        <p:nvSpPr>
          <p:cNvPr id="22530" name="Content Placeholder 2"/>
          <p:cNvSpPr>
            <a:spLocks noGrp="1"/>
          </p:cNvSpPr>
          <p:nvPr>
            <p:ph sz="quarter" idx="4294967295"/>
          </p:nvPr>
        </p:nvSpPr>
        <p:spPr>
          <a:xfrm>
            <a:off x="381000" y="914400"/>
            <a:ext cx="8077200" cy="5559425"/>
          </a:xfrm>
        </p:spPr>
        <p:txBody>
          <a:bodyPr/>
          <a:lstStyle/>
          <a:p>
            <a:pPr eaLnBrk="1" hangingPunct="1"/>
            <a:r>
              <a:rPr lang="en-US" smtClean="0"/>
              <a:t>Defined as breast tissue in males</a:t>
            </a:r>
          </a:p>
          <a:p>
            <a:pPr eaLnBrk="1" hangingPunct="1"/>
            <a:r>
              <a:rPr lang="en-US" smtClean="0"/>
              <a:t>Differentiate from adipose tissue in obese males (pseudogynecomastia)</a:t>
            </a:r>
          </a:p>
          <a:p>
            <a:pPr eaLnBrk="1" hangingPunct="1"/>
            <a:r>
              <a:rPr lang="en-US" smtClean="0"/>
              <a:t>Due to transient imbalance between estrogen and androgen</a:t>
            </a:r>
          </a:p>
          <a:p>
            <a:pPr eaLnBrk="1" hangingPunct="1"/>
            <a:r>
              <a:rPr lang="en-US" smtClean="0"/>
              <a:t>Very common in adolescent males</a:t>
            </a:r>
          </a:p>
          <a:p>
            <a:pPr eaLnBrk="1" hangingPunct="1"/>
            <a:r>
              <a:rPr lang="en-US" smtClean="0"/>
              <a:t>Average onset Tanner 3-4 (age 13 years old)</a:t>
            </a:r>
          </a:p>
          <a:p>
            <a:pPr eaLnBrk="1" hangingPunct="1"/>
            <a:r>
              <a:rPr lang="en-US" smtClean="0"/>
              <a:t>More commonly bilateral (may be unilateral)</a:t>
            </a:r>
          </a:p>
          <a:p>
            <a:pPr eaLnBrk="1" hangingPunct="1"/>
            <a:r>
              <a:rPr lang="en-US" smtClean="0"/>
              <a:t>Frequently asymmetric</a:t>
            </a:r>
          </a:p>
          <a:p>
            <a:pPr eaLnBrk="1" hangingPunct="1"/>
            <a:r>
              <a:rPr lang="en-US" smtClean="0"/>
              <a:t>Usually self-resolves within 6-12 months</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467600" cy="639762"/>
          </a:xfrm>
        </p:spPr>
        <p:txBody>
          <a:bodyPr/>
          <a:lstStyle/>
          <a:p>
            <a:pPr algn="ctr" eaLnBrk="1" fontAlgn="auto" hangingPunct="1">
              <a:spcAft>
                <a:spcPts val="0"/>
              </a:spcAft>
              <a:defRPr/>
            </a:pPr>
            <a:r>
              <a:rPr lang="en-US" dirty="0" err="1" smtClean="0"/>
              <a:t>Gynecomastia</a:t>
            </a:r>
            <a:r>
              <a:rPr lang="en-US" dirty="0" smtClean="0"/>
              <a:t> (Continued)</a:t>
            </a:r>
            <a:endParaRPr lang="en-US" dirty="0"/>
          </a:p>
        </p:txBody>
      </p:sp>
      <p:sp>
        <p:nvSpPr>
          <p:cNvPr id="23554" name="Content Placeholder 2"/>
          <p:cNvSpPr>
            <a:spLocks noGrp="1"/>
          </p:cNvSpPr>
          <p:nvPr>
            <p:ph sz="quarter" idx="4294967295"/>
          </p:nvPr>
        </p:nvSpPr>
        <p:spPr>
          <a:xfrm>
            <a:off x="304800" y="1143000"/>
            <a:ext cx="8305800" cy="5486400"/>
          </a:xfrm>
        </p:spPr>
        <p:txBody>
          <a:bodyPr/>
          <a:lstStyle/>
          <a:p>
            <a:pPr eaLnBrk="1" hangingPunct="1"/>
            <a:r>
              <a:rPr lang="en-US" smtClean="0"/>
              <a:t>Differential Diagnosis</a:t>
            </a:r>
          </a:p>
          <a:p>
            <a:pPr lvl="1" eaLnBrk="1" hangingPunct="1"/>
            <a:r>
              <a:rPr lang="en-US" b="1" smtClean="0"/>
              <a:t>Physiologic – most common etiology in pubertal males</a:t>
            </a:r>
          </a:p>
          <a:p>
            <a:pPr lvl="1" eaLnBrk="1" hangingPunct="1"/>
            <a:r>
              <a:rPr lang="en-US" smtClean="0"/>
              <a:t>Medications (Spironolactone, H2 blockers, TCAs, reglan, phenytoin, ace inhibitors)</a:t>
            </a:r>
          </a:p>
          <a:p>
            <a:pPr lvl="1" eaLnBrk="1" hangingPunct="1"/>
            <a:r>
              <a:rPr lang="en-US" smtClean="0"/>
              <a:t>Drugs (Marijuana, alcohol, methamphetamines)</a:t>
            </a:r>
          </a:p>
          <a:p>
            <a:pPr lvl="1" eaLnBrk="1" hangingPunct="1"/>
            <a:r>
              <a:rPr lang="en-US" smtClean="0"/>
              <a:t>Hyperthyroidism</a:t>
            </a:r>
          </a:p>
          <a:p>
            <a:pPr lvl="1" eaLnBrk="1" hangingPunct="1"/>
            <a:r>
              <a:rPr lang="en-US" smtClean="0"/>
              <a:t>Tumors (testicular, adrenal)</a:t>
            </a:r>
          </a:p>
          <a:p>
            <a:pPr eaLnBrk="1" hangingPunct="1"/>
            <a:endParaRPr lang="en-US" smtClean="0"/>
          </a:p>
          <a:p>
            <a:pPr eaLnBrk="1" hangingPunct="1"/>
            <a:r>
              <a:rPr lang="en-US" smtClean="0"/>
              <a:t>Management</a:t>
            </a:r>
          </a:p>
          <a:p>
            <a:pPr lvl="1" eaLnBrk="1" hangingPunct="1"/>
            <a:r>
              <a:rPr lang="en-US" smtClean="0"/>
              <a:t>Screen for medication or drug use</a:t>
            </a:r>
          </a:p>
          <a:p>
            <a:pPr lvl="1" eaLnBrk="1" hangingPunct="1"/>
            <a:r>
              <a:rPr lang="en-US" b="1" smtClean="0"/>
              <a:t>Reassurance</a:t>
            </a:r>
          </a:p>
          <a:p>
            <a:pPr lvl="1" eaLnBrk="1" hangingPunct="1"/>
            <a:r>
              <a:rPr lang="en-US" smtClean="0"/>
              <a:t>Repeat examination in 6 months</a:t>
            </a:r>
          </a:p>
          <a:p>
            <a:pPr lvl="1" eaLnBrk="1" hangingPunct="1"/>
            <a:r>
              <a:rPr lang="en-US" smtClean="0"/>
              <a:t>Work-up required if persisting &gt;2 years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bwMode="auto">
          <a:xfrm>
            <a:off x="381000" y="1905000"/>
            <a:ext cx="7467600" cy="1143000"/>
          </a:xfrm>
          <a:noFill/>
        </p:spPr>
        <p:txBody>
          <a:bodyPr wrap="square" lIns="91440" tIns="45720" rIns="91440" bIns="45720" numCol="1" anchorCtr="0" compatLnSpc="1">
            <a:prstTxWarp prst="textNoShape">
              <a:avLst/>
            </a:prstTxWarp>
          </a:bodyPr>
          <a:lstStyle/>
          <a:p>
            <a:r>
              <a:rPr lang="en-US" sz="2600" cap="none" smtClean="0"/>
              <a:t>A 16 year old female presents to the office complaining of right sided breast pain which has been getting worse over the past day.  On exam, you note erythema and edema with some yellowish nipple discharge.  The affected area is extremely tender to palpation.  The most likely diagnosis is</a:t>
            </a:r>
          </a:p>
        </p:txBody>
      </p:sp>
      <p:sp>
        <p:nvSpPr>
          <p:cNvPr id="28675" name="Rectangle 3"/>
          <p:cNvSpPr>
            <a:spLocks noGrp="1"/>
          </p:cNvSpPr>
          <p:nvPr>
            <p:ph type="body" idx="1"/>
          </p:nvPr>
        </p:nvSpPr>
        <p:spPr>
          <a:xfrm>
            <a:off x="457200" y="3124200"/>
            <a:ext cx="7467600" cy="3349625"/>
          </a:xfrm>
        </p:spPr>
        <p:txBody>
          <a:bodyPr/>
          <a:lstStyle/>
          <a:p>
            <a:pPr marL="457200" indent="-457200">
              <a:buFont typeface="Wingdings" pitchFamily="2" charset="2"/>
              <a:buAutoNum type="alphaUcPeriod"/>
            </a:pPr>
            <a:r>
              <a:rPr lang="en-US" smtClean="0"/>
              <a:t>Fibrocystic change</a:t>
            </a:r>
          </a:p>
          <a:p>
            <a:pPr marL="457200" indent="-457200">
              <a:buFont typeface="Wingdings" pitchFamily="2" charset="2"/>
              <a:buAutoNum type="alphaUcPeriod"/>
            </a:pPr>
            <a:r>
              <a:rPr lang="en-US" smtClean="0"/>
              <a:t>Eczema</a:t>
            </a:r>
          </a:p>
          <a:p>
            <a:pPr marL="457200" indent="-457200">
              <a:buFont typeface="Wingdings" pitchFamily="2" charset="2"/>
              <a:buAutoNum type="alphaUcPeriod"/>
            </a:pPr>
            <a:r>
              <a:rPr lang="en-US" smtClean="0"/>
              <a:t>Mastitis</a:t>
            </a:r>
          </a:p>
          <a:p>
            <a:pPr marL="457200" indent="-457200">
              <a:buFont typeface="Wingdings" pitchFamily="2" charset="2"/>
              <a:buAutoNum type="alphaUcPeriod"/>
            </a:pPr>
            <a:r>
              <a:rPr lang="en-US" smtClean="0"/>
              <a:t>Mammary duct ectasia</a:t>
            </a:r>
          </a:p>
          <a:p>
            <a:pPr marL="457200" indent="-457200">
              <a:buFont typeface="Wingdings" pitchFamily="2" charset="2"/>
              <a:buAutoNum type="alphaUcPeriod"/>
            </a:pPr>
            <a:r>
              <a:rPr lang="en-US" smtClean="0"/>
              <a:t>Prolactinoma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bwMode="auto">
          <a:xfrm>
            <a:off x="381000" y="1905000"/>
            <a:ext cx="7467600" cy="1143000"/>
          </a:xfrm>
          <a:noFill/>
        </p:spPr>
        <p:txBody>
          <a:bodyPr wrap="square" lIns="91440" tIns="45720" rIns="91440" bIns="45720" numCol="1" anchorCtr="0" compatLnSpc="1">
            <a:prstTxWarp prst="textNoShape">
              <a:avLst/>
            </a:prstTxWarp>
          </a:bodyPr>
          <a:lstStyle/>
          <a:p>
            <a:r>
              <a:rPr lang="en-US" sz="2600" cap="none" smtClean="0"/>
              <a:t>A 16 year old female presents to the office complaining of right sided breast pain which has been getting worse over the past day.  On exam, you note erythema and edema with some yellowish nipple discharge.  The affected area is extremely tender to palpation.  The most likely diagnosis is</a:t>
            </a:r>
          </a:p>
        </p:txBody>
      </p:sp>
      <p:sp>
        <p:nvSpPr>
          <p:cNvPr id="32771" name="Rectangle 3"/>
          <p:cNvSpPr>
            <a:spLocks noGrp="1"/>
          </p:cNvSpPr>
          <p:nvPr>
            <p:ph type="body" idx="1"/>
          </p:nvPr>
        </p:nvSpPr>
        <p:spPr>
          <a:xfrm>
            <a:off x="457200" y="3124200"/>
            <a:ext cx="7467600" cy="3349625"/>
          </a:xfrm>
        </p:spPr>
        <p:txBody>
          <a:bodyPr/>
          <a:lstStyle/>
          <a:p>
            <a:pPr marL="457200" indent="-457200">
              <a:buFont typeface="Wingdings" pitchFamily="2" charset="2"/>
              <a:buAutoNum type="alphaUcPeriod"/>
            </a:pPr>
            <a:r>
              <a:rPr lang="en-US" smtClean="0"/>
              <a:t>Fibrocystic change</a:t>
            </a:r>
          </a:p>
          <a:p>
            <a:pPr marL="457200" indent="-457200">
              <a:buFont typeface="Wingdings" pitchFamily="2" charset="2"/>
              <a:buAutoNum type="alphaUcPeriod"/>
            </a:pPr>
            <a:r>
              <a:rPr lang="en-US" smtClean="0"/>
              <a:t>Eczema</a:t>
            </a:r>
          </a:p>
          <a:p>
            <a:pPr marL="457200" indent="-457200">
              <a:buFont typeface="Wingdings" pitchFamily="2" charset="2"/>
              <a:buAutoNum type="alphaUcPeriod"/>
            </a:pPr>
            <a:r>
              <a:rPr lang="en-US" smtClean="0"/>
              <a:t>Mastitis</a:t>
            </a:r>
          </a:p>
          <a:p>
            <a:pPr marL="457200" indent="-457200">
              <a:buFont typeface="Wingdings" pitchFamily="2" charset="2"/>
              <a:buAutoNum type="alphaUcPeriod"/>
            </a:pPr>
            <a:r>
              <a:rPr lang="en-US" smtClean="0"/>
              <a:t>Mammary duct ectasia</a:t>
            </a:r>
          </a:p>
          <a:p>
            <a:pPr marL="457200" indent="-457200">
              <a:buFont typeface="Wingdings" pitchFamily="2" charset="2"/>
              <a:buAutoNum type="alphaUcPeriod"/>
            </a:pPr>
            <a:r>
              <a:rPr lang="en-US" smtClean="0"/>
              <a:t>Prolactinoma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p:cNvSpPr>
          <p:nvPr>
            <p:ph type="body" idx="1"/>
          </p:nvPr>
        </p:nvSpPr>
        <p:spPr/>
        <p:txBody>
          <a:bodyPr/>
          <a:lstStyle/>
          <a:p>
            <a:pPr>
              <a:lnSpc>
                <a:spcPct val="90000"/>
              </a:lnSpc>
            </a:pPr>
            <a:r>
              <a:rPr lang="en-US" b="1" smtClean="0"/>
              <a:t>Answer:  C.  </a:t>
            </a:r>
            <a:r>
              <a:rPr lang="en-US" smtClean="0"/>
              <a:t>Mastitis tends to present with acute onset of pain with swelling, erythema, warmth, and induration on exam.  Nipple discharge may also be present.  Fibrocystic change tends to present with mild premenstrual tenderness with cords and lumps on exam but no erythema, edema, or discharge.  Eczema is usually a subacute presentation with skin irritation, erythema, and prurtitis with or without mild nipple discharge.  Mammary duct ectasia is a blockage of the subareolar duct which presents with sticky, multicolored nipple discharge which is nontender with minimal skin changes.  Prolactinomas tend to present with bilateral milky nipple discharge without skin involvement.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bwMode="auto">
          <a:xfrm>
            <a:off x="457200" y="274638"/>
            <a:ext cx="7467600" cy="3230562"/>
          </a:xfrm>
          <a:noFill/>
        </p:spPr>
        <p:txBody>
          <a:bodyPr wrap="square" lIns="91440" tIns="45720" rIns="91440" bIns="45720" numCol="1" anchorCtr="0" compatLnSpc="1">
            <a:prstTxWarp prst="textNoShape">
              <a:avLst/>
            </a:prstTxWarp>
          </a:bodyPr>
          <a:lstStyle/>
          <a:p>
            <a:r>
              <a:rPr lang="en-US" sz="2200" cap="none" smtClean="0"/>
              <a:t>A 13 year old male presents to the office complaining of breast enlargement over the past month.  He denies nipple discharge or tenderness.  He is not taking any medications and has never experimented with any drugs.  On examination, you note 2cm breast bud under the right nipple and 1 cm on the left.  He is Tanner Stage 2 for genitalia and has an otherwise normal exam.  What is the most appropriate first step in management?</a:t>
            </a:r>
          </a:p>
        </p:txBody>
      </p:sp>
      <p:sp>
        <p:nvSpPr>
          <p:cNvPr id="30723" name="Rectangle 3"/>
          <p:cNvSpPr>
            <a:spLocks noGrp="1"/>
          </p:cNvSpPr>
          <p:nvPr>
            <p:ph type="body" idx="1"/>
          </p:nvPr>
        </p:nvSpPr>
        <p:spPr>
          <a:xfrm>
            <a:off x="457200" y="4191000"/>
            <a:ext cx="7467600" cy="2282825"/>
          </a:xfrm>
        </p:spPr>
        <p:txBody>
          <a:bodyPr/>
          <a:lstStyle/>
          <a:p>
            <a:pPr marL="457200" indent="-457200">
              <a:buFont typeface="Wingdings" pitchFamily="2" charset="2"/>
              <a:buAutoNum type="alphaUcPeriod"/>
            </a:pPr>
            <a:r>
              <a:rPr lang="en-US" smtClean="0"/>
              <a:t>Obtain a CT scan of the head</a:t>
            </a:r>
          </a:p>
          <a:p>
            <a:pPr marL="457200" indent="-457200">
              <a:buFont typeface="Wingdings" pitchFamily="2" charset="2"/>
              <a:buAutoNum type="alphaUcPeriod"/>
            </a:pPr>
            <a:r>
              <a:rPr lang="en-US" smtClean="0"/>
              <a:t>Serum HCG</a:t>
            </a:r>
          </a:p>
          <a:p>
            <a:pPr marL="457200" indent="-457200">
              <a:buFont typeface="Wingdings" pitchFamily="2" charset="2"/>
              <a:buAutoNum type="alphaUcPeriod"/>
            </a:pPr>
            <a:r>
              <a:rPr lang="en-US" smtClean="0"/>
              <a:t>Testicular ultrasound</a:t>
            </a:r>
          </a:p>
          <a:p>
            <a:pPr marL="457200" indent="-457200">
              <a:buFont typeface="Wingdings" pitchFamily="2" charset="2"/>
              <a:buAutoNum type="alphaUcPeriod"/>
            </a:pPr>
            <a:r>
              <a:rPr lang="en-US" smtClean="0"/>
              <a:t>Urine toxicology screen for marijuana</a:t>
            </a:r>
          </a:p>
          <a:p>
            <a:pPr marL="457200" indent="-457200">
              <a:buFont typeface="Wingdings" pitchFamily="2" charset="2"/>
              <a:buAutoNum type="alphaUcPeriod"/>
            </a:pPr>
            <a:r>
              <a:rPr lang="en-US" smtClean="0"/>
              <a:t>Reassurance that this is a normal occurrence</a:t>
            </a:r>
            <a:endParaRPr lang="en-US" b="1"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bwMode="auto">
          <a:xfrm>
            <a:off x="457200" y="274638"/>
            <a:ext cx="7467600" cy="3230562"/>
          </a:xfrm>
          <a:noFill/>
        </p:spPr>
        <p:txBody>
          <a:bodyPr wrap="square" lIns="91440" tIns="45720" rIns="91440" bIns="45720" numCol="1" anchorCtr="0" compatLnSpc="1">
            <a:prstTxWarp prst="textNoShape">
              <a:avLst/>
            </a:prstTxWarp>
          </a:bodyPr>
          <a:lstStyle/>
          <a:p>
            <a:r>
              <a:rPr lang="en-US" sz="2200" cap="none" smtClean="0"/>
              <a:t>A 13 year old male presents to the office complaining of breast enlargement over the past month.  He denies nipple discharge or tenderness.  He is not taking any medications and has never experimented with any drugs.  On examination, you note 2cm breast bud under the right nipple and 1 cm on the left.  He is Tanner Stage 2 for genitalia and has an otherwise normal exam.  What is the most appropriate first step in management?</a:t>
            </a:r>
          </a:p>
        </p:txBody>
      </p:sp>
      <p:sp>
        <p:nvSpPr>
          <p:cNvPr id="33795" name="Rectangle 3"/>
          <p:cNvSpPr>
            <a:spLocks noGrp="1"/>
          </p:cNvSpPr>
          <p:nvPr>
            <p:ph type="body" idx="1"/>
          </p:nvPr>
        </p:nvSpPr>
        <p:spPr>
          <a:xfrm>
            <a:off x="457200" y="4191000"/>
            <a:ext cx="7467600" cy="2282825"/>
          </a:xfrm>
        </p:spPr>
        <p:txBody>
          <a:bodyPr/>
          <a:lstStyle/>
          <a:p>
            <a:pPr marL="457200" indent="-457200">
              <a:buFont typeface="Wingdings" pitchFamily="2" charset="2"/>
              <a:buAutoNum type="alphaUcPeriod"/>
            </a:pPr>
            <a:r>
              <a:rPr lang="en-US" smtClean="0"/>
              <a:t>Obtain a CT scan of the head</a:t>
            </a:r>
          </a:p>
          <a:p>
            <a:pPr marL="457200" indent="-457200">
              <a:buFont typeface="Wingdings" pitchFamily="2" charset="2"/>
              <a:buAutoNum type="alphaUcPeriod"/>
            </a:pPr>
            <a:r>
              <a:rPr lang="en-US" smtClean="0"/>
              <a:t>Serum HCG</a:t>
            </a:r>
          </a:p>
          <a:p>
            <a:pPr marL="457200" indent="-457200">
              <a:buFont typeface="Wingdings" pitchFamily="2" charset="2"/>
              <a:buAutoNum type="alphaUcPeriod"/>
            </a:pPr>
            <a:r>
              <a:rPr lang="en-US" smtClean="0"/>
              <a:t>Testicular ultrasound</a:t>
            </a:r>
          </a:p>
          <a:p>
            <a:pPr marL="457200" indent="-457200">
              <a:buFont typeface="Wingdings" pitchFamily="2" charset="2"/>
              <a:buAutoNum type="alphaUcPeriod"/>
            </a:pPr>
            <a:r>
              <a:rPr lang="en-US" smtClean="0"/>
              <a:t>Urine toxicology screen for marijuana</a:t>
            </a:r>
          </a:p>
          <a:p>
            <a:pPr marL="457200" indent="-457200">
              <a:buFont typeface="Wingdings" pitchFamily="2" charset="2"/>
              <a:buAutoNum type="alphaUcPeriod"/>
            </a:pPr>
            <a:r>
              <a:rPr lang="en-US" smtClean="0">
                <a:solidFill>
                  <a:srgbClr val="FF0000"/>
                </a:solidFill>
              </a:rPr>
              <a:t>Reassurance that this is a normal occurrence</a:t>
            </a:r>
            <a:endParaRPr lang="en-US" b="1" smtClean="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p:cNvSpPr>
          <p:nvPr>
            <p:ph type="body" idx="1"/>
          </p:nvPr>
        </p:nvSpPr>
        <p:spPr/>
        <p:txBody>
          <a:bodyPr/>
          <a:lstStyle/>
          <a:p>
            <a:pPr>
              <a:lnSpc>
                <a:spcPct val="90000"/>
              </a:lnSpc>
            </a:pPr>
            <a:r>
              <a:rPr lang="en-US" sz="2000" b="1" smtClean="0"/>
              <a:t>Answer:  E.  </a:t>
            </a:r>
            <a:r>
              <a:rPr lang="en-US" sz="2000" smtClean="0"/>
              <a:t>Gynecomastia is an extremely common occurrence in young males, which usually begins during Tanner stage 2-3 and self resolves within 6-12 months.  It is frequently asymmetric and usually nontender.  Patients should be asked about the use of medications (such as antipsychotics, TCAs, spironolactone) or drugs (marijuana, alcohol, methamphetamine) which may cause gynecomastia.  Since this patient is within the expected age range for the presentation of physiologic gynecomastia and has an otherwise normal exam, initial management should be reassurance with repeat examination in 6 months at which time the breast development should have stabilized or regressed.  Work-up for malignancy is not recommended unless the patient develops other symptoms (galactorrhea, testicular mass, headaches, etc), the breast buds persist for longer than 2 years, or the onset of gynecomastia is in a prepubertal or postpubertal male.</a:t>
            </a:r>
          </a:p>
          <a:p>
            <a:pPr>
              <a:lnSpc>
                <a:spcPct val="90000"/>
              </a:lnSpc>
            </a:pPr>
            <a:endParaRPr lang="en-US" sz="20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bwMode="auto">
          <a:xfrm>
            <a:off x="457200" y="1219200"/>
            <a:ext cx="7467600" cy="1143000"/>
          </a:xfrm>
          <a:noFill/>
        </p:spPr>
        <p:txBody>
          <a:bodyPr wrap="square" lIns="91440" tIns="45720" rIns="91440" bIns="45720" numCol="1" anchorCtr="0" compatLnSpc="1">
            <a:prstTxWarp prst="textNoShape">
              <a:avLst/>
            </a:prstTxWarp>
          </a:bodyPr>
          <a:lstStyle/>
          <a:p>
            <a:r>
              <a:rPr lang="en-US" sz="2600" cap="none" smtClean="0"/>
              <a:t>Initial work-up for an adolescent female presenting with bilateral milky nipple discharge should include all of the following EXCEPT:</a:t>
            </a:r>
            <a:br>
              <a:rPr lang="en-US" sz="2600" cap="none" smtClean="0"/>
            </a:br>
            <a:endParaRPr lang="en-US" sz="2600" cap="none" smtClean="0"/>
          </a:p>
        </p:txBody>
      </p:sp>
      <p:sp>
        <p:nvSpPr>
          <p:cNvPr id="34819" name="Rectangle 3"/>
          <p:cNvSpPr>
            <a:spLocks noGrp="1"/>
          </p:cNvSpPr>
          <p:nvPr>
            <p:ph type="body" idx="1"/>
          </p:nvPr>
        </p:nvSpPr>
        <p:spPr>
          <a:xfrm>
            <a:off x="457200" y="2819400"/>
            <a:ext cx="7467600" cy="3654425"/>
          </a:xfrm>
        </p:spPr>
        <p:txBody>
          <a:bodyPr/>
          <a:lstStyle/>
          <a:p>
            <a:pPr marL="457200" indent="-457200">
              <a:buFont typeface="Wingdings" pitchFamily="2" charset="2"/>
              <a:buAutoNum type="alphaUcPeriod"/>
            </a:pPr>
            <a:r>
              <a:rPr lang="en-US" smtClean="0"/>
              <a:t>TSH</a:t>
            </a:r>
          </a:p>
          <a:p>
            <a:pPr marL="457200" indent="-457200">
              <a:buFont typeface="Wingdings" pitchFamily="2" charset="2"/>
              <a:buAutoNum type="alphaUcPeriod"/>
            </a:pPr>
            <a:r>
              <a:rPr lang="en-US" smtClean="0"/>
              <a:t>Prolactin</a:t>
            </a:r>
          </a:p>
          <a:p>
            <a:pPr marL="457200" indent="-457200">
              <a:buFont typeface="Wingdings" pitchFamily="2" charset="2"/>
              <a:buAutoNum type="alphaUcPeriod"/>
            </a:pPr>
            <a:r>
              <a:rPr lang="en-US" smtClean="0"/>
              <a:t>Breast ultrasound</a:t>
            </a:r>
          </a:p>
          <a:p>
            <a:pPr marL="457200" indent="-457200">
              <a:buFont typeface="Wingdings" pitchFamily="2" charset="2"/>
              <a:buAutoNum type="alphaUcPeriod"/>
            </a:pPr>
            <a:r>
              <a:rPr lang="en-US" smtClean="0"/>
              <a:t>Pregnancy test</a:t>
            </a:r>
            <a:endParaRPr lang="en-US" b="1"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bwMode="auto">
          <a:xfrm>
            <a:off x="457200" y="1219200"/>
            <a:ext cx="7467600" cy="1143000"/>
          </a:xfrm>
          <a:noFill/>
        </p:spPr>
        <p:txBody>
          <a:bodyPr wrap="square" lIns="91440" tIns="45720" rIns="91440" bIns="45720" numCol="1" anchorCtr="0" compatLnSpc="1">
            <a:prstTxWarp prst="textNoShape">
              <a:avLst/>
            </a:prstTxWarp>
          </a:bodyPr>
          <a:lstStyle/>
          <a:p>
            <a:r>
              <a:rPr lang="en-US" sz="2600" cap="none" smtClean="0"/>
              <a:t>Initial work-up for an adolescent female presenting with bilateral milky nipple discharge should include all of the following EXCEPT:</a:t>
            </a:r>
            <a:br>
              <a:rPr lang="en-US" sz="2600" cap="none" smtClean="0"/>
            </a:br>
            <a:endParaRPr lang="en-US" sz="2600" cap="none" smtClean="0"/>
          </a:p>
        </p:txBody>
      </p:sp>
      <p:sp>
        <p:nvSpPr>
          <p:cNvPr id="36867" name="Rectangle 3"/>
          <p:cNvSpPr>
            <a:spLocks noGrp="1"/>
          </p:cNvSpPr>
          <p:nvPr>
            <p:ph type="body" idx="1"/>
          </p:nvPr>
        </p:nvSpPr>
        <p:spPr>
          <a:xfrm>
            <a:off x="457200" y="2819400"/>
            <a:ext cx="7467600" cy="3654425"/>
          </a:xfrm>
        </p:spPr>
        <p:txBody>
          <a:bodyPr/>
          <a:lstStyle/>
          <a:p>
            <a:pPr marL="457200" indent="-457200">
              <a:buFont typeface="Wingdings" pitchFamily="2" charset="2"/>
              <a:buAutoNum type="alphaUcPeriod"/>
            </a:pPr>
            <a:r>
              <a:rPr lang="en-US" smtClean="0"/>
              <a:t>TSH</a:t>
            </a:r>
          </a:p>
          <a:p>
            <a:pPr marL="457200" indent="-457200">
              <a:buFont typeface="Wingdings" pitchFamily="2" charset="2"/>
              <a:buAutoNum type="alphaUcPeriod"/>
            </a:pPr>
            <a:r>
              <a:rPr lang="en-US" smtClean="0"/>
              <a:t>Prolactin</a:t>
            </a:r>
          </a:p>
          <a:p>
            <a:pPr marL="457200" indent="-457200">
              <a:buFont typeface="Wingdings" pitchFamily="2" charset="2"/>
              <a:buAutoNum type="alphaUcPeriod"/>
            </a:pPr>
            <a:r>
              <a:rPr lang="en-US" smtClean="0">
                <a:solidFill>
                  <a:srgbClr val="FF0000"/>
                </a:solidFill>
              </a:rPr>
              <a:t>Breast ultrasound</a:t>
            </a:r>
          </a:p>
          <a:p>
            <a:pPr marL="457200" indent="-457200">
              <a:buFont typeface="Wingdings" pitchFamily="2" charset="2"/>
              <a:buAutoNum type="alphaUcPeriod"/>
            </a:pPr>
            <a:r>
              <a:rPr lang="en-US" smtClean="0"/>
              <a:t>Pregnancy test</a:t>
            </a:r>
            <a:endParaRPr lang="en-US" b="1"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dirty="0" smtClean="0"/>
              <a:t>How To Do A Breast Exam In An Adolescent Female</a:t>
            </a:r>
            <a:endParaRPr lang="en-US" dirty="0"/>
          </a:p>
        </p:txBody>
      </p:sp>
      <p:sp>
        <p:nvSpPr>
          <p:cNvPr id="13314" name="Content Placeholder 2"/>
          <p:cNvSpPr>
            <a:spLocks noGrp="1"/>
          </p:cNvSpPr>
          <p:nvPr>
            <p:ph sz="quarter" idx="4294967295"/>
          </p:nvPr>
        </p:nvSpPr>
        <p:spPr/>
        <p:txBody>
          <a:bodyPr/>
          <a:lstStyle/>
          <a:p>
            <a:pPr eaLnBrk="1" hangingPunct="1"/>
            <a:r>
              <a:rPr lang="en-US" smtClean="0"/>
              <a:t>Inspect skin for abnormalities</a:t>
            </a:r>
          </a:p>
          <a:p>
            <a:pPr eaLnBrk="1" hangingPunct="1"/>
            <a:r>
              <a:rPr lang="en-US" smtClean="0"/>
              <a:t>Supine position with ipsilateral arm above head</a:t>
            </a:r>
          </a:p>
          <a:p>
            <a:pPr eaLnBrk="1" hangingPunct="1"/>
            <a:r>
              <a:rPr lang="en-US" smtClean="0"/>
              <a:t>Use flat finger pads over entire breast surface</a:t>
            </a:r>
          </a:p>
          <a:p>
            <a:pPr lvl="1" eaLnBrk="1" hangingPunct="1"/>
            <a:r>
              <a:rPr lang="en-US" smtClean="0"/>
              <a:t>Follow pattern to cover ENTIRE breast</a:t>
            </a:r>
          </a:p>
          <a:p>
            <a:pPr eaLnBrk="1" hangingPunct="1"/>
            <a:r>
              <a:rPr lang="en-US" smtClean="0"/>
              <a:t>Compress areola to express discharge</a:t>
            </a:r>
          </a:p>
          <a:p>
            <a:pPr eaLnBrk="1" hangingPunct="1"/>
            <a:r>
              <a:rPr lang="en-US" smtClean="0"/>
              <a:t>Palpation for lymphadenopathy</a:t>
            </a:r>
          </a:p>
          <a:p>
            <a:pPr lvl="1" eaLnBrk="1" hangingPunct="1"/>
            <a:r>
              <a:rPr lang="en-US" smtClean="0"/>
              <a:t>Axillary, supraclavicular, infraclavicular</a:t>
            </a:r>
          </a:p>
          <a:p>
            <a:pPr lvl="1" eaLnBrk="1" hangingPunct="1"/>
            <a:endParaRPr lang="en-US" smtClean="0"/>
          </a:p>
        </p:txBody>
      </p:sp>
      <p:pic>
        <p:nvPicPr>
          <p:cNvPr id="13315" name="Picture 4" descr="http://www.healthcentral.com/common/images/1/17021_1727_5.jpg"/>
          <p:cNvPicPr>
            <a:picLocks noChangeAspect="1" noChangeArrowheads="1"/>
          </p:cNvPicPr>
          <p:nvPr/>
        </p:nvPicPr>
        <p:blipFill>
          <a:blip r:embed="rId2"/>
          <a:srcRect l="74400" b="53999"/>
          <a:stretch>
            <a:fillRect/>
          </a:stretch>
        </p:blipFill>
        <p:spPr bwMode="auto">
          <a:xfrm>
            <a:off x="1828800" y="4953000"/>
            <a:ext cx="974725" cy="1401763"/>
          </a:xfrm>
          <a:prstGeom prst="rect">
            <a:avLst/>
          </a:prstGeom>
          <a:noFill/>
          <a:ln w="9525">
            <a:noFill/>
            <a:miter lim="800000"/>
            <a:headEnd/>
            <a:tailEnd/>
          </a:ln>
        </p:spPr>
      </p:pic>
      <p:pic>
        <p:nvPicPr>
          <p:cNvPr id="13316" name="Picture 4" descr="http://www.healthcentral.com/common/images/1/17021_1727_5.jpg"/>
          <p:cNvPicPr>
            <a:picLocks noChangeAspect="1" noChangeArrowheads="1"/>
          </p:cNvPicPr>
          <p:nvPr/>
        </p:nvPicPr>
        <p:blipFill>
          <a:blip r:embed="rId2"/>
          <a:srcRect l="45599" t="45000"/>
          <a:stretch>
            <a:fillRect/>
          </a:stretch>
        </p:blipFill>
        <p:spPr bwMode="auto">
          <a:xfrm>
            <a:off x="2743200" y="5029200"/>
            <a:ext cx="2073275" cy="1676400"/>
          </a:xfrm>
          <a:prstGeom prst="rect">
            <a:avLst/>
          </a:prstGeom>
          <a:noFill/>
          <a:ln w="9525">
            <a:noFill/>
            <a:miter lim="800000"/>
            <a:headEnd/>
            <a:tailEnd/>
          </a:ln>
        </p:spPr>
      </p:pic>
      <p:sp>
        <p:nvSpPr>
          <p:cNvPr id="13317" name="TextBox 7"/>
          <p:cNvSpPr txBox="1">
            <a:spLocks noChangeArrowheads="1"/>
          </p:cNvSpPr>
          <p:nvPr/>
        </p:nvSpPr>
        <p:spPr bwMode="auto">
          <a:xfrm>
            <a:off x="5029200" y="5181600"/>
            <a:ext cx="2209800" cy="830263"/>
          </a:xfrm>
          <a:prstGeom prst="rect">
            <a:avLst/>
          </a:prstGeom>
          <a:noFill/>
          <a:ln w="9525">
            <a:noFill/>
            <a:miter lim="800000"/>
            <a:headEnd/>
            <a:tailEnd/>
          </a:ln>
        </p:spPr>
        <p:txBody>
          <a:bodyPr>
            <a:spAutoFit/>
          </a:bodyPr>
          <a:lstStyle/>
          <a:p>
            <a:r>
              <a:rPr lang="en-US" sz="1200">
                <a:latin typeface="Century Schoolbook"/>
              </a:rPr>
              <a:t>Suggested patterns to follow during breast examination to insure entire breast examined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p:cNvSpPr>
          <p:nvPr>
            <p:ph type="body" idx="1"/>
          </p:nvPr>
        </p:nvSpPr>
        <p:spPr/>
        <p:txBody>
          <a:bodyPr/>
          <a:lstStyle/>
          <a:p>
            <a:r>
              <a:rPr lang="en-US" b="1" smtClean="0"/>
              <a:t>Answer:  C.  </a:t>
            </a:r>
            <a:r>
              <a:rPr lang="en-US" smtClean="0"/>
              <a:t>Common etiologies for galactorrhea in adolescent females include hypothyroidism, prolactinomas, and pregnancy.  Additionally, patients should be asked about excessive breast stimulation, medication use, and recreational drug use.  Ultrasound of the breast is not part of the initial work-up unless a mass is palpated. </a:t>
            </a:r>
          </a:p>
          <a:p>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lstStyle/>
          <a:p>
            <a:pPr eaLnBrk="1" fontAlgn="auto" hangingPunct="1">
              <a:spcAft>
                <a:spcPts val="0"/>
              </a:spcAft>
              <a:defRPr/>
            </a:pPr>
            <a:r>
              <a:rPr lang="en-US" dirty="0"/>
              <a:t>Recommended Reading</a:t>
            </a:r>
          </a:p>
        </p:txBody>
      </p:sp>
      <p:sp>
        <p:nvSpPr>
          <p:cNvPr id="24578" name="Rectangle 3"/>
          <p:cNvSpPr>
            <a:spLocks noGrp="1" noChangeArrowheads="1"/>
          </p:cNvSpPr>
          <p:nvPr>
            <p:ph type="body" idx="4294967295"/>
          </p:nvPr>
        </p:nvSpPr>
        <p:spPr>
          <a:xfrm>
            <a:off x="228600" y="1600200"/>
            <a:ext cx="8534400" cy="4873625"/>
          </a:xfrm>
        </p:spPr>
        <p:txBody>
          <a:bodyPr/>
          <a:lstStyle/>
          <a:p>
            <a:pPr eaLnBrk="1" hangingPunct="1"/>
            <a:r>
              <a:rPr lang="en-US" smtClean="0"/>
              <a:t>Breast concerns in the adolescent.  ACOG Committee Opinion No. 350.  American College of Obstetricians and Gynecologists. Obstet Gynecol 2006;108:1329–36.</a:t>
            </a:r>
          </a:p>
          <a:p>
            <a:pPr eaLnBrk="1" hangingPunct="1"/>
            <a:r>
              <a:rPr lang="en-US" smtClean="0"/>
              <a:t>De Silva NK, Brandt ML.  Disorders of the Breast in Children and Adolescents.  Part 1:  Disorders of growth and infections of the breast.  J Pediatr Adolesc Gynecol.  2006 Oct;19(5):345-9.</a:t>
            </a:r>
          </a:p>
          <a:p>
            <a:pPr eaLnBrk="1" hangingPunct="1"/>
            <a:r>
              <a:rPr lang="en-US" smtClean="0"/>
              <a:t>Mayers LB, Moriarty BW, Judelson DA, Rundell KW.  Complications of Body Art.  Consultant.  2002;42:1744-52.</a:t>
            </a:r>
          </a:p>
          <a:p>
            <a:pPr eaLnBrk="1" hangingPunct="1"/>
            <a:r>
              <a:rPr lang="en-US" smtClean="0"/>
              <a:t>Nordt CA, DiVasta AD.  Gynecomastia in Adolescents.  Curr Opin Pediatr.  2008 Aug;20(4):375-82.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7467600" cy="563562"/>
          </a:xfrm>
        </p:spPr>
        <p:txBody>
          <a:bodyPr/>
          <a:lstStyle/>
          <a:p>
            <a:pPr algn="ctr" eaLnBrk="1" fontAlgn="auto" hangingPunct="1">
              <a:spcAft>
                <a:spcPts val="0"/>
              </a:spcAft>
              <a:defRPr/>
            </a:pPr>
            <a:r>
              <a:rPr lang="en-US" dirty="0" smtClean="0"/>
              <a:t>Breast Self-Examination</a:t>
            </a:r>
            <a:endParaRPr lang="en-US" dirty="0"/>
          </a:p>
        </p:txBody>
      </p:sp>
      <p:sp>
        <p:nvSpPr>
          <p:cNvPr id="14338" name="Content Placeholder 2"/>
          <p:cNvSpPr>
            <a:spLocks noGrp="1"/>
          </p:cNvSpPr>
          <p:nvPr>
            <p:ph sz="quarter" idx="4294967295"/>
          </p:nvPr>
        </p:nvSpPr>
        <p:spPr>
          <a:xfrm>
            <a:off x="457200" y="990600"/>
            <a:ext cx="7696200" cy="5483225"/>
          </a:xfrm>
        </p:spPr>
        <p:txBody>
          <a:bodyPr/>
          <a:lstStyle/>
          <a:p>
            <a:pPr eaLnBrk="1" hangingPunct="1"/>
            <a:r>
              <a:rPr lang="en-US" smtClean="0"/>
              <a:t>Controversial</a:t>
            </a:r>
          </a:p>
          <a:p>
            <a:pPr lvl="1" eaLnBrk="1" hangingPunct="1"/>
            <a:r>
              <a:rPr lang="en-US" smtClean="0"/>
              <a:t>Impact on cancer diagnosis, death, and tumor stage at diagnosis not proven</a:t>
            </a:r>
          </a:p>
          <a:p>
            <a:pPr eaLnBrk="1" hangingPunct="1"/>
            <a:r>
              <a:rPr lang="en-US" smtClean="0"/>
              <a:t>We recommend monthly exams after 18 years old</a:t>
            </a:r>
          </a:p>
          <a:p>
            <a:pPr lvl="1" eaLnBrk="1" hangingPunct="1"/>
            <a:r>
              <a:rPr lang="en-US" smtClean="0"/>
              <a:t>Become more familiar with their body</a:t>
            </a:r>
          </a:p>
          <a:p>
            <a:pPr lvl="1" eaLnBrk="1" hangingPunct="1"/>
            <a:r>
              <a:rPr lang="en-US" smtClean="0"/>
              <a:t>Get used to self-exam early</a:t>
            </a:r>
          </a:p>
          <a:p>
            <a:pPr eaLnBrk="1" hangingPunct="1"/>
            <a:r>
              <a:rPr lang="en-US" smtClean="0"/>
              <a:t>Should be performed monthly after period ends</a:t>
            </a:r>
          </a:p>
          <a:p>
            <a:pPr eaLnBrk="1" hangingPunct="1"/>
            <a:r>
              <a:rPr lang="en-US" smtClean="0"/>
              <a:t>Inspect breasts in mirror for abnormality</a:t>
            </a:r>
          </a:p>
          <a:p>
            <a:pPr lvl="1" eaLnBrk="1" hangingPunct="1"/>
            <a:r>
              <a:rPr lang="en-US" smtClean="0"/>
              <a:t>Arms by side, arms overhead, hands on hips</a:t>
            </a:r>
          </a:p>
          <a:p>
            <a:pPr eaLnBrk="1" hangingPunct="1"/>
            <a:r>
              <a:rPr lang="en-US" smtClean="0"/>
              <a:t>Ipsilateral arm above head, palpate entire breast</a:t>
            </a:r>
          </a:p>
          <a:p>
            <a:pPr lvl="1" eaLnBrk="1" hangingPunct="1"/>
            <a:r>
              <a:rPr lang="en-US" smtClean="0"/>
              <a:t>May be easier in shower with soapy hand</a:t>
            </a:r>
          </a:p>
          <a:p>
            <a:pPr eaLnBrk="1" hangingPunct="1"/>
            <a:endParaRPr lang="en-US" smtClean="0"/>
          </a:p>
        </p:txBody>
      </p:sp>
      <p:pic>
        <p:nvPicPr>
          <p:cNvPr id="14339" name="Picture 4" descr="http://upload.wikimedia.org/wikipedia/commons/thumb/b/b5/Pink_ribbon.svg/370px-Pink_ribbon.svg.png"/>
          <p:cNvPicPr>
            <a:picLocks noChangeAspect="1" noChangeArrowheads="1"/>
          </p:cNvPicPr>
          <p:nvPr/>
        </p:nvPicPr>
        <p:blipFill>
          <a:blip r:embed="rId2"/>
          <a:srcRect/>
          <a:stretch>
            <a:fillRect/>
          </a:stretch>
        </p:blipFill>
        <p:spPr bwMode="auto">
          <a:xfrm>
            <a:off x="457200" y="5334000"/>
            <a:ext cx="844550" cy="1366838"/>
          </a:xfrm>
          <a:prstGeom prst="rect">
            <a:avLst/>
          </a:prstGeom>
          <a:noFill/>
          <a:ln w="9525">
            <a:noFill/>
            <a:miter lim="800000"/>
            <a:headEnd/>
            <a:tailEnd/>
          </a:ln>
        </p:spPr>
      </p:pic>
      <p:pic>
        <p:nvPicPr>
          <p:cNvPr id="14340" name="Picture 7" descr="http://deancare.com/crs/wha/selfexam.gif"/>
          <p:cNvPicPr>
            <a:picLocks noChangeAspect="1" noChangeArrowheads="1"/>
          </p:cNvPicPr>
          <p:nvPr/>
        </p:nvPicPr>
        <p:blipFill>
          <a:blip r:embed="rId3"/>
          <a:srcRect l="40614" t="28455" r="3693" b="48247"/>
          <a:stretch>
            <a:fillRect/>
          </a:stretch>
        </p:blipFill>
        <p:spPr bwMode="auto">
          <a:xfrm>
            <a:off x="6934200" y="3733800"/>
            <a:ext cx="1517650" cy="947738"/>
          </a:xfrm>
          <a:prstGeom prst="rect">
            <a:avLst/>
          </a:prstGeom>
          <a:noFill/>
          <a:ln w="9525">
            <a:noFill/>
            <a:miter lim="800000"/>
            <a:headEnd/>
            <a:tailEnd/>
          </a:ln>
        </p:spPr>
      </p:pic>
      <p:pic>
        <p:nvPicPr>
          <p:cNvPr id="14341" name="Picture 2" descr="http://deancare.com/crs/wha/selfexam.gif"/>
          <p:cNvPicPr>
            <a:picLocks noChangeAspect="1" noChangeArrowheads="1"/>
          </p:cNvPicPr>
          <p:nvPr/>
        </p:nvPicPr>
        <p:blipFill>
          <a:blip r:embed="rId3"/>
          <a:srcRect l="40614" t="7423" r="31384" b="72990"/>
          <a:stretch>
            <a:fillRect/>
          </a:stretch>
        </p:blipFill>
        <p:spPr bwMode="auto">
          <a:xfrm>
            <a:off x="6400800" y="5257800"/>
            <a:ext cx="990600" cy="1033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eaLnBrk="1" hangingPunct="1">
              <a:defRPr/>
            </a:pPr>
            <a:r>
              <a:rPr lang="en-US" dirty="0" smtClean="0"/>
              <a:t>Nipple Discharge - History</a:t>
            </a:r>
            <a:endParaRPr lang="en-US" dirty="0"/>
          </a:p>
        </p:txBody>
      </p:sp>
      <p:sp>
        <p:nvSpPr>
          <p:cNvPr id="15362" name="Content Placeholder 2"/>
          <p:cNvSpPr>
            <a:spLocks noGrp="1"/>
          </p:cNvSpPr>
          <p:nvPr>
            <p:ph idx="1"/>
          </p:nvPr>
        </p:nvSpPr>
        <p:spPr>
          <a:xfrm>
            <a:off x="457200" y="1066800"/>
            <a:ext cx="7467600" cy="5407025"/>
          </a:xfrm>
        </p:spPr>
        <p:txBody>
          <a:bodyPr/>
          <a:lstStyle/>
          <a:p>
            <a:pPr eaLnBrk="1" hangingPunct="1"/>
            <a:r>
              <a:rPr lang="en-US" smtClean="0"/>
              <a:t>Discharge Characteristics</a:t>
            </a:r>
          </a:p>
          <a:p>
            <a:pPr lvl="1" eaLnBrk="1" hangingPunct="1"/>
            <a:r>
              <a:rPr lang="en-US" smtClean="0"/>
              <a:t>Unilateral or bilateral</a:t>
            </a:r>
          </a:p>
          <a:p>
            <a:pPr lvl="1" eaLnBrk="1" hangingPunct="1"/>
            <a:r>
              <a:rPr lang="en-US" smtClean="0"/>
              <a:t>Spontaneous expression or requires stimulation</a:t>
            </a:r>
          </a:p>
          <a:p>
            <a:pPr lvl="1" eaLnBrk="1" hangingPunct="1"/>
            <a:r>
              <a:rPr lang="en-US" smtClean="0"/>
              <a:t>Color and consistency of discharge</a:t>
            </a:r>
          </a:p>
          <a:p>
            <a:pPr lvl="2" eaLnBrk="1" hangingPunct="1"/>
            <a:r>
              <a:rPr lang="en-US" smtClean="0"/>
              <a:t>Milky, bloody, serosanguinous</a:t>
            </a:r>
          </a:p>
          <a:p>
            <a:pPr lvl="1" eaLnBrk="1" hangingPunct="1"/>
            <a:r>
              <a:rPr lang="en-US" smtClean="0"/>
              <a:t>Painful?</a:t>
            </a:r>
          </a:p>
          <a:p>
            <a:pPr eaLnBrk="1" hangingPunct="1"/>
            <a:r>
              <a:rPr lang="en-US" smtClean="0"/>
              <a:t>Miscellaneous</a:t>
            </a:r>
          </a:p>
          <a:p>
            <a:pPr lvl="1" eaLnBrk="1" hangingPunct="1"/>
            <a:r>
              <a:rPr lang="en-US" smtClean="0"/>
              <a:t>Last menstrual period</a:t>
            </a:r>
          </a:p>
          <a:p>
            <a:pPr lvl="1" eaLnBrk="1" hangingPunct="1"/>
            <a:r>
              <a:rPr lang="en-US" smtClean="0"/>
              <a:t>Medication use</a:t>
            </a:r>
          </a:p>
          <a:p>
            <a:pPr lvl="1" eaLnBrk="1" hangingPunct="1"/>
            <a:r>
              <a:rPr lang="en-US" smtClean="0"/>
              <a:t>Drug use</a:t>
            </a:r>
          </a:p>
          <a:p>
            <a:pPr eaLnBrk="1" hangingPunct="1"/>
            <a:r>
              <a:rPr lang="en-US" smtClean="0"/>
              <a:t>Review of Systems</a:t>
            </a:r>
          </a:p>
          <a:p>
            <a:pPr lvl="1" eaLnBrk="1" hangingPunct="1"/>
            <a:r>
              <a:rPr lang="en-US" smtClean="0"/>
              <a:t>Headache, tunnel vision</a:t>
            </a:r>
          </a:p>
          <a:p>
            <a:pPr lvl="1" eaLnBrk="1" hangingPunct="1"/>
            <a:r>
              <a:rPr lang="en-US" smtClean="0"/>
              <a:t>Temperature intolerance, energy level, constipation</a:t>
            </a:r>
          </a:p>
          <a:p>
            <a:pPr lvl="1" eaLnBrk="1" hangingPunct="1"/>
            <a:r>
              <a:rPr lang="en-US" smtClean="0"/>
              <a:t>Fever</a:t>
            </a:r>
          </a:p>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bwMode="auto">
          <a:xfrm>
            <a:off x="457200" y="0"/>
            <a:ext cx="7848600" cy="762000"/>
          </a:xfrm>
        </p:spPr>
        <p:txBody>
          <a:bodyPr wrap="square" lIns="91440" tIns="45720" rIns="91440" bIns="45720" numCol="1" anchorCtr="0" compatLnSpc="1">
            <a:prstTxWarp prst="textNoShape">
              <a:avLst/>
            </a:prstTxWarp>
            <a:normAutofit fontScale="90000"/>
          </a:bodyPr>
          <a:lstStyle/>
          <a:p>
            <a:pPr algn="ctr" eaLnBrk="1" hangingPunct="1">
              <a:defRPr/>
            </a:pPr>
            <a:r>
              <a:rPr lang="en-US" dirty="0" smtClean="0"/>
              <a:t>Nipple Discharge – Differential Diagnosis</a:t>
            </a:r>
            <a:endParaRPr lang="en-US" cap="none" dirty="0" smtClean="0"/>
          </a:p>
        </p:txBody>
      </p:sp>
      <p:sp>
        <p:nvSpPr>
          <p:cNvPr id="16386" name="Rectangle 3"/>
          <p:cNvSpPr>
            <a:spLocks noGrp="1"/>
          </p:cNvSpPr>
          <p:nvPr>
            <p:ph type="body" idx="1"/>
          </p:nvPr>
        </p:nvSpPr>
        <p:spPr>
          <a:xfrm>
            <a:off x="457200" y="838200"/>
            <a:ext cx="7848600" cy="5791200"/>
          </a:xfrm>
        </p:spPr>
        <p:txBody>
          <a:bodyPr/>
          <a:lstStyle/>
          <a:p>
            <a:pPr eaLnBrk="1" hangingPunct="1"/>
            <a:r>
              <a:rPr lang="en-US" sz="2000" smtClean="0"/>
              <a:t>Milky discharge (galactorrhea)</a:t>
            </a:r>
          </a:p>
          <a:p>
            <a:pPr lvl="1" eaLnBrk="1" hangingPunct="1"/>
            <a:r>
              <a:rPr lang="en-US" sz="1900" smtClean="0"/>
              <a:t>Excessive stimulation</a:t>
            </a:r>
          </a:p>
          <a:p>
            <a:pPr lvl="1" eaLnBrk="1" hangingPunct="1"/>
            <a:r>
              <a:rPr lang="en-US" sz="1900" smtClean="0"/>
              <a:t>Pregnant or postpartum</a:t>
            </a:r>
          </a:p>
          <a:p>
            <a:pPr lvl="1" eaLnBrk="1" hangingPunct="1"/>
            <a:r>
              <a:rPr lang="en-US" sz="1900" smtClean="0"/>
              <a:t>Recent abortion</a:t>
            </a:r>
          </a:p>
          <a:p>
            <a:pPr lvl="1" eaLnBrk="1" hangingPunct="1"/>
            <a:r>
              <a:rPr lang="en-US" sz="1900" smtClean="0"/>
              <a:t>Prolactinoma</a:t>
            </a:r>
          </a:p>
          <a:p>
            <a:pPr lvl="1" eaLnBrk="1" hangingPunct="1"/>
            <a:r>
              <a:rPr lang="en-US" sz="1900" smtClean="0"/>
              <a:t>Hypothyroidism - </a:t>
            </a:r>
            <a:r>
              <a:rPr lang="en-US" sz="1900" smtClean="0">
                <a:solidFill>
                  <a:srgbClr val="FF0000"/>
                </a:solidFill>
              </a:rPr>
              <a:t>Most Common Cause of Galactorrhea</a:t>
            </a:r>
          </a:p>
          <a:p>
            <a:pPr lvl="1" eaLnBrk="1" hangingPunct="1"/>
            <a:r>
              <a:rPr lang="en-US" sz="1900" smtClean="0"/>
              <a:t>Medication use (antipsychotics, oral contraceptives, opiates)</a:t>
            </a:r>
          </a:p>
          <a:p>
            <a:pPr lvl="1" eaLnBrk="1" hangingPunct="1"/>
            <a:r>
              <a:rPr lang="en-US" sz="1900" smtClean="0"/>
              <a:t>Drug use (codeine, marijuana, morphine)</a:t>
            </a:r>
          </a:p>
          <a:p>
            <a:pPr eaLnBrk="1" hangingPunct="1"/>
            <a:r>
              <a:rPr lang="en-US" sz="2000" smtClean="0"/>
              <a:t>Purulent discharge</a:t>
            </a:r>
          </a:p>
          <a:p>
            <a:pPr lvl="1" eaLnBrk="1" hangingPunct="1"/>
            <a:r>
              <a:rPr lang="en-US" sz="1900" smtClean="0"/>
              <a:t>Infection</a:t>
            </a:r>
          </a:p>
          <a:p>
            <a:pPr eaLnBrk="1" hangingPunct="1"/>
            <a:r>
              <a:rPr lang="en-US" sz="2000" smtClean="0"/>
              <a:t>Serosanguinous discharge</a:t>
            </a:r>
          </a:p>
          <a:p>
            <a:pPr lvl="1" eaLnBrk="1" hangingPunct="1"/>
            <a:r>
              <a:rPr lang="en-US" sz="1900" smtClean="0"/>
              <a:t>Fibrocystic change</a:t>
            </a:r>
          </a:p>
          <a:p>
            <a:pPr lvl="1" eaLnBrk="1" hangingPunct="1"/>
            <a:r>
              <a:rPr lang="en-US" sz="1900" smtClean="0"/>
              <a:t>Intraductal papilloma</a:t>
            </a:r>
          </a:p>
          <a:p>
            <a:pPr lvl="1" eaLnBrk="1" hangingPunct="1"/>
            <a:r>
              <a:rPr lang="en-US" sz="1900" smtClean="0"/>
              <a:t>Nipple erosion or eczema</a:t>
            </a:r>
          </a:p>
          <a:p>
            <a:pPr lvl="1" eaLnBrk="1" hangingPunct="1"/>
            <a:r>
              <a:rPr lang="en-US" sz="1900" smtClean="0"/>
              <a:t>Mammary duct ectasia</a:t>
            </a:r>
          </a:p>
          <a:p>
            <a:pPr lvl="1" eaLnBrk="1" hangingPunct="1"/>
            <a:r>
              <a:rPr lang="en-US" sz="1900" smtClean="0"/>
              <a:t>Cancer (very rare in adolescence)</a:t>
            </a:r>
          </a:p>
          <a:p>
            <a:pPr lvl="1" eaLnBrk="1" hangingPunct="1"/>
            <a:r>
              <a:rPr lang="en-US" sz="1900" smtClean="0"/>
              <a:t>Paget’s Disease (very rare in adolescence)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lstStyle/>
          <a:p>
            <a:pPr algn="ctr" eaLnBrk="1" hangingPunct="1">
              <a:defRPr/>
            </a:pPr>
            <a:r>
              <a:rPr lang="en-US" dirty="0" smtClean="0"/>
              <a:t>Nipple Discharge</a:t>
            </a:r>
            <a:br>
              <a:rPr lang="en-US" dirty="0" smtClean="0"/>
            </a:br>
            <a:r>
              <a:rPr lang="en-US" dirty="0" smtClean="0"/>
              <a:t>Work Up &amp; Management</a:t>
            </a:r>
            <a:endParaRPr lang="en-US" dirty="0"/>
          </a:p>
        </p:txBody>
      </p:sp>
      <p:sp>
        <p:nvSpPr>
          <p:cNvPr id="18434" name="Content Placeholder 2"/>
          <p:cNvSpPr>
            <a:spLocks noGrp="1"/>
          </p:cNvSpPr>
          <p:nvPr>
            <p:ph idx="1"/>
          </p:nvPr>
        </p:nvSpPr>
        <p:spPr/>
        <p:txBody>
          <a:bodyPr/>
          <a:lstStyle/>
          <a:p>
            <a:pPr eaLnBrk="1" hangingPunct="1"/>
            <a:r>
              <a:rPr lang="en-US" smtClean="0"/>
              <a:t>Work Up</a:t>
            </a:r>
          </a:p>
          <a:p>
            <a:pPr lvl="1" eaLnBrk="1" hangingPunct="1"/>
            <a:r>
              <a:rPr lang="en-US" smtClean="0"/>
              <a:t>Urine HCG</a:t>
            </a:r>
          </a:p>
          <a:p>
            <a:pPr lvl="1" eaLnBrk="1" hangingPunct="1"/>
            <a:r>
              <a:rPr lang="en-US" smtClean="0"/>
              <a:t>TSH, free T4</a:t>
            </a:r>
          </a:p>
          <a:p>
            <a:pPr lvl="1" eaLnBrk="1" hangingPunct="1"/>
            <a:r>
              <a:rPr lang="en-US" smtClean="0"/>
              <a:t>Prolactin</a:t>
            </a:r>
          </a:p>
          <a:p>
            <a:pPr lvl="1" eaLnBrk="1" hangingPunct="1"/>
            <a:r>
              <a:rPr lang="en-US" smtClean="0"/>
              <a:t>LH, FSH</a:t>
            </a:r>
          </a:p>
          <a:p>
            <a:pPr lvl="1" eaLnBrk="1" hangingPunct="1"/>
            <a:r>
              <a:rPr lang="en-US" smtClean="0"/>
              <a:t>Attempt to express discharge for culture</a:t>
            </a:r>
          </a:p>
          <a:p>
            <a:pPr eaLnBrk="1" hangingPunct="1"/>
            <a:r>
              <a:rPr lang="en-US" smtClean="0"/>
              <a:t>Management</a:t>
            </a:r>
          </a:p>
          <a:p>
            <a:pPr lvl="1" eaLnBrk="1" hangingPunct="1"/>
            <a:r>
              <a:rPr lang="en-US" smtClean="0"/>
              <a:t>Discontinue offending drugs</a:t>
            </a:r>
          </a:p>
          <a:p>
            <a:pPr lvl="1" eaLnBrk="1" hangingPunct="1"/>
            <a:r>
              <a:rPr lang="en-US" smtClean="0"/>
              <a:t>Avoid excessive nipple stimulation</a:t>
            </a:r>
          </a:p>
          <a:p>
            <a:pPr lvl="1" eaLnBrk="1" hangingPunct="1"/>
            <a:r>
              <a:rPr lang="en-US" smtClean="0"/>
              <a:t>Begin antibiotics if suspicious for infection</a:t>
            </a:r>
          </a:p>
          <a:p>
            <a:pPr lvl="1" eaLnBrk="1" hangingPunct="1"/>
            <a:r>
              <a:rPr lang="en-US" smtClean="0"/>
              <a:t>Obtain ultrasound if mass palpable</a:t>
            </a:r>
          </a:p>
          <a:p>
            <a:pPr eaLnBrk="1" hangingPunct="1"/>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lgn="ctr" eaLnBrk="1" hangingPunct="1">
              <a:defRPr/>
            </a:pPr>
            <a:r>
              <a:rPr lang="en-US" dirty="0" smtClean="0"/>
              <a:t>Mastitis</a:t>
            </a:r>
            <a:endParaRPr lang="en-US" dirty="0"/>
          </a:p>
        </p:txBody>
      </p:sp>
      <p:sp>
        <p:nvSpPr>
          <p:cNvPr id="19458" name="Content Placeholder 2"/>
          <p:cNvSpPr>
            <a:spLocks noGrp="1"/>
          </p:cNvSpPr>
          <p:nvPr>
            <p:ph idx="1"/>
          </p:nvPr>
        </p:nvSpPr>
        <p:spPr>
          <a:xfrm>
            <a:off x="457200" y="1066800"/>
            <a:ext cx="7467600" cy="5407025"/>
          </a:xfrm>
        </p:spPr>
        <p:txBody>
          <a:bodyPr/>
          <a:lstStyle/>
          <a:p>
            <a:pPr eaLnBrk="1" hangingPunct="1"/>
            <a:r>
              <a:rPr lang="en-US" smtClean="0"/>
              <a:t>Risk Factors</a:t>
            </a:r>
          </a:p>
          <a:p>
            <a:pPr lvl="1" eaLnBrk="1" hangingPunct="1"/>
            <a:r>
              <a:rPr lang="en-US" smtClean="0"/>
              <a:t>Excessive stimulation</a:t>
            </a:r>
          </a:p>
          <a:p>
            <a:pPr lvl="1" eaLnBrk="1" hangingPunct="1"/>
            <a:r>
              <a:rPr lang="en-US" smtClean="0"/>
              <a:t>Shaving</a:t>
            </a:r>
          </a:p>
          <a:p>
            <a:pPr lvl="1" eaLnBrk="1" hangingPunct="1"/>
            <a:r>
              <a:rPr lang="en-US" smtClean="0"/>
              <a:t>Nipple piercing</a:t>
            </a:r>
          </a:p>
          <a:p>
            <a:pPr lvl="1" eaLnBrk="1" hangingPunct="1"/>
            <a:r>
              <a:rPr lang="en-US" smtClean="0"/>
              <a:t>Trauma</a:t>
            </a:r>
          </a:p>
          <a:p>
            <a:pPr lvl="1" eaLnBrk="1" hangingPunct="1">
              <a:buFont typeface="Wingdings 2" pitchFamily="18" charset="2"/>
              <a:buNone/>
            </a:pPr>
            <a:endParaRPr lang="en-US" smtClean="0"/>
          </a:p>
          <a:p>
            <a:pPr eaLnBrk="1" hangingPunct="1"/>
            <a:r>
              <a:rPr lang="en-US" smtClean="0"/>
              <a:t>Organisms</a:t>
            </a:r>
          </a:p>
          <a:p>
            <a:pPr lvl="1" eaLnBrk="1" hangingPunct="1"/>
            <a:r>
              <a:rPr lang="en-US" smtClean="0"/>
              <a:t>Most Common - S. aureus &amp; Group A Streptococcus</a:t>
            </a:r>
          </a:p>
          <a:p>
            <a:pPr lvl="1" eaLnBrk="1" hangingPunct="1"/>
            <a:r>
              <a:rPr lang="en-US" smtClean="0"/>
              <a:t>E. Coli, Pseudomonas, enterococcus, anaerobics possible but less likely</a:t>
            </a:r>
          </a:p>
        </p:txBody>
      </p:sp>
      <p:pic>
        <p:nvPicPr>
          <p:cNvPr id="19459" name="Picture 4"/>
          <p:cNvPicPr>
            <a:picLocks noChangeAspect="1" noChangeArrowheads="1"/>
          </p:cNvPicPr>
          <p:nvPr/>
        </p:nvPicPr>
        <p:blipFill>
          <a:blip r:embed="rId2"/>
          <a:srcRect t="3581"/>
          <a:stretch>
            <a:fillRect/>
          </a:stretch>
        </p:blipFill>
        <p:spPr bwMode="auto">
          <a:xfrm>
            <a:off x="5562600" y="1371600"/>
            <a:ext cx="2590800" cy="20923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7924800" cy="1020762"/>
          </a:xfrm>
        </p:spPr>
        <p:txBody>
          <a:bodyPr/>
          <a:lstStyle/>
          <a:p>
            <a:pPr algn="ctr" eaLnBrk="1" hangingPunct="1">
              <a:defRPr/>
            </a:pPr>
            <a:r>
              <a:rPr lang="en-US" dirty="0" smtClean="0"/>
              <a:t>Mastitis </a:t>
            </a:r>
            <a:br>
              <a:rPr lang="en-US" dirty="0" smtClean="0"/>
            </a:br>
            <a:r>
              <a:rPr lang="en-US" dirty="0" smtClean="0"/>
              <a:t>Physical Examination and Management</a:t>
            </a:r>
            <a:endParaRPr lang="en-US" dirty="0"/>
          </a:p>
        </p:txBody>
      </p:sp>
      <p:sp>
        <p:nvSpPr>
          <p:cNvPr id="20482" name="Content Placeholder 2"/>
          <p:cNvSpPr>
            <a:spLocks noGrp="1"/>
          </p:cNvSpPr>
          <p:nvPr>
            <p:ph idx="1"/>
          </p:nvPr>
        </p:nvSpPr>
        <p:spPr>
          <a:xfrm>
            <a:off x="457200" y="1447800"/>
            <a:ext cx="7467600" cy="5181600"/>
          </a:xfrm>
        </p:spPr>
        <p:txBody>
          <a:bodyPr/>
          <a:lstStyle/>
          <a:p>
            <a:pPr eaLnBrk="1" hangingPunct="1"/>
            <a:r>
              <a:rPr lang="en-US" smtClean="0"/>
              <a:t>Clinical Findings</a:t>
            </a:r>
          </a:p>
          <a:p>
            <a:pPr lvl="1" eaLnBrk="1" hangingPunct="1"/>
            <a:r>
              <a:rPr lang="en-US" smtClean="0"/>
              <a:t>Swelling, erythema, warmth</a:t>
            </a:r>
          </a:p>
          <a:p>
            <a:pPr lvl="1" eaLnBrk="1" hangingPunct="1"/>
            <a:r>
              <a:rPr lang="en-US" smtClean="0"/>
              <a:t>Induration</a:t>
            </a:r>
          </a:p>
          <a:p>
            <a:pPr lvl="1" eaLnBrk="1" hangingPunct="1"/>
            <a:r>
              <a:rPr lang="en-US" smtClean="0"/>
              <a:t>Nipple discharge</a:t>
            </a:r>
          </a:p>
          <a:p>
            <a:pPr lvl="1" eaLnBrk="1" hangingPunct="1"/>
            <a:r>
              <a:rPr lang="en-US" smtClean="0"/>
              <a:t>Fluctuance may be present (indicates abscess)</a:t>
            </a:r>
          </a:p>
          <a:p>
            <a:pPr lvl="1" eaLnBrk="1" hangingPunct="1"/>
            <a:endParaRPr lang="en-US" smtClean="0"/>
          </a:p>
          <a:p>
            <a:pPr eaLnBrk="1" hangingPunct="1"/>
            <a:r>
              <a:rPr lang="en-US" smtClean="0"/>
              <a:t>Management</a:t>
            </a:r>
          </a:p>
          <a:p>
            <a:pPr lvl="1" eaLnBrk="1" hangingPunct="1"/>
            <a:r>
              <a:rPr lang="en-US" smtClean="0"/>
              <a:t>Warm Compresses</a:t>
            </a:r>
          </a:p>
          <a:p>
            <a:pPr lvl="1" eaLnBrk="1" hangingPunct="1"/>
            <a:r>
              <a:rPr lang="en-US" smtClean="0"/>
              <a:t>Antibiotic coverage (oral if well appearing)</a:t>
            </a:r>
          </a:p>
          <a:p>
            <a:pPr lvl="2" eaLnBrk="1" hangingPunct="1"/>
            <a:r>
              <a:rPr lang="en-US" smtClean="0"/>
              <a:t>PO – Dicloxacillin, keflex, clindamycin, bactrim</a:t>
            </a:r>
          </a:p>
          <a:p>
            <a:pPr lvl="2" eaLnBrk="1" hangingPunct="1"/>
            <a:r>
              <a:rPr lang="en-US" smtClean="0"/>
              <a:t>IV – Nafcillin, cefazolin, vancomycin, clindamycin</a:t>
            </a:r>
          </a:p>
          <a:p>
            <a:pPr lvl="1" eaLnBrk="1" hangingPunct="1"/>
            <a:r>
              <a:rPr lang="en-US" smtClean="0"/>
              <a:t>Should have clinical improvement in 24-48 hours</a:t>
            </a:r>
          </a:p>
          <a:p>
            <a:pPr lvl="1" eaLnBrk="1" hangingPunct="1"/>
            <a:r>
              <a:rPr lang="en-US" smtClean="0"/>
              <a:t>If abscess suspected will need incision and drainage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eaLnBrk="1" hangingPunct="1">
              <a:defRPr/>
            </a:pPr>
            <a:r>
              <a:rPr lang="en-US" dirty="0" smtClean="0"/>
              <a:t>Nipple Piercing</a:t>
            </a:r>
            <a:endParaRPr lang="en-US" dirty="0"/>
          </a:p>
        </p:txBody>
      </p:sp>
      <p:sp>
        <p:nvSpPr>
          <p:cNvPr id="21506" name="Content Placeholder 2"/>
          <p:cNvSpPr>
            <a:spLocks noGrp="1"/>
          </p:cNvSpPr>
          <p:nvPr>
            <p:ph idx="1"/>
          </p:nvPr>
        </p:nvSpPr>
        <p:spPr>
          <a:xfrm>
            <a:off x="228600" y="1143000"/>
            <a:ext cx="8686800" cy="5638800"/>
          </a:xfrm>
        </p:spPr>
        <p:txBody>
          <a:bodyPr/>
          <a:lstStyle/>
          <a:p>
            <a:pPr eaLnBrk="1" hangingPunct="1"/>
            <a:r>
              <a:rPr lang="en-US" smtClean="0"/>
              <a:t>Proper Care</a:t>
            </a:r>
          </a:p>
          <a:p>
            <a:pPr lvl="1" eaLnBrk="1" hangingPunct="1"/>
            <a:r>
              <a:rPr lang="en-US" smtClean="0"/>
              <a:t>Wash with antibacterial soap twice daily</a:t>
            </a:r>
          </a:p>
          <a:p>
            <a:pPr lvl="1" eaLnBrk="1" hangingPunct="1"/>
            <a:r>
              <a:rPr lang="en-US" smtClean="0"/>
              <a:t>Rotate jewelry</a:t>
            </a:r>
          </a:p>
          <a:p>
            <a:pPr lvl="1" eaLnBrk="1" hangingPunct="1"/>
            <a:r>
              <a:rPr lang="en-US" smtClean="0"/>
              <a:t>Apply antibacterial ointment for 1 week</a:t>
            </a:r>
          </a:p>
          <a:p>
            <a:pPr lvl="1" eaLnBrk="1" hangingPunct="1">
              <a:spcAft>
                <a:spcPts val="1200"/>
              </a:spcAft>
            </a:pPr>
            <a:r>
              <a:rPr lang="en-US" smtClean="0"/>
              <a:t>Usually heals in 3-6 months</a:t>
            </a:r>
          </a:p>
          <a:p>
            <a:pPr eaLnBrk="1" hangingPunct="1"/>
            <a:r>
              <a:rPr lang="en-US" smtClean="0"/>
              <a:t>Complications</a:t>
            </a:r>
          </a:p>
          <a:p>
            <a:pPr lvl="1" eaLnBrk="1" hangingPunct="1"/>
            <a:r>
              <a:rPr lang="en-US" smtClean="0"/>
              <a:t>Superinfection</a:t>
            </a:r>
          </a:p>
          <a:p>
            <a:pPr lvl="2" eaLnBrk="1" hangingPunct="1"/>
            <a:r>
              <a:rPr lang="en-US" smtClean="0"/>
              <a:t>Local cellulitis or abscess (usually Staph or Strep)</a:t>
            </a:r>
          </a:p>
          <a:p>
            <a:pPr lvl="1" eaLnBrk="1" hangingPunct="1"/>
            <a:r>
              <a:rPr lang="en-US" smtClean="0"/>
              <a:t>Contraction of infection (Hepatitis B or C, HIV)</a:t>
            </a:r>
          </a:p>
          <a:p>
            <a:pPr lvl="1" eaLnBrk="1" hangingPunct="1"/>
            <a:r>
              <a:rPr lang="en-US" smtClean="0"/>
              <a:t>Pain</a:t>
            </a:r>
          </a:p>
          <a:p>
            <a:pPr lvl="1" eaLnBrk="1" hangingPunct="1"/>
            <a:r>
              <a:rPr lang="en-US" smtClean="0"/>
              <a:t>Bleeding</a:t>
            </a:r>
          </a:p>
          <a:p>
            <a:pPr lvl="1" eaLnBrk="1" hangingPunct="1"/>
            <a:r>
              <a:rPr lang="en-US" smtClean="0"/>
              <a:t>Allergic reaction to metal</a:t>
            </a:r>
          </a:p>
          <a:p>
            <a:pPr lvl="1" eaLnBrk="1" hangingPunct="1"/>
            <a:r>
              <a:rPr lang="en-US" smtClean="0"/>
              <a:t>Keloid formation</a:t>
            </a:r>
          </a:p>
          <a:p>
            <a:pPr lvl="1" eaLnBrk="1" hangingPunct="1"/>
            <a:r>
              <a:rPr lang="en-US" smtClean="0"/>
              <a:t>May interfere with breastfeeding</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353</TotalTime>
  <Words>1271</Words>
  <Application>Microsoft Office PowerPoint</Application>
  <PresentationFormat>On-screen Show (4:3)</PresentationFormat>
  <Paragraphs>178</Paragraphs>
  <Slides>21</Slides>
  <Notes>1</Notes>
  <HiddenSlides>0</HiddenSlides>
  <MMClips>0</MMClips>
  <ScaleCrop>false</ScaleCrop>
  <HeadingPairs>
    <vt:vector size="6" baseType="variant">
      <vt:variant>
        <vt:lpstr>Fonts Used</vt:lpstr>
      </vt:variant>
      <vt:variant>
        <vt:i4>5</vt:i4>
      </vt:variant>
      <vt:variant>
        <vt:lpstr>Design Template</vt:lpstr>
      </vt:variant>
      <vt:variant>
        <vt:i4>4</vt:i4>
      </vt:variant>
      <vt:variant>
        <vt:lpstr>Slide Titles</vt:lpstr>
      </vt:variant>
      <vt:variant>
        <vt:i4>21</vt:i4>
      </vt:variant>
    </vt:vector>
  </HeadingPairs>
  <TitlesOfParts>
    <vt:vector size="30" baseType="lpstr">
      <vt:lpstr>Arial</vt:lpstr>
      <vt:lpstr>Century Schoolbook</vt:lpstr>
      <vt:lpstr>Wingdings</vt:lpstr>
      <vt:lpstr>Wingdings 2</vt:lpstr>
      <vt:lpstr>Calibri</vt:lpstr>
      <vt:lpstr>Oriel</vt:lpstr>
      <vt:lpstr>Oriel</vt:lpstr>
      <vt:lpstr>Oriel</vt:lpstr>
      <vt:lpstr>Oriel</vt:lpstr>
      <vt:lpstr>BREAST DISORDERS IN ADOLESCENTS</vt:lpstr>
      <vt:lpstr>HOW TO DO A BREAST EXAM IN AN ADOLESCENT FEMALE</vt:lpstr>
      <vt:lpstr>BREAST SELF-EXAMINATION</vt:lpstr>
      <vt:lpstr>NIPPLE DISCHARGE - HISTORY</vt:lpstr>
      <vt:lpstr>NIPPLE DISCHARGE – DIFFERENTIAL DIAGNOSIS</vt:lpstr>
      <vt:lpstr>NIPPLE DISCHARGE WORK UP &amp; MANAGEMENT</vt:lpstr>
      <vt:lpstr>MASTITIS</vt:lpstr>
      <vt:lpstr>MASTITIS  PHYSICAL EXAMINATION AND MANAGEMENT</vt:lpstr>
      <vt:lpstr>NIPPLE PIERCING</vt:lpstr>
      <vt:lpstr>GYNECOMASTIA</vt:lpstr>
      <vt:lpstr>GYNECOMASTIA (CONTINUED)</vt:lpstr>
      <vt:lpstr>A 16 year old female presents to the office complaining of right sided breast pain which has been getting worse over the past day.  On exam, you note erythema and edema with some yellowish nipple discharge.  The affected area is extremely tender to palpation.  The most likely diagnosis is</vt:lpstr>
      <vt:lpstr>A 16 year old female presents to the office complaining of right sided breast pain which has been getting worse over the past day.  On exam, you note erythema and edema with some yellowish nipple discharge.  The affected area is extremely tender to palpation.  The most likely diagnosis is</vt:lpstr>
      <vt:lpstr>Slide 14</vt:lpstr>
      <vt:lpstr>A 13 year old male presents to the office complaining of breast enlargement over the past month.  He denies nipple discharge or tenderness.  He is not taking any medications and has never experimented with any drugs.  On examination, you note 2cm breast bud under the right nipple and 1 cm on the left.  He is Tanner Stage 2 for genitalia and has an otherwise normal exam.  What is the most appropriate first step in management?</vt:lpstr>
      <vt:lpstr>A 13 year old male presents to the office complaining of breast enlargement over the past month.  He denies nipple discharge or tenderness.  He is not taking any medications and has never experimented with any drugs.  On examination, you note 2cm breast bud under the right nipple and 1 cm on the left.  He is Tanner Stage 2 for genitalia and has an otherwise normal exam.  What is the most appropriate first step in management?</vt:lpstr>
      <vt:lpstr>Slide 17</vt:lpstr>
      <vt:lpstr>Initial work-up for an adolescent female presenting with bilateral milky nipple discharge should include all of the following EXCEPT: </vt:lpstr>
      <vt:lpstr>Initial work-up for an adolescent female presenting with bilateral milky nipple discharge should include all of the following EXCEPT: </vt:lpstr>
      <vt:lpstr>Slide 20</vt:lpstr>
      <vt:lpstr>RECOMMENDED READING</vt:lpstr>
    </vt:vector>
  </TitlesOfParts>
  <Company>Stony Brook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Breast disorders in adolescents</dc:title>
  <dc:creator>Eliscu, Allison H.</dc:creator>
  <cp:lastModifiedBy>Allie</cp:lastModifiedBy>
  <cp:revision>28</cp:revision>
  <dcterms:created xsi:type="dcterms:W3CDTF">2009-10-01T15:23:37Z</dcterms:created>
  <dcterms:modified xsi:type="dcterms:W3CDTF">2012-08-07T21:11:50Z</dcterms:modified>
</cp:coreProperties>
</file>