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58" r:id="rId3"/>
    <p:sldId id="265" r:id="rId4"/>
    <p:sldId id="259" r:id="rId5"/>
    <p:sldId id="266" r:id="rId6"/>
    <p:sldId id="260" r:id="rId7"/>
    <p:sldId id="267" r:id="rId8"/>
    <p:sldId id="261" r:id="rId9"/>
    <p:sldId id="262" r:id="rId10"/>
    <p:sldId id="263" r:id="rId11"/>
    <p:sldId id="264"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391FBA2-31E2-417F-9D3C-2AB2FDFE524C}" type="datetimeFigureOut">
              <a:rPr lang="en-US" smtClean="0"/>
              <a:t>6/8/2016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8970C45-A20B-4288-842A-151706245C14}" type="slidenum">
              <a:rPr lang="en-US" smtClean="0"/>
              <a:t>‹#›</a:t>
            </a:fld>
            <a:endParaRPr lang="en-US" dirty="0"/>
          </a:p>
        </p:txBody>
      </p:sp>
    </p:spTree>
    <p:extLst>
      <p:ext uri="{BB962C8B-B14F-4D97-AF65-F5344CB8AC3E}">
        <p14:creationId xmlns:p14="http://schemas.microsoft.com/office/powerpoint/2010/main" val="2584333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in the nation with a mandatory compliance program.</a:t>
            </a:r>
          </a:p>
          <a:p>
            <a:r>
              <a:rPr lang="en-US" dirty="0" smtClean="0"/>
              <a:t>Federal government and state</a:t>
            </a:r>
            <a:r>
              <a:rPr lang="en-US" baseline="0" dirty="0" smtClean="0"/>
              <a:t> requirements are different. </a:t>
            </a:r>
          </a:p>
          <a:p>
            <a:r>
              <a:rPr lang="en-US" baseline="0" dirty="0" smtClean="0"/>
              <a:t>New York State is more stringent. </a:t>
            </a:r>
          </a:p>
        </p:txBody>
      </p:sp>
      <p:sp>
        <p:nvSpPr>
          <p:cNvPr id="4" name="Slide Number Placeholder 3"/>
          <p:cNvSpPr>
            <a:spLocks noGrp="1"/>
          </p:cNvSpPr>
          <p:nvPr>
            <p:ph type="sldNum" sz="quarter" idx="10"/>
          </p:nvPr>
        </p:nvSpPr>
        <p:spPr/>
        <p:txBody>
          <a:bodyPr/>
          <a:lstStyle/>
          <a:p>
            <a:fld id="{DAA81164-F7E1-4C21-935A-F65489811DF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203543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arenR"/>
            </a:pPr>
            <a:r>
              <a:rPr lang="en-US" baseline="0" dirty="0" smtClean="0"/>
              <a:t>Admin policies and procedures. P&amp;P on detecting/preventing fraud, waste and abuse in Healthcare (LD0070)</a:t>
            </a:r>
          </a:p>
          <a:p>
            <a:pPr marL="232943" indent="-232943">
              <a:buAutoNum type="arabicParenR"/>
            </a:pPr>
            <a:r>
              <a:rPr lang="en-US" baseline="0" dirty="0" smtClean="0"/>
              <a:t>Continuous Training</a:t>
            </a:r>
          </a:p>
          <a:p>
            <a:pPr marL="232943" indent="-232943">
              <a:buAutoNum type="arabicParenR"/>
            </a:pPr>
            <a:r>
              <a:rPr lang="en-US" baseline="0" dirty="0" smtClean="0"/>
              <a:t>Compliance Newsletter – Monthly tool to educate and communicate issues. Allows our staff to learn from other organizations to prevent negative outcomes</a:t>
            </a:r>
          </a:p>
          <a:p>
            <a:pPr marL="232943" indent="-232943">
              <a:buAutoNum type="arabicParenR"/>
            </a:pPr>
            <a:r>
              <a:rPr lang="en-US" baseline="0" dirty="0" smtClean="0"/>
              <a:t>Consistent, consistent, consistent</a:t>
            </a:r>
          </a:p>
          <a:p>
            <a:pPr marL="232943" indent="-232943">
              <a:buAutoNum type="arabicParenR"/>
            </a:pPr>
            <a:r>
              <a:rPr lang="en-US" baseline="0" dirty="0" smtClean="0"/>
              <a:t>Ensuring proper operational, financial and compliance outcomes/ monitoring occurs in collaboration with process owners (individual departments)</a:t>
            </a:r>
          </a:p>
          <a:p>
            <a:pPr marL="232943" indent="-232943">
              <a:buAutoNum type="arabicParenR"/>
            </a:pPr>
            <a:r>
              <a:rPr lang="en-US" baseline="0" dirty="0" smtClean="0"/>
              <a:t>Tools available to staff to report issues, compliance helpline, email, phone, SharePoint site communication tool.  We provide feedback to the reporter, on the result of an investigation (anonymous reporters are given a unique identifier to allow them to follow-up through the helpline. </a:t>
            </a:r>
          </a:p>
          <a:p>
            <a:pPr marL="232943" indent="-232943">
              <a:buAutoNum type="arabicParenR"/>
            </a:pPr>
            <a:r>
              <a:rPr lang="en-US" baseline="0" dirty="0" smtClean="0"/>
              <a:t>Non-retaliation – Code of Conduct. Code lays out the responsibilities of our workforce from a compliance standpoint</a:t>
            </a:r>
          </a:p>
          <a:p>
            <a:pPr marL="232943" indent="-232943">
              <a:buAutoNum type="arabicParenR"/>
            </a:pPr>
            <a:endParaRPr lang="en-US" dirty="0"/>
          </a:p>
        </p:txBody>
      </p:sp>
      <p:sp>
        <p:nvSpPr>
          <p:cNvPr id="4" name="Slide Number Placeholder 3"/>
          <p:cNvSpPr>
            <a:spLocks noGrp="1"/>
          </p:cNvSpPr>
          <p:nvPr>
            <p:ph type="sldNum" sz="quarter" idx="10"/>
          </p:nvPr>
        </p:nvSpPr>
        <p:spPr/>
        <p:txBody>
          <a:bodyPr/>
          <a:lstStyle/>
          <a:p>
            <a:fld id="{DAA81164-F7E1-4C21-935A-F65489811DF0}"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375106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arenR"/>
            </a:pPr>
            <a:r>
              <a:rPr lang="en-US" baseline="0" dirty="0" smtClean="0"/>
              <a:t>Admin policies and procedures. P&amp;P on detecting/preventing fraud, waste and abuse in Healthcare (LD0070)</a:t>
            </a:r>
          </a:p>
          <a:p>
            <a:pPr marL="232943" indent="-232943">
              <a:buAutoNum type="arabicParenR"/>
            </a:pPr>
            <a:r>
              <a:rPr lang="en-US" baseline="0" dirty="0" smtClean="0"/>
              <a:t>Eileen Denzel </a:t>
            </a:r>
          </a:p>
          <a:p>
            <a:pPr marL="232943" indent="-232943">
              <a:buAutoNum type="arabicParenR"/>
            </a:pPr>
            <a:r>
              <a:rPr lang="en-US" baseline="0" dirty="0" smtClean="0"/>
              <a:t>Continuous Training</a:t>
            </a:r>
          </a:p>
          <a:p>
            <a:pPr marL="232943" indent="-232943">
              <a:buAutoNum type="arabicParenR"/>
            </a:pPr>
            <a:r>
              <a:rPr lang="en-US" baseline="0" dirty="0" smtClean="0"/>
              <a:t>Compliance Newsletter – Monthly tool to educate and communicate issues. Allows our staff to learn from other organizations to prevent negative outcomes</a:t>
            </a:r>
          </a:p>
          <a:p>
            <a:pPr marL="232943" indent="-232943">
              <a:buAutoNum type="arabicParenR"/>
            </a:pPr>
            <a:r>
              <a:rPr lang="en-US" baseline="0" dirty="0" smtClean="0"/>
              <a:t>Consistent, consistent, consistent</a:t>
            </a:r>
          </a:p>
          <a:p>
            <a:pPr marL="232943" indent="-232943">
              <a:buAutoNum type="arabicParenR"/>
            </a:pPr>
            <a:r>
              <a:rPr lang="en-US" baseline="0" dirty="0" smtClean="0"/>
              <a:t>Ensuring proper operational, financial and compliance outcomes/ monitoring occurs in collaboration with process owners (individual departments)</a:t>
            </a:r>
          </a:p>
          <a:p>
            <a:pPr marL="232943" indent="-232943">
              <a:buAutoNum type="arabicParenR"/>
            </a:pPr>
            <a:r>
              <a:rPr lang="en-US" baseline="0" dirty="0" smtClean="0"/>
              <a:t>Tools available to staff to report issues, compliance helpline, email, phone, SharePoint site communication tool.  We provide feedback to the reporter, on the result of an investigation (anonymous reporters are given a unique identifier to allow them to follow-up through the helpline. </a:t>
            </a:r>
          </a:p>
          <a:p>
            <a:pPr marL="232943" indent="-232943">
              <a:buAutoNum type="arabicParenR"/>
            </a:pPr>
            <a:r>
              <a:rPr lang="en-US" baseline="0" dirty="0" smtClean="0"/>
              <a:t>Non-retaliation – Code of Conduct. Code lays out the responsibilities of our workforce from a compliance standpoint</a:t>
            </a:r>
          </a:p>
          <a:p>
            <a:pPr marL="232943" indent="-232943">
              <a:buAutoNum type="arabicParenR"/>
            </a:pPr>
            <a:endParaRPr lang="en-US" dirty="0"/>
          </a:p>
        </p:txBody>
      </p:sp>
      <p:sp>
        <p:nvSpPr>
          <p:cNvPr id="4" name="Slide Number Placeholder 3"/>
          <p:cNvSpPr>
            <a:spLocks noGrp="1"/>
          </p:cNvSpPr>
          <p:nvPr>
            <p:ph type="sldNum" sz="quarter" idx="10"/>
          </p:nvPr>
        </p:nvSpPr>
        <p:spPr/>
        <p:txBody>
          <a:bodyPr/>
          <a:lstStyle/>
          <a:p>
            <a:fld id="{DAA81164-F7E1-4C21-935A-F65489811DF0}"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375106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Office</a:t>
            </a:r>
            <a:r>
              <a:rPr lang="en-US" baseline="0" dirty="0" smtClean="0"/>
              <a:t> of the Inspector General is a federal agency. Provides voluntary guidance. Is responsible for enforcing the rules and protecting Medicare, Medicaid and other programs of the Department of Health and Human Services.</a:t>
            </a:r>
          </a:p>
          <a:p>
            <a:endParaRPr lang="en-US" baseline="0" dirty="0" smtClean="0"/>
          </a:p>
          <a:p>
            <a:r>
              <a:rPr lang="en-US" baseline="0" dirty="0" smtClean="0"/>
              <a:t>Federal Sentencing Guidelines provides the framework for the voluntary guidance. FSG list 7 (NYS has 8) elements which are taken into consideration when determining the sentencing. The Federal government looks to see if an organization has an effective program based on the 7 elements. </a:t>
            </a:r>
            <a:endParaRPr lang="en-US" dirty="0"/>
          </a:p>
        </p:txBody>
      </p:sp>
      <p:sp>
        <p:nvSpPr>
          <p:cNvPr id="4" name="Slide Number Placeholder 3"/>
          <p:cNvSpPr>
            <a:spLocks noGrp="1"/>
          </p:cNvSpPr>
          <p:nvPr>
            <p:ph type="sldNum" sz="quarter" idx="10"/>
          </p:nvPr>
        </p:nvSpPr>
        <p:spPr/>
        <p:txBody>
          <a:bodyPr/>
          <a:lstStyle/>
          <a:p>
            <a:fld id="{DAA81164-F7E1-4C21-935A-F65489811DF0}" type="slidenum">
              <a:rPr lang="en-US" smtClean="0"/>
              <a:pPr/>
              <a:t>4</a:t>
            </a:fld>
            <a:endParaRPr lang="en-US" dirty="0"/>
          </a:p>
        </p:txBody>
      </p:sp>
    </p:spTree>
    <p:extLst>
      <p:ext uri="{BB962C8B-B14F-4D97-AF65-F5344CB8AC3E}">
        <p14:creationId xmlns:p14="http://schemas.microsoft.com/office/powerpoint/2010/main" val="1535788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Federal and State laws</a:t>
            </a:r>
            <a:r>
              <a:rPr lang="en-US" baseline="0" dirty="0" smtClean="0"/>
              <a:t> which protect against Fraud, Waste and Abuse.</a:t>
            </a:r>
          </a:p>
          <a:p>
            <a:endParaRPr lang="en-US" baseline="0" dirty="0" smtClean="0"/>
          </a:p>
          <a:p>
            <a:r>
              <a:rPr lang="en-US" baseline="0" dirty="0" smtClean="0"/>
              <a:t>The federal false claims act has been around since 1863 (Lincoln Law).  It was amended in the Mid 80’s (Department of Defense pays $500 for a hammer), 90’s and 2000’s. There has been a lot more focus on fraud, waste and abuse detecting, prevention and deterrence in recent history.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AA81164-F7E1-4C21-935A-F65489811DF0}"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41207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Federal and State laws</a:t>
            </a:r>
            <a:r>
              <a:rPr lang="en-US" baseline="0" dirty="0" smtClean="0"/>
              <a:t> which protect against Fraud, Waste and Abuse.</a:t>
            </a:r>
          </a:p>
          <a:p>
            <a:endParaRPr lang="en-US" baseline="0" dirty="0" smtClean="0"/>
          </a:p>
          <a:p>
            <a:r>
              <a:rPr lang="en-US" baseline="0" dirty="0" smtClean="0"/>
              <a:t>The federal false claims act has been around since 1863 (Lincoln Law).  It was amended in the Mid 80’s (Department of Defense pays $500 for a hammer), 90’s and 2000’s. There has been a lot more focus on fraud, waste and abuse detecting, prevention and deterrence in recent history.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AA81164-F7E1-4C21-935A-F65489811DF0}"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41207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2E91B-6F6A-4CC7-B646-F32EA836725A}" type="slidenum">
              <a:rPr lang="en-US" smtClean="0"/>
              <a:t>8</a:t>
            </a:fld>
            <a:endParaRPr lang="en-US" dirty="0"/>
          </a:p>
        </p:txBody>
      </p:sp>
    </p:spTree>
    <p:extLst>
      <p:ext uri="{BB962C8B-B14F-4D97-AF65-F5344CB8AC3E}">
        <p14:creationId xmlns:p14="http://schemas.microsoft.com/office/powerpoint/2010/main" val="251187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62E91B-6F6A-4CC7-B646-F32EA836725A}" type="slidenum">
              <a:rPr lang="en-US" smtClean="0"/>
              <a:t>9</a:t>
            </a:fld>
            <a:endParaRPr lang="en-US" dirty="0"/>
          </a:p>
        </p:txBody>
      </p:sp>
    </p:spTree>
    <p:extLst>
      <p:ext uri="{BB962C8B-B14F-4D97-AF65-F5344CB8AC3E}">
        <p14:creationId xmlns:p14="http://schemas.microsoft.com/office/powerpoint/2010/main" val="1197089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BM Full Page Photo">
    <p:spTree>
      <p:nvGrpSpPr>
        <p:cNvPr id="1" name=""/>
        <p:cNvGrpSpPr/>
        <p:nvPr/>
      </p:nvGrpSpPr>
      <p:grpSpPr>
        <a:xfrm>
          <a:off x="0" y="0"/>
          <a:ext cx="0" cy="0"/>
          <a:chOff x="0" y="0"/>
          <a:chExt cx="0" cy="0"/>
        </a:xfrm>
      </p:grpSpPr>
      <p:cxnSp>
        <p:nvCxnSpPr>
          <p:cNvPr id="7" name="Straight Connector 6"/>
          <p:cNvCxnSpPr/>
          <p:nvPr userDrawn="1"/>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5" name="Text Placeholder 13"/>
          <p:cNvSpPr>
            <a:spLocks noGrp="1"/>
          </p:cNvSpPr>
          <p:nvPr>
            <p:ph type="body" sz="quarter" idx="12" hasCustomPrompt="1"/>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Times New Roman" pitchFamily="18" charset="0"/>
                <a:cs typeface="Times New Roman" pitchFamily="18" charset="0"/>
              </a:defRPr>
            </a:lvl1pPr>
          </a:lstStyle>
          <a:p>
            <a:pPr lvl="0"/>
            <a:r>
              <a:rPr lang="en-US" dirty="0" smtClean="0"/>
              <a:t>Department Name Here</a:t>
            </a:r>
          </a:p>
        </p:txBody>
      </p:sp>
      <p:sp>
        <p:nvSpPr>
          <p:cNvPr id="6" name="Text Placeholder 12"/>
          <p:cNvSpPr>
            <a:spLocks noGrp="1"/>
          </p:cNvSpPr>
          <p:nvPr>
            <p:ph type="body" sz="quarter" idx="14"/>
          </p:nvPr>
        </p:nvSpPr>
        <p:spPr>
          <a:xfrm>
            <a:off x="0" y="6288062"/>
            <a:ext cx="9144000" cy="467416"/>
          </a:xfrm>
          <a:prstGeom prst="rect">
            <a:avLst/>
          </a:prstGeom>
        </p:spPr>
        <p:txBody>
          <a:bodyPr anchor="ctr"/>
          <a:lstStyle>
            <a:lvl1pPr algn="ctr">
              <a:buFontTx/>
              <a:buNone/>
              <a:defRPr sz="2000" baseline="0">
                <a:solidFill>
                  <a:srgbClr val="FFFFFF"/>
                </a:solidFill>
                <a:latin typeface="Times New Roman" pitchFamily="18" charset="0"/>
                <a:cs typeface="Times New Roman" pitchFamily="18" charset="0"/>
              </a:defRPr>
            </a:lvl1pPr>
          </a:lstStyle>
          <a:p>
            <a:pPr lvl="0"/>
            <a:r>
              <a:rPr lang="en-US" dirty="0" smtClean="0"/>
              <a:t>Click to edit Master text styles</a:t>
            </a:r>
          </a:p>
        </p:txBody>
      </p:sp>
      <p:sp>
        <p:nvSpPr>
          <p:cNvPr id="8" name="Picture Placeholder 2"/>
          <p:cNvSpPr>
            <a:spLocks noGrp="1"/>
          </p:cNvSpPr>
          <p:nvPr>
            <p:ph type="pic" idx="1" hasCustomPrompt="1"/>
          </p:nvPr>
        </p:nvSpPr>
        <p:spPr>
          <a:xfrm>
            <a:off x="0" y="1091259"/>
            <a:ext cx="9144000" cy="5205623"/>
          </a:xfrm>
          <a:solidFill>
            <a:schemeClr val="bg1">
              <a:lumMod val="85000"/>
            </a:schemeClr>
          </a:solidFill>
        </p:spPr>
        <p:txBody>
          <a:bodyPr rtlCol="0">
            <a:normAutofit/>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to add picture/chart</a:t>
            </a:r>
            <a:endParaRPr lang="en-US" noProof="0" dirty="0"/>
          </a:p>
        </p:txBody>
      </p:sp>
    </p:spTree>
    <p:extLst>
      <p:ext uri="{BB962C8B-B14F-4D97-AF65-F5344CB8AC3E}">
        <p14:creationId xmlns:p14="http://schemas.microsoft.com/office/powerpoint/2010/main" val="355020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BM Title Slide">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Times New Roman" pitchFamily="18" charset="0"/>
                <a:cs typeface="Times New Roman" pitchFamily="18" charset="0"/>
              </a:defRPr>
            </a:lvl1pPr>
          </a:lstStyle>
          <a:p>
            <a:pPr lvl="0"/>
            <a:r>
              <a:rPr lang="en-US" dirty="0" smtClean="0"/>
              <a:t>Click to edit Master text styles</a:t>
            </a:r>
          </a:p>
        </p:txBody>
      </p:sp>
      <p:sp>
        <p:nvSpPr>
          <p:cNvPr id="5" name="Text Placeholder 7"/>
          <p:cNvSpPr>
            <a:spLocks noGrp="1"/>
          </p:cNvSpPr>
          <p:nvPr>
            <p:ph type="body" sz="quarter" idx="15"/>
          </p:nvPr>
        </p:nvSpPr>
        <p:spPr>
          <a:xfrm>
            <a:off x="457200" y="165100"/>
            <a:ext cx="8229600" cy="6113617"/>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
        <p:nvSpPr>
          <p:cNvPr id="8" name="Text Placeholder 13"/>
          <p:cNvSpPr>
            <a:spLocks noGrp="1"/>
          </p:cNvSpPr>
          <p:nvPr>
            <p:ph type="body" sz="quarter" idx="12" hasCustomPrompt="1"/>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Times New Roman" pitchFamily="18" charset="0"/>
                <a:cs typeface="Times New Roman" pitchFamily="18" charset="0"/>
              </a:defRPr>
            </a:lvl1pPr>
          </a:lstStyle>
          <a:p>
            <a:pPr lvl="0"/>
            <a:r>
              <a:rPr lang="en-US" dirty="0" smtClean="0"/>
              <a:t>Department Name Here</a:t>
            </a:r>
          </a:p>
        </p:txBody>
      </p:sp>
    </p:spTree>
    <p:extLst>
      <p:ext uri="{BB962C8B-B14F-4D97-AF65-F5344CB8AC3E}">
        <p14:creationId xmlns:p14="http://schemas.microsoft.com/office/powerpoint/2010/main" val="1895045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BM Centered Paragraph Text">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Times New Roman" pitchFamily="18" charset="0"/>
                <a:cs typeface="Times New Roman" pitchFamily="18" charset="0"/>
              </a:defRPr>
            </a:lvl1pPr>
          </a:lstStyle>
          <a:p>
            <a:pPr lvl="0"/>
            <a:r>
              <a:rPr lang="en-US" dirty="0" smtClean="0"/>
              <a:t>Click to edit Master text styles</a:t>
            </a:r>
          </a:p>
        </p:txBody>
      </p:sp>
      <p:sp>
        <p:nvSpPr>
          <p:cNvPr id="8" name="Text Placeholder 13"/>
          <p:cNvSpPr>
            <a:spLocks noGrp="1"/>
          </p:cNvSpPr>
          <p:nvPr>
            <p:ph type="body" sz="quarter" idx="12" hasCustomPrompt="1"/>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Times New Roman" pitchFamily="18" charset="0"/>
                <a:cs typeface="Times New Roman" pitchFamily="18" charset="0"/>
              </a:defRPr>
            </a:lvl1pPr>
          </a:lstStyle>
          <a:p>
            <a:pPr lvl="0"/>
            <a:r>
              <a:rPr lang="en-US" dirty="0" smtClean="0"/>
              <a:t>Department name here</a:t>
            </a:r>
          </a:p>
        </p:txBody>
      </p:sp>
      <p:sp>
        <p:nvSpPr>
          <p:cNvPr id="6" name="Text Placeholder 7"/>
          <p:cNvSpPr>
            <a:spLocks noGrp="1"/>
          </p:cNvSpPr>
          <p:nvPr>
            <p:ph type="body" sz="quarter" idx="15"/>
          </p:nvPr>
        </p:nvSpPr>
        <p:spPr>
          <a:xfrm>
            <a:off x="457200" y="1092200"/>
            <a:ext cx="8229600" cy="5186519"/>
          </a:xfrm>
        </p:spPr>
        <p:txBody>
          <a:bodyPr tIns="0" rIns="0" bIns="0" anchor="ctr"/>
          <a:lstStyle>
            <a:lvl1pPr algn="ctr">
              <a:buFontTx/>
              <a:buNone/>
              <a:defRPr>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3149291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BM Left Bulleted Text">
    <p:spTree>
      <p:nvGrpSpPr>
        <p:cNvPr id="1" name=""/>
        <p:cNvGrpSpPr/>
        <p:nvPr/>
      </p:nvGrpSpPr>
      <p:grpSpPr>
        <a:xfrm>
          <a:off x="0" y="0"/>
          <a:ext cx="0" cy="0"/>
          <a:chOff x="0" y="0"/>
          <a:chExt cx="0" cy="0"/>
        </a:xfrm>
      </p:grpSpPr>
      <p:sp>
        <p:nvSpPr>
          <p:cNvPr id="5"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Times New Roman" pitchFamily="18" charset="0"/>
                <a:cs typeface="Times New Roman" pitchFamily="18" charset="0"/>
              </a:defRPr>
            </a:lvl1pPr>
          </a:lstStyle>
          <a:p>
            <a:pPr lvl="0"/>
            <a:r>
              <a:rPr lang="en-US" dirty="0" smtClean="0"/>
              <a:t>Click to edit Master text styles</a:t>
            </a:r>
          </a:p>
        </p:txBody>
      </p:sp>
      <p:sp>
        <p:nvSpPr>
          <p:cNvPr id="8" name="Text Placeholder 7"/>
          <p:cNvSpPr>
            <a:spLocks noGrp="1"/>
          </p:cNvSpPr>
          <p:nvPr>
            <p:ph type="body" sz="quarter" idx="15"/>
          </p:nvPr>
        </p:nvSpPr>
        <p:spPr>
          <a:xfrm>
            <a:off x="457200" y="1375851"/>
            <a:ext cx="8229600" cy="4911060"/>
          </a:xfrm>
        </p:spPr>
        <p:txBody>
          <a:bodyPr tIns="0" rIns="0" bIns="0"/>
          <a:lstStyle>
            <a:lvl1pPr>
              <a:buFontTx/>
              <a:buNone/>
              <a:defRPr>
                <a:solidFill>
                  <a:srgbClr val="B60225"/>
                </a:solidFill>
              </a:defRPr>
            </a:lvl1pPr>
            <a:lvl2pPr marL="228600" indent="-228600">
              <a:buClr>
                <a:srgbClr val="C03137"/>
              </a:buClr>
              <a:buFont typeface="Arial"/>
              <a:buChar char="•"/>
              <a:defRPr sz="2400"/>
            </a:lvl2pPr>
            <a:lvl3pPr marL="458788" indent="-230188">
              <a:defRPr/>
            </a:lvl3pPr>
            <a:lvl4pPr marL="458788" indent="-230188">
              <a:defRPr/>
            </a:lvl4pPr>
            <a:lvl5pPr marL="4587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13"/>
          <p:cNvSpPr>
            <a:spLocks noGrp="1"/>
          </p:cNvSpPr>
          <p:nvPr>
            <p:ph type="body" sz="quarter" idx="12" hasCustomPrompt="1"/>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Times New Roman" pitchFamily="18" charset="0"/>
                <a:cs typeface="Times New Roman" pitchFamily="18" charset="0"/>
              </a:defRPr>
            </a:lvl1pPr>
          </a:lstStyle>
          <a:p>
            <a:pPr lvl="0"/>
            <a:r>
              <a:rPr lang="en-US" dirty="0" smtClean="0"/>
              <a:t>Department Name Here</a:t>
            </a:r>
          </a:p>
        </p:txBody>
      </p:sp>
    </p:spTree>
    <p:extLst>
      <p:ext uri="{BB962C8B-B14F-4D97-AF65-F5344CB8AC3E}">
        <p14:creationId xmlns:p14="http://schemas.microsoft.com/office/powerpoint/2010/main" val="3264531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BM Bulleted Text 3 Photo">
    <p:spTree>
      <p:nvGrpSpPr>
        <p:cNvPr id="1" name=""/>
        <p:cNvGrpSpPr/>
        <p:nvPr/>
      </p:nvGrpSpPr>
      <p:grpSpPr>
        <a:xfrm>
          <a:off x="0" y="0"/>
          <a:ext cx="0" cy="0"/>
          <a:chOff x="0" y="0"/>
          <a:chExt cx="0" cy="0"/>
        </a:xfrm>
      </p:grpSpPr>
      <p:sp>
        <p:nvSpPr>
          <p:cNvPr id="4" name="Content Placeholder 2"/>
          <p:cNvSpPr>
            <a:spLocks noGrp="1"/>
          </p:cNvSpPr>
          <p:nvPr>
            <p:ph idx="12"/>
          </p:nvPr>
        </p:nvSpPr>
        <p:spPr>
          <a:xfrm>
            <a:off x="457199" y="1392239"/>
            <a:ext cx="5275716" cy="4841719"/>
          </a:xfrm>
        </p:spPr>
        <p:txBody>
          <a:bodyPr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
        <p:nvSpPr>
          <p:cNvPr id="8" name="Text Placeholder 12"/>
          <p:cNvSpPr>
            <a:spLocks noGrp="1"/>
          </p:cNvSpPr>
          <p:nvPr>
            <p:ph type="body" sz="quarter" idx="15"/>
          </p:nvPr>
        </p:nvSpPr>
        <p:spPr>
          <a:xfrm>
            <a:off x="0" y="6362700"/>
            <a:ext cx="9144000" cy="495300"/>
          </a:xfrm>
          <a:prstGeom prst="rect">
            <a:avLst/>
          </a:prstGeom>
        </p:spPr>
        <p:txBody>
          <a:bodyPr/>
          <a:lstStyle>
            <a:lvl1pPr algn="ctr">
              <a:buFontTx/>
              <a:buNone/>
              <a:defRPr sz="2000" baseline="0">
                <a:solidFill>
                  <a:srgbClr val="FFFFFF"/>
                </a:solidFill>
                <a:latin typeface="Times New Roman" pitchFamily="18" charset="0"/>
                <a:cs typeface="Times New Roman" pitchFamily="18" charset="0"/>
              </a:defRPr>
            </a:lvl1pPr>
          </a:lstStyle>
          <a:p>
            <a:pPr lvl="0"/>
            <a:r>
              <a:rPr lang="en-US" dirty="0" smtClean="0"/>
              <a:t>Click to edit Master text styles</a:t>
            </a:r>
          </a:p>
        </p:txBody>
      </p:sp>
      <p:sp>
        <p:nvSpPr>
          <p:cNvPr id="11" name="Picture Placeholder 2"/>
          <p:cNvSpPr>
            <a:spLocks noGrp="1"/>
          </p:cNvSpPr>
          <p:nvPr>
            <p:ph type="pic" idx="17"/>
          </p:nvPr>
        </p:nvSpPr>
        <p:spPr>
          <a:xfrm>
            <a:off x="6087218" y="1094980"/>
            <a:ext cx="3056782" cy="1661390"/>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9" name="Text Placeholder 13"/>
          <p:cNvSpPr>
            <a:spLocks noGrp="1"/>
          </p:cNvSpPr>
          <p:nvPr>
            <p:ph type="body" sz="quarter" idx="20" hasCustomPrompt="1"/>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Times New Roman" pitchFamily="18" charset="0"/>
                <a:cs typeface="Times New Roman" pitchFamily="18" charset="0"/>
              </a:defRPr>
            </a:lvl1pPr>
          </a:lstStyle>
          <a:p>
            <a:pPr lvl="0"/>
            <a:r>
              <a:rPr lang="en-US" dirty="0" smtClean="0"/>
              <a:t>Department Name Here</a:t>
            </a:r>
          </a:p>
        </p:txBody>
      </p:sp>
      <p:sp>
        <p:nvSpPr>
          <p:cNvPr id="15" name="Picture Placeholder 2"/>
          <p:cNvSpPr>
            <a:spLocks noGrp="1"/>
          </p:cNvSpPr>
          <p:nvPr>
            <p:ph type="pic" idx="21"/>
          </p:nvPr>
        </p:nvSpPr>
        <p:spPr>
          <a:xfrm>
            <a:off x="6087218" y="4619039"/>
            <a:ext cx="3056782" cy="1655702"/>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6" name="Picture Placeholder 2"/>
          <p:cNvSpPr>
            <a:spLocks noGrp="1"/>
          </p:cNvSpPr>
          <p:nvPr>
            <p:ph type="pic" idx="22"/>
          </p:nvPr>
        </p:nvSpPr>
        <p:spPr>
          <a:xfrm>
            <a:off x="6087218" y="2850446"/>
            <a:ext cx="3056782" cy="1655702"/>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extLst>
      <p:ext uri="{BB962C8B-B14F-4D97-AF65-F5344CB8AC3E}">
        <p14:creationId xmlns:p14="http://schemas.microsoft.com/office/powerpoint/2010/main" val="357644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BM Bulleted Text 1 Phot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036146" y="1094981"/>
            <a:ext cx="4107853" cy="5173084"/>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8" name="Text Placeholder 12"/>
          <p:cNvSpPr>
            <a:spLocks noGrp="1"/>
          </p:cNvSpPr>
          <p:nvPr>
            <p:ph type="body" sz="quarter" idx="15"/>
          </p:nvPr>
        </p:nvSpPr>
        <p:spPr>
          <a:xfrm>
            <a:off x="0" y="6362700"/>
            <a:ext cx="9144000" cy="495300"/>
          </a:xfrm>
          <a:prstGeom prst="rect">
            <a:avLst/>
          </a:prstGeom>
        </p:spPr>
        <p:txBody>
          <a:bodyPr/>
          <a:lstStyle>
            <a:lvl1pPr algn="ctr">
              <a:buFontTx/>
              <a:buNone/>
              <a:defRPr sz="2000" baseline="0">
                <a:solidFill>
                  <a:srgbClr val="FFFFFF"/>
                </a:solidFill>
                <a:latin typeface="Times New Roman" pitchFamily="18" charset="0"/>
                <a:cs typeface="Times New Roman" pitchFamily="18" charset="0"/>
              </a:defRPr>
            </a:lvl1pPr>
          </a:lstStyle>
          <a:p>
            <a:pPr lvl="0"/>
            <a:r>
              <a:rPr lang="en-US" dirty="0" smtClean="0"/>
              <a:t>Click to edit Master text styles</a:t>
            </a:r>
          </a:p>
        </p:txBody>
      </p:sp>
      <p:sp>
        <p:nvSpPr>
          <p:cNvPr id="7" name="Text Placeholder 13"/>
          <p:cNvSpPr>
            <a:spLocks noGrp="1"/>
          </p:cNvSpPr>
          <p:nvPr>
            <p:ph type="body" sz="quarter" idx="20" hasCustomPrompt="1"/>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Times New Roman" pitchFamily="18" charset="0"/>
                <a:cs typeface="Times New Roman" pitchFamily="18" charset="0"/>
              </a:defRPr>
            </a:lvl1pPr>
          </a:lstStyle>
          <a:p>
            <a:pPr lvl="0"/>
            <a:r>
              <a:rPr lang="en-US" dirty="0" smtClean="0"/>
              <a:t>Department Name Here</a:t>
            </a:r>
          </a:p>
        </p:txBody>
      </p:sp>
      <p:sp>
        <p:nvSpPr>
          <p:cNvPr id="10" name="Content Placeholder 2"/>
          <p:cNvSpPr>
            <a:spLocks noGrp="1"/>
          </p:cNvSpPr>
          <p:nvPr>
            <p:ph idx="12"/>
          </p:nvPr>
        </p:nvSpPr>
        <p:spPr>
          <a:xfrm>
            <a:off x="457199" y="1379891"/>
            <a:ext cx="3723419" cy="4841719"/>
          </a:xfrm>
        </p:spPr>
        <p:txBody>
          <a:bodyPr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3188146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7" descr="PPTbackground_Red.jpg"/>
          <p:cNvPicPr>
            <a:picLocks noChangeAspect="1"/>
          </p:cNvPicPr>
          <p:nvPr/>
        </p:nvPicPr>
        <p:blipFill>
          <a:blip r:embed="rId8"/>
          <a:srcRect b="97814"/>
          <a:stretch>
            <a:fillRect/>
          </a:stretch>
        </p:blipFill>
        <p:spPr bwMode="auto">
          <a:xfrm flipH="1">
            <a:off x="0" y="0"/>
            <a:ext cx="9144000" cy="149225"/>
          </a:xfrm>
          <a:prstGeom prst="rect">
            <a:avLst/>
          </a:prstGeom>
          <a:noFill/>
          <a:ln w="9525">
            <a:noFill/>
            <a:miter lim="800000"/>
            <a:headEnd/>
            <a:tailEnd/>
          </a:ln>
          <a:effectLst>
            <a:outerShdw blurRad="136525" dist="38100" dir="2700000" algn="tl" rotWithShape="0">
              <a:srgbClr val="000000">
                <a:alpha val="43000"/>
              </a:srgbClr>
            </a:outerShdw>
          </a:effectLst>
        </p:spPr>
      </p:pic>
      <p:sp>
        <p:nvSpPr>
          <p:cNvPr id="8196" name="Text Placeholder 2"/>
          <p:cNvSpPr>
            <a:spLocks noGrp="1"/>
          </p:cNvSpPr>
          <p:nvPr>
            <p:ph type="body" idx="1"/>
          </p:nvPr>
        </p:nvSpPr>
        <p:spPr bwMode="auto">
          <a:xfrm>
            <a:off x="458788" y="1330325"/>
            <a:ext cx="8229600" cy="4525963"/>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p:nvPr/>
        </p:nvSpPr>
        <p:spPr>
          <a:xfrm>
            <a:off x="0" y="6278563"/>
            <a:ext cx="9144000" cy="579437"/>
          </a:xfrm>
          <a:prstGeom prst="rect">
            <a:avLst/>
          </a:prstGeom>
          <a:solidFill>
            <a:srgbClr val="B60225"/>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base">
              <a:spcBef>
                <a:spcPct val="0"/>
              </a:spcBef>
              <a:spcAft>
                <a:spcPct val="0"/>
              </a:spcAft>
              <a:defRPr/>
            </a:pPr>
            <a:endParaRPr lang="en-US" dirty="0">
              <a:solidFill>
                <a:prstClr val="white"/>
              </a:solidFill>
            </a:endParaRPr>
          </a:p>
        </p:txBody>
      </p:sp>
      <p:cxnSp>
        <p:nvCxnSpPr>
          <p:cNvPr id="6" name="Straight Connector 5"/>
          <p:cNvCxnSpPr/>
          <p:nvPr/>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pic>
        <p:nvPicPr>
          <p:cNvPr id="8" name="Picture 7" descr="SBM horz_2clr_pms1.eps"/>
          <p:cNvPicPr>
            <a:picLocks noChangeAspect="1"/>
          </p:cNvPicPr>
          <p:nvPr/>
        </p:nvPicPr>
        <p:blipFill>
          <a:blip r:embed="rId9"/>
          <a:srcRect/>
          <a:stretch>
            <a:fillRect/>
          </a:stretch>
        </p:blipFill>
        <p:spPr bwMode="auto">
          <a:xfrm>
            <a:off x="458788" y="298450"/>
            <a:ext cx="3454400" cy="622300"/>
          </a:xfrm>
          <a:prstGeom prst="rect">
            <a:avLst/>
          </a:prstGeom>
          <a:noFill/>
          <a:ln w="9525">
            <a:noFill/>
            <a:miter lim="800000"/>
            <a:headEnd/>
            <a:tailEnd/>
          </a:ln>
        </p:spPr>
      </p:pic>
    </p:spTree>
    <p:extLst>
      <p:ext uri="{BB962C8B-B14F-4D97-AF65-F5344CB8AC3E}">
        <p14:creationId xmlns:p14="http://schemas.microsoft.com/office/powerpoint/2010/main" val="19214600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r" defTabSz="457200" rtl="0" eaLnBrk="0" fontAlgn="base" hangingPunct="0">
        <a:spcBef>
          <a:spcPct val="0"/>
        </a:spcBef>
        <a:spcAft>
          <a:spcPct val="0"/>
        </a:spcAft>
        <a:defRPr sz="5400" kern="1200" baseline="6000">
          <a:solidFill>
            <a:schemeClr val="bg1"/>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Times New Roman" pitchFamily="18" charset="0"/>
          <a:ea typeface="ＭＳ Ｐゴシック" pitchFamily="-112" charset="-128"/>
          <a:cs typeface="Times New Roman" pitchFamily="18" charset="0"/>
        </a:defRPr>
      </a:lvl1pPr>
      <a:lvl2pPr marL="742950" indent="-285750" algn="l" defTabSz="457200" rtl="0" eaLnBrk="0" fontAlgn="base" hangingPunct="0">
        <a:spcBef>
          <a:spcPct val="20000"/>
        </a:spcBef>
        <a:spcAft>
          <a:spcPct val="0"/>
        </a:spcAft>
        <a:buFont typeface="Lucida Grande" charset="0"/>
        <a:buChar char="–"/>
        <a:defRPr sz="2800" kern="1200">
          <a:solidFill>
            <a:schemeClr val="tx1"/>
          </a:solidFill>
          <a:latin typeface="Times New Roman" pitchFamily="18" charset="0"/>
          <a:ea typeface="ＭＳ Ｐゴシック" pitchFamily="-112" charset="-128"/>
          <a:cs typeface="Times New Roman" pitchFamily="18"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Times New Roman" pitchFamily="18" charset="0"/>
          <a:ea typeface="ＭＳ Ｐゴシック" pitchFamily="-112" charset="-128"/>
          <a:cs typeface="Times New Roman" pitchFamily="18"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Times New Roman" pitchFamily="18" charset="0"/>
          <a:ea typeface="ＭＳ Ｐゴシック" pitchFamily="-112" charset="-128"/>
          <a:cs typeface="Times New Roman" pitchFamily="18"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Times New Roman" pitchFamily="18" charset="0"/>
          <a:ea typeface="ＭＳ Ｐゴシック" pitchFamily="-112" charset="-128"/>
          <a:cs typeface="Times New Roman" pitchFamily="18"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mailto:John.Ruth@stonybrookmedicine.edu"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mailto:john.Ruth@stonybrookmedicine.edu" TargetMode="External"/><Relationship Id="rId2" Type="http://schemas.openxmlformats.org/officeDocument/2006/relationships/hyperlink" Target="https://www.compliance-helpline.com/sbuh.jsp"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619767" y="464955"/>
            <a:ext cx="4067033" cy="381684"/>
          </a:xfrm>
        </p:spPr>
        <p:txBody>
          <a:bodyPr/>
          <a:lstStyle/>
          <a:p>
            <a:pPr algn="l"/>
            <a:r>
              <a:rPr lang="en-US" dirty="0" smtClean="0"/>
              <a:t>Office of compliance &amp; audit service</a:t>
            </a:r>
            <a:endParaRPr lang="en-US" dirty="0"/>
          </a:p>
        </p:txBody>
      </p:sp>
      <p:sp>
        <p:nvSpPr>
          <p:cNvPr id="3" name="Text Placeholder 2"/>
          <p:cNvSpPr>
            <a:spLocks noGrp="1"/>
          </p:cNvSpPr>
          <p:nvPr>
            <p:ph type="body" sz="quarter" idx="14"/>
          </p:nvPr>
        </p:nvSpPr>
        <p:spPr/>
        <p:txBody>
          <a:bodyPr/>
          <a:lstStyle/>
          <a:p>
            <a:r>
              <a:rPr lang="en-US" sz="2400" dirty="0">
                <a:solidFill>
                  <a:schemeClr val="bg1"/>
                </a:solidFill>
              </a:rPr>
              <a:t>Mandatory (Medicaid) Compliance </a:t>
            </a:r>
            <a:r>
              <a:rPr lang="en-US" sz="2400" dirty="0" smtClean="0">
                <a:solidFill>
                  <a:schemeClr val="bg1"/>
                </a:solidFill>
              </a:rPr>
              <a:t>Program</a:t>
            </a:r>
            <a:endParaRPr lang="en-US" dirty="0"/>
          </a:p>
        </p:txBody>
      </p:sp>
      <p:sp>
        <p:nvSpPr>
          <p:cNvPr id="4" name="Text Placeholder 3"/>
          <p:cNvSpPr>
            <a:spLocks noGrp="1"/>
          </p:cNvSpPr>
          <p:nvPr>
            <p:ph type="body" sz="quarter" idx="15"/>
          </p:nvPr>
        </p:nvSpPr>
        <p:spPr>
          <a:xfrm>
            <a:off x="265471" y="1236465"/>
            <a:ext cx="8716297" cy="5065436"/>
          </a:xfrm>
        </p:spPr>
        <p:txBody>
          <a:bodyPr/>
          <a:lstStyle/>
          <a:p>
            <a:pPr marL="231775" indent="-231775">
              <a:spcAft>
                <a:spcPts val="600"/>
              </a:spcAft>
            </a:pPr>
            <a:r>
              <a:rPr lang="en-US" sz="1800" b="1" dirty="0" smtClean="0">
                <a:solidFill>
                  <a:schemeClr val="tx1"/>
                </a:solidFill>
              </a:rPr>
              <a:t>New York is the first state to implement Mandatory Medicaid Compliance Program requirements.  Effective October 1, 2009</a:t>
            </a:r>
          </a:p>
          <a:p>
            <a:pPr lvl="1">
              <a:spcAft>
                <a:spcPts val="600"/>
              </a:spcAft>
              <a:buClr>
                <a:schemeClr val="tx1"/>
              </a:buClr>
            </a:pPr>
            <a:r>
              <a:rPr lang="en-US" sz="1800" dirty="0" smtClean="0"/>
              <a:t>New York State healthcare organizations for which Medicaid constitutes $500,000 or more of the provider’s annual business operations (considered “substantial” and defined as ordering, providing, billing or claiming $500,000 or more from Medicaid in a twelve-month period), </a:t>
            </a:r>
            <a:r>
              <a:rPr lang="en-US" sz="1800" u="sng" dirty="0" smtClean="0"/>
              <a:t>must have an “effective” compliance program and certify on an annual basis that the compliance program meets related statutory requirements.</a:t>
            </a:r>
          </a:p>
          <a:p>
            <a:pPr lvl="1">
              <a:spcAft>
                <a:spcPts val="600"/>
              </a:spcAft>
              <a:buClrTx/>
            </a:pPr>
            <a:r>
              <a:rPr lang="en-US" sz="1800" dirty="0" smtClean="0"/>
              <a:t>The effective compliance program requirement is also applicable to any New York State provider subject to the provisions of </a:t>
            </a:r>
            <a:r>
              <a:rPr lang="en-US" sz="1800" u="sng" dirty="0" smtClean="0"/>
              <a:t>Articles 28</a:t>
            </a:r>
            <a:r>
              <a:rPr lang="en-US" sz="1800" dirty="0" smtClean="0"/>
              <a:t> or 36 of the New York Public Health Law or Articles 16 or 31 of the New York Mental Hygiene Law, regardless of the amount of Medicaid business.</a:t>
            </a:r>
          </a:p>
          <a:p>
            <a:pPr marL="231775" indent="-231775"/>
            <a:r>
              <a:rPr lang="en-US" sz="1800" b="1" dirty="0" smtClean="0">
                <a:solidFill>
                  <a:schemeClr val="tx1"/>
                </a:solidFill>
              </a:rPr>
              <a:t>The Deficit Reduction Act of 2005 </a:t>
            </a:r>
            <a:r>
              <a:rPr lang="en-US" sz="1800" dirty="0" smtClean="0">
                <a:solidFill>
                  <a:schemeClr val="tx1"/>
                </a:solidFill>
              </a:rPr>
              <a:t>(“DRA”, 42 USC §1396a(a)(68)) </a:t>
            </a:r>
            <a:r>
              <a:rPr lang="en-US" sz="1800" u="sng" dirty="0" smtClean="0">
                <a:solidFill>
                  <a:schemeClr val="tx1"/>
                </a:solidFill>
              </a:rPr>
              <a:t>requires entities </a:t>
            </a:r>
            <a:r>
              <a:rPr lang="en-US" sz="1800" dirty="0" smtClean="0">
                <a:solidFill>
                  <a:schemeClr val="tx1"/>
                </a:solidFill>
              </a:rPr>
              <a:t>with $5.0 million or more in annual Medicaid payments (in a Federal fiscal year) </a:t>
            </a:r>
            <a:r>
              <a:rPr lang="en-US" sz="1800" u="sng" dirty="0" smtClean="0">
                <a:solidFill>
                  <a:schemeClr val="tx1"/>
                </a:solidFill>
              </a:rPr>
              <a:t>to establish written policies and procedures informing and educating their employees, contractors, and agents </a:t>
            </a:r>
            <a:r>
              <a:rPr lang="en-US" sz="1800" dirty="0" smtClean="0">
                <a:solidFill>
                  <a:schemeClr val="tx1"/>
                </a:solidFill>
              </a:rPr>
              <a:t>about Federal and State false claim acts and whistleblower protections.</a:t>
            </a:r>
            <a:endParaRPr lang="en-US" sz="1800" dirty="0" smtClean="0"/>
          </a:p>
          <a:p>
            <a:endParaRPr lang="en-US" dirty="0"/>
          </a:p>
        </p:txBody>
      </p:sp>
    </p:spTree>
    <p:extLst>
      <p:ext uri="{BB962C8B-B14F-4D97-AF65-F5344CB8AC3E}">
        <p14:creationId xmlns:p14="http://schemas.microsoft.com/office/powerpoint/2010/main" val="2450365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619767" y="464955"/>
            <a:ext cx="4067033" cy="381684"/>
          </a:xfrm>
        </p:spPr>
        <p:txBody>
          <a:bodyPr/>
          <a:lstStyle/>
          <a:p>
            <a:pPr algn="l"/>
            <a:r>
              <a:rPr lang="en-US" dirty="0" smtClean="0"/>
              <a:t>Office of compliance &amp; audit service</a:t>
            </a:r>
            <a:endParaRPr lang="en-US" dirty="0"/>
          </a:p>
        </p:txBody>
      </p:sp>
      <p:sp>
        <p:nvSpPr>
          <p:cNvPr id="3" name="Text Placeholder 2"/>
          <p:cNvSpPr>
            <a:spLocks noGrp="1"/>
          </p:cNvSpPr>
          <p:nvPr>
            <p:ph type="body" sz="quarter" idx="14"/>
          </p:nvPr>
        </p:nvSpPr>
        <p:spPr/>
        <p:txBody>
          <a:bodyPr/>
          <a:lstStyle/>
          <a:p>
            <a:r>
              <a:rPr lang="en-US" sz="2400" dirty="0">
                <a:solidFill>
                  <a:schemeClr val="bg1"/>
                </a:solidFill>
              </a:rPr>
              <a:t>Gifts </a:t>
            </a:r>
            <a:r>
              <a:rPr lang="en-US" sz="2400" dirty="0" smtClean="0">
                <a:solidFill>
                  <a:schemeClr val="bg1"/>
                </a:solidFill>
              </a:rPr>
              <a:t>and Entertainment</a:t>
            </a:r>
            <a:endParaRPr lang="en-US" sz="2400" dirty="0">
              <a:solidFill>
                <a:schemeClr val="bg1"/>
              </a:solidFill>
            </a:endParaRPr>
          </a:p>
        </p:txBody>
      </p:sp>
      <p:sp>
        <p:nvSpPr>
          <p:cNvPr id="4" name="Text Placeholder 3"/>
          <p:cNvSpPr>
            <a:spLocks noGrp="1"/>
          </p:cNvSpPr>
          <p:nvPr>
            <p:ph type="body" sz="quarter" idx="15"/>
          </p:nvPr>
        </p:nvSpPr>
        <p:spPr>
          <a:xfrm>
            <a:off x="457199" y="1221475"/>
            <a:ext cx="8509819" cy="5065436"/>
          </a:xfrm>
        </p:spPr>
        <p:txBody>
          <a:bodyPr anchor="ctr" anchorCtr="1"/>
          <a:lstStyle/>
          <a:p>
            <a:pPr marL="0" indent="0">
              <a:spcAft>
                <a:spcPts val="600"/>
              </a:spcAft>
            </a:pPr>
            <a:r>
              <a:rPr lang="en-US" sz="1800" dirty="0" smtClean="0">
                <a:solidFill>
                  <a:schemeClr val="tx1"/>
                </a:solidFill>
              </a:rPr>
              <a:t>The State of New York, Commission on Public Integrity, in Advisory Opinion No. 08-01  has adopted the term  “nominal value.” Stony Brook University Hospital has not defined </a:t>
            </a:r>
            <a:r>
              <a:rPr lang="en-US" sz="1800" u="sng" dirty="0" smtClean="0">
                <a:solidFill>
                  <a:schemeClr val="tx1"/>
                </a:solidFill>
              </a:rPr>
              <a:t>Nominal Value</a:t>
            </a:r>
            <a:r>
              <a:rPr lang="en-US" sz="1800" dirty="0" smtClean="0">
                <a:solidFill>
                  <a:schemeClr val="tx1"/>
                </a:solidFill>
              </a:rPr>
              <a:t>  with a dollar limit. Nominal value is considered  such a small amount that acceptance of an item of nominal value could not be reasonably interpreted or construed as attempting to influence a State employee.  Items of </a:t>
            </a:r>
            <a:r>
              <a:rPr lang="en-US" sz="1800" u="sng" dirty="0" smtClean="0">
                <a:solidFill>
                  <a:schemeClr val="tx1"/>
                </a:solidFill>
              </a:rPr>
              <a:t>insignificant value</a:t>
            </a:r>
            <a:r>
              <a:rPr lang="en-US" sz="1800" dirty="0" smtClean="0">
                <a:solidFill>
                  <a:schemeClr val="tx1"/>
                </a:solidFill>
              </a:rPr>
              <a:t>, as, for example, </a:t>
            </a:r>
            <a:r>
              <a:rPr lang="en-US" sz="1800" u="sng" dirty="0" smtClean="0">
                <a:solidFill>
                  <a:schemeClr val="tx1"/>
                </a:solidFill>
              </a:rPr>
              <a:t>a  regular cup of coffee</a:t>
            </a:r>
            <a:r>
              <a:rPr lang="en-US" sz="1800" dirty="0" smtClean="0">
                <a:solidFill>
                  <a:schemeClr val="tx1"/>
                </a:solidFill>
              </a:rPr>
              <a:t> or </a:t>
            </a:r>
            <a:r>
              <a:rPr lang="en-US" sz="1800" u="sng" dirty="0" smtClean="0">
                <a:solidFill>
                  <a:schemeClr val="tx1"/>
                </a:solidFill>
              </a:rPr>
              <a:t>a soft drink</a:t>
            </a:r>
            <a:r>
              <a:rPr lang="en-US" sz="1800" dirty="0" smtClean="0">
                <a:solidFill>
                  <a:schemeClr val="tx1"/>
                </a:solidFill>
              </a:rPr>
              <a:t>, are considered nominal.  Nominal value </a:t>
            </a:r>
            <a:r>
              <a:rPr lang="en-US" sz="1800" u="sng" dirty="0" smtClean="0">
                <a:solidFill>
                  <a:schemeClr val="tx1"/>
                </a:solidFill>
              </a:rPr>
              <a:t>would not</a:t>
            </a:r>
            <a:r>
              <a:rPr lang="en-US" sz="1800" dirty="0" smtClean="0">
                <a:solidFill>
                  <a:schemeClr val="tx1"/>
                </a:solidFill>
              </a:rPr>
              <a:t> include a meal  nor would it include an alcoholic beverage.  </a:t>
            </a:r>
          </a:p>
          <a:p>
            <a:pPr marL="0" indent="0">
              <a:spcAft>
                <a:spcPts val="600"/>
              </a:spcAft>
            </a:pPr>
            <a:r>
              <a:rPr lang="en-US" sz="1800" dirty="0" smtClean="0">
                <a:solidFill>
                  <a:schemeClr val="tx1"/>
                </a:solidFill>
              </a:rPr>
              <a:t>If you have any questions regarding this slide, please feel free to contact the Interim Chief Compliance Officer, John W. Ruth at 638-2366                                                                                                                                                                                                                                                                                                                                                                                                                                                                                                                                                                                                                                                                                                                                                                                                                                                                                                                                                                                                                                                                                                                                                                                                                                                                                                                                                                                                                                                                                                                                                                                                                                                                                                                                                                                                                                                                                                                                                                                                                                                                                                                                                                                                                                                                                                                                                                                                                                                                                                                                                                                                                                                                                                                                                                                                                                                                                                                                                                                                                                                                                                                                                                                                                                                                                                                                                                                                                                                                                                                                                                                                                                                                                                                                                                                                                                                                                                                                                                                                                                                                                                                                                                                                                                                                                                                                                                                                                                                                                                                                                                                                                                                                                                                                                                                                                                                                                                                                                                                                                                                                                                                   or e-mail at </a:t>
            </a:r>
            <a:r>
              <a:rPr lang="en-US" sz="1800" dirty="0" smtClean="0">
                <a:solidFill>
                  <a:schemeClr val="tx1"/>
                </a:solidFill>
                <a:hlinkClick r:id="rId2"/>
              </a:rPr>
              <a:t>John.Ruth@stonybrookmedicine.edu</a:t>
            </a:r>
            <a:endParaRPr lang="en-US" sz="1800" dirty="0" smtClean="0">
              <a:solidFill>
                <a:schemeClr val="tx1"/>
              </a:solidFill>
            </a:endParaRPr>
          </a:p>
          <a:p>
            <a:pPr>
              <a:spcAft>
                <a:spcPts val="600"/>
              </a:spcAft>
            </a:pPr>
            <a:endParaRPr lang="en-US" sz="1400" dirty="0" smtClean="0">
              <a:solidFill>
                <a:schemeClr val="tx1"/>
              </a:solidFill>
            </a:endParaRPr>
          </a:p>
          <a:p>
            <a:endParaRPr lang="en-US" sz="1400" dirty="0"/>
          </a:p>
        </p:txBody>
      </p:sp>
    </p:spTree>
    <p:extLst>
      <p:ext uri="{BB962C8B-B14F-4D97-AF65-F5344CB8AC3E}">
        <p14:creationId xmlns:p14="http://schemas.microsoft.com/office/powerpoint/2010/main" val="118128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619767" y="464955"/>
            <a:ext cx="4067033" cy="381684"/>
          </a:xfrm>
        </p:spPr>
        <p:txBody>
          <a:bodyPr/>
          <a:lstStyle/>
          <a:p>
            <a:pPr algn="l"/>
            <a:r>
              <a:rPr lang="en-US" dirty="0" smtClean="0"/>
              <a:t>Office of compliance &amp; audit service</a:t>
            </a:r>
            <a:endParaRPr lang="en-US" dirty="0"/>
          </a:p>
        </p:txBody>
      </p:sp>
      <p:sp>
        <p:nvSpPr>
          <p:cNvPr id="3" name="Text Placeholder 2"/>
          <p:cNvSpPr>
            <a:spLocks noGrp="1"/>
          </p:cNvSpPr>
          <p:nvPr>
            <p:ph type="body" sz="quarter" idx="14"/>
          </p:nvPr>
        </p:nvSpPr>
        <p:spPr/>
        <p:txBody>
          <a:bodyPr/>
          <a:lstStyle/>
          <a:p>
            <a:r>
              <a:rPr lang="en-US" sz="2400" dirty="0"/>
              <a:t>Helpline </a:t>
            </a:r>
            <a:r>
              <a:rPr lang="en-US" sz="2400" dirty="0" smtClean="0"/>
              <a:t>Information</a:t>
            </a:r>
            <a:endParaRPr lang="en-US" dirty="0"/>
          </a:p>
        </p:txBody>
      </p:sp>
      <p:sp>
        <p:nvSpPr>
          <p:cNvPr id="4" name="Text Placeholder 3"/>
          <p:cNvSpPr>
            <a:spLocks noGrp="1"/>
          </p:cNvSpPr>
          <p:nvPr>
            <p:ph type="body" sz="quarter" idx="15"/>
          </p:nvPr>
        </p:nvSpPr>
        <p:spPr/>
        <p:txBody>
          <a:bodyPr/>
          <a:lstStyle/>
          <a:p>
            <a:pPr lvl="1" algn="ctr">
              <a:spcAft>
                <a:spcPts val="600"/>
              </a:spcAft>
              <a:buFontTx/>
              <a:buNone/>
              <a:defRPr/>
            </a:pPr>
            <a:r>
              <a:rPr lang="en-US" sz="4400" dirty="0" smtClean="0"/>
              <a:t>Confidential  Compliance  Helpline</a:t>
            </a:r>
            <a:endParaRPr lang="en-US" sz="4400" dirty="0" smtClean="0">
              <a:solidFill>
                <a:srgbClr val="C00000"/>
              </a:solidFill>
            </a:endParaRPr>
          </a:p>
          <a:p>
            <a:pPr lvl="1" algn="ctr">
              <a:spcAft>
                <a:spcPts val="600"/>
              </a:spcAft>
              <a:buFontTx/>
              <a:buNone/>
              <a:defRPr/>
            </a:pPr>
            <a:r>
              <a:rPr lang="en-US" sz="4400" dirty="0" smtClean="0">
                <a:solidFill>
                  <a:srgbClr val="C00000"/>
                </a:solidFill>
              </a:rPr>
              <a:t>1 866 - 623 - 1480</a:t>
            </a:r>
          </a:p>
          <a:p>
            <a:pPr lvl="1" algn="ctr">
              <a:spcAft>
                <a:spcPts val="600"/>
              </a:spcAft>
              <a:buFontTx/>
              <a:buNone/>
              <a:defRPr/>
            </a:pPr>
            <a:r>
              <a:rPr lang="en-US" sz="1800" dirty="0" smtClean="0">
                <a:hlinkClick r:id="rId2"/>
              </a:rPr>
              <a:t>https://www.compliance-helpline.com/sbuh.jsp</a:t>
            </a:r>
            <a:endParaRPr lang="en-US" sz="1800" dirty="0" smtClean="0"/>
          </a:p>
          <a:p>
            <a:pPr lvl="1" algn="ctr">
              <a:spcAft>
                <a:spcPts val="600"/>
              </a:spcAft>
              <a:buFontTx/>
              <a:buNone/>
              <a:defRPr/>
            </a:pPr>
            <a:r>
              <a:rPr lang="en-US" sz="1800" dirty="0" smtClean="0"/>
              <a:t>24 hours per day / 7 days per week</a:t>
            </a:r>
          </a:p>
          <a:p>
            <a:pPr lvl="1" algn="ctr">
              <a:spcAft>
                <a:spcPts val="1200"/>
              </a:spcAft>
              <a:buFontTx/>
              <a:buNone/>
              <a:defRPr/>
            </a:pPr>
            <a:r>
              <a:rPr lang="en-US" sz="1800" dirty="0" smtClean="0"/>
              <a:t>English / Spanish</a:t>
            </a:r>
          </a:p>
          <a:p>
            <a:pPr marL="0" indent="0">
              <a:tabLst>
                <a:tab pos="0" algn="l"/>
              </a:tabLst>
              <a:defRPr/>
            </a:pPr>
            <a:r>
              <a:rPr lang="en-US" sz="1800" dirty="0" smtClean="0">
                <a:solidFill>
                  <a:schemeClr val="tx1"/>
                </a:solidFill>
              </a:rPr>
              <a:t>If you wish to report an issue of non-compliance please contact the  Interim Chief Compliance Officer, John Ruth, at 8-2366, </a:t>
            </a:r>
            <a:r>
              <a:rPr lang="en-US" sz="1800" dirty="0" smtClean="0">
                <a:solidFill>
                  <a:schemeClr val="tx1"/>
                </a:solidFill>
                <a:hlinkClick r:id="rId3"/>
              </a:rPr>
              <a:t>John.Ruth@stonybrookmedicine.edu</a:t>
            </a:r>
            <a:r>
              <a:rPr lang="en-US" sz="1800" dirty="0" smtClean="0">
                <a:solidFill>
                  <a:schemeClr val="tx1"/>
                </a:solidFill>
              </a:rPr>
              <a:t>,or call the Corporate Compliance Helpline, which is available 24 hours a day, seven days a week. Reports can be made </a:t>
            </a:r>
            <a:r>
              <a:rPr lang="en-US" sz="1800" b="1" i="1" dirty="0" smtClean="0">
                <a:solidFill>
                  <a:schemeClr val="tx1"/>
                </a:solidFill>
              </a:rPr>
              <a:t>anonymously </a:t>
            </a:r>
            <a:r>
              <a:rPr lang="en-US" sz="1800" dirty="0" smtClean="0">
                <a:solidFill>
                  <a:schemeClr val="tx1"/>
                </a:solidFill>
              </a:rPr>
              <a:t>or by name. No Hospital representative will be disciplined or subjected to retaliatory actions  because he or she made a report in good faith.  </a:t>
            </a:r>
          </a:p>
          <a:p>
            <a:endParaRPr lang="en-US" dirty="0"/>
          </a:p>
        </p:txBody>
      </p:sp>
    </p:spTree>
    <p:extLst>
      <p:ext uri="{BB962C8B-B14F-4D97-AF65-F5344CB8AC3E}">
        <p14:creationId xmlns:p14="http://schemas.microsoft.com/office/powerpoint/2010/main" val="959875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619767" y="464955"/>
            <a:ext cx="4067033" cy="381684"/>
          </a:xfrm>
        </p:spPr>
        <p:txBody>
          <a:bodyPr/>
          <a:lstStyle/>
          <a:p>
            <a:pPr algn="l"/>
            <a:r>
              <a:rPr lang="en-US" dirty="0" smtClean="0"/>
              <a:t>Office of compliance &amp; audit service</a:t>
            </a:r>
            <a:endParaRPr lang="en-US" dirty="0"/>
          </a:p>
        </p:txBody>
      </p:sp>
      <p:sp>
        <p:nvSpPr>
          <p:cNvPr id="3" name="Text Placeholder 2"/>
          <p:cNvSpPr>
            <a:spLocks noGrp="1"/>
          </p:cNvSpPr>
          <p:nvPr>
            <p:ph type="body" sz="quarter" idx="14"/>
          </p:nvPr>
        </p:nvSpPr>
        <p:spPr/>
        <p:txBody>
          <a:bodyPr/>
          <a:lstStyle/>
          <a:p>
            <a:r>
              <a:rPr lang="en-US" sz="2400" dirty="0">
                <a:solidFill>
                  <a:schemeClr val="bg1"/>
                </a:solidFill>
              </a:rPr>
              <a:t>Mandatory (Medicaid) Compliance </a:t>
            </a:r>
            <a:r>
              <a:rPr lang="en-US" sz="2400" dirty="0" smtClean="0">
                <a:solidFill>
                  <a:schemeClr val="bg1"/>
                </a:solidFill>
              </a:rPr>
              <a:t>Program – cont’d</a:t>
            </a:r>
            <a:endParaRPr lang="en-US" sz="2400" dirty="0">
              <a:solidFill>
                <a:schemeClr val="bg1"/>
              </a:solidFill>
            </a:endParaRPr>
          </a:p>
        </p:txBody>
      </p:sp>
      <p:sp>
        <p:nvSpPr>
          <p:cNvPr id="4" name="Text Placeholder 3"/>
          <p:cNvSpPr>
            <a:spLocks noGrp="1"/>
          </p:cNvSpPr>
          <p:nvPr>
            <p:ph type="body" sz="quarter" idx="15"/>
          </p:nvPr>
        </p:nvSpPr>
        <p:spPr>
          <a:xfrm>
            <a:off x="209862" y="1221475"/>
            <a:ext cx="8679304" cy="5065436"/>
          </a:xfrm>
        </p:spPr>
        <p:txBody>
          <a:bodyPr/>
          <a:lstStyle/>
          <a:p>
            <a:endParaRPr lang="en-US" sz="1200" b="1" dirty="0" smtClean="0">
              <a:solidFill>
                <a:schemeClr val="tx1"/>
              </a:solidFill>
            </a:endParaRPr>
          </a:p>
          <a:p>
            <a:pPr marL="0" indent="0"/>
            <a:r>
              <a:rPr lang="en-US" sz="1800" b="1" dirty="0" smtClean="0">
                <a:solidFill>
                  <a:schemeClr val="tx1"/>
                </a:solidFill>
              </a:rPr>
              <a:t>The New York Mandatory Medicaid Compliance Program </a:t>
            </a:r>
            <a:r>
              <a:rPr lang="en-US" sz="1800" dirty="0" smtClean="0">
                <a:solidFill>
                  <a:schemeClr val="tx1"/>
                </a:solidFill>
              </a:rPr>
              <a:t>requirements are a result of New York Social Services Law §363-d and New York State Codes, Rules and Regulations Title 18, Part 521 (“Provider Compliance Programs” or “Part 521”).  Part 521 defines the entities to which the requirements apply (“covered providers”) and </a:t>
            </a:r>
            <a:r>
              <a:rPr lang="en-US" sz="1800" u="sng" dirty="0" smtClean="0">
                <a:solidFill>
                  <a:schemeClr val="tx1"/>
                </a:solidFill>
              </a:rPr>
              <a:t>mandates that each covered provider’s compliance program include the following eight elements</a:t>
            </a:r>
            <a:r>
              <a:rPr lang="en-US" sz="1800" dirty="0" smtClean="0">
                <a:solidFill>
                  <a:schemeClr val="tx1"/>
                </a:solidFill>
              </a:rPr>
              <a:t> (as included in §521.3(c)):</a:t>
            </a:r>
          </a:p>
          <a:p>
            <a:endParaRPr lang="en-US" sz="1800" dirty="0" smtClean="0">
              <a:solidFill>
                <a:schemeClr val="tx1"/>
              </a:solidFill>
            </a:endParaRPr>
          </a:p>
          <a:p>
            <a:r>
              <a:rPr lang="en-US" sz="1800" i="1" dirty="0" smtClean="0">
                <a:solidFill>
                  <a:schemeClr val="tx1"/>
                </a:solidFill>
              </a:rPr>
              <a:t> </a:t>
            </a:r>
          </a:p>
          <a:p>
            <a:endParaRPr lang="en-US" sz="1800" i="1" dirty="0" smtClean="0">
              <a:solidFill>
                <a:schemeClr val="tx1"/>
              </a:solidFill>
            </a:endParaRPr>
          </a:p>
          <a:p>
            <a:endParaRPr lang="en-US" sz="1800" i="1" dirty="0" smtClean="0">
              <a:solidFill>
                <a:schemeClr val="tx1"/>
              </a:solidFill>
            </a:endParaRPr>
          </a:p>
          <a:p>
            <a:endParaRPr lang="en-US" sz="1800" i="1" dirty="0" smtClean="0">
              <a:solidFill>
                <a:schemeClr val="tx1"/>
              </a:solidFill>
            </a:endParaRPr>
          </a:p>
          <a:p>
            <a:endParaRPr lang="en-US" sz="1800" dirty="0" smtClean="0">
              <a:solidFill>
                <a:schemeClr val="tx1"/>
              </a:solidFill>
            </a:endParaRPr>
          </a:p>
          <a:p>
            <a:pPr marL="0" indent="0"/>
            <a:r>
              <a:rPr lang="en-US" sz="1800" dirty="0" smtClean="0">
                <a:solidFill>
                  <a:schemeClr val="tx1"/>
                </a:solidFill>
              </a:rPr>
              <a:t>It is important to note that the Part 521 requirements are </a:t>
            </a:r>
            <a:r>
              <a:rPr lang="en-US" sz="1800" u="sng" dirty="0" smtClean="0">
                <a:solidFill>
                  <a:schemeClr val="tx1"/>
                </a:solidFill>
              </a:rPr>
              <a:t>more stringent than previous voluntary guidelines and specify that the compliance program must be effective</a:t>
            </a:r>
            <a:r>
              <a:rPr lang="en-US" sz="1800" dirty="0" smtClean="0">
                <a:solidFill>
                  <a:schemeClr val="tx1"/>
                </a:solidFill>
              </a:rPr>
              <a:t>.</a:t>
            </a:r>
          </a:p>
          <a:p>
            <a:endParaRPr lang="en-US" sz="1400" dirty="0"/>
          </a:p>
        </p:txBody>
      </p:sp>
      <p:graphicFrame>
        <p:nvGraphicFramePr>
          <p:cNvPr id="6" name="Table 5"/>
          <p:cNvGraphicFramePr>
            <a:graphicFrameLocks noGrp="1"/>
          </p:cNvGraphicFramePr>
          <p:nvPr>
            <p:extLst>
              <p:ext uri="{D42A27DB-BD31-4B8C-83A1-F6EECF244321}">
                <p14:modId xmlns:p14="http://schemas.microsoft.com/office/powerpoint/2010/main" val="438375350"/>
              </p:ext>
            </p:extLst>
          </p:nvPr>
        </p:nvGraphicFramePr>
        <p:xfrm>
          <a:off x="228600" y="3290823"/>
          <a:ext cx="8610600" cy="1483360"/>
        </p:xfrm>
        <a:graphic>
          <a:graphicData uri="http://schemas.openxmlformats.org/drawingml/2006/table">
            <a:tbl>
              <a:tblPr firstRow="1" bandRow="1">
                <a:tableStyleId>{2D5ABB26-0587-4C30-8999-92F81FD0307C}</a:tableStyleId>
              </a:tblPr>
              <a:tblGrid>
                <a:gridCol w="3258065"/>
                <a:gridCol w="5352535"/>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i="0" dirty="0" smtClean="0">
                          <a:latin typeface="Times New Roman" pitchFamily="18" charset="0"/>
                          <a:cs typeface="Times New Roman" pitchFamily="18" charset="0"/>
                        </a:rPr>
                        <a:t>1.  Policies and Procedures </a:t>
                      </a:r>
                      <a:endParaRPr lang="en-US" b="1" i="0" dirty="0">
                        <a:latin typeface="Times New Roman" pitchFamily="18"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i="0" dirty="0" smtClean="0">
                          <a:latin typeface="Times New Roman" pitchFamily="18" charset="0"/>
                          <a:cs typeface="Times New Roman" pitchFamily="18" charset="0"/>
                        </a:rPr>
                        <a:t>5.  Discipline</a:t>
                      </a:r>
                      <a:endParaRPr lang="en-US" b="1" i="0" dirty="0">
                        <a:latin typeface="Times New Roman" pitchFamily="18"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i="0" dirty="0" smtClean="0">
                          <a:latin typeface="Times New Roman" pitchFamily="18" charset="0"/>
                          <a:cs typeface="Times New Roman" pitchFamily="18" charset="0"/>
                        </a:rPr>
                        <a:t>2.  Compliance Officer</a:t>
                      </a:r>
                      <a:endParaRPr lang="en-US" b="1" i="0" dirty="0" smtClean="0">
                        <a:solidFill>
                          <a:prstClr val="black"/>
                        </a:solidFill>
                        <a:latin typeface="Times New Roman" pitchFamily="18" charset="0"/>
                        <a:ea typeface="ＭＳ Ｐゴシック" pitchFamily="-112" charset="-128"/>
                        <a:cs typeface="Times New Roman" pitchFamily="18" charset="0"/>
                      </a:endParaRPr>
                    </a:p>
                  </a:txBody>
                  <a:tcPr>
                    <a:lnL>
                      <a:noFill/>
                    </a:lnL>
                    <a:lnR>
                      <a:noFill/>
                    </a:lnR>
                    <a:lnT>
                      <a:noFill/>
                    </a:lnT>
                    <a:lnB>
                      <a:noFill/>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i="0" dirty="0" smtClean="0">
                          <a:latin typeface="Times New Roman" pitchFamily="18" charset="0"/>
                          <a:cs typeface="Times New Roman" pitchFamily="18" charset="0"/>
                        </a:rPr>
                        <a:t>6.  Auditing and Monitoring/Risk Area Identification</a:t>
                      </a:r>
                      <a:endParaRPr lang="en-US" b="1" i="0" dirty="0">
                        <a:latin typeface="Times New Roman" pitchFamily="18"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i="0" dirty="0" smtClean="0">
                          <a:latin typeface="Times New Roman" pitchFamily="18" charset="0"/>
                          <a:cs typeface="Times New Roman" pitchFamily="18" charset="0"/>
                        </a:rPr>
                        <a:t>3.  Training and Education</a:t>
                      </a:r>
                      <a:endParaRPr lang="en-US" b="1" i="0" dirty="0" smtClean="0">
                        <a:solidFill>
                          <a:prstClr val="black"/>
                        </a:solidFill>
                        <a:latin typeface="Times New Roman" pitchFamily="18" charset="0"/>
                        <a:ea typeface="ＭＳ Ｐゴシック" pitchFamily="-112" charset="-128"/>
                        <a:cs typeface="Times New Roman" pitchFamily="18" charset="0"/>
                      </a:endParaRPr>
                    </a:p>
                  </a:txBody>
                  <a:tcPr>
                    <a:lnL>
                      <a:noFill/>
                    </a:lnL>
                    <a:lnR>
                      <a:noFill/>
                    </a:lnR>
                    <a:lnT>
                      <a:noFill/>
                    </a:lnT>
                    <a:lnB>
                      <a:noFill/>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i="0" dirty="0" smtClean="0">
                          <a:latin typeface="Times New Roman" pitchFamily="18" charset="0"/>
                          <a:cs typeface="Times New Roman" pitchFamily="18" charset="0"/>
                        </a:rPr>
                        <a:t>7.</a:t>
                      </a:r>
                      <a:r>
                        <a:rPr lang="en-US" b="1" i="0" baseline="0" dirty="0" smtClean="0">
                          <a:latin typeface="Times New Roman" pitchFamily="18" charset="0"/>
                          <a:cs typeface="Times New Roman" pitchFamily="18" charset="0"/>
                        </a:rPr>
                        <a:t>  </a:t>
                      </a:r>
                      <a:r>
                        <a:rPr lang="en-US" b="1" i="0" dirty="0" smtClean="0">
                          <a:latin typeface="Times New Roman" pitchFamily="18" charset="0"/>
                          <a:cs typeface="Times New Roman" pitchFamily="18" charset="0"/>
                        </a:rPr>
                        <a:t>Non-Retaliation</a:t>
                      </a:r>
                      <a:endParaRPr lang="en-US" b="1" i="0" dirty="0">
                        <a:latin typeface="Times New Roman" pitchFamily="18"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tcPr>
                </a:tc>
              </a:tr>
              <a:tr h="370840">
                <a:tc>
                  <a:txBody>
                    <a:bodyPr/>
                    <a:lstStyle/>
                    <a:p>
                      <a:r>
                        <a:rPr lang="en-US" b="1" i="0" dirty="0" smtClean="0">
                          <a:latin typeface="Times New Roman" pitchFamily="18" charset="0"/>
                          <a:cs typeface="Times New Roman" pitchFamily="18" charset="0"/>
                        </a:rPr>
                        <a:t>4.  Communication </a:t>
                      </a:r>
                      <a:endParaRPr lang="en-US" b="1" i="0" dirty="0">
                        <a:latin typeface="Times New Roman" pitchFamily="18"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i="0" dirty="0" smtClean="0">
                          <a:latin typeface="Times New Roman" pitchFamily="18" charset="0"/>
                          <a:cs typeface="Times New Roman" pitchFamily="18" charset="0"/>
                        </a:rPr>
                        <a:t>8.  Reporting and Response</a:t>
                      </a:r>
                      <a:endParaRPr lang="en-US" b="1" i="0" dirty="0">
                        <a:latin typeface="Times New Roman" pitchFamily="18" charset="0"/>
                        <a:cs typeface="Times New Roman" pitchFamily="18" charset="0"/>
                      </a:endParaRPr>
                    </a:p>
                  </a:txBody>
                  <a:tcPr>
                    <a:lnL>
                      <a:noFill/>
                    </a:lnL>
                    <a:lnR>
                      <a:noFill/>
                    </a:lnR>
                    <a:lnT>
                      <a:noFill/>
                    </a:lnT>
                    <a:lnB>
                      <a:noFill/>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500609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619767" y="464955"/>
            <a:ext cx="4067033" cy="381684"/>
          </a:xfrm>
        </p:spPr>
        <p:txBody>
          <a:bodyPr/>
          <a:lstStyle/>
          <a:p>
            <a:pPr algn="l"/>
            <a:r>
              <a:rPr lang="en-US" dirty="0" smtClean="0"/>
              <a:t>Office of compliance &amp; audit service</a:t>
            </a:r>
            <a:endParaRPr lang="en-US" dirty="0"/>
          </a:p>
        </p:txBody>
      </p:sp>
      <p:sp>
        <p:nvSpPr>
          <p:cNvPr id="3" name="Text Placeholder 2"/>
          <p:cNvSpPr>
            <a:spLocks noGrp="1"/>
          </p:cNvSpPr>
          <p:nvPr>
            <p:ph type="body" sz="quarter" idx="14"/>
          </p:nvPr>
        </p:nvSpPr>
        <p:spPr/>
        <p:txBody>
          <a:bodyPr/>
          <a:lstStyle/>
          <a:p>
            <a:r>
              <a:rPr lang="en-US" sz="2400" dirty="0" smtClean="0">
                <a:solidFill>
                  <a:schemeClr val="bg1"/>
                </a:solidFill>
              </a:rPr>
              <a:t>Sample Elements </a:t>
            </a:r>
            <a:r>
              <a:rPr lang="en-US" sz="2400" dirty="0">
                <a:solidFill>
                  <a:schemeClr val="bg1"/>
                </a:solidFill>
              </a:rPr>
              <a:t>of </a:t>
            </a:r>
            <a:r>
              <a:rPr lang="en-US" sz="2400" dirty="0" smtClean="0">
                <a:solidFill>
                  <a:schemeClr val="bg1"/>
                </a:solidFill>
              </a:rPr>
              <a:t>SBUH’s </a:t>
            </a:r>
            <a:r>
              <a:rPr lang="en-US" sz="2400" dirty="0">
                <a:solidFill>
                  <a:schemeClr val="bg1"/>
                </a:solidFill>
              </a:rPr>
              <a:t>Compliance Program</a:t>
            </a:r>
          </a:p>
        </p:txBody>
      </p:sp>
      <p:sp>
        <p:nvSpPr>
          <p:cNvPr id="6" name="Text Placeholder 5"/>
          <p:cNvSpPr>
            <a:spLocks noGrp="1"/>
          </p:cNvSpPr>
          <p:nvPr>
            <p:ph type="body" sz="quarter" idx="15"/>
          </p:nvPr>
        </p:nvSpPr>
        <p:spPr>
          <a:xfrm>
            <a:off x="228600" y="1295400"/>
            <a:ext cx="8686799" cy="4953000"/>
          </a:xfrm>
        </p:spPr>
        <p:txBody>
          <a:bodyPr/>
          <a:lstStyle/>
          <a:p>
            <a:pPr>
              <a:spcBef>
                <a:spcPts val="600"/>
              </a:spcBef>
              <a:tabLst>
                <a:tab pos="285750" algn="l"/>
              </a:tabLst>
            </a:pPr>
            <a:r>
              <a:rPr lang="en-US" sz="1800" b="1" dirty="0" smtClean="0">
                <a:solidFill>
                  <a:prstClr val="black"/>
                </a:solidFill>
              </a:rPr>
              <a:t>1</a:t>
            </a:r>
            <a:r>
              <a:rPr lang="en-US" sz="1800" b="1" dirty="0">
                <a:solidFill>
                  <a:prstClr val="black"/>
                </a:solidFill>
              </a:rPr>
              <a:t>.  Policies and </a:t>
            </a:r>
            <a:r>
              <a:rPr lang="en-US" sz="1800" b="1" dirty="0" smtClean="0">
                <a:solidFill>
                  <a:prstClr val="black"/>
                </a:solidFill>
              </a:rPr>
              <a:t>Procedures - </a:t>
            </a:r>
            <a:r>
              <a:rPr lang="en-US" sz="1800" dirty="0">
                <a:solidFill>
                  <a:prstClr val="black"/>
                </a:solidFill>
              </a:rPr>
              <a:t>Code of </a:t>
            </a:r>
            <a:r>
              <a:rPr lang="en-US" sz="1800" dirty="0" smtClean="0">
                <a:solidFill>
                  <a:prstClr val="black"/>
                </a:solidFill>
              </a:rPr>
              <a:t>Conduct, Administrative Policies and Procedures</a:t>
            </a:r>
            <a:endParaRPr lang="en-US" sz="1800" dirty="0">
              <a:solidFill>
                <a:prstClr val="black"/>
              </a:solidFill>
            </a:endParaRPr>
          </a:p>
          <a:p>
            <a:pPr marL="285750" indent="-285750">
              <a:spcBef>
                <a:spcPts val="600"/>
              </a:spcBef>
              <a:buFontTx/>
              <a:buAutoNum type="arabicPeriod" startAt="2"/>
            </a:pPr>
            <a:r>
              <a:rPr lang="en-US" sz="1800" b="1" dirty="0" smtClean="0">
                <a:solidFill>
                  <a:prstClr val="black"/>
                </a:solidFill>
              </a:rPr>
              <a:t>Interim Chief Compliance Officer – </a:t>
            </a:r>
            <a:r>
              <a:rPr lang="en-US" sz="1800" dirty="0" smtClean="0">
                <a:solidFill>
                  <a:prstClr val="black"/>
                </a:solidFill>
              </a:rPr>
              <a:t>John W. Ruth, MBA, RHIA</a:t>
            </a:r>
            <a:endParaRPr lang="en-US" sz="1800" dirty="0">
              <a:solidFill>
                <a:prstClr val="black"/>
              </a:solidFill>
            </a:endParaRPr>
          </a:p>
          <a:p>
            <a:pPr marL="285750" indent="-285750">
              <a:spcBef>
                <a:spcPts val="600"/>
              </a:spcBef>
              <a:buFontTx/>
              <a:buAutoNum type="arabicPeriod" startAt="2"/>
            </a:pPr>
            <a:r>
              <a:rPr lang="en-US" sz="1800" b="1" dirty="0">
                <a:solidFill>
                  <a:prstClr val="black"/>
                </a:solidFill>
              </a:rPr>
              <a:t>Training and </a:t>
            </a:r>
            <a:r>
              <a:rPr lang="en-US" sz="1800" b="1" dirty="0" smtClean="0">
                <a:solidFill>
                  <a:prstClr val="black"/>
                </a:solidFill>
              </a:rPr>
              <a:t>Education - </a:t>
            </a:r>
            <a:r>
              <a:rPr lang="en-US" sz="1800" dirty="0" smtClean="0">
                <a:solidFill>
                  <a:prstClr val="black"/>
                </a:solidFill>
              </a:rPr>
              <a:t>New Employee Orientation, Annual Re-Certification, Focused Training and Special Requests </a:t>
            </a:r>
            <a:endParaRPr lang="en-US" sz="1800" dirty="0">
              <a:solidFill>
                <a:prstClr val="black"/>
              </a:solidFill>
            </a:endParaRPr>
          </a:p>
          <a:p>
            <a:pPr marL="285750" indent="-285750">
              <a:spcBef>
                <a:spcPts val="600"/>
              </a:spcBef>
              <a:buFontTx/>
              <a:buAutoNum type="arabicPeriod" startAt="2"/>
            </a:pPr>
            <a:r>
              <a:rPr lang="en-US" sz="1800" b="1" dirty="0" smtClean="0">
                <a:solidFill>
                  <a:prstClr val="black"/>
                </a:solidFill>
              </a:rPr>
              <a:t>Communication - </a:t>
            </a:r>
            <a:r>
              <a:rPr lang="en-US" sz="1800" dirty="0" smtClean="0">
                <a:solidFill>
                  <a:prstClr val="black"/>
                </a:solidFill>
              </a:rPr>
              <a:t>Anonymous Compliance Helpline (1-866-623-1480), or direct contact with our Interim Chief Compliance Officer 631-638-2366.</a:t>
            </a:r>
          </a:p>
          <a:p>
            <a:pPr marL="285750" indent="-285750">
              <a:spcBef>
                <a:spcPts val="600"/>
              </a:spcBef>
              <a:buFontTx/>
              <a:buAutoNum type="arabicPeriod" startAt="2"/>
            </a:pPr>
            <a:r>
              <a:rPr lang="en-US" sz="1800" b="1" dirty="0" smtClean="0">
                <a:solidFill>
                  <a:prstClr val="black"/>
                </a:solidFill>
              </a:rPr>
              <a:t>Discipline - </a:t>
            </a:r>
            <a:r>
              <a:rPr lang="en-US" sz="1800" dirty="0" smtClean="0">
                <a:solidFill>
                  <a:prstClr val="black"/>
                </a:solidFill>
              </a:rPr>
              <a:t>Action taken is appropriate and consistent with collective bargaining agreements, federal, state and local laws.</a:t>
            </a:r>
            <a:endParaRPr lang="en-US" sz="1800" dirty="0">
              <a:solidFill>
                <a:prstClr val="black"/>
              </a:solidFill>
            </a:endParaRPr>
          </a:p>
          <a:p>
            <a:pPr marL="285750" indent="-285750">
              <a:spcBef>
                <a:spcPts val="600"/>
              </a:spcBef>
              <a:buFontTx/>
              <a:buAutoNum type="arabicPeriod" startAt="2"/>
            </a:pPr>
            <a:r>
              <a:rPr lang="en-US" sz="1800" b="1" dirty="0" smtClean="0">
                <a:solidFill>
                  <a:prstClr val="black"/>
                </a:solidFill>
              </a:rPr>
              <a:t>Auditing </a:t>
            </a:r>
            <a:r>
              <a:rPr lang="en-US" sz="1800" b="1" dirty="0">
                <a:solidFill>
                  <a:prstClr val="black"/>
                </a:solidFill>
              </a:rPr>
              <a:t>and Monitoring/Risk Area </a:t>
            </a:r>
            <a:r>
              <a:rPr lang="en-US" sz="1800" b="1" dirty="0" smtClean="0">
                <a:solidFill>
                  <a:prstClr val="black"/>
                </a:solidFill>
              </a:rPr>
              <a:t>Identification - </a:t>
            </a:r>
            <a:r>
              <a:rPr lang="en-US" sz="1800" dirty="0" smtClean="0">
                <a:solidFill>
                  <a:prstClr val="black"/>
                </a:solidFill>
              </a:rPr>
              <a:t>Continuous monitoring/auditing initiatives, collaborative assessment of organizational control activities.</a:t>
            </a:r>
            <a:endParaRPr lang="en-US" sz="1800" dirty="0">
              <a:solidFill>
                <a:prstClr val="black"/>
              </a:solidFill>
            </a:endParaRPr>
          </a:p>
          <a:p>
            <a:pPr marL="285750" indent="-285750">
              <a:spcBef>
                <a:spcPts val="600"/>
              </a:spcBef>
              <a:buFontTx/>
              <a:buAutoNum type="arabicPeriod" startAt="2"/>
            </a:pPr>
            <a:r>
              <a:rPr lang="en-US" sz="1800" b="1" dirty="0" smtClean="0">
                <a:solidFill>
                  <a:prstClr val="black"/>
                </a:solidFill>
              </a:rPr>
              <a:t>Reporting </a:t>
            </a:r>
            <a:r>
              <a:rPr lang="en-US" sz="1800" b="1" dirty="0">
                <a:solidFill>
                  <a:prstClr val="black"/>
                </a:solidFill>
              </a:rPr>
              <a:t>and </a:t>
            </a:r>
            <a:r>
              <a:rPr lang="en-US" sz="1800" b="1" dirty="0" smtClean="0">
                <a:solidFill>
                  <a:prstClr val="black"/>
                </a:solidFill>
              </a:rPr>
              <a:t>Response - </a:t>
            </a:r>
            <a:r>
              <a:rPr lang="en-US" sz="1800" dirty="0" smtClean="0">
                <a:solidFill>
                  <a:prstClr val="black"/>
                </a:solidFill>
              </a:rPr>
              <a:t>Investigations of compliance concerns and corrective action plans </a:t>
            </a:r>
            <a:endParaRPr lang="en-US" sz="1800" dirty="0">
              <a:solidFill>
                <a:prstClr val="black"/>
              </a:solidFill>
            </a:endParaRPr>
          </a:p>
          <a:p>
            <a:pPr marL="285750" indent="-285750">
              <a:spcBef>
                <a:spcPts val="600"/>
              </a:spcBef>
              <a:buFontTx/>
              <a:buAutoNum type="arabicPeriod" startAt="2"/>
            </a:pPr>
            <a:r>
              <a:rPr lang="en-US" sz="1800" b="1" dirty="0" smtClean="0">
                <a:solidFill>
                  <a:prstClr val="black"/>
                </a:solidFill>
              </a:rPr>
              <a:t>Non-Retaliation - </a:t>
            </a:r>
            <a:r>
              <a:rPr lang="en-US" sz="1800" dirty="0" smtClean="0">
                <a:solidFill>
                  <a:schemeClr val="tx1"/>
                </a:solidFill>
              </a:rPr>
              <a:t>To </a:t>
            </a:r>
            <a:r>
              <a:rPr lang="en-US" sz="1800" dirty="0">
                <a:solidFill>
                  <a:schemeClr val="tx1"/>
                </a:solidFill>
              </a:rPr>
              <a:t>promote the reporting </a:t>
            </a:r>
            <a:r>
              <a:rPr lang="en-US" sz="1800" dirty="0" smtClean="0">
                <a:solidFill>
                  <a:schemeClr val="tx1"/>
                </a:solidFill>
              </a:rPr>
              <a:t>of known </a:t>
            </a:r>
            <a:r>
              <a:rPr lang="en-US" sz="1800" dirty="0">
                <a:solidFill>
                  <a:schemeClr val="tx1"/>
                </a:solidFill>
              </a:rPr>
              <a:t>or suspected violations SBUH has adopted a code of non-retaliation for individuals </a:t>
            </a:r>
            <a:r>
              <a:rPr lang="en-US" sz="1800" dirty="0" smtClean="0">
                <a:solidFill>
                  <a:schemeClr val="tx1"/>
                </a:solidFill>
              </a:rPr>
              <a:t>who in </a:t>
            </a:r>
            <a:r>
              <a:rPr lang="en-US" sz="1800" dirty="0">
                <a:solidFill>
                  <a:schemeClr val="tx1"/>
                </a:solidFill>
              </a:rPr>
              <a:t>“good faith” provide information they believe or perceive to be true.</a:t>
            </a:r>
            <a:endParaRPr lang="en-US" sz="1800" b="1" dirty="0">
              <a:solidFill>
                <a:schemeClr val="tx1"/>
              </a:solidFill>
            </a:endParaRPr>
          </a:p>
          <a:p>
            <a:endParaRPr lang="en-US" sz="1800" dirty="0"/>
          </a:p>
        </p:txBody>
      </p:sp>
    </p:spTree>
    <p:extLst>
      <p:ext uri="{BB962C8B-B14F-4D97-AF65-F5344CB8AC3E}">
        <p14:creationId xmlns:p14="http://schemas.microsoft.com/office/powerpoint/2010/main" val="1545123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619767" y="464955"/>
            <a:ext cx="4067033" cy="381684"/>
          </a:xfrm>
        </p:spPr>
        <p:txBody>
          <a:bodyPr/>
          <a:lstStyle/>
          <a:p>
            <a:pPr algn="l"/>
            <a:r>
              <a:rPr lang="en-US" dirty="0" smtClean="0"/>
              <a:t>Office of compliance &amp; audit service</a:t>
            </a:r>
            <a:endParaRPr lang="en-US" dirty="0"/>
          </a:p>
        </p:txBody>
      </p:sp>
      <p:sp>
        <p:nvSpPr>
          <p:cNvPr id="3" name="Text Placeholder 2"/>
          <p:cNvSpPr>
            <a:spLocks noGrp="1"/>
          </p:cNvSpPr>
          <p:nvPr>
            <p:ph type="body" sz="quarter" idx="14"/>
          </p:nvPr>
        </p:nvSpPr>
        <p:spPr/>
        <p:txBody>
          <a:bodyPr/>
          <a:lstStyle/>
          <a:p>
            <a:r>
              <a:rPr lang="en-US" sz="2400" dirty="0">
                <a:solidFill>
                  <a:schemeClr val="bg1"/>
                </a:solidFill>
              </a:rPr>
              <a:t>Compliance </a:t>
            </a:r>
            <a:r>
              <a:rPr lang="en-US" sz="2400" dirty="0" smtClean="0">
                <a:solidFill>
                  <a:schemeClr val="bg1"/>
                </a:solidFill>
              </a:rPr>
              <a:t>Programs</a:t>
            </a:r>
            <a:endParaRPr lang="en-US" dirty="0"/>
          </a:p>
        </p:txBody>
      </p:sp>
      <p:sp>
        <p:nvSpPr>
          <p:cNvPr id="4" name="Text Placeholder 3"/>
          <p:cNvSpPr>
            <a:spLocks noGrp="1"/>
          </p:cNvSpPr>
          <p:nvPr>
            <p:ph type="body" sz="quarter" idx="15"/>
          </p:nvPr>
        </p:nvSpPr>
        <p:spPr>
          <a:xfrm>
            <a:off x="117987" y="1076631"/>
            <a:ext cx="8908025" cy="5210279"/>
          </a:xfrm>
        </p:spPr>
        <p:txBody>
          <a:bodyPr/>
          <a:lstStyle/>
          <a:p>
            <a:endParaRPr lang="en-US" sz="100" b="1" dirty="0" smtClean="0">
              <a:solidFill>
                <a:schemeClr val="tx1"/>
              </a:solidFill>
            </a:endParaRPr>
          </a:p>
          <a:p>
            <a:pPr>
              <a:spcBef>
                <a:spcPts val="1200"/>
              </a:spcBef>
              <a:buFont typeface="Arial" pitchFamily="34" charset="0"/>
              <a:buChar char="•"/>
            </a:pPr>
            <a:r>
              <a:rPr lang="en-US" sz="1800" dirty="0" smtClean="0">
                <a:solidFill>
                  <a:schemeClr val="tx1"/>
                </a:solidFill>
              </a:rPr>
              <a:t>Guidance has been available since the late 1990s in the form of the Office of the Inspector General’s (“OIG”) </a:t>
            </a:r>
            <a:r>
              <a:rPr lang="en-US" sz="1800" b="1" dirty="0" smtClean="0">
                <a:solidFill>
                  <a:schemeClr val="tx1"/>
                </a:solidFill>
              </a:rPr>
              <a:t>voluntary “Compliance Program Guidance” </a:t>
            </a:r>
            <a:r>
              <a:rPr lang="en-US" sz="1800" dirty="0" smtClean="0">
                <a:solidFill>
                  <a:schemeClr val="tx1"/>
                </a:solidFill>
              </a:rPr>
              <a:t>publications in the Federal Register.  The OIG’s guidance recommends specific compliance program elements and identifies certain key risk areas which should be addressed by the compliance programs of healthcare providers.</a:t>
            </a:r>
          </a:p>
          <a:p>
            <a:pPr>
              <a:spcBef>
                <a:spcPts val="1200"/>
              </a:spcBef>
              <a:buFont typeface="Arial" pitchFamily="34" charset="0"/>
              <a:buChar char="•"/>
            </a:pPr>
            <a:r>
              <a:rPr lang="en-US" sz="1800" dirty="0" smtClean="0">
                <a:solidFill>
                  <a:schemeClr val="tx1"/>
                </a:solidFill>
              </a:rPr>
              <a:t>The United States Federal Sentencing Guidelines (“Sentencing Guidelines”), Chapter 8, Part B (§8B2.1, “Effective Compliance and Ethics Program”) outline specific factors considered by the Federal government when establishing organizational penalties or sanctions following instances of criminal conduct.</a:t>
            </a:r>
          </a:p>
          <a:p>
            <a:pPr>
              <a:spcBef>
                <a:spcPts val="1200"/>
              </a:spcBef>
              <a:buFont typeface="Arial" pitchFamily="34" charset="0"/>
              <a:buChar char="•"/>
            </a:pPr>
            <a:r>
              <a:rPr lang="en-US" sz="1800" dirty="0" smtClean="0">
                <a:solidFill>
                  <a:schemeClr val="tx1"/>
                </a:solidFill>
              </a:rPr>
              <a:t>The Sentencing Guidelines address overall “effectiveness” factors (e.g., organizational culture, governance and oversight, communication, training and remediation) evaluated to determine whether an organization’s compliance program is adequately designed to prevent, detect and respond to criminal conduct.  The Sentencing Guidelines provide the Federal government with standards for the determination of organizational culpability and establishment of sanctions, but meeting the compliance program “</a:t>
            </a:r>
            <a:r>
              <a:rPr lang="en-US" sz="1800" b="1" dirty="0" smtClean="0">
                <a:solidFill>
                  <a:schemeClr val="tx1"/>
                </a:solidFill>
              </a:rPr>
              <a:t>effectiveness” criteria can be a significant mitigating factor for organizations in the unfortunate situation of facing penalties as a result of criminal conduct</a:t>
            </a:r>
            <a:endParaRPr lang="en-US" sz="1800" dirty="0"/>
          </a:p>
        </p:txBody>
      </p:sp>
    </p:spTree>
    <p:extLst>
      <p:ext uri="{BB962C8B-B14F-4D97-AF65-F5344CB8AC3E}">
        <p14:creationId xmlns:p14="http://schemas.microsoft.com/office/powerpoint/2010/main" val="2907046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619767" y="464955"/>
            <a:ext cx="4067033" cy="381684"/>
          </a:xfrm>
        </p:spPr>
        <p:txBody>
          <a:bodyPr/>
          <a:lstStyle/>
          <a:p>
            <a:pPr algn="l"/>
            <a:r>
              <a:rPr lang="en-US" dirty="0" smtClean="0"/>
              <a:t>Office of compliance &amp; audit service</a:t>
            </a:r>
            <a:endParaRPr lang="en-US" dirty="0"/>
          </a:p>
        </p:txBody>
      </p:sp>
      <p:sp>
        <p:nvSpPr>
          <p:cNvPr id="3" name="Text Placeholder 2"/>
          <p:cNvSpPr>
            <a:spLocks noGrp="1"/>
          </p:cNvSpPr>
          <p:nvPr>
            <p:ph type="body" sz="quarter" idx="14"/>
          </p:nvPr>
        </p:nvSpPr>
        <p:spPr/>
        <p:txBody>
          <a:bodyPr/>
          <a:lstStyle/>
          <a:p>
            <a:r>
              <a:rPr lang="en-US" sz="2400" dirty="0" smtClean="0">
                <a:solidFill>
                  <a:schemeClr val="bg1"/>
                </a:solidFill>
              </a:rPr>
              <a:t>Fraud, Waste and Abuse Definitions</a:t>
            </a:r>
            <a:endParaRPr lang="en-US" sz="1800" dirty="0"/>
          </a:p>
        </p:txBody>
      </p:sp>
      <p:sp>
        <p:nvSpPr>
          <p:cNvPr id="4" name="Text Placeholder 3"/>
          <p:cNvSpPr>
            <a:spLocks noGrp="1"/>
          </p:cNvSpPr>
          <p:nvPr>
            <p:ph type="body" sz="quarter" idx="15"/>
          </p:nvPr>
        </p:nvSpPr>
        <p:spPr>
          <a:xfrm>
            <a:off x="117986" y="1135625"/>
            <a:ext cx="9026013" cy="5166034"/>
          </a:xfrm>
        </p:spPr>
        <p:txBody>
          <a:bodyPr/>
          <a:lstStyle/>
          <a:p>
            <a:pPr>
              <a:spcAft>
                <a:spcPts val="600"/>
              </a:spcAft>
              <a:buFontTx/>
              <a:buChar char="•"/>
              <a:defRPr/>
            </a:pPr>
            <a:endParaRPr lang="en-US" sz="2400" kern="0" dirty="0" smtClean="0"/>
          </a:p>
          <a:p>
            <a:pPr>
              <a:spcAft>
                <a:spcPts val="600"/>
              </a:spcAft>
              <a:buFontTx/>
              <a:buChar char="•"/>
              <a:defRPr/>
            </a:pPr>
            <a:r>
              <a:rPr lang="en-US" sz="1800" dirty="0">
                <a:solidFill>
                  <a:schemeClr val="tx1"/>
                </a:solidFill>
              </a:rPr>
              <a:t>There are both Federal and New York State statutes relating to the filing of False Claims  and protection offered to Whistleblowers who report False Claims. </a:t>
            </a:r>
          </a:p>
          <a:p>
            <a:pPr>
              <a:spcAft>
                <a:spcPts val="600"/>
              </a:spcAft>
              <a:buFontTx/>
              <a:buChar char="•"/>
              <a:defRPr/>
            </a:pPr>
            <a:r>
              <a:rPr lang="en-US" sz="1800" dirty="0">
                <a:solidFill>
                  <a:schemeClr val="tx1"/>
                </a:solidFill>
              </a:rPr>
              <a:t>They protect against </a:t>
            </a:r>
            <a:r>
              <a:rPr lang="en-US" sz="1800" b="1" dirty="0" smtClean="0">
                <a:solidFill>
                  <a:schemeClr val="tx1"/>
                </a:solidFill>
              </a:rPr>
              <a:t>Fraud, Waste and Abuse</a:t>
            </a:r>
            <a:r>
              <a:rPr lang="en-US" sz="1800" dirty="0" smtClean="0">
                <a:solidFill>
                  <a:schemeClr val="tx1"/>
                </a:solidFill>
              </a:rPr>
              <a:t>.</a:t>
            </a:r>
            <a:endParaRPr lang="en-US" sz="1800" dirty="0">
              <a:solidFill>
                <a:schemeClr val="tx1"/>
              </a:solidFill>
            </a:endParaRPr>
          </a:p>
          <a:p>
            <a:pPr marL="739775" lvl="0" indent="-333375">
              <a:spcAft>
                <a:spcPts val="600"/>
              </a:spcAft>
              <a:buFontTx/>
              <a:buChar char="•"/>
              <a:defRPr/>
            </a:pPr>
            <a:r>
              <a:rPr lang="en-US" sz="1800" b="1" dirty="0">
                <a:solidFill>
                  <a:schemeClr val="tx1"/>
                </a:solidFill>
              </a:rPr>
              <a:t>Fraud </a:t>
            </a:r>
            <a:r>
              <a:rPr lang="en-US" sz="1800" dirty="0">
                <a:solidFill>
                  <a:schemeClr val="tx1"/>
                </a:solidFill>
              </a:rPr>
              <a:t>includes obtaining a benefit through intentional misrepresentation or concealment of material facts</a:t>
            </a:r>
          </a:p>
          <a:p>
            <a:pPr marL="739775" lvl="0" indent="-333375">
              <a:spcAft>
                <a:spcPts val="600"/>
              </a:spcAft>
              <a:buFontTx/>
              <a:buChar char="•"/>
              <a:defRPr/>
            </a:pPr>
            <a:r>
              <a:rPr lang="en-US" sz="1800" b="1" dirty="0">
                <a:solidFill>
                  <a:schemeClr val="tx1"/>
                </a:solidFill>
              </a:rPr>
              <a:t>Waste</a:t>
            </a:r>
            <a:r>
              <a:rPr lang="en-US" sz="1800" dirty="0">
                <a:solidFill>
                  <a:schemeClr val="tx1"/>
                </a:solidFill>
              </a:rPr>
              <a:t> includes incurring unnecessary costs as a result of deficient management, practices, or controls</a:t>
            </a:r>
          </a:p>
          <a:p>
            <a:pPr marL="739775" lvl="0" indent="-333375">
              <a:spcAft>
                <a:spcPts val="600"/>
              </a:spcAft>
              <a:buFontTx/>
              <a:buChar char="•"/>
              <a:defRPr/>
            </a:pPr>
            <a:r>
              <a:rPr lang="en-US" sz="1800" b="1" dirty="0">
                <a:solidFill>
                  <a:schemeClr val="tx1"/>
                </a:solidFill>
              </a:rPr>
              <a:t>Abuse </a:t>
            </a:r>
            <a:r>
              <a:rPr lang="en-US" sz="1800" dirty="0">
                <a:solidFill>
                  <a:schemeClr val="tx1"/>
                </a:solidFill>
              </a:rPr>
              <a:t>includes excessively or improperly using government resources</a:t>
            </a:r>
          </a:p>
        </p:txBody>
      </p:sp>
    </p:spTree>
    <p:extLst>
      <p:ext uri="{BB962C8B-B14F-4D97-AF65-F5344CB8AC3E}">
        <p14:creationId xmlns:p14="http://schemas.microsoft.com/office/powerpoint/2010/main" val="3821701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619767" y="464955"/>
            <a:ext cx="4067033" cy="381684"/>
          </a:xfrm>
        </p:spPr>
        <p:txBody>
          <a:bodyPr/>
          <a:lstStyle/>
          <a:p>
            <a:pPr algn="l"/>
            <a:r>
              <a:rPr lang="en-US" dirty="0" smtClean="0"/>
              <a:t>Office of compliance &amp; audit service</a:t>
            </a:r>
            <a:endParaRPr lang="en-US" dirty="0"/>
          </a:p>
        </p:txBody>
      </p:sp>
      <p:sp>
        <p:nvSpPr>
          <p:cNvPr id="3" name="Text Placeholder 2"/>
          <p:cNvSpPr>
            <a:spLocks noGrp="1"/>
          </p:cNvSpPr>
          <p:nvPr>
            <p:ph type="body" sz="quarter" idx="14"/>
          </p:nvPr>
        </p:nvSpPr>
        <p:spPr/>
        <p:txBody>
          <a:bodyPr/>
          <a:lstStyle/>
          <a:p>
            <a:r>
              <a:rPr lang="en-US" sz="2400" dirty="0">
                <a:solidFill>
                  <a:schemeClr val="bg1"/>
                </a:solidFill>
              </a:rPr>
              <a:t>Federal and State False Claims Act ( FCA </a:t>
            </a:r>
            <a:r>
              <a:rPr lang="en-US" sz="2400" dirty="0" smtClean="0">
                <a:solidFill>
                  <a:schemeClr val="bg1"/>
                </a:solidFill>
              </a:rPr>
              <a:t>)</a:t>
            </a:r>
            <a:endParaRPr lang="en-US" sz="1800" dirty="0"/>
          </a:p>
        </p:txBody>
      </p:sp>
      <p:sp>
        <p:nvSpPr>
          <p:cNvPr id="4" name="Text Placeholder 3"/>
          <p:cNvSpPr>
            <a:spLocks noGrp="1"/>
          </p:cNvSpPr>
          <p:nvPr>
            <p:ph type="body" sz="quarter" idx="15"/>
          </p:nvPr>
        </p:nvSpPr>
        <p:spPr>
          <a:xfrm>
            <a:off x="117986" y="1135625"/>
            <a:ext cx="9026013" cy="5166034"/>
          </a:xfrm>
        </p:spPr>
        <p:txBody>
          <a:bodyPr/>
          <a:lstStyle/>
          <a:p>
            <a:pPr>
              <a:buFontTx/>
              <a:buChar char="•"/>
              <a:defRPr/>
            </a:pPr>
            <a:r>
              <a:rPr lang="en-US" sz="1600" b="1" u="sng" kern="0" dirty="0" smtClean="0"/>
              <a:t>FEDERAL LAWS</a:t>
            </a:r>
          </a:p>
          <a:p>
            <a:pPr marL="742950" lvl="1" indent="-285750">
              <a:buFontTx/>
              <a:buChar char="–"/>
              <a:defRPr/>
            </a:pPr>
            <a:r>
              <a:rPr lang="en-US" sz="1600" kern="0" dirty="0" smtClean="0"/>
              <a:t>Federal False Claims Act (31 USC §§3729-3733)</a:t>
            </a:r>
          </a:p>
          <a:p>
            <a:pPr marL="742950" lvl="1" indent="-285750">
              <a:buFontTx/>
              <a:buChar char="–"/>
              <a:defRPr/>
            </a:pPr>
            <a:r>
              <a:rPr lang="en-US" sz="1600" kern="0" dirty="0" smtClean="0"/>
              <a:t>Anti-Kickback Statute (42 USC § 1320a-7b(b)</a:t>
            </a:r>
          </a:p>
          <a:p>
            <a:pPr marL="742950" lvl="1" indent="-285750">
              <a:buFontTx/>
              <a:buChar char="–"/>
              <a:defRPr/>
            </a:pPr>
            <a:r>
              <a:rPr lang="en-US" sz="1600" kern="0" dirty="0"/>
              <a:t>Physician Self-Referral Law (42 USC </a:t>
            </a:r>
            <a:r>
              <a:rPr lang="en-US" sz="1600" kern="0" dirty="0" smtClean="0"/>
              <a:t>§ 1395nn)</a:t>
            </a:r>
          </a:p>
          <a:p>
            <a:pPr marL="742950" lvl="1" indent="-285750">
              <a:buFontTx/>
              <a:buChar char="–"/>
              <a:defRPr/>
            </a:pPr>
            <a:r>
              <a:rPr lang="en-US" sz="1600" kern="0" dirty="0"/>
              <a:t>Exclusion Statute (42 USC </a:t>
            </a:r>
            <a:r>
              <a:rPr lang="en-US" sz="1600" kern="0" dirty="0" smtClean="0"/>
              <a:t>§ 1320a-7)</a:t>
            </a:r>
          </a:p>
          <a:p>
            <a:pPr marL="742950" lvl="1" indent="-285750">
              <a:buFontTx/>
              <a:buChar char="–"/>
              <a:defRPr/>
            </a:pPr>
            <a:r>
              <a:rPr lang="en-US" sz="1600" kern="0" dirty="0" smtClean="0"/>
              <a:t>Civil </a:t>
            </a:r>
            <a:r>
              <a:rPr lang="en-US" sz="1600" kern="0" dirty="0"/>
              <a:t>Monetary Penalties Law (42 USC </a:t>
            </a:r>
            <a:r>
              <a:rPr lang="en-US" sz="1600" kern="0" dirty="0" smtClean="0"/>
              <a:t>§ 1320a-7a)</a:t>
            </a:r>
          </a:p>
          <a:p>
            <a:pPr>
              <a:buFontTx/>
              <a:buChar char="•"/>
              <a:defRPr/>
            </a:pPr>
            <a:r>
              <a:rPr lang="en-US" sz="1600" b="1" kern="0" dirty="0" smtClean="0"/>
              <a:t> N</a:t>
            </a:r>
            <a:r>
              <a:rPr lang="en-US" sz="1600" b="1" u="sng" kern="0" dirty="0" smtClean="0"/>
              <a:t>EW YORK STATE LAWS</a:t>
            </a:r>
            <a:endParaRPr lang="en-US" sz="1600" b="1" kern="0" dirty="0" smtClean="0"/>
          </a:p>
          <a:p>
            <a:pPr marL="742950" lvl="1" indent="-285750">
              <a:buFontTx/>
              <a:buChar char="–"/>
              <a:defRPr/>
            </a:pPr>
            <a:r>
              <a:rPr lang="en-US" sz="1600" b="1" u="sng" kern="0" dirty="0" smtClean="0"/>
              <a:t>CIVIL AND ADMINISTRATIVE LAWS</a:t>
            </a:r>
            <a:endParaRPr lang="en-US" sz="1600" b="1" kern="0" dirty="0" smtClean="0"/>
          </a:p>
          <a:p>
            <a:pPr marL="1143000" lvl="2" indent="-228600">
              <a:buFontTx/>
              <a:buChar char="•"/>
              <a:defRPr/>
            </a:pPr>
            <a:r>
              <a:rPr lang="en-US" sz="1600" kern="0" dirty="0" smtClean="0"/>
              <a:t>New York False Claims Act (State Finance Law §§187-194) </a:t>
            </a:r>
            <a:endParaRPr lang="en-US" sz="1600" kern="0" dirty="0"/>
          </a:p>
          <a:p>
            <a:pPr marL="1143000" lvl="2" indent="-228600">
              <a:buFontTx/>
              <a:buChar char="•"/>
              <a:defRPr/>
            </a:pPr>
            <a:r>
              <a:rPr lang="en-US" sz="1600" kern="0" dirty="0" smtClean="0"/>
              <a:t>Social Services Law, Section 145-b, and 145</a:t>
            </a:r>
          </a:p>
          <a:p>
            <a:pPr marL="742950" lvl="1" indent="-285750">
              <a:buFontTx/>
              <a:buChar char="–"/>
              <a:defRPr/>
            </a:pPr>
            <a:r>
              <a:rPr lang="en-US" sz="1600" b="1" u="sng" kern="0" dirty="0" smtClean="0"/>
              <a:t>CRIMINAL LAWS</a:t>
            </a:r>
            <a:endParaRPr lang="en-US" sz="1600" b="1" kern="0" dirty="0" smtClean="0"/>
          </a:p>
          <a:p>
            <a:pPr marL="914400" lvl="2" indent="-220663">
              <a:buFontTx/>
              <a:buChar char="•"/>
              <a:defRPr/>
            </a:pPr>
            <a:r>
              <a:rPr lang="en-US" sz="1600" kern="0" dirty="0" smtClean="0"/>
              <a:t>Social Services Law, Sections 145, 145c, and 366-b </a:t>
            </a:r>
          </a:p>
          <a:p>
            <a:pPr marL="914400" lvl="2" indent="-220663">
              <a:buFontTx/>
              <a:buChar char="•"/>
              <a:defRPr/>
            </a:pPr>
            <a:r>
              <a:rPr lang="en-US" sz="1600" kern="0" dirty="0" smtClean="0"/>
              <a:t>Penal Law Article 175, 176 and 177</a:t>
            </a:r>
          </a:p>
          <a:p>
            <a:pPr>
              <a:buFontTx/>
              <a:buChar char="•"/>
              <a:defRPr/>
            </a:pPr>
            <a:r>
              <a:rPr lang="en-US" sz="1600" b="1" u="sng" kern="0" dirty="0" smtClean="0"/>
              <a:t>WHISTLEBLOWER PROTECTION</a:t>
            </a:r>
          </a:p>
          <a:p>
            <a:pPr marL="914400" lvl="2" indent="-220663">
              <a:buFontTx/>
              <a:buChar char="•"/>
              <a:defRPr/>
            </a:pPr>
            <a:r>
              <a:rPr lang="en-US" sz="1600" kern="0" dirty="0" smtClean="0"/>
              <a:t>Federal False Claims Act (31 U.S.C. §3730(h)) </a:t>
            </a:r>
          </a:p>
          <a:p>
            <a:pPr marL="914400" lvl="2" indent="-220663">
              <a:buFontTx/>
              <a:buChar char="•"/>
              <a:defRPr/>
            </a:pPr>
            <a:r>
              <a:rPr lang="en-US" sz="1600" kern="0" dirty="0" smtClean="0"/>
              <a:t>New York State False Claim Act (State Finance Law §191)</a:t>
            </a:r>
          </a:p>
          <a:p>
            <a:pPr marL="914400" lvl="2" indent="-220663">
              <a:buFontTx/>
              <a:buChar char="•"/>
              <a:defRPr/>
            </a:pPr>
            <a:r>
              <a:rPr lang="en-US" sz="1600" kern="0" dirty="0" smtClean="0"/>
              <a:t>New York State Labor Law, Section 740, and 741</a:t>
            </a:r>
            <a:endParaRPr lang="en-US" sz="2000" dirty="0"/>
          </a:p>
        </p:txBody>
      </p:sp>
    </p:spTree>
    <p:extLst>
      <p:ext uri="{BB962C8B-B14F-4D97-AF65-F5344CB8AC3E}">
        <p14:creationId xmlns:p14="http://schemas.microsoft.com/office/powerpoint/2010/main" val="2925521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619767" y="464955"/>
            <a:ext cx="4067033" cy="381684"/>
          </a:xfrm>
        </p:spPr>
        <p:txBody>
          <a:bodyPr/>
          <a:lstStyle/>
          <a:p>
            <a:pPr algn="l"/>
            <a:r>
              <a:rPr lang="en-US" dirty="0" smtClean="0"/>
              <a:t>Office of compliance &amp; audit service</a:t>
            </a:r>
            <a:endParaRPr lang="en-US" dirty="0"/>
          </a:p>
        </p:txBody>
      </p:sp>
      <p:sp>
        <p:nvSpPr>
          <p:cNvPr id="3" name="Text Placeholder 2"/>
          <p:cNvSpPr>
            <a:spLocks noGrp="1"/>
          </p:cNvSpPr>
          <p:nvPr>
            <p:ph type="body" sz="quarter" idx="14"/>
          </p:nvPr>
        </p:nvSpPr>
        <p:spPr/>
        <p:txBody>
          <a:bodyPr/>
          <a:lstStyle/>
          <a:p>
            <a:r>
              <a:rPr lang="en-US" sz="2400" dirty="0">
                <a:solidFill>
                  <a:schemeClr val="bg1"/>
                </a:solidFill>
              </a:rPr>
              <a:t>Fraud Enforcement and Recovery Act of 2009 (</a:t>
            </a:r>
            <a:r>
              <a:rPr lang="en-US" sz="2400" dirty="0" err="1">
                <a:solidFill>
                  <a:schemeClr val="bg1"/>
                </a:solidFill>
              </a:rPr>
              <a:t>FERA</a:t>
            </a:r>
            <a:r>
              <a:rPr lang="en-US" sz="2400" dirty="0" smtClean="0">
                <a:solidFill>
                  <a:schemeClr val="bg1"/>
                </a:solidFill>
              </a:rPr>
              <a:t>)</a:t>
            </a:r>
            <a:endParaRPr lang="en-US" sz="2400" dirty="0">
              <a:solidFill>
                <a:schemeClr val="bg1"/>
              </a:solidFill>
            </a:endParaRPr>
          </a:p>
        </p:txBody>
      </p:sp>
      <p:sp>
        <p:nvSpPr>
          <p:cNvPr id="4" name="Text Placeholder 3"/>
          <p:cNvSpPr>
            <a:spLocks noGrp="1"/>
          </p:cNvSpPr>
          <p:nvPr>
            <p:ph type="body" sz="quarter" idx="15"/>
          </p:nvPr>
        </p:nvSpPr>
        <p:spPr>
          <a:xfrm>
            <a:off x="228600" y="1600200"/>
            <a:ext cx="8610600" cy="4686710"/>
          </a:xfrm>
        </p:spPr>
        <p:txBody>
          <a:bodyPr/>
          <a:lstStyle/>
          <a:p>
            <a:pPr marL="0" indent="0">
              <a:spcBef>
                <a:spcPts val="1800"/>
              </a:spcBef>
              <a:spcAft>
                <a:spcPts val="0"/>
              </a:spcAft>
            </a:pPr>
            <a:r>
              <a:rPr lang="en-US" sz="1800" dirty="0" smtClean="0">
                <a:solidFill>
                  <a:schemeClr val="tx1"/>
                </a:solidFill>
              </a:rPr>
              <a:t>On May 20, 2009, the Fraud Enforcement and Recovery Act of 2009 ("</a:t>
            </a:r>
            <a:r>
              <a:rPr lang="en-US" sz="1800" dirty="0" err="1" smtClean="0">
                <a:solidFill>
                  <a:schemeClr val="tx1"/>
                </a:solidFill>
              </a:rPr>
              <a:t>FERA</a:t>
            </a:r>
            <a:r>
              <a:rPr lang="en-US" sz="1800" dirty="0" smtClean="0">
                <a:solidFill>
                  <a:schemeClr val="tx1"/>
                </a:solidFill>
              </a:rPr>
              <a:t>") was signed into law. It includes the most significant amendments to the FCA since the 1986 amendments. </a:t>
            </a:r>
            <a:r>
              <a:rPr lang="en-US" sz="1800" dirty="0">
                <a:solidFill>
                  <a:schemeClr val="tx1"/>
                </a:solidFill>
              </a:rPr>
              <a:t> </a:t>
            </a:r>
            <a:endParaRPr lang="en-US" sz="1800" dirty="0" smtClean="0">
              <a:solidFill>
                <a:schemeClr val="tx1"/>
              </a:solidFill>
            </a:endParaRPr>
          </a:p>
          <a:p>
            <a:pPr marL="0" indent="0">
              <a:spcBef>
                <a:spcPts val="1800"/>
              </a:spcBef>
              <a:spcAft>
                <a:spcPts val="0"/>
              </a:spcAft>
            </a:pPr>
            <a:r>
              <a:rPr lang="en-US" sz="1800" dirty="0" smtClean="0">
                <a:solidFill>
                  <a:schemeClr val="tx1"/>
                </a:solidFill>
              </a:rPr>
              <a:t>Section </a:t>
            </a:r>
            <a:r>
              <a:rPr lang="en-US" sz="1800" dirty="0">
                <a:solidFill>
                  <a:schemeClr val="tx1"/>
                </a:solidFill>
              </a:rPr>
              <a:t>4 of the </a:t>
            </a:r>
            <a:r>
              <a:rPr lang="en-US" sz="1800" dirty="0" err="1">
                <a:solidFill>
                  <a:schemeClr val="tx1"/>
                </a:solidFill>
              </a:rPr>
              <a:t>FERA</a:t>
            </a:r>
            <a:r>
              <a:rPr lang="en-US" sz="1800" dirty="0">
                <a:solidFill>
                  <a:schemeClr val="tx1"/>
                </a:solidFill>
              </a:rPr>
              <a:t> has major significance for health care providers and managed care plans, and </a:t>
            </a:r>
            <a:r>
              <a:rPr lang="en-US" sz="1800" dirty="0" smtClean="0">
                <a:solidFill>
                  <a:schemeClr val="tx1"/>
                </a:solidFill>
              </a:rPr>
              <a:t>all Medicaid </a:t>
            </a:r>
            <a:r>
              <a:rPr lang="en-US" sz="1800" dirty="0">
                <a:solidFill>
                  <a:schemeClr val="tx1"/>
                </a:solidFill>
              </a:rPr>
              <a:t>providers. This section, “Clarifications to the False Claims Act to Reflect the Original Intent of the Law”: </a:t>
            </a:r>
            <a:endParaRPr lang="en-US" sz="1800" dirty="0" smtClean="0">
              <a:solidFill>
                <a:schemeClr val="tx1"/>
              </a:solidFill>
            </a:endParaRPr>
          </a:p>
          <a:p>
            <a:pPr>
              <a:spcBef>
                <a:spcPts val="1800"/>
              </a:spcBef>
              <a:spcAft>
                <a:spcPts val="0"/>
              </a:spcAft>
              <a:buFont typeface="+mj-lt"/>
              <a:buAutoNum type="arabicPeriod"/>
            </a:pPr>
            <a:r>
              <a:rPr lang="en-US" sz="1800" dirty="0" smtClean="0">
                <a:solidFill>
                  <a:schemeClr val="tx1"/>
                </a:solidFill>
              </a:rPr>
              <a:t>Redefined terms such as </a:t>
            </a:r>
            <a:r>
              <a:rPr lang="en-US" sz="1800" dirty="0">
                <a:solidFill>
                  <a:schemeClr val="tx1"/>
                </a:solidFill>
              </a:rPr>
              <a:t>“claim</a:t>
            </a:r>
            <a:r>
              <a:rPr lang="en-US" sz="1800" dirty="0" smtClean="0">
                <a:solidFill>
                  <a:schemeClr val="tx1"/>
                </a:solidFill>
              </a:rPr>
              <a:t>”, and “obligation” .</a:t>
            </a:r>
          </a:p>
          <a:p>
            <a:pPr>
              <a:spcBef>
                <a:spcPts val="1800"/>
              </a:spcBef>
              <a:spcAft>
                <a:spcPts val="0"/>
              </a:spcAft>
              <a:buFont typeface="+mj-lt"/>
              <a:buAutoNum type="arabicPeriod"/>
            </a:pPr>
            <a:r>
              <a:rPr lang="en-US" sz="1800" dirty="0" smtClean="0">
                <a:solidFill>
                  <a:schemeClr val="tx1"/>
                </a:solidFill>
              </a:rPr>
              <a:t>Expands </a:t>
            </a:r>
            <a:r>
              <a:rPr lang="en-US" sz="1800" dirty="0">
                <a:solidFill>
                  <a:schemeClr val="tx1"/>
                </a:solidFill>
              </a:rPr>
              <a:t>the anti-retaliation provisions from only employees to include “contractors and agents” who “act to stop one or more violations.” This provision could protect contracted physicians in a government-funded managed care plan, for example, who took action to stop false reporting or illegal denial of services by the plan. </a:t>
            </a:r>
          </a:p>
          <a:p>
            <a:pPr>
              <a:spcBef>
                <a:spcPts val="1200"/>
              </a:spcBef>
              <a:spcAft>
                <a:spcPts val="0"/>
              </a:spcAft>
              <a:buFont typeface="Arial" pitchFamily="34" charset="0"/>
              <a:buChar char="•"/>
            </a:pPr>
            <a:endParaRPr lang="en-US" sz="1800" dirty="0">
              <a:solidFill>
                <a:schemeClr val="tx1"/>
              </a:solidFill>
            </a:endParaRPr>
          </a:p>
        </p:txBody>
      </p:sp>
    </p:spTree>
    <p:extLst>
      <p:ext uri="{BB962C8B-B14F-4D97-AF65-F5344CB8AC3E}">
        <p14:creationId xmlns:p14="http://schemas.microsoft.com/office/powerpoint/2010/main" val="2812775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p:txBody>
          <a:bodyPr/>
          <a:lstStyle/>
          <a:p>
            <a:r>
              <a:rPr lang="en-US" sz="2400" dirty="0" smtClean="0">
                <a:latin typeface="Times New Roman" pitchFamily="18" charset="0"/>
                <a:cs typeface="Times New Roman" pitchFamily="18" charset="0"/>
              </a:rPr>
              <a:t>Internal Controls</a:t>
            </a:r>
            <a:endParaRPr lang="en-US" sz="2400" dirty="0">
              <a:latin typeface="Times New Roman" pitchFamily="18" charset="0"/>
              <a:cs typeface="Times New Roman" pitchFamily="18" charset="0"/>
            </a:endParaRPr>
          </a:p>
        </p:txBody>
      </p:sp>
      <p:sp>
        <p:nvSpPr>
          <p:cNvPr id="4" name="Text Placeholder 3"/>
          <p:cNvSpPr>
            <a:spLocks noGrp="1"/>
          </p:cNvSpPr>
          <p:nvPr>
            <p:ph type="body" sz="quarter" idx="15"/>
          </p:nvPr>
        </p:nvSpPr>
        <p:spPr>
          <a:xfrm>
            <a:off x="457200" y="1495425"/>
            <a:ext cx="8229600" cy="4695825"/>
          </a:xfrm>
        </p:spPr>
        <p:txBody>
          <a:bodyPr/>
          <a:lstStyle/>
          <a:p>
            <a:pPr marL="0" indent="0">
              <a:spcAft>
                <a:spcPts val="1200"/>
              </a:spcAft>
            </a:pPr>
            <a:r>
              <a:rPr lang="en-US" sz="1800" dirty="0">
                <a:solidFill>
                  <a:schemeClr val="tx1"/>
                </a:solidFill>
                <a:latin typeface="Times New Roman" pitchFamily="18" charset="0"/>
                <a:cs typeface="Times New Roman" pitchFamily="18" charset="0"/>
              </a:rPr>
              <a:t>The New York State Governmental Accountability, Audit and Internal Control Act of 1987 (Internal Control Act) required State agencies and other organizations to promote and practice good internal control and to provide accountability for their activities. </a:t>
            </a:r>
            <a:endParaRPr lang="en-US" sz="1800" dirty="0" smtClean="0">
              <a:solidFill>
                <a:schemeClr val="tx1"/>
              </a:solidFill>
              <a:latin typeface="Times New Roman" pitchFamily="18" charset="0"/>
              <a:cs typeface="Times New Roman" pitchFamily="18" charset="0"/>
            </a:endParaRPr>
          </a:p>
          <a:p>
            <a:pPr marL="0" indent="0"/>
            <a:r>
              <a:rPr lang="en-US" sz="1800" dirty="0" smtClean="0">
                <a:solidFill>
                  <a:schemeClr val="tx1"/>
                </a:solidFill>
                <a:latin typeface="Times New Roman" pitchFamily="18" charset="0"/>
                <a:cs typeface="Times New Roman" pitchFamily="18" charset="0"/>
              </a:rPr>
              <a:t>The New York State Division of Budget’s Policy and Reporting Manual Item B-350, </a:t>
            </a:r>
            <a:r>
              <a:rPr lang="en-US" sz="1800" i="1" dirty="0" smtClean="0">
                <a:solidFill>
                  <a:schemeClr val="tx1"/>
                </a:solidFill>
                <a:latin typeface="Times New Roman" pitchFamily="18" charset="0"/>
                <a:cs typeface="Times New Roman" pitchFamily="18" charset="0"/>
              </a:rPr>
              <a:t>Governmental Internal Control and Internal Audit Requirements</a:t>
            </a:r>
            <a:r>
              <a:rPr lang="en-US" sz="1800" dirty="0" smtClean="0">
                <a:solidFill>
                  <a:schemeClr val="tx1"/>
                </a:solidFill>
                <a:latin typeface="Times New Roman" pitchFamily="18" charset="0"/>
                <a:cs typeface="Times New Roman" pitchFamily="18" charset="0"/>
              </a:rPr>
              <a:t>:</a:t>
            </a:r>
            <a:r>
              <a:rPr lang="en-US" sz="1800" i="1" dirty="0" smtClean="0">
                <a:solidFill>
                  <a:schemeClr val="tx1"/>
                </a:solidFill>
                <a:latin typeface="Times New Roman" pitchFamily="18" charset="0"/>
                <a:cs typeface="Times New Roman" pitchFamily="18" charset="0"/>
              </a:rPr>
              <a:t> </a:t>
            </a:r>
          </a:p>
          <a:p>
            <a:pPr marL="285750" indent="-285750">
              <a:spcBef>
                <a:spcPts val="600"/>
              </a:spcBef>
              <a:spcAft>
                <a:spcPts val="600"/>
              </a:spcAft>
              <a:buFont typeface="Arial" pitchFamily="34" charset="0"/>
              <a:buChar char="•"/>
            </a:pPr>
            <a:r>
              <a:rPr lang="en-US" sz="1800" i="1" dirty="0" smtClean="0">
                <a:solidFill>
                  <a:schemeClr val="tx1"/>
                </a:solidFill>
                <a:latin typeface="Times New Roman" pitchFamily="18" charset="0"/>
                <a:cs typeface="Times New Roman" pitchFamily="18" charset="0"/>
              </a:rPr>
              <a:t>Describes internal control responsibilities to be performed by all state agencies</a:t>
            </a:r>
          </a:p>
          <a:p>
            <a:pPr marL="285750" indent="-285750">
              <a:spcBef>
                <a:spcPts val="0"/>
              </a:spcBef>
              <a:spcAft>
                <a:spcPts val="1200"/>
              </a:spcAft>
              <a:buFont typeface="Arial" pitchFamily="34" charset="0"/>
              <a:buChar char="•"/>
            </a:pPr>
            <a:r>
              <a:rPr lang="en-US" sz="1800" i="1" dirty="0" smtClean="0">
                <a:solidFill>
                  <a:schemeClr val="tx1"/>
                </a:solidFill>
                <a:latin typeface="Times New Roman" pitchFamily="18" charset="0"/>
                <a:cs typeface="Times New Roman" pitchFamily="18" charset="0"/>
              </a:rPr>
              <a:t>Requires all state agencies to certify each year that they are in compliance with these internal control requirements and the Internal Control Act. </a:t>
            </a:r>
          </a:p>
          <a:p>
            <a:pPr marL="0" indent="0">
              <a:spcBef>
                <a:spcPts val="0"/>
              </a:spcBef>
            </a:pPr>
            <a:r>
              <a:rPr lang="en-US" sz="1800" dirty="0" smtClean="0">
                <a:solidFill>
                  <a:schemeClr val="tx1"/>
                </a:solidFill>
                <a:latin typeface="Times New Roman" pitchFamily="18" charset="0"/>
                <a:cs typeface="Times New Roman" pitchFamily="18" charset="0"/>
              </a:rPr>
              <a:t>Internal </a:t>
            </a:r>
            <a:r>
              <a:rPr lang="en-US" sz="1800" dirty="0">
                <a:solidFill>
                  <a:schemeClr val="tx1"/>
                </a:solidFill>
                <a:latin typeface="Times New Roman" pitchFamily="18" charset="0"/>
                <a:cs typeface="Times New Roman" pitchFamily="18" charset="0"/>
              </a:rPr>
              <a:t>control is defined as: </a:t>
            </a:r>
            <a:r>
              <a:rPr lang="en-US" sz="1800" i="1" u="sng" dirty="0">
                <a:solidFill>
                  <a:schemeClr val="tx1"/>
                </a:solidFill>
                <a:latin typeface="Times New Roman" pitchFamily="18" charset="0"/>
                <a:cs typeface="Times New Roman" pitchFamily="18" charset="0"/>
              </a:rPr>
              <a:t>the integration of the activities, plans, attitudes, policies, systems, resources and efforts of the people of an organization working together to provide reasonable assurance that the organization will achieve its objectives and mission</a:t>
            </a:r>
            <a:r>
              <a:rPr lang="en-US" sz="1800" i="1" dirty="0">
                <a:solidFill>
                  <a:schemeClr val="tx1"/>
                </a:solidFill>
                <a:latin typeface="Times New Roman" pitchFamily="18" charset="0"/>
                <a:cs typeface="Times New Roman" pitchFamily="18" charset="0"/>
              </a:rPr>
              <a:t>. </a:t>
            </a:r>
            <a:r>
              <a:rPr lang="en-US" sz="1800" dirty="0">
                <a:solidFill>
                  <a:schemeClr val="tx1"/>
                </a:solidFill>
                <a:latin typeface="Times New Roman" pitchFamily="18" charset="0"/>
                <a:cs typeface="Times New Roman" pitchFamily="18" charset="0"/>
              </a:rPr>
              <a:t>Internal control is focused on the mission of the organization, and this mission must be kept in mind when evaluating the appropriateness of specific internal control practices. </a:t>
            </a:r>
          </a:p>
          <a:p>
            <a:pPr marL="285750" indent="-285750">
              <a:spcBef>
                <a:spcPts val="0"/>
              </a:spcBef>
              <a:buFont typeface="Arial" pitchFamily="34" charset="0"/>
              <a:buChar char="•"/>
            </a:pPr>
            <a:endParaRPr lang="en-US" sz="1800" i="1" dirty="0" smtClean="0">
              <a:solidFill>
                <a:schemeClr val="tx1"/>
              </a:solidFill>
              <a:latin typeface="Times New Roman" pitchFamily="18" charset="0"/>
              <a:cs typeface="Times New Roman" pitchFamily="18" charset="0"/>
            </a:endParaRPr>
          </a:p>
        </p:txBody>
      </p:sp>
      <p:sp>
        <p:nvSpPr>
          <p:cNvPr id="6" name="Text Placeholder 1"/>
          <p:cNvSpPr>
            <a:spLocks noGrp="1"/>
          </p:cNvSpPr>
          <p:nvPr>
            <p:ph type="body" sz="quarter" idx="12"/>
          </p:nvPr>
        </p:nvSpPr>
        <p:spPr>
          <a:xfrm>
            <a:off x="5073041" y="464955"/>
            <a:ext cx="3807912" cy="381684"/>
          </a:xfrm>
        </p:spPr>
        <p:txBody>
          <a:bodyPr/>
          <a:lstStyle/>
          <a:p>
            <a:pPr algn="l"/>
            <a:r>
              <a:rPr lang="en-US" sz="1400" dirty="0" smtClean="0">
                <a:latin typeface="Times New Roman" pitchFamily="18" charset="0"/>
                <a:cs typeface="Times New Roman" pitchFamily="18" charset="0"/>
              </a:rPr>
              <a:t>Office of compliance &amp; audit services</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1188532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504825" y="1571625"/>
            <a:ext cx="8124826" cy="4552950"/>
          </a:xfrm>
        </p:spPr>
        <p:txBody>
          <a:bodyPr/>
          <a:lstStyle/>
          <a:p>
            <a:pPr>
              <a:spcBef>
                <a:spcPts val="0"/>
              </a:spcBef>
              <a:spcAft>
                <a:spcPts val="1200"/>
              </a:spcAft>
            </a:pPr>
            <a:r>
              <a:rPr lang="en-US" sz="1800" b="1" dirty="0" smtClean="0">
                <a:solidFill>
                  <a:schemeClr val="tx1"/>
                </a:solidFill>
                <a:latin typeface="Times New Roman" pitchFamily="18" charset="0"/>
                <a:cs typeface="Times New Roman" pitchFamily="18" charset="0"/>
              </a:rPr>
              <a:t>Types of Controls</a:t>
            </a:r>
          </a:p>
          <a:p>
            <a:pPr marL="0" indent="0">
              <a:spcBef>
                <a:spcPts val="0"/>
              </a:spcBef>
              <a:spcAft>
                <a:spcPts val="1200"/>
              </a:spcAft>
            </a:pPr>
            <a:r>
              <a:rPr lang="en-US" sz="1800" u="sng" dirty="0" smtClean="0">
                <a:solidFill>
                  <a:schemeClr val="tx1"/>
                </a:solidFill>
                <a:latin typeface="Times New Roman" pitchFamily="18" charset="0"/>
                <a:cs typeface="Times New Roman" pitchFamily="18" charset="0"/>
              </a:rPr>
              <a:t>Detective Controls</a:t>
            </a:r>
            <a:r>
              <a:rPr lang="en-US" sz="1800" i="1" dirty="0" smtClean="0">
                <a:solidFill>
                  <a:schemeClr val="tx1"/>
                </a:solidFill>
                <a:latin typeface="Times New Roman" pitchFamily="18" charset="0"/>
                <a:cs typeface="Times New Roman" pitchFamily="18" charset="0"/>
              </a:rPr>
              <a:t> </a:t>
            </a:r>
            <a:r>
              <a:rPr lang="en-US" sz="1800" dirty="0" smtClean="0">
                <a:solidFill>
                  <a:schemeClr val="tx1"/>
                </a:solidFill>
                <a:latin typeface="Times New Roman" pitchFamily="18" charset="0"/>
                <a:cs typeface="Times New Roman" pitchFamily="18" charset="0"/>
              </a:rPr>
              <a:t>are designed to detect errors or irregularities that may have occurred</a:t>
            </a:r>
            <a:r>
              <a:rPr lang="en-US" sz="1800" b="1" dirty="0" smtClean="0">
                <a:solidFill>
                  <a:schemeClr val="tx1"/>
                </a:solidFill>
                <a:latin typeface="Times New Roman" pitchFamily="18" charset="0"/>
                <a:cs typeface="Times New Roman" pitchFamily="18" charset="0"/>
              </a:rPr>
              <a:t>. </a:t>
            </a:r>
            <a:r>
              <a:rPr lang="en-US" sz="1800" dirty="0" smtClean="0">
                <a:solidFill>
                  <a:schemeClr val="tx1"/>
                </a:solidFill>
                <a:latin typeface="Times New Roman" pitchFamily="18" charset="0"/>
                <a:cs typeface="Times New Roman" pitchFamily="18" charset="0"/>
              </a:rPr>
              <a:t>For example, reviews of performance, reconciliations, physical inventories and audits.</a:t>
            </a:r>
          </a:p>
          <a:p>
            <a:pPr marL="0" indent="0">
              <a:spcBef>
                <a:spcPts val="0"/>
              </a:spcBef>
              <a:spcAft>
                <a:spcPts val="1200"/>
              </a:spcAft>
            </a:pPr>
            <a:r>
              <a:rPr lang="en-US" sz="1800" u="sng" dirty="0" smtClean="0">
                <a:solidFill>
                  <a:schemeClr val="tx1"/>
                </a:solidFill>
                <a:latin typeface="Times New Roman" pitchFamily="18" charset="0"/>
                <a:cs typeface="Times New Roman" pitchFamily="18" charset="0"/>
              </a:rPr>
              <a:t>Corrective Controls</a:t>
            </a:r>
            <a:r>
              <a:rPr lang="en-US" sz="1800" dirty="0" smtClean="0">
                <a:solidFill>
                  <a:schemeClr val="tx1"/>
                </a:solidFill>
                <a:latin typeface="Times New Roman" pitchFamily="18" charset="0"/>
                <a:cs typeface="Times New Roman" pitchFamily="18" charset="0"/>
              </a:rPr>
              <a:t> </a:t>
            </a:r>
            <a:r>
              <a:rPr lang="en-US" sz="1800" dirty="0">
                <a:solidFill>
                  <a:schemeClr val="tx1"/>
                </a:solidFill>
                <a:latin typeface="Times New Roman" pitchFamily="18" charset="0"/>
                <a:cs typeface="Times New Roman" pitchFamily="18" charset="0"/>
              </a:rPr>
              <a:t>are designed to prevent the recurrence of errors. They begin when improper outcomes occur and are detected and keep the "spotlight" on the problem until management can solve the problem or correct the defect. </a:t>
            </a:r>
            <a:r>
              <a:rPr lang="en-US" sz="1800" dirty="0" smtClean="0">
                <a:solidFill>
                  <a:schemeClr val="tx1"/>
                </a:solidFill>
                <a:latin typeface="Times New Roman" pitchFamily="18" charset="0"/>
                <a:cs typeface="Times New Roman" pitchFamily="18" charset="0"/>
              </a:rPr>
              <a:t>For example </a:t>
            </a:r>
            <a:r>
              <a:rPr lang="en-US" sz="1800" dirty="0">
                <a:solidFill>
                  <a:schemeClr val="tx1"/>
                </a:solidFill>
                <a:latin typeface="Times New Roman" pitchFamily="18" charset="0"/>
                <a:cs typeface="Times New Roman" pitchFamily="18" charset="0"/>
              </a:rPr>
              <a:t>budget variance </a:t>
            </a:r>
            <a:r>
              <a:rPr lang="en-US" sz="1800" dirty="0" smtClean="0">
                <a:solidFill>
                  <a:schemeClr val="tx1"/>
                </a:solidFill>
                <a:latin typeface="Times New Roman" pitchFamily="18" charset="0"/>
                <a:cs typeface="Times New Roman" pitchFamily="18" charset="0"/>
              </a:rPr>
              <a:t>reports.</a:t>
            </a:r>
            <a:endParaRPr lang="en-US" sz="1800" dirty="0">
              <a:solidFill>
                <a:schemeClr val="tx1"/>
              </a:solidFill>
              <a:latin typeface="Times New Roman" pitchFamily="18" charset="0"/>
              <a:cs typeface="Times New Roman" pitchFamily="18" charset="0"/>
            </a:endParaRPr>
          </a:p>
          <a:p>
            <a:pPr>
              <a:spcBef>
                <a:spcPts val="0"/>
              </a:spcBef>
              <a:spcAft>
                <a:spcPts val="0"/>
              </a:spcAft>
            </a:pPr>
            <a:r>
              <a:rPr lang="en-US" sz="1800" u="sng" dirty="0" smtClean="0">
                <a:solidFill>
                  <a:schemeClr val="tx1"/>
                </a:solidFill>
                <a:latin typeface="Times New Roman" pitchFamily="18" charset="0"/>
                <a:cs typeface="Times New Roman" pitchFamily="18" charset="0"/>
              </a:rPr>
              <a:t>Preventive Controls</a:t>
            </a:r>
            <a:r>
              <a:rPr lang="en-US" sz="1800" dirty="0" smtClean="0">
                <a:solidFill>
                  <a:schemeClr val="tx1"/>
                </a:solidFill>
                <a:latin typeface="Times New Roman" pitchFamily="18" charset="0"/>
                <a:cs typeface="Times New Roman" pitchFamily="18" charset="0"/>
              </a:rPr>
              <a:t> are designed to keep errors or irregularities from occurring. For </a:t>
            </a:r>
          </a:p>
          <a:p>
            <a:pPr>
              <a:spcBef>
                <a:spcPts val="0"/>
              </a:spcBef>
              <a:spcAft>
                <a:spcPts val="0"/>
              </a:spcAft>
            </a:pPr>
            <a:r>
              <a:rPr lang="en-US" sz="1800" dirty="0" smtClean="0">
                <a:solidFill>
                  <a:schemeClr val="tx1"/>
                </a:solidFill>
                <a:latin typeface="Times New Roman" pitchFamily="18" charset="0"/>
                <a:cs typeface="Times New Roman" pitchFamily="18" charset="0"/>
              </a:rPr>
              <a:t>example, standards, policies and procedures, segregation of duties, authorization and </a:t>
            </a:r>
          </a:p>
          <a:p>
            <a:pPr>
              <a:spcBef>
                <a:spcPts val="0"/>
              </a:spcBef>
              <a:spcAft>
                <a:spcPts val="600"/>
              </a:spcAft>
            </a:pPr>
            <a:r>
              <a:rPr lang="en-US" sz="1800" dirty="0" smtClean="0">
                <a:solidFill>
                  <a:schemeClr val="tx1"/>
                </a:solidFill>
                <a:latin typeface="Times New Roman" pitchFamily="18" charset="0"/>
                <a:cs typeface="Times New Roman" pitchFamily="18" charset="0"/>
              </a:rPr>
              <a:t>approval levels.</a:t>
            </a:r>
          </a:p>
          <a:p>
            <a:pPr marL="0" indent="0">
              <a:spcBef>
                <a:spcPts val="600"/>
              </a:spcBef>
            </a:pPr>
            <a:r>
              <a:rPr lang="en-US" sz="1800" dirty="0" smtClean="0">
                <a:solidFill>
                  <a:schemeClr val="tx1"/>
                </a:solidFill>
                <a:latin typeface="Times New Roman" pitchFamily="18" charset="0"/>
                <a:cs typeface="Times New Roman" pitchFamily="18" charset="0"/>
              </a:rPr>
              <a:t>For a control objective to be effective, compliance with it must be measurable and observable</a:t>
            </a:r>
            <a:r>
              <a:rPr lang="en-US" sz="1800" dirty="0">
                <a:solidFill>
                  <a:schemeClr val="tx1"/>
                </a:solidFill>
                <a:latin typeface="Times New Roman" pitchFamily="18" charset="0"/>
                <a:cs typeface="Times New Roman" pitchFamily="18" charset="0"/>
              </a:rPr>
              <a:t>. Internal controls provide reasonable assurance that an organization meets established objectives and goals. </a:t>
            </a:r>
            <a:endParaRPr lang="en-US" sz="1800" dirty="0" smtClean="0">
              <a:solidFill>
                <a:schemeClr val="tx1"/>
              </a:solidFill>
              <a:latin typeface="Times New Roman" pitchFamily="18" charset="0"/>
              <a:cs typeface="Times New Roman" pitchFamily="18" charset="0"/>
            </a:endParaRPr>
          </a:p>
          <a:p>
            <a:endParaRPr lang="en-US" sz="1800" dirty="0">
              <a:solidFill>
                <a:schemeClr val="tx1"/>
              </a:solidFill>
              <a:latin typeface="Times New Roman" pitchFamily="18" charset="0"/>
              <a:cs typeface="Times New Roman" pitchFamily="18" charset="0"/>
            </a:endParaRPr>
          </a:p>
        </p:txBody>
      </p:sp>
      <p:sp>
        <p:nvSpPr>
          <p:cNvPr id="6" name="Text Placeholder 1"/>
          <p:cNvSpPr>
            <a:spLocks noGrp="1"/>
          </p:cNvSpPr>
          <p:nvPr>
            <p:ph type="body" sz="quarter" idx="12"/>
          </p:nvPr>
        </p:nvSpPr>
        <p:spPr>
          <a:xfrm>
            <a:off x="5073041" y="464955"/>
            <a:ext cx="3807912" cy="381684"/>
          </a:xfrm>
        </p:spPr>
        <p:txBody>
          <a:bodyPr/>
          <a:lstStyle/>
          <a:p>
            <a:pPr algn="l"/>
            <a:r>
              <a:rPr lang="en-US" sz="1400" dirty="0" smtClean="0">
                <a:latin typeface="Times New Roman" pitchFamily="18" charset="0"/>
                <a:cs typeface="Times New Roman" pitchFamily="18" charset="0"/>
              </a:rPr>
              <a:t>Office of compliance &amp; audit services</a:t>
            </a:r>
            <a:endParaRPr lang="en-US" sz="1400" dirty="0">
              <a:latin typeface="Times New Roman" pitchFamily="18" charset="0"/>
              <a:cs typeface="Times New Roman" pitchFamily="18" charset="0"/>
            </a:endParaRPr>
          </a:p>
        </p:txBody>
      </p:sp>
      <p:sp>
        <p:nvSpPr>
          <p:cNvPr id="7" name="Text Placeholder 2"/>
          <p:cNvSpPr>
            <a:spLocks noGrp="1"/>
          </p:cNvSpPr>
          <p:nvPr>
            <p:ph type="body" sz="quarter" idx="14"/>
          </p:nvPr>
        </p:nvSpPr>
        <p:spPr>
          <a:xfrm>
            <a:off x="0" y="6362700"/>
            <a:ext cx="9144000" cy="495300"/>
          </a:xfrm>
        </p:spPr>
        <p:txBody>
          <a:bodyPr/>
          <a:lstStyle/>
          <a:p>
            <a:r>
              <a:rPr lang="en-US" sz="2400" dirty="0" smtClean="0">
                <a:latin typeface="Times New Roman" pitchFamily="18" charset="0"/>
                <a:cs typeface="Times New Roman" pitchFamily="18" charset="0"/>
              </a:rPr>
              <a:t>Internal Controls</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460616411"/>
      </p:ext>
    </p:extLst>
  </p:cSld>
  <p:clrMapOvr>
    <a:masterClrMapping/>
  </p:clrMapOvr>
</p:sld>
</file>

<file path=ppt/theme/theme1.xml><?xml version="1.0" encoding="utf-8"?>
<a:theme xmlns:a="http://schemas.openxmlformats.org/drawingml/2006/main" name="Stony Brook Medic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1251</TotalTime>
  <Words>2044</Words>
  <Application>Microsoft Office PowerPoint</Application>
  <PresentationFormat>On-screen Show (4:3)</PresentationFormat>
  <Paragraphs>137</Paragraphs>
  <Slides>11</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ＭＳ Ｐゴシック</vt:lpstr>
      <vt:lpstr>Arial</vt:lpstr>
      <vt:lpstr>Calibri</vt:lpstr>
      <vt:lpstr>Helvetica</vt:lpstr>
      <vt:lpstr>Lucida Grande</vt:lpstr>
      <vt:lpstr>Times New Roman</vt:lpstr>
      <vt:lpstr>Stony Brook Medicine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Stony Brook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Totino, Frank A.</dc:creator>
  <cp:lastModifiedBy>Wackett, Andrew</cp:lastModifiedBy>
  <cp:revision>18</cp:revision>
  <dcterms:created xsi:type="dcterms:W3CDTF">2013-01-30T17:58:28Z</dcterms:created>
  <dcterms:modified xsi:type="dcterms:W3CDTF">2016-06-08T13:52:48Z</dcterms:modified>
</cp:coreProperties>
</file>