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59"/>
  </p:notesMasterIdLst>
  <p:sldIdLst>
    <p:sldId id="256" r:id="rId2"/>
    <p:sldId id="258" r:id="rId3"/>
    <p:sldId id="260" r:id="rId4"/>
    <p:sldId id="261" r:id="rId5"/>
    <p:sldId id="270" r:id="rId6"/>
    <p:sldId id="268" r:id="rId7"/>
    <p:sldId id="269" r:id="rId8"/>
    <p:sldId id="263" r:id="rId9"/>
    <p:sldId id="264" r:id="rId10"/>
    <p:sldId id="287" r:id="rId11"/>
    <p:sldId id="266" r:id="rId12"/>
    <p:sldId id="265" r:id="rId13"/>
    <p:sldId id="272" r:id="rId14"/>
    <p:sldId id="274" r:id="rId15"/>
    <p:sldId id="273" r:id="rId16"/>
    <p:sldId id="275" r:id="rId17"/>
    <p:sldId id="278" r:id="rId18"/>
    <p:sldId id="276" r:id="rId19"/>
    <p:sldId id="279" r:id="rId20"/>
    <p:sldId id="284" r:id="rId21"/>
    <p:sldId id="280" r:id="rId22"/>
    <p:sldId id="281" r:id="rId23"/>
    <p:sldId id="285" r:id="rId24"/>
    <p:sldId id="286"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9" r:id="rId40"/>
    <p:sldId id="311" r:id="rId41"/>
    <p:sldId id="310" r:id="rId42"/>
    <p:sldId id="312" r:id="rId43"/>
    <p:sldId id="317" r:id="rId44"/>
    <p:sldId id="313" r:id="rId45"/>
    <p:sldId id="315" r:id="rId46"/>
    <p:sldId id="318" r:id="rId47"/>
    <p:sldId id="316" r:id="rId48"/>
    <p:sldId id="303" r:id="rId49"/>
    <p:sldId id="322" r:id="rId50"/>
    <p:sldId id="304" r:id="rId51"/>
    <p:sldId id="320" r:id="rId52"/>
    <p:sldId id="321" r:id="rId53"/>
    <p:sldId id="319" r:id="rId54"/>
    <p:sldId id="306" r:id="rId55"/>
    <p:sldId id="308" r:id="rId56"/>
    <p:sldId id="307" r:id="rId57"/>
    <p:sldId id="302"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CC00"/>
    <a:srgbClr val="3399FF"/>
    <a:srgbClr val="333399"/>
    <a:srgbClr val="CC3399"/>
    <a:srgbClr val="00CC00"/>
    <a:srgbClr val="0000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31" autoAdjust="0"/>
    <p:restoredTop sz="79699" autoAdjust="0"/>
  </p:normalViewPr>
  <p:slideViewPr>
    <p:cSldViewPr>
      <p:cViewPr varScale="1">
        <p:scale>
          <a:sx n="80" d="100"/>
          <a:sy n="80" d="100"/>
        </p:scale>
        <p:origin x="-109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F8AD4E1-E0B1-43FC-BAF1-6673E7A3F4A1}" type="datetimeFigureOut">
              <a:rPr lang="en-US"/>
              <a:pPr>
                <a:defRPr/>
              </a:pPr>
              <a:t>8/7/2012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669353C-6032-4774-8DC0-A04C2C49856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aafp.org/afp/20060701/105.html"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228AB3-1EC7-4FE4-A376-E653CDD08DBF}" type="slidenum">
              <a:rPr lang="en-US"/>
              <a:pPr fontAlgn="base">
                <a:spcBef>
                  <a:spcPct val="0"/>
                </a:spcBef>
                <a:spcAft>
                  <a:spcPct val="0"/>
                </a:spcAft>
                <a:defRPr/>
              </a:pPr>
              <a:t>3</a:t>
            </a:fld>
            <a:endParaRPr lang="en-US"/>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slide is best viewed in slideshow format**</a:t>
            </a:r>
          </a:p>
        </p:txBody>
      </p:sp>
      <p:sp>
        <p:nvSpPr>
          <p:cNvPr id="4" name="Slide Number Placeholder 3"/>
          <p:cNvSpPr>
            <a:spLocks noGrp="1"/>
          </p:cNvSpPr>
          <p:nvPr>
            <p:ph type="sldNum" sz="quarter" idx="5"/>
          </p:nvPr>
        </p:nvSpPr>
        <p:spPr/>
        <p:txBody>
          <a:bodyPr/>
          <a:lstStyle/>
          <a:p>
            <a:pPr>
              <a:defRPr/>
            </a:pPr>
            <a:fld id="{492C1A8F-688C-4790-AB13-76413B3AD8D8}" type="slidenum">
              <a:rPr lang="en-US" smtClean="0"/>
              <a:pPr>
                <a:defRPr/>
              </a:pPr>
              <a:t>31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2835878-A0BF-43BD-BF29-5CA7162D8DAC}" type="slidenum">
              <a:rPr lang="en-US" smtClean="0"/>
              <a:pPr>
                <a:defRPr/>
              </a:pPr>
              <a:t>32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slide is best viewed in slideshow format**</a:t>
            </a:r>
          </a:p>
          <a:p>
            <a:endParaRPr lang="en-US" smtClean="0"/>
          </a:p>
        </p:txBody>
      </p:sp>
      <p:sp>
        <p:nvSpPr>
          <p:cNvPr id="4" name="Slide Number Placeholder 3"/>
          <p:cNvSpPr>
            <a:spLocks noGrp="1"/>
          </p:cNvSpPr>
          <p:nvPr>
            <p:ph type="sldNum" sz="quarter" idx="5"/>
          </p:nvPr>
        </p:nvSpPr>
        <p:spPr/>
        <p:txBody>
          <a:bodyPr/>
          <a:lstStyle/>
          <a:p>
            <a:pPr>
              <a:defRPr/>
            </a:pPr>
            <a:fld id="{0C84BBB0-FBE5-4BC4-8F17-414356BBA678}" type="slidenum">
              <a:rPr lang="en-US" smtClean="0"/>
              <a:pPr>
                <a:defRPr/>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Prior guidelines had recommended pap smear if sexually active &gt;3 years (regardless of age) or 21 years old.  It’s no longer recommended to do paps &lt;21 years old b/c many adolescents have HPV or ASCUS on paps which self-resolve.  Aggressive treatments had been done for these pts (leeps, colposcopy with bx, etc) causing more side effects (in addition to pt angst and being expensive) for lesions that for the most part are self-resolving with time.  Pap smear is supposed to be a cancer screen, not a test for HPV and there was NOT an inc in cancerous or precancerous changes in paps under 21 years old.</a:t>
            </a:r>
          </a:p>
        </p:txBody>
      </p:sp>
      <p:sp>
        <p:nvSpPr>
          <p:cNvPr id="4" name="Slide Number Placeholder 3"/>
          <p:cNvSpPr>
            <a:spLocks noGrp="1"/>
          </p:cNvSpPr>
          <p:nvPr>
            <p:ph type="sldNum" sz="quarter" idx="5"/>
          </p:nvPr>
        </p:nvSpPr>
        <p:spPr/>
        <p:txBody>
          <a:bodyPr/>
          <a:lstStyle/>
          <a:p>
            <a:pPr>
              <a:defRPr/>
            </a:pPr>
            <a:fld id="{DDCB67A7-302D-4391-99B3-E33F645F5A40}"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571ECE-81B5-4556-BAD8-DBD4D8964286}" type="slidenum">
              <a:rPr lang="en-US"/>
              <a:pPr fontAlgn="base">
                <a:spcBef>
                  <a:spcPct val="0"/>
                </a:spcBef>
                <a:spcAft>
                  <a:spcPct val="0"/>
                </a:spcAft>
                <a:defRPr/>
              </a:pPr>
              <a:t>5</a:t>
            </a:fld>
            <a:endParaRPr lang="en-US"/>
          </a:p>
        </p:txBody>
      </p:sp>
      <p:sp>
        <p:nvSpPr>
          <p:cNvPr id="225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5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mtClean="0"/>
              <a:t>Traditionally, reproductive health care providers have delayed initiating patients on hormonal contraception until the next menses occurs (most likely to confirm that the patient is not pregnant).</a:t>
            </a:r>
          </a:p>
          <a:p>
            <a:pPr eaLnBrk="1" hangingPunct="1">
              <a:spcBef>
                <a:spcPct val="0"/>
              </a:spcBef>
              <a:buFontTx/>
              <a:buChar char="•"/>
            </a:pPr>
            <a:r>
              <a:rPr lang="en-US" smtClean="0"/>
              <a:t>However, while waiting to start a new birth control method, many young women become pregnant unintentionally. </a:t>
            </a:r>
          </a:p>
          <a:p>
            <a:pPr eaLnBrk="1" hangingPunct="1">
              <a:spcBef>
                <a:spcPct val="0"/>
              </a:spcBef>
              <a:buFontTx/>
              <a:buChar char="•"/>
            </a:pPr>
            <a:r>
              <a:rPr lang="en-US" smtClean="0"/>
              <a:t>The “quick start” method allows most young women with a negative urine pregnancy test to begin using the birth control pill, patch or vaginal ring immediately after an office visit, at any point in the menstrual cycle. </a:t>
            </a:r>
          </a:p>
          <a:p>
            <a:pPr eaLnBrk="1" hangingPunct="1">
              <a:spcBef>
                <a:spcPct val="0"/>
              </a:spcBef>
              <a:buFontTx/>
              <a:buChar char="•"/>
            </a:pPr>
            <a:r>
              <a:rPr lang="en-US" smtClean="0"/>
              <a:t>This strategy eliminates the delay between receiving a prescription and starting the new method and may improve adherence. </a:t>
            </a:r>
          </a:p>
          <a:p>
            <a:pPr eaLnBrk="1" hangingPunct="1">
              <a:spcBef>
                <a:spcPct val="0"/>
              </a:spcBef>
              <a:buFontTx/>
              <a:buChar char="•"/>
            </a:pPr>
            <a:r>
              <a:rPr lang="en-US" smtClean="0"/>
              <a:t>In the quick start trial, women who took their first birth control pill during an office visit had significantly higher adherence three months later than women randomized to the delayed start. </a:t>
            </a:r>
          </a:p>
          <a:p>
            <a:pPr eaLnBrk="1" hangingPunct="1">
              <a:spcBef>
                <a:spcPct val="0"/>
              </a:spcBef>
              <a:buFontTx/>
              <a:buChar char="•"/>
            </a:pPr>
            <a:endParaRPr lang="en-US" smtClean="0"/>
          </a:p>
          <a:p>
            <a:pPr lvl="1" eaLnBrk="1" hangingPunct="1">
              <a:spcBef>
                <a:spcPct val="0"/>
              </a:spcBef>
              <a:buFontTx/>
              <a:buChar char="•"/>
            </a:pPr>
            <a:r>
              <a:rPr lang="en-US" smtClean="0"/>
              <a:t>Source: Lesnewski R, Prine L. Initiating Hormonal Contraception. </a:t>
            </a:r>
            <a:r>
              <a:rPr lang="en-US" i="1" smtClean="0"/>
              <a:t>American Family Physician </a:t>
            </a:r>
            <a:r>
              <a:rPr lang="en-US" smtClean="0"/>
              <a:t>2006;74:105-11. Downloaded July 10, 2006 at: </a:t>
            </a:r>
            <a:r>
              <a:rPr lang="en-US" i="1" smtClean="0">
                <a:hlinkClick r:id="rId3"/>
              </a:rPr>
              <a:t>http://www.aafp.org/afp/20060701/105.html</a:t>
            </a:r>
            <a:endParaRPr lang="en-US" i="1"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652DF8-EEC0-4BCF-B9A1-E956F821EA7D}" type="slidenum">
              <a:rPr lang="en-US"/>
              <a:pPr fontAlgn="base">
                <a:spcBef>
                  <a:spcPct val="0"/>
                </a:spcBef>
                <a:spcAft>
                  <a:spcPct val="0"/>
                </a:spcAft>
                <a:defRPr/>
              </a:pPr>
              <a:t>6</a:t>
            </a:fld>
            <a:endParaRPr lang="en-US"/>
          </a:p>
        </p:txBody>
      </p:sp>
      <p:sp>
        <p:nvSpPr>
          <p:cNvPr id="245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5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DC6495-0F3B-472D-AFEE-38E40165A6E2}" type="slidenum">
              <a:rPr lang="en-US"/>
              <a:pPr fontAlgn="base">
                <a:spcBef>
                  <a:spcPct val="0"/>
                </a:spcBef>
                <a:spcAft>
                  <a:spcPct val="0"/>
                </a:spcAft>
                <a:defRPr/>
              </a:pPr>
              <a:t>7</a:t>
            </a:fld>
            <a:endParaRPr lang="en-US"/>
          </a:p>
        </p:txBody>
      </p:sp>
      <p:sp>
        <p:nvSpPr>
          <p:cNvPr id="266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1"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BB66373-E071-4ADB-A5A7-ABDAE0D0423B}" type="slidenum">
              <a:rPr lang="en-US"/>
              <a:pPr fontAlgn="base">
                <a:spcBef>
                  <a:spcPct val="0"/>
                </a:spcBef>
                <a:spcAft>
                  <a:spcPct val="0"/>
                </a:spcAft>
                <a:defRPr/>
              </a:pPr>
              <a:t>11</a:t>
            </a:fld>
            <a:endParaRPr lang="en-US"/>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Source: Hatcher R, Nelson A. Combined Hormonal Contraceptive Methods. In: Hatcher R, Trussell J, Stewart F, Nelson A, Cates W, Guest F, Kowal D. </a:t>
            </a:r>
            <a:r>
              <a:rPr lang="en-US" i="1" smtClean="0"/>
              <a:t>Contraceptive Technology</a:t>
            </a:r>
            <a:r>
              <a:rPr lang="en-US" smtClean="0"/>
              <a:t>. 18th Edition. New York, NY: Ardent Media Inc; 2005: 226; 462</a:t>
            </a:r>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03BDE7-EEE1-496D-9DED-FF1F98BC25B6}" type="slidenum">
              <a:rPr lang="en-US"/>
              <a:pPr fontAlgn="base">
                <a:spcBef>
                  <a:spcPct val="0"/>
                </a:spcBef>
                <a:spcAft>
                  <a:spcPct val="0"/>
                </a:spcAft>
                <a:defRPr/>
              </a:pPr>
              <a:t>14</a:t>
            </a:fld>
            <a:endParaRPr lang="en-US"/>
          </a:p>
        </p:txBody>
      </p:sp>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Source: Hatcher R, Nelson A. Combined Hormonal Contraceptive Methods. In: Hatcher R, Trussell J, Stewart F, Nelson A, Cates W, Guest F, Kowal D. </a:t>
            </a:r>
            <a:r>
              <a:rPr lang="en-US" i="1" smtClean="0"/>
              <a:t>Contraceptive Technology</a:t>
            </a:r>
            <a:r>
              <a:rPr lang="en-US" smtClean="0"/>
              <a:t>. 18th Edition. New York, NY: Ardent Media Inc; 2005: 226; 462</a:t>
            </a:r>
          </a:p>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TextEdi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**This slide best seen in slideshow format**</a:t>
            </a:r>
          </a:p>
          <a:p>
            <a:pPr eaLnBrk="1" hangingPunct="1">
              <a:buFontTx/>
              <a:buChar char="•"/>
            </a:pPr>
            <a:endParaRPr lang="en-US" smtClean="0"/>
          </a:p>
          <a:p>
            <a:pPr eaLnBrk="1" hangingPunct="1">
              <a:buFontTx/>
              <a:buChar char="•"/>
            </a:pPr>
            <a:r>
              <a:rPr lang="en-US" smtClean="0"/>
              <a:t>Sources:</a:t>
            </a:r>
          </a:p>
          <a:p>
            <a:pPr lvl="1" eaLnBrk="1" hangingPunct="1">
              <a:buFontTx/>
              <a:buChar char="•"/>
            </a:pPr>
            <a:r>
              <a:rPr lang="en-US" smtClean="0"/>
              <a:t>Kujovich JL. Hormones and pregnancy: thromboembolic risks for women. Br J Haematol. 2004 Aug; 126(4):443-54. </a:t>
            </a:r>
          </a:p>
          <a:p>
            <a:pPr lvl="1" eaLnBrk="1" hangingPunct="1">
              <a:buFontTx/>
              <a:buChar char="•"/>
            </a:pPr>
            <a:r>
              <a:rPr lang="en-US" smtClean="0"/>
              <a:t> Vandenbroucke JP, Rosing J, Bloemenkamp KW, Middeldorp S, Helmerhorst FM, Bouma BN, Rosendaal FR. Oral contraceptives and the risk of venous thrombosis. N Engl J Med. 2001 May 17;344(20):1527-35. </a:t>
            </a:r>
          </a:p>
          <a:p>
            <a:pPr lvl="1" eaLnBrk="1" hangingPunct="1">
              <a:buFontTx/>
              <a:buChar char="•"/>
            </a:pPr>
            <a:r>
              <a:rPr lang="en-US" smtClean="0"/>
              <a:t>Greer IA. Thrombosis in pregnancy: maternal and fetal issues. Lancet 1999;353:1258–1265.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This is not a great method for adolescents to prevent pregnancy b/c of the need for strict adherence to daily, on-time use.  Adolescents are frequently less compliant with regular meds than adults.  Cell phone alarms may help improve compliance.</a:t>
            </a:r>
          </a:p>
        </p:txBody>
      </p:sp>
      <p:sp>
        <p:nvSpPr>
          <p:cNvPr id="4" name="Slide Number Placeholder 3"/>
          <p:cNvSpPr>
            <a:spLocks noGrp="1"/>
          </p:cNvSpPr>
          <p:nvPr>
            <p:ph type="sldNum" sz="quarter" idx="5"/>
          </p:nvPr>
        </p:nvSpPr>
        <p:spPr/>
        <p:txBody>
          <a:bodyPr/>
          <a:lstStyle/>
          <a:p>
            <a:pPr>
              <a:defRPr/>
            </a:pPr>
            <a:fld id="{A5B6567F-9955-4A8D-ACF1-0A7EBE0D5B04}" type="slidenum">
              <a:rPr lang="en-US" smtClean="0"/>
              <a:pPr>
                <a:defRPr/>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Straight Connector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0B2FDDA8-2CA1-46E9-B9E0-7F017CE04403}" type="datetimeFigureOut">
              <a:rPr lang="en-US"/>
              <a:pPr>
                <a:defRPr/>
              </a:pPr>
              <a:t>8/7/2012</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338FFE0E-E04B-43A2-B0C0-F214E7F0D20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F48B02C-14E3-4820-A41E-05E6BAB3C489}" type="datetimeFigureOut">
              <a:rPr lang="en-US"/>
              <a:pPr>
                <a:defRPr/>
              </a:pPr>
              <a:t>8/7/2012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11E9656-4F9E-4A0E-A083-5B2192BD6C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1B4F89A-75A8-42EE-A6B3-75ECF42C47DC}" type="datetimeFigureOut">
              <a:rPr lang="en-US"/>
              <a:pPr>
                <a:defRPr/>
              </a:pPr>
              <a:t>8/7/2012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38CD6DC-B70C-49DF-A01E-00DFF6816FA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pPr>
              <a:defRPr/>
            </a:pPr>
            <a:fld id="{D43B6732-819A-473D-9181-076DE5ACD2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DC37765F-EE10-4D78-A093-EBCD4E953F50}" type="datetimeFigureOut">
              <a:rPr lang="en-US"/>
              <a:pPr>
                <a:defRPr/>
              </a:pPr>
              <a:t>8/7/2012</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767CE910-5EA0-458F-817A-626A0B722418}"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49E2BBF5-3DF4-4F78-B067-3DDEAE7B3E69}" type="datetimeFigureOut">
              <a:rPr lang="en-US"/>
              <a:pPr>
                <a:defRPr/>
              </a:pPr>
              <a:t>8/7/2012</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D34EC396-C296-430F-A7B8-90D02A0C0D6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961F7DF-0FFA-4BCB-96C0-9809CDCD0E0F}" type="datetimeFigureOut">
              <a:rPr lang="en-US"/>
              <a:pPr>
                <a:defRPr/>
              </a:pPr>
              <a:t>8/7/2012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6749F74-4E57-4D41-8E01-AEDD16B24F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833714AA-C600-43F3-A835-D0476B060E4C}" type="datetimeFigureOut">
              <a:rPr lang="en-US"/>
              <a:pPr>
                <a:defRPr/>
              </a:pPr>
              <a:t>8/7/2012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54695372-C7F7-4F27-A100-D1D515EE4F2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DB04B291-4851-4DBF-8D33-07E6AE29B062}" type="datetimeFigureOut">
              <a:rPr lang="en-US"/>
              <a:pPr>
                <a:defRPr/>
              </a:pPr>
              <a:t>8/7/2012</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32917370-7301-4529-9DD1-A19CFA56826F}"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016F0AB-F72E-4889-81C6-BB4EE80A904E}" type="datetimeFigureOut">
              <a:rPr lang="en-US"/>
              <a:pPr>
                <a:defRPr/>
              </a:pPr>
              <a:t>8/7/2012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F6C9B8C9-72AB-47EB-A0C9-D128E39F44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Straight Connec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B97BFC72-E6F0-49AF-8D41-10F3990DDA1C}" type="datetimeFigureOut">
              <a:rPr lang="en-US"/>
              <a:pPr>
                <a:defRPr/>
              </a:pPr>
              <a:t>8/7/2012</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3F850373-82E4-4471-80ED-C2B882F144E4}"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Oval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Straight Connector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81638987-5E98-45A1-88CF-BD2D2D10DD81}" type="datetimeFigureOut">
              <a:rPr lang="en-US"/>
              <a:pPr>
                <a:defRPr/>
              </a:pPr>
              <a:t>8/7/2012</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8971246C-3E49-45B0-A955-0712301A5192}"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5CBFB49E-0351-4F73-AF75-5C664497F0EF}" type="datetimeFigureOut">
              <a:rPr lang="en-US"/>
              <a:pPr>
                <a:defRPr/>
              </a:pPr>
              <a:t>8/7/2012</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defRPr>
            </a:lvl1pPr>
          </a:lstStyle>
          <a:p>
            <a:pPr>
              <a:defRPr/>
            </a:pPr>
            <a:fld id="{B4045C5F-F091-499C-8123-3ACE400524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0" r:id="rId4"/>
    <p:sldLayoutId id="2147484041" r:id="rId5"/>
    <p:sldLayoutId id="2147484048" r:id="rId6"/>
    <p:sldLayoutId id="2147484042" r:id="rId7"/>
    <p:sldLayoutId id="2147484049" r:id="rId8"/>
    <p:sldLayoutId id="2147484050" r:id="rId9"/>
    <p:sldLayoutId id="2147484043" r:id="rId10"/>
    <p:sldLayoutId id="2147484044" r:id="rId11"/>
    <p:sldLayoutId id="2147484051" r:id="rId12"/>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irth-control.net/images/birth_control/birth_control_250x251.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hyperlink" Target="http://www.gynob.emory.edu/familyplanning/images/copperpto.jpg"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jpeg"/></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www-birth-control.net/images/birth_control/birth_control_250x251.jpg" TargetMode="External"/><Relationship Id="rId4" Type="http://schemas.openxmlformats.org/officeDocument/2006/relationships/image" Target="../media/image25.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743200"/>
            <a:ext cx="8001000" cy="1925638"/>
          </a:xfrm>
        </p:spPr>
        <p:txBody>
          <a:bodyPr/>
          <a:lstStyle/>
          <a:p>
            <a:pPr algn="ctr" eaLnBrk="1" fontAlgn="auto" hangingPunct="1">
              <a:spcAft>
                <a:spcPts val="0"/>
              </a:spcAft>
              <a:defRPr/>
            </a:pPr>
            <a:r>
              <a:rPr lang="en-US" sz="4600" dirty="0" smtClean="0"/>
              <a:t>Contraception in Adolescents</a:t>
            </a:r>
            <a:endParaRPr lang="en-US" sz="4600" dirty="0"/>
          </a:p>
        </p:txBody>
      </p:sp>
      <p:pic>
        <p:nvPicPr>
          <p:cNvPr id="15362" name="Picture 5" descr="birth_control_250x251">
            <a:hlinkClick r:id="rId2"/>
          </p:cNvPr>
          <p:cNvPicPr>
            <a:picLocks noChangeAspect="1" noChangeArrowheads="1"/>
          </p:cNvPicPr>
          <p:nvPr/>
        </p:nvPicPr>
        <p:blipFill>
          <a:blip r:embed="rId3"/>
          <a:srcRect/>
          <a:stretch>
            <a:fillRect/>
          </a:stretch>
        </p:blipFill>
        <p:spPr bwMode="auto">
          <a:xfrm>
            <a:off x="6096000" y="381000"/>
            <a:ext cx="2514600" cy="2743200"/>
          </a:xfrm>
          <a:prstGeom prst="rect">
            <a:avLst/>
          </a:prstGeom>
          <a:noFill/>
          <a:ln w="9525">
            <a:noFill/>
            <a:miter lim="800000"/>
            <a:headEnd/>
            <a:tailEnd/>
          </a:ln>
        </p:spPr>
      </p:pic>
      <p:sp>
        <p:nvSpPr>
          <p:cNvPr id="15363" name="Rectangle 3"/>
          <p:cNvSpPr>
            <a:spLocks noChangeArrowheads="1"/>
          </p:cNvSpPr>
          <p:nvPr/>
        </p:nvSpPr>
        <p:spPr bwMode="auto">
          <a:xfrm>
            <a:off x="2590800" y="5105400"/>
            <a:ext cx="5314950" cy="646113"/>
          </a:xfrm>
          <a:prstGeom prst="rect">
            <a:avLst/>
          </a:prstGeom>
          <a:noFill/>
          <a:ln w="9525">
            <a:noFill/>
            <a:miter lim="800000"/>
            <a:headEnd/>
            <a:tailEnd/>
          </a:ln>
        </p:spPr>
        <p:txBody>
          <a:bodyPr wrap="none">
            <a:spAutoFit/>
          </a:bodyPr>
          <a:lstStyle/>
          <a:p>
            <a:r>
              <a:rPr lang="en-US" sz="3600"/>
              <a:t>Allison Eliscu, MD, FAAP</a:t>
            </a:r>
          </a:p>
        </p:txBody>
      </p:sp>
      <p:sp>
        <p:nvSpPr>
          <p:cNvPr id="15364" name="Rectangle 4"/>
          <p:cNvSpPr>
            <a:spLocks noChangeArrowheads="1"/>
          </p:cNvSpPr>
          <p:nvPr/>
        </p:nvSpPr>
        <p:spPr bwMode="auto">
          <a:xfrm>
            <a:off x="6858000" y="6096000"/>
            <a:ext cx="1695450" cy="366713"/>
          </a:xfrm>
          <a:prstGeom prst="rect">
            <a:avLst/>
          </a:prstGeom>
          <a:noFill/>
          <a:ln w="9525">
            <a:noFill/>
            <a:miter lim="800000"/>
            <a:headEnd/>
            <a:tailEnd/>
          </a:ln>
        </p:spPr>
        <p:txBody>
          <a:bodyPr wrap="none">
            <a:spAutoFit/>
          </a:bodyPr>
          <a:lstStyle/>
          <a:p>
            <a:r>
              <a:rPr lang="en-US"/>
              <a:t>Rev. Aug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Grp="1"/>
          </p:cNvSpPr>
          <p:nvPr>
            <p:ph type="title" idx="4294967295"/>
          </p:nvPr>
        </p:nvSpPr>
        <p:spPr bwMode="auto">
          <a:xfrm>
            <a:off x="685800" y="2286000"/>
            <a:ext cx="7467600" cy="1143000"/>
          </a:xfrm>
          <a:noFill/>
        </p:spPr>
        <p:txBody>
          <a:bodyPr wrap="square" lIns="91440" tIns="45720" rIns="91440" bIns="45720" numCol="1" anchorCtr="0" compatLnSpc="1">
            <a:prstTxWarp prst="textNoShape">
              <a:avLst/>
            </a:prstTxWarp>
          </a:bodyPr>
          <a:lstStyle/>
          <a:p>
            <a:pPr algn="ctr" eaLnBrk="1" hangingPunct="1"/>
            <a:r>
              <a:rPr lang="en-US" cap="none" smtClean="0"/>
              <a:t>Combined Estrogen and Progesterone Containing Products</a:t>
            </a:r>
          </a:p>
        </p:txBody>
      </p:sp>
      <p:pic>
        <p:nvPicPr>
          <p:cNvPr id="29698" name="Picture 4" descr="redig_pillpack"/>
          <p:cNvPicPr>
            <a:picLocks noChangeAspect="1" noChangeArrowheads="1"/>
          </p:cNvPicPr>
          <p:nvPr/>
        </p:nvPicPr>
        <p:blipFill>
          <a:blip r:embed="rId2"/>
          <a:srcRect/>
          <a:stretch>
            <a:fillRect/>
          </a:stretch>
        </p:blipFill>
        <p:spPr bwMode="auto">
          <a:xfrm>
            <a:off x="1219200" y="3962400"/>
            <a:ext cx="1250950" cy="1246188"/>
          </a:xfrm>
          <a:prstGeom prst="rect">
            <a:avLst/>
          </a:prstGeom>
          <a:noFill/>
          <a:ln w="9525">
            <a:noFill/>
            <a:miter lim="800000"/>
            <a:headEnd/>
            <a:tailEnd/>
          </a:ln>
        </p:spPr>
      </p:pic>
      <p:pic>
        <p:nvPicPr>
          <p:cNvPr id="29699" name="Picture 6" descr="evra_ap_3622483"/>
          <p:cNvPicPr>
            <a:picLocks noChangeAspect="1" noChangeArrowheads="1"/>
          </p:cNvPicPr>
          <p:nvPr/>
        </p:nvPicPr>
        <p:blipFill>
          <a:blip r:embed="rId3"/>
          <a:srcRect/>
          <a:stretch>
            <a:fillRect/>
          </a:stretch>
        </p:blipFill>
        <p:spPr bwMode="auto">
          <a:xfrm>
            <a:off x="3962400" y="4343400"/>
            <a:ext cx="1139825" cy="1782763"/>
          </a:xfrm>
          <a:prstGeom prst="rect">
            <a:avLst/>
          </a:prstGeom>
          <a:noFill/>
          <a:ln w="9525">
            <a:noFill/>
            <a:miter lim="800000"/>
            <a:headEnd/>
            <a:tailEnd/>
          </a:ln>
        </p:spPr>
      </p:pic>
      <p:pic>
        <p:nvPicPr>
          <p:cNvPr id="29700" name="Picture 5" descr="nuvaring"/>
          <p:cNvPicPr>
            <a:picLocks noChangeAspect="1" noChangeArrowheads="1"/>
          </p:cNvPicPr>
          <p:nvPr/>
        </p:nvPicPr>
        <p:blipFill>
          <a:blip r:embed="rId4"/>
          <a:srcRect/>
          <a:stretch>
            <a:fillRect/>
          </a:stretch>
        </p:blipFill>
        <p:spPr bwMode="auto">
          <a:xfrm>
            <a:off x="6781800" y="3962400"/>
            <a:ext cx="1150938"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381000" y="381000"/>
            <a:ext cx="8229600" cy="1143000"/>
          </a:xfrm>
        </p:spPr>
        <p:txBody>
          <a:bodyPr>
            <a:noAutofit/>
          </a:bodyPr>
          <a:lstStyle/>
          <a:p>
            <a:pPr algn="ctr" eaLnBrk="1" fontAlgn="auto" hangingPunct="1">
              <a:spcAft>
                <a:spcPts val="0"/>
              </a:spcAft>
              <a:defRPr/>
            </a:pPr>
            <a:r>
              <a:rPr lang="en-US" sz="3800" dirty="0"/>
              <a:t>Combined Estrogen and </a:t>
            </a:r>
            <a:r>
              <a:rPr lang="en-US" sz="3800" dirty="0" smtClean="0"/>
              <a:t>Progestin Mechanism of Action</a:t>
            </a:r>
            <a:endParaRPr lang="en-US" sz="3800" dirty="0"/>
          </a:p>
        </p:txBody>
      </p:sp>
      <p:sp>
        <p:nvSpPr>
          <p:cNvPr id="157699" name="Rectangle 3"/>
          <p:cNvSpPr>
            <a:spLocks noGrp="1" noChangeArrowheads="1"/>
          </p:cNvSpPr>
          <p:nvPr>
            <p:ph type="body" sz="half" idx="1"/>
          </p:nvPr>
        </p:nvSpPr>
        <p:spPr>
          <a:xfrm>
            <a:off x="381000" y="1981200"/>
            <a:ext cx="3513138" cy="4495800"/>
          </a:xfrm>
        </p:spPr>
        <p:txBody>
          <a:bodyPr/>
          <a:lstStyle/>
          <a:p>
            <a:pPr eaLnBrk="1" hangingPunct="1">
              <a:lnSpc>
                <a:spcPct val="90000"/>
              </a:lnSpc>
              <a:spcBef>
                <a:spcPct val="45000"/>
              </a:spcBef>
            </a:pPr>
            <a:r>
              <a:rPr lang="en-US" smtClean="0"/>
              <a:t>Blocks LH and FSH</a:t>
            </a:r>
          </a:p>
          <a:p>
            <a:pPr eaLnBrk="1" hangingPunct="1">
              <a:lnSpc>
                <a:spcPct val="90000"/>
              </a:lnSpc>
              <a:spcBef>
                <a:spcPts val="2400"/>
              </a:spcBef>
              <a:buFont typeface="Wingdings" pitchFamily="2" charset="2"/>
              <a:buNone/>
            </a:pPr>
            <a:r>
              <a:rPr lang="en-US" smtClean="0"/>
              <a:t>   Inhibits ovulation</a:t>
            </a:r>
          </a:p>
          <a:p>
            <a:pPr eaLnBrk="1" hangingPunct="1">
              <a:lnSpc>
                <a:spcPct val="90000"/>
              </a:lnSpc>
              <a:spcBef>
                <a:spcPct val="45000"/>
              </a:spcBef>
            </a:pPr>
            <a:endParaRPr lang="en-US" smtClean="0"/>
          </a:p>
          <a:p>
            <a:pPr eaLnBrk="1" hangingPunct="1">
              <a:lnSpc>
                <a:spcPct val="90000"/>
              </a:lnSpc>
              <a:spcBef>
                <a:spcPct val="45000"/>
              </a:spcBef>
            </a:pPr>
            <a:r>
              <a:rPr lang="en-US" smtClean="0"/>
              <a:t>Thickens cervical mucus to prevent sperm penetration</a:t>
            </a:r>
          </a:p>
          <a:p>
            <a:pPr eaLnBrk="1" hangingPunct="1">
              <a:lnSpc>
                <a:spcPct val="90000"/>
              </a:lnSpc>
              <a:spcBef>
                <a:spcPct val="45000"/>
              </a:spcBef>
            </a:pPr>
            <a:r>
              <a:rPr lang="en-US" smtClean="0"/>
              <a:t>Inhibits capacitation of sperm</a:t>
            </a:r>
          </a:p>
          <a:p>
            <a:pPr eaLnBrk="1" hangingPunct="1">
              <a:lnSpc>
                <a:spcPct val="90000"/>
              </a:lnSpc>
              <a:buFont typeface="Wingdings" pitchFamily="2" charset="2"/>
              <a:buNone/>
            </a:pPr>
            <a:endParaRPr lang="en-US" sz="2900" smtClean="0"/>
          </a:p>
          <a:p>
            <a:pPr eaLnBrk="1" hangingPunct="1">
              <a:lnSpc>
                <a:spcPct val="90000"/>
              </a:lnSpc>
              <a:buFont typeface="Wingdings" pitchFamily="2" charset="2"/>
              <a:buNone/>
            </a:pPr>
            <a:endParaRPr lang="en-US" sz="3200" smtClean="0"/>
          </a:p>
          <a:p>
            <a:pPr eaLnBrk="1" hangingPunct="1">
              <a:lnSpc>
                <a:spcPct val="90000"/>
              </a:lnSpc>
              <a:buFont typeface="Wingdings" pitchFamily="2" charset="2"/>
              <a:buNone/>
            </a:pPr>
            <a:endParaRPr lang="en-US" sz="1400" smtClean="0"/>
          </a:p>
        </p:txBody>
      </p:sp>
      <p:pic>
        <p:nvPicPr>
          <p:cNvPr id="30723" name="Picture 4"/>
          <p:cNvPicPr>
            <a:picLocks noGrp="1" noChangeArrowheads="1"/>
          </p:cNvPicPr>
          <p:nvPr>
            <p:ph sz="half" idx="4294967295"/>
          </p:nvPr>
        </p:nvPicPr>
        <p:blipFill>
          <a:blip r:embed="rId3"/>
          <a:srcRect/>
          <a:stretch>
            <a:fillRect/>
          </a:stretch>
        </p:blipFill>
        <p:spPr>
          <a:xfrm>
            <a:off x="3886200" y="1828800"/>
            <a:ext cx="5019675" cy="4191000"/>
          </a:xfrm>
        </p:spPr>
      </p:pic>
      <p:sp>
        <p:nvSpPr>
          <p:cNvPr id="11" name="Multiply 10"/>
          <p:cNvSpPr/>
          <p:nvPr/>
        </p:nvSpPr>
        <p:spPr>
          <a:xfrm>
            <a:off x="5791200" y="1600200"/>
            <a:ext cx="533400" cy="1143000"/>
          </a:xfrm>
          <a:prstGeom prst="mathMultiply">
            <a:avLst/>
          </a:prstGeom>
          <a:solidFill>
            <a:srgbClr val="FF0000">
              <a:alpha val="31000"/>
            </a:srgbClr>
          </a:solidFill>
          <a:ln>
            <a:solidFill>
              <a:srgbClr val="FF0000">
                <a:alpha val="4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Multiply 11"/>
          <p:cNvSpPr/>
          <p:nvPr/>
        </p:nvSpPr>
        <p:spPr>
          <a:xfrm>
            <a:off x="6248400" y="3200400"/>
            <a:ext cx="533400" cy="1143000"/>
          </a:xfrm>
          <a:prstGeom prst="mathMultiply">
            <a:avLst/>
          </a:prstGeom>
          <a:solidFill>
            <a:srgbClr val="FF0000">
              <a:alpha val="31000"/>
            </a:srgbClr>
          </a:solidFill>
          <a:ln>
            <a:solidFill>
              <a:srgbClr val="FF0000">
                <a:alpha val="6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Down Arrow 12"/>
          <p:cNvSpPr/>
          <p:nvPr/>
        </p:nvSpPr>
        <p:spPr>
          <a:xfrm>
            <a:off x="1905000" y="23622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7699">
                                            <p:txEl>
                                              <p:pRg st="0" end="0"/>
                                            </p:txEl>
                                          </p:spTgt>
                                        </p:tgtEl>
                                        <p:attrNameLst>
                                          <p:attrName>style.visibility</p:attrName>
                                        </p:attrNameLst>
                                      </p:cBhvr>
                                      <p:to>
                                        <p:strVal val="visible"/>
                                      </p:to>
                                    </p:set>
                                    <p:animEffect transition="in" filter="fade">
                                      <p:cBhvr>
                                        <p:cTn id="7" dur="1000"/>
                                        <p:tgtEl>
                                          <p:spTgt spid="157699">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30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2000"/>
                                        <p:tgtEl>
                                          <p:spTgt spid="13"/>
                                        </p:tgtEl>
                                      </p:cBhvr>
                                    </p:animEffect>
                                  </p:childTnLst>
                                </p:cTn>
                              </p:par>
                            </p:childTnLst>
                          </p:cTn>
                        </p:par>
                        <p:par>
                          <p:cTn id="17" fill="hold">
                            <p:stCondLst>
                              <p:cond delay="2000"/>
                            </p:stCondLst>
                            <p:childTnLst>
                              <p:par>
                                <p:cTn id="18" presetID="10" presetClass="entr" presetSubtype="0" fill="hold" nodeType="afterEffect">
                                  <p:stCondLst>
                                    <p:cond delay="0"/>
                                  </p:stCondLst>
                                  <p:childTnLst>
                                    <p:set>
                                      <p:cBhvr>
                                        <p:cTn id="19" dur="1" fill="hold">
                                          <p:stCondLst>
                                            <p:cond delay="0"/>
                                          </p:stCondLst>
                                        </p:cTn>
                                        <p:tgtEl>
                                          <p:spTgt spid="157699">
                                            <p:txEl>
                                              <p:pRg st="1" end="1"/>
                                            </p:txEl>
                                          </p:spTgt>
                                        </p:tgtEl>
                                        <p:attrNameLst>
                                          <p:attrName>style.visibility</p:attrName>
                                        </p:attrNameLst>
                                      </p:cBhvr>
                                      <p:to>
                                        <p:strVal val="visible"/>
                                      </p:to>
                                    </p:set>
                                    <p:animEffect transition="in" filter="fade">
                                      <p:cBhvr>
                                        <p:cTn id="20" dur="2000"/>
                                        <p:tgtEl>
                                          <p:spTgt spid="157699">
                                            <p:txEl>
                                              <p:pRg st="1" end="1"/>
                                            </p:txEl>
                                          </p:spTgt>
                                        </p:tgtEl>
                                      </p:cBhvr>
                                    </p:animEffect>
                                  </p:childTnLst>
                                </p:cTn>
                              </p:par>
                            </p:childTnLst>
                          </p:cTn>
                        </p:par>
                        <p:par>
                          <p:cTn id="21" fill="hold">
                            <p:stCondLst>
                              <p:cond delay="4000"/>
                            </p:stCondLst>
                            <p:childTnLst>
                              <p:par>
                                <p:cTn id="22" presetID="10" presetClass="entr" presetSubtype="0" fill="hold"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3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57699">
                                            <p:txEl>
                                              <p:pRg st="3" end="3"/>
                                            </p:txEl>
                                          </p:spTgt>
                                        </p:tgtEl>
                                        <p:attrNameLst>
                                          <p:attrName>style.visibility</p:attrName>
                                        </p:attrNameLst>
                                      </p:cBhvr>
                                      <p:to>
                                        <p:strVal val="visible"/>
                                      </p:to>
                                    </p:set>
                                    <p:animEffect transition="in" filter="fade">
                                      <p:cBhvr>
                                        <p:cTn id="29" dur="2000"/>
                                        <p:tgtEl>
                                          <p:spTgt spid="157699">
                                            <p:txEl>
                                              <p:pRg st="3" end="3"/>
                                            </p:txEl>
                                          </p:spTgt>
                                        </p:tgtEl>
                                      </p:cBhvr>
                                    </p:animEffect>
                                  </p:childTnLst>
                                </p:cTn>
                              </p:par>
                            </p:childTnLst>
                          </p:cTn>
                        </p:par>
                        <p:par>
                          <p:cTn id="30" fill="hold">
                            <p:stCondLst>
                              <p:cond delay="2000"/>
                            </p:stCondLst>
                            <p:childTnLst>
                              <p:par>
                                <p:cTn id="31" presetID="10" presetClass="entr" presetSubtype="0" fill="hold" nodeType="afterEffect">
                                  <p:stCondLst>
                                    <p:cond delay="0"/>
                                  </p:stCondLst>
                                  <p:childTnLst>
                                    <p:set>
                                      <p:cBhvr>
                                        <p:cTn id="32" dur="1" fill="hold">
                                          <p:stCondLst>
                                            <p:cond delay="0"/>
                                          </p:stCondLst>
                                        </p:cTn>
                                        <p:tgtEl>
                                          <p:spTgt spid="157699">
                                            <p:txEl>
                                              <p:pRg st="4" end="4"/>
                                            </p:txEl>
                                          </p:spTgt>
                                        </p:tgtEl>
                                        <p:attrNameLst>
                                          <p:attrName>style.visibility</p:attrName>
                                        </p:attrNameLst>
                                      </p:cBhvr>
                                      <p:to>
                                        <p:strVal val="visible"/>
                                      </p:to>
                                    </p:set>
                                    <p:animEffect transition="in" filter="fade">
                                      <p:cBhvr>
                                        <p:cTn id="33" dur="2000"/>
                                        <p:tgtEl>
                                          <p:spTgt spid="157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Estrogen and Progesterone </a:t>
            </a:r>
            <a:r>
              <a:rPr lang="en-US" dirty="0" err="1" smtClean="0"/>
              <a:t>Noncontraceptive</a:t>
            </a:r>
            <a:r>
              <a:rPr lang="en-US" dirty="0" smtClean="0"/>
              <a:t> Benefits</a:t>
            </a:r>
            <a:endParaRPr lang="en-US" dirty="0"/>
          </a:p>
        </p:txBody>
      </p:sp>
      <p:sp>
        <p:nvSpPr>
          <p:cNvPr id="32770" name="Content Placeholder 2"/>
          <p:cNvSpPr>
            <a:spLocks noGrp="1"/>
          </p:cNvSpPr>
          <p:nvPr>
            <p:ph sz="quarter" idx="1"/>
          </p:nvPr>
        </p:nvSpPr>
        <p:spPr>
          <a:xfrm>
            <a:off x="457200" y="1600200"/>
            <a:ext cx="7772400" cy="4873625"/>
          </a:xfrm>
        </p:spPr>
        <p:txBody>
          <a:bodyPr/>
          <a:lstStyle/>
          <a:p>
            <a:pPr eaLnBrk="1" hangingPunct="1">
              <a:lnSpc>
                <a:spcPct val="90000"/>
              </a:lnSpc>
            </a:pPr>
            <a:r>
              <a:rPr lang="en-US" smtClean="0"/>
              <a:t>Menstrual-related effects</a:t>
            </a:r>
          </a:p>
          <a:p>
            <a:pPr lvl="1" eaLnBrk="1" hangingPunct="1">
              <a:lnSpc>
                <a:spcPct val="90000"/>
              </a:lnSpc>
            </a:pPr>
            <a:r>
              <a:rPr lang="en-US" smtClean="0"/>
              <a:t>Regularity of cycles</a:t>
            </a:r>
          </a:p>
          <a:p>
            <a:pPr lvl="1" eaLnBrk="1" hangingPunct="1">
              <a:lnSpc>
                <a:spcPct val="90000"/>
              </a:lnSpc>
            </a:pPr>
            <a:r>
              <a:rPr lang="en-US" smtClean="0"/>
              <a:t>Decreased dysmenorrhea</a:t>
            </a:r>
          </a:p>
          <a:p>
            <a:pPr lvl="1" eaLnBrk="1" hangingPunct="1">
              <a:lnSpc>
                <a:spcPct val="90000"/>
              </a:lnSpc>
            </a:pPr>
            <a:r>
              <a:rPr lang="en-US" smtClean="0"/>
              <a:t>Decreased blood loss</a:t>
            </a:r>
          </a:p>
          <a:p>
            <a:pPr lvl="1" eaLnBrk="1" hangingPunct="1">
              <a:lnSpc>
                <a:spcPct val="90000"/>
              </a:lnSpc>
            </a:pPr>
            <a:r>
              <a:rPr lang="en-US" smtClean="0"/>
              <a:t>May decrease PMS symptoms</a:t>
            </a:r>
          </a:p>
          <a:p>
            <a:pPr eaLnBrk="1" hangingPunct="1">
              <a:lnSpc>
                <a:spcPct val="90000"/>
              </a:lnSpc>
            </a:pPr>
            <a:r>
              <a:rPr lang="en-US" smtClean="0"/>
              <a:t>Decreased anemia</a:t>
            </a:r>
          </a:p>
          <a:p>
            <a:pPr eaLnBrk="1" hangingPunct="1">
              <a:lnSpc>
                <a:spcPct val="90000"/>
              </a:lnSpc>
            </a:pPr>
            <a:r>
              <a:rPr lang="en-US" smtClean="0"/>
              <a:t>Improved acne and hirsutism</a:t>
            </a:r>
          </a:p>
          <a:p>
            <a:pPr eaLnBrk="1" hangingPunct="1">
              <a:lnSpc>
                <a:spcPct val="90000"/>
              </a:lnSpc>
            </a:pPr>
            <a:r>
              <a:rPr lang="en-US" smtClean="0"/>
              <a:t>Reduced risk of</a:t>
            </a:r>
          </a:p>
          <a:p>
            <a:pPr lvl="1" eaLnBrk="1" hangingPunct="1">
              <a:lnSpc>
                <a:spcPct val="90000"/>
              </a:lnSpc>
            </a:pPr>
            <a:r>
              <a:rPr lang="en-US" sz="2400" smtClean="0"/>
              <a:t>Ectopic pregnancies</a:t>
            </a:r>
          </a:p>
          <a:p>
            <a:pPr lvl="1" eaLnBrk="1" hangingPunct="1">
              <a:lnSpc>
                <a:spcPct val="90000"/>
              </a:lnSpc>
            </a:pPr>
            <a:r>
              <a:rPr lang="en-US" sz="2400" smtClean="0"/>
              <a:t>Endometrial and ovarian cancer risk </a:t>
            </a:r>
          </a:p>
          <a:p>
            <a:pPr lvl="1" eaLnBrk="1" hangingPunct="1">
              <a:lnSpc>
                <a:spcPct val="90000"/>
              </a:lnSpc>
            </a:pPr>
            <a:r>
              <a:rPr lang="en-US" sz="2400" smtClean="0"/>
              <a:t>Benign breast conditions (i.e.: fibrocystic change)</a:t>
            </a:r>
          </a:p>
          <a:p>
            <a:pPr lvl="1" eaLnBrk="1" hangingPunct="1">
              <a:lnSpc>
                <a:spcPct val="90000"/>
              </a:lnSpc>
            </a:pPr>
            <a:r>
              <a:rPr lang="en-US" sz="2400" smtClean="0"/>
              <a:t>PID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Estrogen and Progesterone </a:t>
            </a:r>
            <a:br>
              <a:rPr lang="en-US" dirty="0" smtClean="0"/>
            </a:br>
            <a:r>
              <a:rPr lang="en-US" dirty="0" smtClean="0"/>
              <a:t>Adverse Effects</a:t>
            </a:r>
            <a:endParaRPr lang="en-US" dirty="0"/>
          </a:p>
        </p:txBody>
      </p:sp>
      <p:sp>
        <p:nvSpPr>
          <p:cNvPr id="3" name="Content Placeholder 2"/>
          <p:cNvSpPr>
            <a:spLocks noGrp="1"/>
          </p:cNvSpPr>
          <p:nvPr>
            <p:ph sz="quarter" idx="1"/>
          </p:nvPr>
        </p:nvSpPr>
        <p:spPr>
          <a:xfrm>
            <a:off x="457200" y="1600200"/>
            <a:ext cx="7848600" cy="4873625"/>
          </a:xfrm>
        </p:spPr>
        <p:txBody>
          <a:bodyPr>
            <a:normAutofit lnSpcReduction="10000"/>
          </a:bodyPr>
          <a:lstStyle/>
          <a:p>
            <a:pPr marL="274320" indent="-274320" eaLnBrk="1" fontAlgn="auto" hangingPunct="1">
              <a:spcAft>
                <a:spcPts val="0"/>
              </a:spcAft>
              <a:buFont typeface="Wingdings"/>
              <a:buChar char=""/>
              <a:defRPr/>
            </a:pPr>
            <a:r>
              <a:rPr lang="en-US" dirty="0" smtClean="0"/>
              <a:t>Nausea</a:t>
            </a:r>
            <a:r>
              <a:rPr lang="en-US" dirty="0" smtClean="0">
                <a:solidFill>
                  <a:srgbClr val="00B050"/>
                </a:solidFill>
              </a:rPr>
              <a:t>*</a:t>
            </a:r>
          </a:p>
          <a:p>
            <a:pPr marL="274320" indent="-274320" eaLnBrk="1" fontAlgn="auto" hangingPunct="1">
              <a:spcAft>
                <a:spcPts val="0"/>
              </a:spcAft>
              <a:buFont typeface="Wingdings"/>
              <a:buChar char=""/>
              <a:defRPr/>
            </a:pPr>
            <a:r>
              <a:rPr lang="en-US" dirty="0" smtClean="0"/>
              <a:t>Vomiting</a:t>
            </a:r>
            <a:r>
              <a:rPr lang="en-US" dirty="0" smtClean="0">
                <a:solidFill>
                  <a:srgbClr val="00B050"/>
                </a:solidFill>
              </a:rPr>
              <a:t>*</a:t>
            </a:r>
          </a:p>
          <a:p>
            <a:pPr marL="274320" indent="-274320" eaLnBrk="1" fontAlgn="auto" hangingPunct="1">
              <a:spcAft>
                <a:spcPts val="0"/>
              </a:spcAft>
              <a:buFont typeface="Wingdings"/>
              <a:buChar char=""/>
              <a:defRPr/>
            </a:pPr>
            <a:r>
              <a:rPr lang="en-US" dirty="0" smtClean="0"/>
              <a:t>Breast tenderness</a:t>
            </a:r>
            <a:r>
              <a:rPr lang="en-US" dirty="0" smtClean="0">
                <a:solidFill>
                  <a:srgbClr val="00B050"/>
                </a:solidFill>
              </a:rPr>
              <a:t>*</a:t>
            </a:r>
          </a:p>
          <a:p>
            <a:pPr marL="274320" indent="-274320" eaLnBrk="1" fontAlgn="auto" hangingPunct="1">
              <a:spcAft>
                <a:spcPts val="0"/>
              </a:spcAft>
              <a:buFont typeface="Wingdings"/>
              <a:buChar char=""/>
              <a:defRPr/>
            </a:pPr>
            <a:r>
              <a:rPr lang="en-US" dirty="0" smtClean="0"/>
              <a:t>Elevated blood pressure</a:t>
            </a:r>
          </a:p>
          <a:p>
            <a:pPr marL="274320" indent="-274320" eaLnBrk="1" fontAlgn="auto" hangingPunct="1">
              <a:spcAft>
                <a:spcPts val="0"/>
              </a:spcAft>
              <a:buFont typeface="Wingdings"/>
              <a:buChar char=""/>
              <a:defRPr/>
            </a:pPr>
            <a:r>
              <a:rPr lang="en-US" dirty="0" smtClean="0"/>
              <a:t>Headaches</a:t>
            </a:r>
          </a:p>
          <a:p>
            <a:pPr marL="274320" indent="-274320" eaLnBrk="1" fontAlgn="auto" hangingPunct="1">
              <a:spcAft>
                <a:spcPts val="0"/>
              </a:spcAft>
              <a:buFont typeface="Wingdings"/>
              <a:buChar char=""/>
              <a:defRPr/>
            </a:pPr>
            <a:r>
              <a:rPr lang="en-US" dirty="0" smtClean="0"/>
              <a:t>Abdominal bloating</a:t>
            </a:r>
          </a:p>
          <a:p>
            <a:pPr marL="274320" indent="-274320" eaLnBrk="1" fontAlgn="auto" hangingPunct="1">
              <a:spcAft>
                <a:spcPts val="0"/>
              </a:spcAft>
              <a:buFont typeface="Wingdings"/>
              <a:buChar char=""/>
              <a:defRPr/>
            </a:pPr>
            <a:r>
              <a:rPr lang="en-US" dirty="0" smtClean="0"/>
              <a:t>Mood changes (irritability, depression, anxiety)</a:t>
            </a:r>
          </a:p>
          <a:p>
            <a:pPr marL="274320" indent="-274320" eaLnBrk="1" fontAlgn="auto" hangingPunct="1">
              <a:spcAft>
                <a:spcPts val="0"/>
              </a:spcAft>
              <a:buFont typeface="Wingdings"/>
              <a:buNone/>
              <a:defRPr/>
            </a:pPr>
            <a:endParaRPr lang="en-US" dirty="0" smtClean="0">
              <a:solidFill>
                <a:srgbClr val="00B050"/>
              </a:solidFill>
            </a:endParaRPr>
          </a:p>
          <a:p>
            <a:pPr marL="274320" indent="-274320" eaLnBrk="1" fontAlgn="auto" hangingPunct="1">
              <a:spcAft>
                <a:spcPts val="0"/>
              </a:spcAft>
              <a:buFont typeface="Wingdings"/>
              <a:buNone/>
              <a:defRPr/>
            </a:pPr>
            <a:r>
              <a:rPr lang="en-US" dirty="0" smtClean="0">
                <a:solidFill>
                  <a:srgbClr val="00B050"/>
                </a:solidFill>
              </a:rPr>
              <a:t>*</a:t>
            </a:r>
            <a:r>
              <a:rPr lang="en-US" dirty="0" smtClean="0"/>
              <a:t>These effects usually resolve within 3 months</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None/>
              <a:defRPr/>
            </a:pPr>
            <a:r>
              <a:rPr lang="en-US" b="1" dirty="0" smtClean="0">
                <a:solidFill>
                  <a:srgbClr val="FF0000"/>
                </a:solidFill>
              </a:rPr>
              <a:t>Not Associated with Significant Weight Gain</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iterate type="lt">
                                    <p:tmPct val="0"/>
                                  </p:iterate>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fade">
                                      <p:cBhvr>
                                        <p:cTn id="7" dur="2000"/>
                                        <p:tgtEl>
                                          <p:spTgt spid="3">
                                            <p:txEl>
                                              <p:pRg st="10" end="10"/>
                                            </p:txEl>
                                          </p:spTgt>
                                        </p:tgtEl>
                                      </p:cBhvr>
                                    </p:animEffect>
                                  </p:childTnLst>
                                </p:cTn>
                              </p:par>
                            </p:childTnLst>
                          </p:cTn>
                        </p:par>
                        <p:par>
                          <p:cTn id="8" fill="hold">
                            <p:stCondLst>
                              <p:cond delay="2000"/>
                            </p:stCondLst>
                            <p:childTnLst>
                              <p:par>
                                <p:cTn id="9" presetID="20" presetClass="emph" presetSubtype="0" fill="hold" nodeType="afterEffect">
                                  <p:stCondLst>
                                    <p:cond delay="0"/>
                                  </p:stCondLst>
                                  <p:iterate type="lt">
                                    <p:tmPct val="10000"/>
                                  </p:iterate>
                                  <p:childTnLst>
                                    <p:set>
                                      <p:cBhvr override="childStyle">
                                        <p:cTn id="10" dur="500" autoRev="1" fill="hold"/>
                                        <p:tgtEl>
                                          <p:spTgt spid="3">
                                            <p:txEl>
                                              <p:pRg st="10" end="10"/>
                                            </p:txEl>
                                          </p:spTgt>
                                        </p:tgtEl>
                                        <p:attrNameLst>
                                          <p:attrName>style.color</p:attrName>
                                        </p:attrNameLst>
                                      </p:cBhvr>
                                      <p:to>
                                        <p:clrVal>
                                          <a:srgbClr val="0000FF"/>
                                        </p:clrVal>
                                      </p:to>
                                    </p:set>
                                    <p:set>
                                      <p:cBhvr>
                                        <p:cTn id="11" dur="500" autoRev="1" fill="hold"/>
                                        <p:tgtEl>
                                          <p:spTgt spid="3">
                                            <p:txEl>
                                              <p:pRg st="10" end="10"/>
                                            </p:txEl>
                                          </p:spTgt>
                                        </p:tgtEl>
                                        <p:attrNameLst>
                                          <p:attrName>fillcolor</p:attrName>
                                        </p:attrNameLst>
                                      </p:cBhvr>
                                      <p:to>
                                        <p:clrVal>
                                          <a:srgbClr val="0000FF"/>
                                        </p:clrVal>
                                      </p:to>
                                    </p:set>
                                    <p:set>
                                      <p:cBhvr>
                                        <p:cTn id="12" dur="500" autoRev="1" fill="hold"/>
                                        <p:tgtEl>
                                          <p:spTgt spid="3">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a:xfrm>
            <a:off x="457200" y="0"/>
            <a:ext cx="8229600" cy="1143000"/>
          </a:xfrm>
        </p:spPr>
        <p:txBody>
          <a:bodyPr/>
          <a:lstStyle/>
          <a:p>
            <a:pPr algn="ctr" eaLnBrk="1" fontAlgn="auto" hangingPunct="1">
              <a:spcAft>
                <a:spcPts val="0"/>
              </a:spcAft>
              <a:defRPr/>
            </a:pPr>
            <a:r>
              <a:rPr lang="en-US" b="1" dirty="0" smtClean="0">
                <a:solidFill>
                  <a:srgbClr val="333399"/>
                </a:solidFill>
              </a:rPr>
              <a:t>Rare</a:t>
            </a:r>
            <a:r>
              <a:rPr lang="en-US" dirty="0" smtClean="0"/>
              <a:t> Estrogen-Related </a:t>
            </a:r>
            <a:r>
              <a:rPr lang="en-US" dirty="0"/>
              <a:t>Health Risks</a:t>
            </a:r>
          </a:p>
        </p:txBody>
      </p:sp>
      <p:sp>
        <p:nvSpPr>
          <p:cNvPr id="33794" name="Rectangle 3"/>
          <p:cNvSpPr>
            <a:spLocks noGrp="1" noChangeArrowheads="1"/>
          </p:cNvSpPr>
          <p:nvPr>
            <p:ph type="body" sz="half" idx="1"/>
          </p:nvPr>
        </p:nvSpPr>
        <p:spPr>
          <a:xfrm>
            <a:off x="457200" y="1371600"/>
            <a:ext cx="8229600" cy="5181600"/>
          </a:xfrm>
        </p:spPr>
        <p:txBody>
          <a:bodyPr/>
          <a:lstStyle/>
          <a:p>
            <a:pPr eaLnBrk="1" hangingPunct="1">
              <a:spcAft>
                <a:spcPts val="1200"/>
              </a:spcAft>
            </a:pPr>
            <a:r>
              <a:rPr lang="en-US" sz="2800" smtClean="0"/>
              <a:t>Screen for </a:t>
            </a:r>
            <a:r>
              <a:rPr lang="en-US" sz="2800" b="1" smtClean="0">
                <a:solidFill>
                  <a:srgbClr val="FF66CC"/>
                </a:solidFill>
              </a:rPr>
              <a:t>ACHES </a:t>
            </a:r>
            <a:r>
              <a:rPr lang="en-US" sz="2800" smtClean="0"/>
              <a:t>at follow-up visits:</a:t>
            </a:r>
            <a:r>
              <a:rPr lang="en-US" sz="2800" smtClean="0">
                <a:solidFill>
                  <a:srgbClr val="FF66CC"/>
                </a:solidFill>
              </a:rPr>
              <a:t> </a:t>
            </a:r>
          </a:p>
          <a:p>
            <a:pPr lvl="1" eaLnBrk="1" hangingPunct="1">
              <a:spcAft>
                <a:spcPts val="1800"/>
              </a:spcAft>
            </a:pPr>
            <a:r>
              <a:rPr lang="en-US" sz="3000" b="1" smtClean="0">
                <a:solidFill>
                  <a:srgbClr val="FF66CC"/>
                </a:solidFill>
              </a:rPr>
              <a:t>A</a:t>
            </a:r>
            <a:r>
              <a:rPr lang="en-US" sz="3000" smtClean="0"/>
              <a:t>bdominal pain</a:t>
            </a:r>
            <a:endParaRPr lang="en-US" sz="2700" smtClean="0"/>
          </a:p>
          <a:p>
            <a:pPr lvl="1" eaLnBrk="1" hangingPunct="1">
              <a:spcAft>
                <a:spcPts val="1800"/>
              </a:spcAft>
            </a:pPr>
            <a:r>
              <a:rPr lang="en-US" sz="3000" b="1" smtClean="0">
                <a:solidFill>
                  <a:srgbClr val="FF66CC"/>
                </a:solidFill>
              </a:rPr>
              <a:t>C</a:t>
            </a:r>
            <a:r>
              <a:rPr lang="en-US" sz="3000" smtClean="0"/>
              <a:t>hest pain</a:t>
            </a:r>
          </a:p>
          <a:p>
            <a:pPr lvl="1" eaLnBrk="1" hangingPunct="1">
              <a:spcAft>
                <a:spcPts val="1800"/>
              </a:spcAft>
            </a:pPr>
            <a:r>
              <a:rPr lang="en-US" sz="3000" b="1" smtClean="0">
                <a:solidFill>
                  <a:srgbClr val="FF66CC"/>
                </a:solidFill>
              </a:rPr>
              <a:t>H</a:t>
            </a:r>
            <a:r>
              <a:rPr lang="en-US" sz="3000" smtClean="0"/>
              <a:t>eadaches</a:t>
            </a:r>
          </a:p>
          <a:p>
            <a:pPr lvl="1" eaLnBrk="1" hangingPunct="1">
              <a:spcAft>
                <a:spcPts val="1800"/>
              </a:spcAft>
            </a:pPr>
            <a:r>
              <a:rPr lang="en-US" sz="3000" b="1" smtClean="0">
                <a:solidFill>
                  <a:srgbClr val="FF66CC"/>
                </a:solidFill>
              </a:rPr>
              <a:t>E</a:t>
            </a:r>
            <a:r>
              <a:rPr lang="en-US" sz="3000" smtClean="0"/>
              <a:t>ye or visual changes</a:t>
            </a:r>
          </a:p>
          <a:p>
            <a:pPr lvl="1" eaLnBrk="1" hangingPunct="1">
              <a:spcAft>
                <a:spcPts val="1800"/>
              </a:spcAft>
            </a:pPr>
            <a:r>
              <a:rPr lang="en-US" sz="3000" b="1" smtClean="0">
                <a:solidFill>
                  <a:srgbClr val="FF66CC"/>
                </a:solidFill>
              </a:rPr>
              <a:t>S</a:t>
            </a:r>
            <a:r>
              <a:rPr lang="en-US" sz="3000" smtClean="0"/>
              <a:t>evere leg pain or swelling </a:t>
            </a:r>
          </a:p>
          <a:p>
            <a:pPr eaLnBrk="1" hangingPunct="1"/>
            <a:endParaRPr lang="en-US" sz="3000" smtClean="0"/>
          </a:p>
        </p:txBody>
      </p:sp>
      <p:sp>
        <p:nvSpPr>
          <p:cNvPr id="6" name="TextBox 5"/>
          <p:cNvSpPr txBox="1">
            <a:spLocks noChangeArrowheads="1"/>
          </p:cNvSpPr>
          <p:nvPr/>
        </p:nvSpPr>
        <p:spPr bwMode="auto">
          <a:xfrm>
            <a:off x="4267200" y="1981200"/>
            <a:ext cx="4114800" cy="738188"/>
          </a:xfrm>
          <a:prstGeom prst="rect">
            <a:avLst/>
          </a:prstGeom>
          <a:noFill/>
          <a:ln w="9525">
            <a:noFill/>
            <a:miter lim="800000"/>
            <a:headEnd/>
            <a:tailEnd/>
          </a:ln>
        </p:spPr>
        <p:txBody>
          <a:bodyPr>
            <a:spAutoFit/>
          </a:bodyPr>
          <a:lstStyle/>
          <a:p>
            <a:pPr>
              <a:buFont typeface="Arial" charset="0"/>
              <a:buChar char="•"/>
            </a:pPr>
            <a:r>
              <a:rPr lang="en-US" sz="1400">
                <a:solidFill>
                  <a:srgbClr val="3399FF"/>
                </a:solidFill>
              </a:rPr>
              <a:t>Blood clot in liver or pelvis</a:t>
            </a:r>
          </a:p>
          <a:p>
            <a:pPr>
              <a:buFont typeface="Arial" charset="0"/>
              <a:buChar char="•"/>
            </a:pPr>
            <a:r>
              <a:rPr lang="en-US" sz="1400">
                <a:solidFill>
                  <a:srgbClr val="3399FF"/>
                </a:solidFill>
              </a:rPr>
              <a:t>Benign liver tumor</a:t>
            </a:r>
          </a:p>
          <a:p>
            <a:pPr>
              <a:buFont typeface="Arial" charset="0"/>
              <a:buChar char="•"/>
            </a:pPr>
            <a:r>
              <a:rPr lang="en-US" sz="1400">
                <a:solidFill>
                  <a:srgbClr val="3399FF"/>
                </a:solidFill>
              </a:rPr>
              <a:t>Gall bladder disease</a:t>
            </a:r>
          </a:p>
        </p:txBody>
      </p:sp>
      <p:sp>
        <p:nvSpPr>
          <p:cNvPr id="7" name="Right Brace 6"/>
          <p:cNvSpPr/>
          <p:nvPr/>
        </p:nvSpPr>
        <p:spPr>
          <a:xfrm>
            <a:off x="3962400" y="1981200"/>
            <a:ext cx="304800" cy="685800"/>
          </a:xfrm>
          <a:prstGeom prst="righ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B050"/>
              </a:solidFill>
            </a:endParaRPr>
          </a:p>
        </p:txBody>
      </p:sp>
      <p:sp>
        <p:nvSpPr>
          <p:cNvPr id="8" name="TextBox 7"/>
          <p:cNvSpPr txBox="1">
            <a:spLocks noChangeArrowheads="1"/>
          </p:cNvSpPr>
          <p:nvPr/>
        </p:nvSpPr>
        <p:spPr bwMode="auto">
          <a:xfrm>
            <a:off x="3429000" y="2819400"/>
            <a:ext cx="3352800" cy="523875"/>
          </a:xfrm>
          <a:prstGeom prst="rect">
            <a:avLst/>
          </a:prstGeom>
          <a:noFill/>
          <a:ln w="9525">
            <a:noFill/>
            <a:miter lim="800000"/>
            <a:headEnd/>
            <a:tailEnd/>
          </a:ln>
        </p:spPr>
        <p:txBody>
          <a:bodyPr>
            <a:spAutoFit/>
          </a:bodyPr>
          <a:lstStyle/>
          <a:p>
            <a:pPr>
              <a:buFont typeface="Arial" charset="0"/>
              <a:buChar char="•"/>
            </a:pPr>
            <a:r>
              <a:rPr lang="en-US" sz="1400">
                <a:solidFill>
                  <a:schemeClr val="accent1"/>
                </a:solidFill>
              </a:rPr>
              <a:t>Pulmonary embolus</a:t>
            </a:r>
          </a:p>
          <a:p>
            <a:pPr>
              <a:buFont typeface="Arial" charset="0"/>
              <a:buChar char="•"/>
            </a:pPr>
            <a:r>
              <a:rPr lang="en-US" sz="1400">
                <a:solidFill>
                  <a:schemeClr val="accent1"/>
                </a:solidFill>
              </a:rPr>
              <a:t>Angina/heart attack</a:t>
            </a:r>
          </a:p>
        </p:txBody>
      </p:sp>
      <p:sp>
        <p:nvSpPr>
          <p:cNvPr id="9" name="Right Brace 8"/>
          <p:cNvSpPr/>
          <p:nvPr/>
        </p:nvSpPr>
        <p:spPr>
          <a:xfrm>
            <a:off x="3048000" y="2743200"/>
            <a:ext cx="304800" cy="685800"/>
          </a:xfrm>
          <a:prstGeom prst="righ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B050"/>
              </a:solidFill>
            </a:endParaRPr>
          </a:p>
        </p:txBody>
      </p:sp>
      <p:sp>
        <p:nvSpPr>
          <p:cNvPr id="10" name="Right Brace 9"/>
          <p:cNvSpPr/>
          <p:nvPr/>
        </p:nvSpPr>
        <p:spPr>
          <a:xfrm>
            <a:off x="3200400" y="3505200"/>
            <a:ext cx="304800" cy="685800"/>
          </a:xfrm>
          <a:prstGeom prst="righ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B050"/>
              </a:solidFill>
            </a:endParaRPr>
          </a:p>
        </p:txBody>
      </p:sp>
      <p:sp>
        <p:nvSpPr>
          <p:cNvPr id="12" name="TextBox 11"/>
          <p:cNvSpPr txBox="1">
            <a:spLocks noChangeArrowheads="1"/>
          </p:cNvSpPr>
          <p:nvPr/>
        </p:nvSpPr>
        <p:spPr bwMode="auto">
          <a:xfrm>
            <a:off x="3505200" y="3429000"/>
            <a:ext cx="3429000" cy="738188"/>
          </a:xfrm>
          <a:prstGeom prst="rect">
            <a:avLst/>
          </a:prstGeom>
          <a:noFill/>
          <a:ln w="9525">
            <a:noFill/>
            <a:miter lim="800000"/>
            <a:headEnd/>
            <a:tailEnd/>
          </a:ln>
        </p:spPr>
        <p:txBody>
          <a:bodyPr>
            <a:spAutoFit/>
          </a:bodyPr>
          <a:lstStyle/>
          <a:p>
            <a:pPr>
              <a:buFont typeface="Arial" charset="0"/>
              <a:buChar char="•"/>
            </a:pPr>
            <a:r>
              <a:rPr lang="en-US" sz="1400">
                <a:solidFill>
                  <a:srgbClr val="3399FF"/>
                </a:solidFill>
              </a:rPr>
              <a:t>Stroke</a:t>
            </a:r>
          </a:p>
          <a:p>
            <a:pPr>
              <a:buFont typeface="Arial" charset="0"/>
              <a:buChar char="•"/>
            </a:pPr>
            <a:r>
              <a:rPr lang="en-US" sz="1400">
                <a:solidFill>
                  <a:srgbClr val="3399FF"/>
                </a:solidFill>
              </a:rPr>
              <a:t>Migraine headache</a:t>
            </a:r>
          </a:p>
          <a:p>
            <a:pPr>
              <a:buFont typeface="Arial" charset="0"/>
              <a:buChar char="•"/>
            </a:pPr>
            <a:r>
              <a:rPr lang="en-US" sz="1400">
                <a:solidFill>
                  <a:srgbClr val="3399FF"/>
                </a:solidFill>
              </a:rPr>
              <a:t>High blood pressure</a:t>
            </a:r>
          </a:p>
        </p:txBody>
      </p:sp>
      <p:sp>
        <p:nvSpPr>
          <p:cNvPr id="13" name="Right Brace 12"/>
          <p:cNvSpPr/>
          <p:nvPr/>
        </p:nvSpPr>
        <p:spPr>
          <a:xfrm>
            <a:off x="5029200" y="4343400"/>
            <a:ext cx="304800" cy="685800"/>
          </a:xfrm>
          <a:prstGeom prst="righ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B050"/>
              </a:solidFill>
            </a:endParaRPr>
          </a:p>
        </p:txBody>
      </p:sp>
      <p:sp>
        <p:nvSpPr>
          <p:cNvPr id="14" name="TextBox 13"/>
          <p:cNvSpPr txBox="1">
            <a:spLocks noChangeArrowheads="1"/>
          </p:cNvSpPr>
          <p:nvPr/>
        </p:nvSpPr>
        <p:spPr bwMode="auto">
          <a:xfrm>
            <a:off x="5410200" y="4343400"/>
            <a:ext cx="3124200" cy="738188"/>
          </a:xfrm>
          <a:prstGeom prst="rect">
            <a:avLst/>
          </a:prstGeom>
          <a:noFill/>
          <a:ln w="9525">
            <a:noFill/>
            <a:miter lim="800000"/>
            <a:headEnd/>
            <a:tailEnd/>
          </a:ln>
        </p:spPr>
        <p:txBody>
          <a:bodyPr>
            <a:spAutoFit/>
          </a:bodyPr>
          <a:lstStyle/>
          <a:p>
            <a:pPr>
              <a:buFont typeface="Arial" charset="0"/>
              <a:buChar char="•"/>
            </a:pPr>
            <a:r>
              <a:rPr lang="en-US" sz="1400">
                <a:solidFill>
                  <a:schemeClr val="accent1"/>
                </a:solidFill>
              </a:rPr>
              <a:t>Stroke</a:t>
            </a:r>
          </a:p>
          <a:p>
            <a:pPr>
              <a:buFont typeface="Arial" charset="0"/>
              <a:buChar char="•"/>
            </a:pPr>
            <a:r>
              <a:rPr lang="en-US" sz="1400">
                <a:solidFill>
                  <a:schemeClr val="accent1"/>
                </a:solidFill>
              </a:rPr>
              <a:t>Migraine headache</a:t>
            </a:r>
          </a:p>
          <a:p>
            <a:pPr>
              <a:buFont typeface="Arial" charset="0"/>
              <a:buChar char="•"/>
            </a:pPr>
            <a:r>
              <a:rPr lang="en-US" sz="1400">
                <a:solidFill>
                  <a:schemeClr val="accent1"/>
                </a:solidFill>
              </a:rPr>
              <a:t>Retinal vessel embolus</a:t>
            </a:r>
          </a:p>
        </p:txBody>
      </p:sp>
      <p:sp>
        <p:nvSpPr>
          <p:cNvPr id="15" name="Right Brace 14"/>
          <p:cNvSpPr/>
          <p:nvPr/>
        </p:nvSpPr>
        <p:spPr>
          <a:xfrm>
            <a:off x="5867400" y="5181600"/>
            <a:ext cx="304800" cy="685800"/>
          </a:xfrm>
          <a:prstGeom prst="rightBrace">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solidFill>
                <a:srgbClr val="00B050"/>
              </a:solidFill>
            </a:endParaRPr>
          </a:p>
        </p:txBody>
      </p:sp>
      <p:sp>
        <p:nvSpPr>
          <p:cNvPr id="16" name="TextBox 15"/>
          <p:cNvSpPr txBox="1">
            <a:spLocks noChangeArrowheads="1"/>
          </p:cNvSpPr>
          <p:nvPr/>
        </p:nvSpPr>
        <p:spPr bwMode="auto">
          <a:xfrm>
            <a:off x="6172200" y="5334000"/>
            <a:ext cx="2590800" cy="307975"/>
          </a:xfrm>
          <a:prstGeom prst="rect">
            <a:avLst/>
          </a:prstGeom>
          <a:noFill/>
          <a:ln w="9525">
            <a:noFill/>
            <a:miter lim="800000"/>
            <a:headEnd/>
            <a:tailEnd/>
          </a:ln>
        </p:spPr>
        <p:txBody>
          <a:bodyPr>
            <a:spAutoFit/>
          </a:bodyPr>
          <a:lstStyle/>
          <a:p>
            <a:pPr>
              <a:buFont typeface="Arial" charset="0"/>
              <a:buChar char="•"/>
            </a:pPr>
            <a:r>
              <a:rPr lang="en-US" sz="1400">
                <a:solidFill>
                  <a:srgbClr val="3399FF"/>
                </a:solidFill>
              </a:rPr>
              <a:t>Deep vein thrombosis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794">
                                            <p:txEl>
                                              <p:pRg st="1" end="1"/>
                                            </p:txEl>
                                          </p:spTgt>
                                        </p:tgtEl>
                                        <p:attrNameLst>
                                          <p:attrName>style.visibility</p:attrName>
                                        </p:attrNameLst>
                                      </p:cBhvr>
                                      <p:to>
                                        <p:strVal val="visible"/>
                                      </p:to>
                                    </p:set>
                                    <p:animEffect transition="in" filter="fade">
                                      <p:cBhvr>
                                        <p:cTn id="7" dur="1000"/>
                                        <p:tgtEl>
                                          <p:spTgt spid="33794">
                                            <p:txEl>
                                              <p:pRg st="1" end="1"/>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par>
                                <p:cTn id="12" presetID="10" presetClass="entr" presetSubtype="0" fill="hold" nodeType="with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2000"/>
                                        <p:tgtEl>
                                          <p:spTgt spid="6">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2000"/>
                                        <p:tgtEl>
                                          <p:spTgt spid="6">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20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3794">
                                            <p:txEl>
                                              <p:pRg st="2" end="2"/>
                                            </p:txEl>
                                          </p:spTgt>
                                        </p:tgtEl>
                                        <p:attrNameLst>
                                          <p:attrName>style.visibility</p:attrName>
                                        </p:attrNameLst>
                                      </p:cBhvr>
                                      <p:to>
                                        <p:strVal val="visible"/>
                                      </p:to>
                                    </p:set>
                                    <p:animEffect transition="in" filter="fade">
                                      <p:cBhvr>
                                        <p:cTn id="25" dur="1000"/>
                                        <p:tgtEl>
                                          <p:spTgt spid="33794">
                                            <p:txEl>
                                              <p:pRg st="2" end="2"/>
                                            </p:txEl>
                                          </p:spTgt>
                                        </p:tgtEl>
                                      </p:cBhvr>
                                    </p:animEffect>
                                  </p:childTnLst>
                                </p:cTn>
                              </p:par>
                            </p:childTnLst>
                          </p:cTn>
                        </p:par>
                        <p:par>
                          <p:cTn id="26" fill="hold">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2000"/>
                                        <p:tgtEl>
                                          <p:spTgt spid="9"/>
                                        </p:tgtEl>
                                      </p:cBhvr>
                                    </p:animEffect>
                                  </p:childTnLst>
                                </p:cTn>
                              </p:par>
                              <p:par>
                                <p:cTn id="30" presetID="10" presetClass="entr" presetSubtype="0" fill="hold" nodeType="with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fade">
                                      <p:cBhvr>
                                        <p:cTn id="32" dur="2000"/>
                                        <p:tgtEl>
                                          <p:spTgt spid="8">
                                            <p:txEl>
                                              <p:pRg st="0" end="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8">
                                            <p:txEl>
                                              <p:pRg st="1" end="1"/>
                                            </p:txEl>
                                          </p:spTgt>
                                        </p:tgtEl>
                                        <p:attrNameLst>
                                          <p:attrName>style.visibility</p:attrName>
                                        </p:attrNameLst>
                                      </p:cBhvr>
                                      <p:to>
                                        <p:strVal val="visible"/>
                                      </p:to>
                                    </p:set>
                                    <p:animEffect transition="in" filter="fade">
                                      <p:cBhvr>
                                        <p:cTn id="35" dur="2000"/>
                                        <p:tgtEl>
                                          <p:spTgt spid="8">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3794">
                                            <p:txEl>
                                              <p:pRg st="3" end="3"/>
                                            </p:txEl>
                                          </p:spTgt>
                                        </p:tgtEl>
                                        <p:attrNameLst>
                                          <p:attrName>style.visibility</p:attrName>
                                        </p:attrNameLst>
                                      </p:cBhvr>
                                      <p:to>
                                        <p:strVal val="visible"/>
                                      </p:to>
                                    </p:set>
                                    <p:animEffect transition="in" filter="fade">
                                      <p:cBhvr>
                                        <p:cTn id="40" dur="1000"/>
                                        <p:tgtEl>
                                          <p:spTgt spid="33794">
                                            <p:txEl>
                                              <p:pRg st="3" end="3"/>
                                            </p:txEl>
                                          </p:spTgt>
                                        </p:tgtEl>
                                      </p:cBhvr>
                                    </p:animEffect>
                                  </p:childTnLst>
                                </p:cTn>
                              </p:par>
                            </p:childTnLst>
                          </p:cTn>
                        </p:par>
                        <p:par>
                          <p:cTn id="41" fill="hold">
                            <p:stCondLst>
                              <p:cond delay="1000"/>
                            </p:stCondLst>
                            <p:childTnLst>
                              <p:par>
                                <p:cTn id="42" presetID="10" presetClass="entr" presetSubtype="0"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2000"/>
                                        <p:tgtEl>
                                          <p:spTgt spid="10"/>
                                        </p:tgtEl>
                                      </p:cBhvr>
                                    </p:animEffect>
                                  </p:childTnLst>
                                </p:cTn>
                              </p:par>
                              <p:par>
                                <p:cTn id="45" presetID="10" presetClass="entr" presetSubtype="0" fill="hold" nodeType="withEffect">
                                  <p:stCondLst>
                                    <p:cond delay="0"/>
                                  </p:stCondLst>
                                  <p:childTnLst>
                                    <p:set>
                                      <p:cBhvr>
                                        <p:cTn id="46" dur="1" fill="hold">
                                          <p:stCondLst>
                                            <p:cond delay="0"/>
                                          </p:stCondLst>
                                        </p:cTn>
                                        <p:tgtEl>
                                          <p:spTgt spid="12">
                                            <p:txEl>
                                              <p:pRg st="0" end="0"/>
                                            </p:txEl>
                                          </p:spTgt>
                                        </p:tgtEl>
                                        <p:attrNameLst>
                                          <p:attrName>style.visibility</p:attrName>
                                        </p:attrNameLst>
                                      </p:cBhvr>
                                      <p:to>
                                        <p:strVal val="visible"/>
                                      </p:to>
                                    </p:set>
                                    <p:animEffect transition="in" filter="fade">
                                      <p:cBhvr>
                                        <p:cTn id="47" dur="2000"/>
                                        <p:tgtEl>
                                          <p:spTgt spid="12">
                                            <p:txEl>
                                              <p:pRg st="0" end="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2">
                                            <p:txEl>
                                              <p:pRg st="1" end="1"/>
                                            </p:txEl>
                                          </p:spTgt>
                                        </p:tgtEl>
                                        <p:attrNameLst>
                                          <p:attrName>style.visibility</p:attrName>
                                        </p:attrNameLst>
                                      </p:cBhvr>
                                      <p:to>
                                        <p:strVal val="visible"/>
                                      </p:to>
                                    </p:set>
                                    <p:animEffect transition="in" filter="fade">
                                      <p:cBhvr>
                                        <p:cTn id="50" dur="2000"/>
                                        <p:tgtEl>
                                          <p:spTgt spid="12">
                                            <p:txEl>
                                              <p:pRg st="1" end="1"/>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12">
                                            <p:txEl>
                                              <p:pRg st="2" end="2"/>
                                            </p:txEl>
                                          </p:spTgt>
                                        </p:tgtEl>
                                        <p:attrNameLst>
                                          <p:attrName>style.visibility</p:attrName>
                                        </p:attrNameLst>
                                      </p:cBhvr>
                                      <p:to>
                                        <p:strVal val="visible"/>
                                      </p:to>
                                    </p:set>
                                    <p:animEffect transition="in" filter="fade">
                                      <p:cBhvr>
                                        <p:cTn id="53" dur="2000"/>
                                        <p:tgtEl>
                                          <p:spTgt spid="12">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3794">
                                            <p:txEl>
                                              <p:pRg st="4" end="4"/>
                                            </p:txEl>
                                          </p:spTgt>
                                        </p:tgtEl>
                                        <p:attrNameLst>
                                          <p:attrName>style.visibility</p:attrName>
                                        </p:attrNameLst>
                                      </p:cBhvr>
                                      <p:to>
                                        <p:strVal val="visible"/>
                                      </p:to>
                                    </p:set>
                                    <p:animEffect transition="in" filter="fade">
                                      <p:cBhvr>
                                        <p:cTn id="58" dur="1000"/>
                                        <p:tgtEl>
                                          <p:spTgt spid="33794">
                                            <p:txEl>
                                              <p:pRg st="4" end="4"/>
                                            </p:txEl>
                                          </p:spTgt>
                                        </p:tgtEl>
                                      </p:cBhvr>
                                    </p:animEffect>
                                  </p:childTnLst>
                                </p:cTn>
                              </p:par>
                            </p:childTnLst>
                          </p:cTn>
                        </p:par>
                        <p:par>
                          <p:cTn id="59" fill="hold">
                            <p:stCondLst>
                              <p:cond delay="1000"/>
                            </p:stCondLst>
                            <p:childTnLst>
                              <p:par>
                                <p:cTn id="60" presetID="10" presetClass="entr" presetSubtype="0"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2000"/>
                                        <p:tgtEl>
                                          <p:spTgt spid="13"/>
                                        </p:tgtEl>
                                      </p:cBhvr>
                                    </p:animEffect>
                                  </p:childTnLst>
                                </p:cTn>
                              </p:par>
                              <p:par>
                                <p:cTn id="63" presetID="10" presetClass="entr" presetSubtype="0" fill="hold" nodeType="withEffect">
                                  <p:stCondLst>
                                    <p:cond delay="0"/>
                                  </p:stCondLst>
                                  <p:childTnLst>
                                    <p:set>
                                      <p:cBhvr>
                                        <p:cTn id="64" dur="1" fill="hold">
                                          <p:stCondLst>
                                            <p:cond delay="0"/>
                                          </p:stCondLst>
                                        </p:cTn>
                                        <p:tgtEl>
                                          <p:spTgt spid="14">
                                            <p:txEl>
                                              <p:pRg st="0" end="0"/>
                                            </p:txEl>
                                          </p:spTgt>
                                        </p:tgtEl>
                                        <p:attrNameLst>
                                          <p:attrName>style.visibility</p:attrName>
                                        </p:attrNameLst>
                                      </p:cBhvr>
                                      <p:to>
                                        <p:strVal val="visible"/>
                                      </p:to>
                                    </p:set>
                                    <p:animEffect transition="in" filter="fade">
                                      <p:cBhvr>
                                        <p:cTn id="65" dur="2000"/>
                                        <p:tgtEl>
                                          <p:spTgt spid="14">
                                            <p:txEl>
                                              <p:pRg st="0" end="0"/>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14">
                                            <p:txEl>
                                              <p:pRg st="1" end="1"/>
                                            </p:txEl>
                                          </p:spTgt>
                                        </p:tgtEl>
                                        <p:attrNameLst>
                                          <p:attrName>style.visibility</p:attrName>
                                        </p:attrNameLst>
                                      </p:cBhvr>
                                      <p:to>
                                        <p:strVal val="visible"/>
                                      </p:to>
                                    </p:set>
                                    <p:animEffect transition="in" filter="fade">
                                      <p:cBhvr>
                                        <p:cTn id="68" dur="2000"/>
                                        <p:tgtEl>
                                          <p:spTgt spid="14">
                                            <p:txEl>
                                              <p:pRg st="1" end="1"/>
                                            </p:txEl>
                                          </p:spTgt>
                                        </p:tgtEl>
                                      </p:cBhvr>
                                    </p:animEffect>
                                  </p:childTnLst>
                                </p:cTn>
                              </p:par>
                              <p:par>
                                <p:cTn id="69" presetID="10" presetClass="entr" presetSubtype="0" fill="hold" nodeType="withEffect">
                                  <p:stCondLst>
                                    <p:cond delay="0"/>
                                  </p:stCondLst>
                                  <p:childTnLst>
                                    <p:set>
                                      <p:cBhvr>
                                        <p:cTn id="70" dur="1" fill="hold">
                                          <p:stCondLst>
                                            <p:cond delay="0"/>
                                          </p:stCondLst>
                                        </p:cTn>
                                        <p:tgtEl>
                                          <p:spTgt spid="14">
                                            <p:txEl>
                                              <p:pRg st="2" end="2"/>
                                            </p:txEl>
                                          </p:spTgt>
                                        </p:tgtEl>
                                        <p:attrNameLst>
                                          <p:attrName>style.visibility</p:attrName>
                                        </p:attrNameLst>
                                      </p:cBhvr>
                                      <p:to>
                                        <p:strVal val="visible"/>
                                      </p:to>
                                    </p:set>
                                    <p:animEffect transition="in" filter="fade">
                                      <p:cBhvr>
                                        <p:cTn id="71" dur="2000"/>
                                        <p:tgtEl>
                                          <p:spTgt spid="14">
                                            <p:txEl>
                                              <p:pRg st="2" end="2"/>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nodeType="clickEffect">
                                  <p:stCondLst>
                                    <p:cond delay="0"/>
                                  </p:stCondLst>
                                  <p:childTnLst>
                                    <p:set>
                                      <p:cBhvr>
                                        <p:cTn id="75" dur="1" fill="hold">
                                          <p:stCondLst>
                                            <p:cond delay="0"/>
                                          </p:stCondLst>
                                        </p:cTn>
                                        <p:tgtEl>
                                          <p:spTgt spid="33794">
                                            <p:txEl>
                                              <p:pRg st="5" end="5"/>
                                            </p:txEl>
                                          </p:spTgt>
                                        </p:tgtEl>
                                        <p:attrNameLst>
                                          <p:attrName>style.visibility</p:attrName>
                                        </p:attrNameLst>
                                      </p:cBhvr>
                                      <p:to>
                                        <p:strVal val="visible"/>
                                      </p:to>
                                    </p:set>
                                    <p:animEffect transition="in" filter="fade">
                                      <p:cBhvr>
                                        <p:cTn id="76" dur="1000"/>
                                        <p:tgtEl>
                                          <p:spTgt spid="33794">
                                            <p:txEl>
                                              <p:pRg st="5" end="5"/>
                                            </p:txEl>
                                          </p:spTgt>
                                        </p:tgtEl>
                                      </p:cBhvr>
                                    </p:animEffect>
                                  </p:childTnLst>
                                </p:cTn>
                              </p:par>
                            </p:childTnLst>
                          </p:cTn>
                        </p:par>
                        <p:par>
                          <p:cTn id="77" fill="hold">
                            <p:stCondLst>
                              <p:cond delay="1000"/>
                            </p:stCondLst>
                            <p:childTnLst>
                              <p:par>
                                <p:cTn id="78" presetID="10" presetClass="entr" presetSubtype="0" fill="hold" grpId="0" nodeType="afterEffect">
                                  <p:stCondLst>
                                    <p:cond delay="0"/>
                                  </p:stCondLst>
                                  <p:childTnLst>
                                    <p:set>
                                      <p:cBhvr>
                                        <p:cTn id="79" dur="1" fill="hold">
                                          <p:stCondLst>
                                            <p:cond delay="0"/>
                                          </p:stCondLst>
                                        </p:cTn>
                                        <p:tgtEl>
                                          <p:spTgt spid="15"/>
                                        </p:tgtEl>
                                        <p:attrNameLst>
                                          <p:attrName>style.visibility</p:attrName>
                                        </p:attrNameLst>
                                      </p:cBhvr>
                                      <p:to>
                                        <p:strVal val="visible"/>
                                      </p:to>
                                    </p:set>
                                    <p:animEffect transition="in" filter="fade">
                                      <p:cBhvr>
                                        <p:cTn id="80" dur="2000"/>
                                        <p:tgtEl>
                                          <p:spTgt spid="15"/>
                                        </p:tgtEl>
                                      </p:cBhvr>
                                    </p:animEffect>
                                  </p:childTnLst>
                                </p:cTn>
                              </p:par>
                              <p:par>
                                <p:cTn id="81" presetID="10" presetClass="entr" presetSubtype="0" fill="hold" nodeType="withEffect">
                                  <p:stCondLst>
                                    <p:cond delay="0"/>
                                  </p:stCondLst>
                                  <p:childTnLst>
                                    <p:set>
                                      <p:cBhvr>
                                        <p:cTn id="82" dur="1" fill="hold">
                                          <p:stCondLst>
                                            <p:cond delay="0"/>
                                          </p:stCondLst>
                                        </p:cTn>
                                        <p:tgtEl>
                                          <p:spTgt spid="16">
                                            <p:txEl>
                                              <p:pRg st="0" end="0"/>
                                            </p:txEl>
                                          </p:spTgt>
                                        </p:tgtEl>
                                        <p:attrNameLst>
                                          <p:attrName>style.visibility</p:attrName>
                                        </p:attrNameLst>
                                      </p:cBhvr>
                                      <p:to>
                                        <p:strVal val="visible"/>
                                      </p:to>
                                    </p:set>
                                    <p:animEffect transition="in" filter="fade">
                                      <p:cBhvr>
                                        <p:cTn id="83" dur="20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3"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Efficacy of Combined Contraception</a:t>
            </a:r>
            <a:endParaRPr lang="en-US" dirty="0"/>
          </a:p>
        </p:txBody>
      </p:sp>
      <p:sp>
        <p:nvSpPr>
          <p:cNvPr id="36866" name="Content Placeholder 2"/>
          <p:cNvSpPr>
            <a:spLocks noGrp="1"/>
          </p:cNvSpPr>
          <p:nvPr>
            <p:ph sz="quarter" idx="1"/>
          </p:nvPr>
        </p:nvSpPr>
        <p:spPr>
          <a:xfrm>
            <a:off x="457200" y="1600200"/>
            <a:ext cx="8001000" cy="4873625"/>
          </a:xfrm>
        </p:spPr>
        <p:txBody>
          <a:bodyPr/>
          <a:lstStyle/>
          <a:p>
            <a:pPr eaLnBrk="1" hangingPunct="1"/>
            <a:r>
              <a:rPr lang="en-US" smtClean="0"/>
              <a:t>Perfect use: 0.3% failure (pregnancy) rate in 1 year</a:t>
            </a:r>
          </a:p>
          <a:p>
            <a:pPr eaLnBrk="1" hangingPunct="1"/>
            <a:r>
              <a:rPr lang="en-US" smtClean="0"/>
              <a:t>Typical adult use: 8% failure rate</a:t>
            </a:r>
          </a:p>
          <a:p>
            <a:pPr eaLnBrk="1" hangingPunct="1"/>
            <a:r>
              <a:rPr lang="en-US" smtClean="0"/>
              <a:t>Typical adolescent use: 5-25% failure rate</a:t>
            </a:r>
          </a:p>
          <a:p>
            <a:pPr lvl="1" eaLnBrk="1" hangingPunct="1"/>
            <a:r>
              <a:rPr lang="en-US" smtClean="0"/>
              <a:t>Due to poor adherence</a:t>
            </a:r>
          </a:p>
          <a:p>
            <a:pPr eaLnBrk="1" hangingPunct="1">
              <a:buFont typeface="Wingdings" pitchFamily="2" charset="2"/>
              <a:buNone/>
            </a:pPr>
            <a:endParaRPr lang="en-US" smtClean="0"/>
          </a:p>
          <a:p>
            <a:pPr eaLnBrk="1" hangingPunct="1">
              <a:buFont typeface="Wingdings" pitchFamily="2" charset="2"/>
              <a:buNone/>
            </a:pPr>
            <a:r>
              <a:rPr lang="en-US" smtClean="0"/>
              <a:t>*Compared to failure rate of 85% with no contraception (85% of sexually active women become pregnant in 1 year when no contraception is used)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bwMode="auto">
          <a:xfrm>
            <a:off x="457200" y="274638"/>
            <a:ext cx="7467600" cy="715962"/>
          </a:xfrm>
          <a:noFill/>
        </p:spPr>
        <p:txBody>
          <a:bodyPr wrap="square" lIns="91440" tIns="45720" rIns="91440" bIns="45720" numCol="1" anchorCtr="0" compatLnSpc="1">
            <a:prstTxWarp prst="textNoShape">
              <a:avLst/>
            </a:prstTxWarp>
          </a:bodyPr>
          <a:lstStyle/>
          <a:p>
            <a:pPr algn="ctr" eaLnBrk="1" hangingPunct="1"/>
            <a:r>
              <a:rPr lang="en-US" cap="none" smtClean="0"/>
              <a:t>Combined Oral Contraceptives</a:t>
            </a:r>
          </a:p>
        </p:txBody>
      </p:sp>
      <p:sp>
        <p:nvSpPr>
          <p:cNvPr id="37890" name="Rectangle 3"/>
          <p:cNvSpPr>
            <a:spLocks noGrp="1"/>
          </p:cNvSpPr>
          <p:nvPr>
            <p:ph type="body" idx="4294967295"/>
          </p:nvPr>
        </p:nvSpPr>
        <p:spPr>
          <a:xfrm>
            <a:off x="457200" y="1295400"/>
            <a:ext cx="7467600" cy="5178425"/>
          </a:xfrm>
        </p:spPr>
        <p:txBody>
          <a:bodyPr/>
          <a:lstStyle/>
          <a:p>
            <a:pPr eaLnBrk="1" hangingPunct="1"/>
            <a:r>
              <a:rPr lang="en-US" smtClean="0"/>
              <a:t>Contains estrogen and progesterone</a:t>
            </a:r>
          </a:p>
          <a:p>
            <a:pPr eaLnBrk="1" hangingPunct="1"/>
            <a:r>
              <a:rPr lang="en-US" smtClean="0"/>
              <a:t>Requires taking pill daily</a:t>
            </a:r>
          </a:p>
          <a:p>
            <a:pPr eaLnBrk="1" hangingPunct="1"/>
            <a:r>
              <a:rPr lang="en-US" smtClean="0"/>
              <a:t>Efficacy decreases with missed pills</a:t>
            </a:r>
          </a:p>
          <a:p>
            <a:pPr eaLnBrk="1" hangingPunct="1"/>
            <a:r>
              <a:rPr lang="en-US" smtClean="0"/>
              <a:t>Typically taken for 21 days</a:t>
            </a:r>
          </a:p>
          <a:p>
            <a:pPr eaLnBrk="1" hangingPunct="1"/>
            <a:r>
              <a:rPr lang="en-US" smtClean="0"/>
              <a:t>Menses during 7 day of placebo pills</a:t>
            </a:r>
          </a:p>
          <a:p>
            <a:pPr eaLnBrk="1" hangingPunct="1"/>
            <a:endParaRPr lang="en-US" smtClean="0"/>
          </a:p>
        </p:txBody>
      </p:sp>
      <p:pic>
        <p:nvPicPr>
          <p:cNvPr id="37891" name="Picture 11" descr="The+Pill"/>
          <p:cNvPicPr>
            <a:picLocks noChangeAspect="1" noChangeArrowheads="1"/>
          </p:cNvPicPr>
          <p:nvPr/>
        </p:nvPicPr>
        <p:blipFill>
          <a:blip r:embed="rId2"/>
          <a:srcRect/>
          <a:stretch>
            <a:fillRect/>
          </a:stretch>
        </p:blipFill>
        <p:spPr bwMode="auto">
          <a:xfrm>
            <a:off x="6477000" y="3810000"/>
            <a:ext cx="203835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idx="4294967295"/>
          </p:nvPr>
        </p:nvSpPr>
        <p:spPr bwMode="auto">
          <a:xfrm>
            <a:off x="381000" y="0"/>
            <a:ext cx="7467600" cy="1143000"/>
          </a:xfrm>
          <a:noFill/>
        </p:spPr>
        <p:txBody>
          <a:bodyPr wrap="square" lIns="91440" tIns="45720" rIns="91440" bIns="45720" numCol="1" anchorCtr="0" compatLnSpc="1">
            <a:prstTxWarp prst="textNoShape">
              <a:avLst/>
            </a:prstTxWarp>
          </a:bodyPr>
          <a:lstStyle/>
          <a:p>
            <a:pPr algn="ctr" eaLnBrk="1" hangingPunct="1"/>
            <a:r>
              <a:rPr lang="en-US" cap="none" smtClean="0"/>
              <a:t>Continuous Oral Contraceptives</a:t>
            </a:r>
            <a:br>
              <a:rPr lang="en-US" cap="none" smtClean="0"/>
            </a:br>
            <a:endParaRPr lang="en-US" cap="none" smtClean="0"/>
          </a:p>
        </p:txBody>
      </p:sp>
      <p:sp>
        <p:nvSpPr>
          <p:cNvPr id="38914" name="Rectangle 3"/>
          <p:cNvSpPr>
            <a:spLocks noGrp="1"/>
          </p:cNvSpPr>
          <p:nvPr>
            <p:ph type="body" sz="half" idx="4294967295"/>
          </p:nvPr>
        </p:nvSpPr>
        <p:spPr>
          <a:xfrm>
            <a:off x="457200" y="1600200"/>
            <a:ext cx="3657600" cy="4873625"/>
          </a:xfrm>
        </p:spPr>
        <p:txBody>
          <a:bodyPr/>
          <a:lstStyle/>
          <a:p>
            <a:pPr algn="ctr" eaLnBrk="1" hangingPunct="1">
              <a:buFont typeface="Wingdings" pitchFamily="2" charset="2"/>
              <a:buNone/>
            </a:pPr>
            <a:r>
              <a:rPr lang="en-US" sz="2000" b="1" u="sng" smtClean="0">
                <a:solidFill>
                  <a:srgbClr val="FF33CC"/>
                </a:solidFill>
              </a:rPr>
              <a:t>Benefits</a:t>
            </a:r>
          </a:p>
          <a:p>
            <a:pPr eaLnBrk="1" hangingPunct="1"/>
            <a:r>
              <a:rPr lang="en-US" sz="2000" smtClean="0"/>
              <a:t>Amenorrhea</a:t>
            </a:r>
          </a:p>
          <a:p>
            <a:pPr eaLnBrk="1" hangingPunct="1"/>
            <a:r>
              <a:rPr lang="en-US" sz="2000" smtClean="0"/>
              <a:t>Decreased PMS Symptoms</a:t>
            </a:r>
          </a:p>
          <a:p>
            <a:pPr eaLnBrk="1" hangingPunct="1"/>
            <a:r>
              <a:rPr lang="en-US" sz="2000" smtClean="0"/>
              <a:t>Decreased dysmenorrhea</a:t>
            </a:r>
          </a:p>
          <a:p>
            <a:pPr eaLnBrk="1" hangingPunct="1"/>
            <a:r>
              <a:rPr lang="en-US" sz="2000" smtClean="0"/>
              <a:t>Beneficial in endometriosis</a:t>
            </a:r>
          </a:p>
          <a:p>
            <a:pPr eaLnBrk="1" hangingPunct="1"/>
            <a:r>
              <a:rPr lang="en-US" sz="2000" smtClean="0"/>
              <a:t>Contraceptive benefit equal to 28-day pill</a:t>
            </a:r>
          </a:p>
        </p:txBody>
      </p:sp>
      <p:sp>
        <p:nvSpPr>
          <p:cNvPr id="38915" name="Rectangle 10"/>
          <p:cNvSpPr>
            <a:spLocks noGrp="1"/>
          </p:cNvSpPr>
          <p:nvPr>
            <p:ph type="body" sz="half" idx="4294967295"/>
          </p:nvPr>
        </p:nvSpPr>
        <p:spPr>
          <a:xfrm>
            <a:off x="4267200" y="1600200"/>
            <a:ext cx="4114800" cy="4873625"/>
          </a:xfrm>
        </p:spPr>
        <p:txBody>
          <a:bodyPr/>
          <a:lstStyle/>
          <a:p>
            <a:pPr algn="ctr" eaLnBrk="1" hangingPunct="1">
              <a:buFont typeface="Wingdings" pitchFamily="2" charset="2"/>
              <a:buNone/>
            </a:pPr>
            <a:r>
              <a:rPr lang="en-US" sz="2000" b="1" u="sng" smtClean="0">
                <a:solidFill>
                  <a:srgbClr val="FF33CC"/>
                </a:solidFill>
              </a:rPr>
              <a:t>Risks</a:t>
            </a:r>
          </a:p>
          <a:p>
            <a:pPr eaLnBrk="1" hangingPunct="1"/>
            <a:r>
              <a:rPr lang="en-US" sz="2000" smtClean="0"/>
              <a:t>Break through bleeding</a:t>
            </a:r>
          </a:p>
          <a:p>
            <a:pPr eaLnBrk="1" hangingPunct="1"/>
            <a:r>
              <a:rPr lang="en-US" sz="2000" smtClean="0"/>
              <a:t>Long term effects of continuous estrogen unknown</a:t>
            </a:r>
          </a:p>
        </p:txBody>
      </p:sp>
      <p:pic>
        <p:nvPicPr>
          <p:cNvPr id="38916" name="Picture 4" descr="seasonale"/>
          <p:cNvPicPr>
            <a:picLocks noChangeAspect="1" noChangeArrowheads="1"/>
          </p:cNvPicPr>
          <p:nvPr/>
        </p:nvPicPr>
        <p:blipFill>
          <a:blip r:embed="rId2"/>
          <a:srcRect l="65421" r="6085"/>
          <a:stretch>
            <a:fillRect/>
          </a:stretch>
        </p:blipFill>
        <p:spPr bwMode="auto">
          <a:xfrm>
            <a:off x="457200" y="5105400"/>
            <a:ext cx="1866900" cy="1420813"/>
          </a:xfrm>
          <a:prstGeom prst="rect">
            <a:avLst/>
          </a:prstGeom>
          <a:noFill/>
          <a:ln w="9525">
            <a:noFill/>
            <a:miter lim="800000"/>
            <a:headEnd/>
            <a:tailEnd/>
          </a:ln>
        </p:spPr>
      </p:pic>
      <p:sp>
        <p:nvSpPr>
          <p:cNvPr id="38917" name="Text Box 5"/>
          <p:cNvSpPr txBox="1">
            <a:spLocks noChangeArrowheads="1"/>
          </p:cNvSpPr>
          <p:nvPr/>
        </p:nvSpPr>
        <p:spPr bwMode="auto">
          <a:xfrm>
            <a:off x="381000" y="4572000"/>
            <a:ext cx="2225675" cy="549275"/>
          </a:xfrm>
          <a:prstGeom prst="rect">
            <a:avLst/>
          </a:prstGeom>
          <a:noFill/>
          <a:ln w="9525">
            <a:noFill/>
            <a:miter lim="800000"/>
            <a:headEnd/>
            <a:tailEnd/>
          </a:ln>
        </p:spPr>
        <p:txBody>
          <a:bodyPr>
            <a:spAutoFit/>
          </a:bodyPr>
          <a:lstStyle/>
          <a:p>
            <a:r>
              <a:rPr lang="en-US" sz="1200" b="1"/>
              <a:t>Seasonale</a:t>
            </a:r>
            <a:r>
              <a:rPr lang="en-US"/>
              <a:t> </a:t>
            </a:r>
            <a:r>
              <a:rPr lang="en-US" sz="1200"/>
              <a:t>84 active pills + 7 placebo pills (4 menses/year)</a:t>
            </a:r>
          </a:p>
        </p:txBody>
      </p:sp>
      <p:pic>
        <p:nvPicPr>
          <p:cNvPr id="38918" name="Picture 6" descr="lybrel"/>
          <p:cNvPicPr>
            <a:picLocks noChangeAspect="1" noChangeArrowheads="1"/>
          </p:cNvPicPr>
          <p:nvPr/>
        </p:nvPicPr>
        <p:blipFill>
          <a:blip r:embed="rId3"/>
          <a:srcRect/>
          <a:stretch>
            <a:fillRect/>
          </a:stretch>
        </p:blipFill>
        <p:spPr bwMode="auto">
          <a:xfrm>
            <a:off x="6172200" y="5105400"/>
            <a:ext cx="1865313" cy="1366838"/>
          </a:xfrm>
          <a:prstGeom prst="rect">
            <a:avLst/>
          </a:prstGeom>
          <a:noFill/>
          <a:ln w="9525">
            <a:noFill/>
            <a:miter lim="800000"/>
            <a:headEnd/>
            <a:tailEnd/>
          </a:ln>
        </p:spPr>
      </p:pic>
      <p:sp>
        <p:nvSpPr>
          <p:cNvPr id="38919" name="Text Box 7"/>
          <p:cNvSpPr txBox="1">
            <a:spLocks noChangeArrowheads="1"/>
          </p:cNvSpPr>
          <p:nvPr/>
        </p:nvSpPr>
        <p:spPr bwMode="auto">
          <a:xfrm>
            <a:off x="6096000" y="4648200"/>
            <a:ext cx="2225675" cy="457200"/>
          </a:xfrm>
          <a:prstGeom prst="rect">
            <a:avLst/>
          </a:prstGeom>
          <a:noFill/>
          <a:ln w="9525">
            <a:noFill/>
            <a:miter lim="800000"/>
            <a:headEnd/>
            <a:tailEnd/>
          </a:ln>
        </p:spPr>
        <p:txBody>
          <a:bodyPr>
            <a:spAutoFit/>
          </a:bodyPr>
          <a:lstStyle/>
          <a:p>
            <a:r>
              <a:rPr lang="en-US" sz="1200" b="1"/>
              <a:t>Lybrel</a:t>
            </a:r>
            <a:r>
              <a:rPr lang="en-US" sz="1200"/>
              <a:t> 28 active pills only (no menses/year)</a:t>
            </a:r>
          </a:p>
        </p:txBody>
      </p:sp>
      <p:sp>
        <p:nvSpPr>
          <p:cNvPr id="38920" name="Text Box 11"/>
          <p:cNvSpPr txBox="1">
            <a:spLocks noChangeArrowheads="1"/>
          </p:cNvSpPr>
          <p:nvPr/>
        </p:nvSpPr>
        <p:spPr bwMode="auto">
          <a:xfrm>
            <a:off x="76200" y="914400"/>
            <a:ext cx="8686800" cy="915988"/>
          </a:xfrm>
          <a:prstGeom prst="rect">
            <a:avLst/>
          </a:prstGeom>
          <a:noFill/>
          <a:ln w="9525">
            <a:noFill/>
            <a:miter lim="800000"/>
            <a:headEnd/>
            <a:tailEnd/>
          </a:ln>
        </p:spPr>
        <p:txBody>
          <a:bodyPr>
            <a:spAutoFit/>
          </a:bodyPr>
          <a:lstStyle/>
          <a:p>
            <a:pPr algn="ctr"/>
            <a:r>
              <a:rPr lang="en-US"/>
              <a:t>Monophasic pill taken consecutively for longer than 28 days</a:t>
            </a:r>
          </a:p>
          <a:p>
            <a:pPr algn="ctr"/>
            <a:endParaRPr lang="en-US"/>
          </a:p>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US" cap="none" smtClean="0"/>
              <a:t>Contraceptive Patch (OrthoEvra)</a:t>
            </a:r>
          </a:p>
        </p:txBody>
      </p:sp>
      <p:sp>
        <p:nvSpPr>
          <p:cNvPr id="39938" name="Rectangle 3"/>
          <p:cNvSpPr>
            <a:spLocks noGrp="1"/>
          </p:cNvSpPr>
          <p:nvPr>
            <p:ph type="body" idx="4294967295"/>
          </p:nvPr>
        </p:nvSpPr>
        <p:spPr/>
        <p:txBody>
          <a:bodyPr/>
          <a:lstStyle/>
          <a:p>
            <a:pPr eaLnBrk="1" hangingPunct="1"/>
            <a:r>
              <a:rPr lang="en-US" smtClean="0"/>
              <a:t>Patch releases estrogen and progestin through skin</a:t>
            </a:r>
          </a:p>
          <a:p>
            <a:pPr eaLnBrk="1" hangingPunct="1"/>
            <a:r>
              <a:rPr lang="en-US" smtClean="0"/>
              <a:t>New patch applied weekly for 3 weeks</a:t>
            </a:r>
          </a:p>
          <a:p>
            <a:pPr eaLnBrk="1" hangingPunct="1"/>
            <a:r>
              <a:rPr lang="en-US" smtClean="0"/>
              <a:t>Menses in patch-free week (week 4)</a:t>
            </a:r>
          </a:p>
          <a:p>
            <a:pPr eaLnBrk="1" hangingPunct="1"/>
            <a:r>
              <a:rPr lang="en-US" smtClean="0"/>
              <a:t>Change location with each patch</a:t>
            </a:r>
          </a:p>
          <a:p>
            <a:pPr eaLnBrk="1" hangingPunct="1"/>
            <a:r>
              <a:rPr lang="en-US" smtClean="0"/>
              <a:t>Back-up method required if patch in place &gt;9 days</a:t>
            </a:r>
          </a:p>
          <a:p>
            <a:pPr eaLnBrk="1" hangingPunct="1"/>
            <a:endParaRPr lang="en-US" smtClean="0"/>
          </a:p>
        </p:txBody>
      </p:sp>
      <p:pic>
        <p:nvPicPr>
          <p:cNvPr id="39939" name="Picture 4" descr="patch"/>
          <p:cNvPicPr>
            <a:picLocks noChangeAspect="1" noChangeArrowheads="1"/>
          </p:cNvPicPr>
          <p:nvPr/>
        </p:nvPicPr>
        <p:blipFill>
          <a:blip r:embed="rId2"/>
          <a:srcRect/>
          <a:stretch>
            <a:fillRect/>
          </a:stretch>
        </p:blipFill>
        <p:spPr bwMode="auto">
          <a:xfrm>
            <a:off x="6400800" y="4300538"/>
            <a:ext cx="2325688" cy="2405062"/>
          </a:xfrm>
          <a:prstGeom prst="rect">
            <a:avLst/>
          </a:prstGeom>
          <a:noFill/>
          <a:ln w="57150">
            <a:solidFill>
              <a:srgbClr val="000000"/>
            </a:solid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US" cap="none" smtClean="0"/>
              <a:t>Contraceptive Patch</a:t>
            </a:r>
          </a:p>
        </p:txBody>
      </p:sp>
      <p:sp>
        <p:nvSpPr>
          <p:cNvPr id="40962" name="Rectangle 3"/>
          <p:cNvSpPr>
            <a:spLocks noGrp="1"/>
          </p:cNvSpPr>
          <p:nvPr>
            <p:ph type="body" idx="4294967295"/>
          </p:nvPr>
        </p:nvSpPr>
        <p:spPr>
          <a:xfrm>
            <a:off x="457200" y="1600200"/>
            <a:ext cx="8153400" cy="4873625"/>
          </a:xfrm>
        </p:spPr>
        <p:txBody>
          <a:bodyPr/>
          <a:lstStyle/>
          <a:p>
            <a:pPr eaLnBrk="1" hangingPunct="1"/>
            <a:r>
              <a:rPr lang="en-US" u="sng" smtClean="0"/>
              <a:t>Advantages</a:t>
            </a:r>
          </a:p>
          <a:p>
            <a:pPr lvl="1" eaLnBrk="1" hangingPunct="1"/>
            <a:r>
              <a:rPr lang="en-US" smtClean="0"/>
              <a:t>Efficacy comparable to oral contraceptives</a:t>
            </a:r>
          </a:p>
          <a:p>
            <a:pPr lvl="1" eaLnBrk="1" hangingPunct="1"/>
            <a:r>
              <a:rPr lang="en-US" smtClean="0"/>
              <a:t>Weekly use improves compliance</a:t>
            </a:r>
          </a:p>
          <a:p>
            <a:pPr lvl="1" eaLnBrk="1" hangingPunct="1"/>
            <a:endParaRPr lang="en-US" smtClean="0"/>
          </a:p>
          <a:p>
            <a:pPr eaLnBrk="1" hangingPunct="1"/>
            <a:r>
              <a:rPr lang="en-US" u="sng" smtClean="0"/>
              <a:t>Disadvantages</a:t>
            </a:r>
          </a:p>
          <a:p>
            <a:pPr lvl="1" eaLnBrk="1" hangingPunct="1">
              <a:lnSpc>
                <a:spcPct val="95000"/>
              </a:lnSpc>
              <a:spcBef>
                <a:spcPct val="30000"/>
              </a:spcBef>
            </a:pPr>
            <a:r>
              <a:rPr lang="en-US" smtClean="0"/>
              <a:t>Application site reactions (irritation or hyperpigmentation)</a:t>
            </a:r>
          </a:p>
          <a:p>
            <a:pPr lvl="1" eaLnBrk="1" hangingPunct="1">
              <a:lnSpc>
                <a:spcPct val="95000"/>
              </a:lnSpc>
              <a:spcBef>
                <a:spcPct val="30000"/>
              </a:spcBef>
            </a:pPr>
            <a:r>
              <a:rPr lang="en-US" smtClean="0"/>
              <a:t>Possibly less effective in patients over 198 pounds</a:t>
            </a:r>
          </a:p>
          <a:p>
            <a:pPr lvl="1" eaLnBrk="1" hangingPunct="1">
              <a:lnSpc>
                <a:spcPct val="95000"/>
              </a:lnSpc>
              <a:spcBef>
                <a:spcPct val="30000"/>
              </a:spcBef>
            </a:pPr>
            <a:r>
              <a:rPr lang="en-US" smtClean="0"/>
              <a:t>Higher detachment rate in teens</a:t>
            </a:r>
          </a:p>
          <a:p>
            <a:pPr lvl="1" eaLnBrk="1" hangingPunct="1">
              <a:lnSpc>
                <a:spcPct val="95000"/>
              </a:lnSpc>
              <a:spcBef>
                <a:spcPct val="30000"/>
              </a:spcBef>
            </a:pPr>
            <a:r>
              <a:rPr lang="en-US" smtClean="0"/>
              <a:t>May be visible to others</a:t>
            </a:r>
          </a:p>
          <a:p>
            <a:pPr lvl="1" eaLnBrk="1" hangingPunct="1">
              <a:lnSpc>
                <a:spcPct val="95000"/>
              </a:lnSpc>
              <a:spcBef>
                <a:spcPct val="30000"/>
              </a:spcBef>
            </a:pPr>
            <a:r>
              <a:rPr lang="en-US" smtClean="0">
                <a:solidFill>
                  <a:srgbClr val="FF0000"/>
                </a:solidFill>
              </a:rPr>
              <a:t>FDA concerns about the increased rate of thromboembolism</a:t>
            </a:r>
          </a:p>
        </p:txBody>
      </p:sp>
      <p:pic>
        <p:nvPicPr>
          <p:cNvPr id="40963" name="Picture 4" descr="patch"/>
          <p:cNvPicPr>
            <a:picLocks noChangeAspect="1" noChangeArrowheads="1"/>
          </p:cNvPicPr>
          <p:nvPr/>
        </p:nvPicPr>
        <p:blipFill>
          <a:blip r:embed="rId2"/>
          <a:srcRect/>
          <a:stretch>
            <a:fillRect/>
          </a:stretch>
        </p:blipFill>
        <p:spPr bwMode="auto">
          <a:xfrm>
            <a:off x="6629400" y="304800"/>
            <a:ext cx="1843088" cy="1905000"/>
          </a:xfrm>
          <a:prstGeom prst="rect">
            <a:avLst/>
          </a:prstGeom>
          <a:noFill/>
          <a:ln w="57150">
            <a:solidFill>
              <a:srgbClr val="000000"/>
            </a:solid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09600" y="2438400"/>
            <a:ext cx="8229600" cy="1139825"/>
          </a:xfrm>
        </p:spPr>
        <p:txBody>
          <a:bodyPr/>
          <a:lstStyle/>
          <a:p>
            <a:pPr algn="ctr" eaLnBrk="1" fontAlgn="auto" hangingPunct="1">
              <a:spcAft>
                <a:spcPts val="0"/>
              </a:spcAft>
              <a:defRPr/>
            </a:pPr>
            <a:r>
              <a:rPr lang="en-US" b="1" dirty="0" smtClean="0"/>
              <a:t>Contraception in Adolescents</a:t>
            </a:r>
            <a:endParaRPr lang="en-US" b="1" dirty="0"/>
          </a:p>
        </p:txBody>
      </p:sp>
      <p:pic>
        <p:nvPicPr>
          <p:cNvPr id="16386" name="Picture 8" descr="copperpto">
            <a:hlinkClick r:id="rId2"/>
          </p:cNvPr>
          <p:cNvPicPr>
            <a:picLocks noGrp="1" noChangeAspect="1" noChangeArrowheads="1"/>
          </p:cNvPicPr>
          <p:nvPr>
            <p:ph sz="quarter" idx="1"/>
          </p:nvPr>
        </p:nvPicPr>
        <p:blipFill>
          <a:blip r:embed="rId3"/>
          <a:srcRect/>
          <a:stretch>
            <a:fillRect/>
          </a:stretch>
        </p:blipFill>
        <p:spPr>
          <a:xfrm>
            <a:off x="7010400" y="533400"/>
            <a:ext cx="1217613" cy="1657350"/>
          </a:xfrm>
        </p:spPr>
      </p:pic>
      <p:pic>
        <p:nvPicPr>
          <p:cNvPr id="16387" name="Picture 3" descr="condom"/>
          <p:cNvPicPr>
            <a:picLocks noChangeAspect="1" noChangeArrowheads="1"/>
          </p:cNvPicPr>
          <p:nvPr/>
        </p:nvPicPr>
        <p:blipFill>
          <a:blip r:embed="rId4"/>
          <a:srcRect/>
          <a:stretch>
            <a:fillRect/>
          </a:stretch>
        </p:blipFill>
        <p:spPr bwMode="auto">
          <a:xfrm>
            <a:off x="3733800" y="381000"/>
            <a:ext cx="1238250" cy="1190625"/>
          </a:xfrm>
          <a:prstGeom prst="rect">
            <a:avLst/>
          </a:prstGeom>
          <a:noFill/>
          <a:ln w="9525">
            <a:noFill/>
            <a:miter lim="800000"/>
            <a:headEnd/>
            <a:tailEnd/>
          </a:ln>
        </p:spPr>
      </p:pic>
      <p:pic>
        <p:nvPicPr>
          <p:cNvPr id="16388" name="Picture 4" descr="redig_pillpack"/>
          <p:cNvPicPr>
            <a:picLocks noChangeAspect="1" noChangeArrowheads="1"/>
          </p:cNvPicPr>
          <p:nvPr/>
        </p:nvPicPr>
        <p:blipFill>
          <a:blip r:embed="rId5"/>
          <a:srcRect/>
          <a:stretch>
            <a:fillRect/>
          </a:stretch>
        </p:blipFill>
        <p:spPr bwMode="auto">
          <a:xfrm>
            <a:off x="1066800" y="838200"/>
            <a:ext cx="1250950" cy="1246188"/>
          </a:xfrm>
          <a:prstGeom prst="rect">
            <a:avLst/>
          </a:prstGeom>
          <a:noFill/>
          <a:ln w="9525">
            <a:noFill/>
            <a:miter lim="800000"/>
            <a:headEnd/>
            <a:tailEnd/>
          </a:ln>
        </p:spPr>
      </p:pic>
      <p:pic>
        <p:nvPicPr>
          <p:cNvPr id="16389" name="Picture 5" descr="nuvaring"/>
          <p:cNvPicPr>
            <a:picLocks noChangeAspect="1" noChangeArrowheads="1"/>
          </p:cNvPicPr>
          <p:nvPr/>
        </p:nvPicPr>
        <p:blipFill>
          <a:blip r:embed="rId6"/>
          <a:srcRect/>
          <a:stretch>
            <a:fillRect/>
          </a:stretch>
        </p:blipFill>
        <p:spPr bwMode="auto">
          <a:xfrm>
            <a:off x="381000" y="3657600"/>
            <a:ext cx="1150938" cy="1219200"/>
          </a:xfrm>
          <a:prstGeom prst="rect">
            <a:avLst/>
          </a:prstGeom>
          <a:noFill/>
          <a:ln w="9525">
            <a:noFill/>
            <a:miter lim="800000"/>
            <a:headEnd/>
            <a:tailEnd/>
          </a:ln>
        </p:spPr>
      </p:pic>
      <p:pic>
        <p:nvPicPr>
          <p:cNvPr id="16390" name="Picture 6" descr="evra_ap_3622483"/>
          <p:cNvPicPr>
            <a:picLocks noChangeAspect="1" noChangeArrowheads="1"/>
          </p:cNvPicPr>
          <p:nvPr/>
        </p:nvPicPr>
        <p:blipFill>
          <a:blip r:embed="rId7"/>
          <a:srcRect/>
          <a:stretch>
            <a:fillRect/>
          </a:stretch>
        </p:blipFill>
        <p:spPr bwMode="auto">
          <a:xfrm>
            <a:off x="2362200" y="4572000"/>
            <a:ext cx="1139825" cy="1782763"/>
          </a:xfrm>
          <a:prstGeom prst="rect">
            <a:avLst/>
          </a:prstGeom>
          <a:noFill/>
          <a:ln w="9525">
            <a:noFill/>
            <a:miter lim="800000"/>
            <a:headEnd/>
            <a:tailEnd/>
          </a:ln>
        </p:spPr>
      </p:pic>
      <p:pic>
        <p:nvPicPr>
          <p:cNvPr id="16391" name="Picture 7" descr="shot"/>
          <p:cNvPicPr>
            <a:picLocks noChangeAspect="1" noChangeArrowheads="1"/>
          </p:cNvPicPr>
          <p:nvPr/>
        </p:nvPicPr>
        <p:blipFill>
          <a:blip r:embed="rId8"/>
          <a:srcRect t="18562"/>
          <a:stretch>
            <a:fillRect/>
          </a:stretch>
        </p:blipFill>
        <p:spPr bwMode="auto">
          <a:xfrm>
            <a:off x="7239000" y="3648075"/>
            <a:ext cx="1676400" cy="1533525"/>
          </a:xfrm>
          <a:prstGeom prst="rect">
            <a:avLst/>
          </a:prstGeom>
          <a:noFill/>
          <a:ln w="9525">
            <a:noFill/>
            <a:miter lim="800000"/>
            <a:headEnd/>
            <a:tailEnd/>
          </a:ln>
        </p:spPr>
      </p:pic>
      <p:pic>
        <p:nvPicPr>
          <p:cNvPr id="16392" name="Picture 9" descr="female_condom"/>
          <p:cNvPicPr>
            <a:picLocks noChangeAspect="1" noChangeArrowheads="1"/>
          </p:cNvPicPr>
          <p:nvPr/>
        </p:nvPicPr>
        <p:blipFill>
          <a:blip r:embed="rId9"/>
          <a:srcRect l="42467"/>
          <a:stretch>
            <a:fillRect/>
          </a:stretch>
        </p:blipFill>
        <p:spPr bwMode="auto">
          <a:xfrm>
            <a:off x="5029200" y="4419600"/>
            <a:ext cx="1065213" cy="1719263"/>
          </a:xfrm>
          <a:prstGeom prst="rect">
            <a:avLst/>
          </a:prstGeom>
          <a:noFill/>
          <a:ln w="9525">
            <a:noFill/>
            <a:miter lim="800000"/>
            <a:headEnd/>
            <a:tailEnd/>
          </a:ln>
        </p:spPr>
      </p:pic>
      <p:sp>
        <p:nvSpPr>
          <p:cNvPr id="16393" name="TextBox 9"/>
          <p:cNvSpPr txBox="1">
            <a:spLocks noChangeArrowheads="1"/>
          </p:cNvSpPr>
          <p:nvPr/>
        </p:nvSpPr>
        <p:spPr bwMode="auto">
          <a:xfrm>
            <a:off x="1143000" y="1981200"/>
            <a:ext cx="1447800" cy="523875"/>
          </a:xfrm>
          <a:prstGeom prst="rect">
            <a:avLst/>
          </a:prstGeom>
          <a:noFill/>
          <a:ln w="9525">
            <a:noFill/>
            <a:miter lim="800000"/>
            <a:headEnd/>
            <a:tailEnd/>
          </a:ln>
        </p:spPr>
        <p:txBody>
          <a:bodyPr>
            <a:spAutoFit/>
          </a:bodyPr>
          <a:lstStyle/>
          <a:p>
            <a:pPr algn="ctr"/>
            <a:r>
              <a:rPr lang="en-US" sz="1400">
                <a:latin typeface="Century Schoolbook"/>
              </a:rPr>
              <a:t>Oral Contraceptive</a:t>
            </a:r>
          </a:p>
        </p:txBody>
      </p:sp>
      <p:sp>
        <p:nvSpPr>
          <p:cNvPr id="16394" name="TextBox 10"/>
          <p:cNvSpPr txBox="1">
            <a:spLocks noChangeArrowheads="1"/>
          </p:cNvSpPr>
          <p:nvPr/>
        </p:nvSpPr>
        <p:spPr bwMode="auto">
          <a:xfrm>
            <a:off x="3657600" y="1752600"/>
            <a:ext cx="1600200" cy="307975"/>
          </a:xfrm>
          <a:prstGeom prst="rect">
            <a:avLst/>
          </a:prstGeom>
          <a:noFill/>
          <a:ln w="9525">
            <a:noFill/>
            <a:miter lim="800000"/>
            <a:headEnd/>
            <a:tailEnd/>
          </a:ln>
        </p:spPr>
        <p:txBody>
          <a:bodyPr>
            <a:spAutoFit/>
          </a:bodyPr>
          <a:lstStyle/>
          <a:p>
            <a:r>
              <a:rPr lang="en-US" sz="1400">
                <a:latin typeface="Century Schoolbook"/>
              </a:rPr>
              <a:t>Male Condom</a:t>
            </a:r>
          </a:p>
        </p:txBody>
      </p:sp>
      <p:sp>
        <p:nvSpPr>
          <p:cNvPr id="16395" name="TextBox 11"/>
          <p:cNvSpPr txBox="1">
            <a:spLocks noChangeArrowheads="1"/>
          </p:cNvSpPr>
          <p:nvPr/>
        </p:nvSpPr>
        <p:spPr bwMode="auto">
          <a:xfrm>
            <a:off x="7391400" y="2286000"/>
            <a:ext cx="914400" cy="307975"/>
          </a:xfrm>
          <a:prstGeom prst="rect">
            <a:avLst/>
          </a:prstGeom>
          <a:noFill/>
          <a:ln w="9525">
            <a:noFill/>
            <a:miter lim="800000"/>
            <a:headEnd/>
            <a:tailEnd/>
          </a:ln>
        </p:spPr>
        <p:txBody>
          <a:bodyPr>
            <a:spAutoFit/>
          </a:bodyPr>
          <a:lstStyle/>
          <a:p>
            <a:r>
              <a:rPr lang="en-US" sz="1400">
                <a:latin typeface="Century Schoolbook"/>
              </a:rPr>
              <a:t>IUD</a:t>
            </a:r>
          </a:p>
        </p:txBody>
      </p:sp>
      <p:sp>
        <p:nvSpPr>
          <p:cNvPr id="16396" name="TextBox 12"/>
          <p:cNvSpPr txBox="1">
            <a:spLocks noChangeArrowheads="1"/>
          </p:cNvSpPr>
          <p:nvPr/>
        </p:nvSpPr>
        <p:spPr bwMode="auto">
          <a:xfrm>
            <a:off x="457200" y="4953000"/>
            <a:ext cx="1219200" cy="307975"/>
          </a:xfrm>
          <a:prstGeom prst="rect">
            <a:avLst/>
          </a:prstGeom>
          <a:noFill/>
          <a:ln w="9525">
            <a:noFill/>
            <a:miter lim="800000"/>
            <a:headEnd/>
            <a:tailEnd/>
          </a:ln>
        </p:spPr>
        <p:txBody>
          <a:bodyPr>
            <a:spAutoFit/>
          </a:bodyPr>
          <a:lstStyle/>
          <a:p>
            <a:r>
              <a:rPr lang="en-US" sz="1400">
                <a:latin typeface="Century Schoolbook"/>
              </a:rPr>
              <a:t>NuvaRing</a:t>
            </a:r>
          </a:p>
        </p:txBody>
      </p:sp>
      <p:sp>
        <p:nvSpPr>
          <p:cNvPr id="16397" name="TextBox 13"/>
          <p:cNvSpPr txBox="1">
            <a:spLocks noChangeArrowheads="1"/>
          </p:cNvSpPr>
          <p:nvPr/>
        </p:nvSpPr>
        <p:spPr bwMode="auto">
          <a:xfrm>
            <a:off x="2209800" y="6396038"/>
            <a:ext cx="1371600" cy="523875"/>
          </a:xfrm>
          <a:prstGeom prst="rect">
            <a:avLst/>
          </a:prstGeom>
          <a:noFill/>
          <a:ln w="9525">
            <a:noFill/>
            <a:miter lim="800000"/>
            <a:headEnd/>
            <a:tailEnd/>
          </a:ln>
        </p:spPr>
        <p:txBody>
          <a:bodyPr>
            <a:spAutoFit/>
          </a:bodyPr>
          <a:lstStyle/>
          <a:p>
            <a:pPr algn="ctr"/>
            <a:r>
              <a:rPr lang="en-US" sz="1400">
                <a:latin typeface="Century Schoolbook"/>
              </a:rPr>
              <a:t>Birth Control Patch</a:t>
            </a:r>
          </a:p>
        </p:txBody>
      </p:sp>
      <p:sp>
        <p:nvSpPr>
          <p:cNvPr id="16398" name="TextBox 14"/>
          <p:cNvSpPr txBox="1">
            <a:spLocks noChangeArrowheads="1"/>
          </p:cNvSpPr>
          <p:nvPr/>
        </p:nvSpPr>
        <p:spPr bwMode="auto">
          <a:xfrm>
            <a:off x="4724400" y="6172200"/>
            <a:ext cx="1752600" cy="307975"/>
          </a:xfrm>
          <a:prstGeom prst="rect">
            <a:avLst/>
          </a:prstGeom>
          <a:noFill/>
          <a:ln w="9525">
            <a:noFill/>
            <a:miter lim="800000"/>
            <a:headEnd/>
            <a:tailEnd/>
          </a:ln>
        </p:spPr>
        <p:txBody>
          <a:bodyPr>
            <a:spAutoFit/>
          </a:bodyPr>
          <a:lstStyle/>
          <a:p>
            <a:r>
              <a:rPr lang="en-US" sz="1400">
                <a:latin typeface="Century Schoolbook"/>
              </a:rPr>
              <a:t>Female</a:t>
            </a:r>
            <a:r>
              <a:rPr lang="en-US" sz="1200">
                <a:latin typeface="Century Schoolbook"/>
              </a:rPr>
              <a:t> </a:t>
            </a:r>
            <a:r>
              <a:rPr lang="en-US" sz="1400">
                <a:latin typeface="Century Schoolbook"/>
              </a:rPr>
              <a:t>Condom</a:t>
            </a:r>
          </a:p>
        </p:txBody>
      </p:sp>
      <p:sp>
        <p:nvSpPr>
          <p:cNvPr id="16399" name="TextBox 15"/>
          <p:cNvSpPr txBox="1">
            <a:spLocks noChangeArrowheads="1"/>
          </p:cNvSpPr>
          <p:nvPr/>
        </p:nvSpPr>
        <p:spPr bwMode="auto">
          <a:xfrm>
            <a:off x="7010400" y="5181600"/>
            <a:ext cx="1524000" cy="307975"/>
          </a:xfrm>
          <a:prstGeom prst="rect">
            <a:avLst/>
          </a:prstGeom>
          <a:noFill/>
          <a:ln w="9525">
            <a:noFill/>
            <a:miter lim="800000"/>
            <a:headEnd/>
            <a:tailEnd/>
          </a:ln>
        </p:spPr>
        <p:txBody>
          <a:bodyPr>
            <a:spAutoFit/>
          </a:bodyPr>
          <a:lstStyle/>
          <a:p>
            <a:r>
              <a:rPr lang="en-US" sz="1400">
                <a:latin typeface="Century Schoolbook"/>
              </a:rPr>
              <a:t>Depo Provera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idx="4294967295"/>
          </p:nvPr>
        </p:nvSpPr>
        <p:spPr bwMode="auto">
          <a:xfrm>
            <a:off x="457200" y="0"/>
            <a:ext cx="7467600" cy="1143000"/>
          </a:xfrm>
          <a:noFill/>
        </p:spPr>
        <p:txBody>
          <a:bodyPr wrap="square" lIns="91440" tIns="45720" rIns="91440" bIns="45720" numCol="1" anchorCtr="0" compatLnSpc="1">
            <a:prstTxWarp prst="textNoShape">
              <a:avLst/>
            </a:prstTxWarp>
          </a:bodyPr>
          <a:lstStyle/>
          <a:p>
            <a:pPr algn="ctr" eaLnBrk="1" hangingPunct="1"/>
            <a:r>
              <a:rPr lang="en-US" cap="none" smtClean="0"/>
              <a:t>Blood Clot Risk… Keep it in Perspective</a:t>
            </a:r>
          </a:p>
        </p:txBody>
      </p:sp>
      <p:sp>
        <p:nvSpPr>
          <p:cNvPr id="56323" name="Rectangle 3"/>
          <p:cNvSpPr>
            <a:spLocks noGrp="1"/>
          </p:cNvSpPr>
          <p:nvPr>
            <p:ph type="body" idx="4294967295"/>
          </p:nvPr>
        </p:nvSpPr>
        <p:spPr>
          <a:xfrm>
            <a:off x="533400" y="1447800"/>
            <a:ext cx="8229600" cy="4953000"/>
          </a:xfrm>
        </p:spPr>
        <p:txBody>
          <a:bodyPr/>
          <a:lstStyle/>
          <a:p>
            <a:pPr eaLnBrk="1" hangingPunct="1"/>
            <a:r>
              <a:rPr lang="en-US" smtClean="0"/>
              <a:t>Risk in General Population:</a:t>
            </a:r>
          </a:p>
          <a:p>
            <a:pPr lvl="1" eaLnBrk="1" hangingPunct="1"/>
            <a:r>
              <a:rPr lang="en-US" sz="2500" smtClean="0"/>
              <a:t>0.8 per 10,000 women per year</a:t>
            </a:r>
          </a:p>
          <a:p>
            <a:pPr eaLnBrk="1" hangingPunct="1"/>
            <a:r>
              <a:rPr lang="en-US" smtClean="0"/>
              <a:t>Risk in Women Using Oral Contraception:</a:t>
            </a:r>
          </a:p>
          <a:p>
            <a:pPr lvl="1" eaLnBrk="1" hangingPunct="1"/>
            <a:r>
              <a:rPr lang="en-US" sz="2500" smtClean="0"/>
              <a:t>3–4 per 10,000 women per year </a:t>
            </a:r>
          </a:p>
          <a:p>
            <a:pPr eaLnBrk="1" hangingPunct="1"/>
            <a:r>
              <a:rPr lang="en-US" smtClean="0"/>
              <a:t>Risk in Women Using Contraceptive Patch</a:t>
            </a:r>
          </a:p>
          <a:p>
            <a:pPr lvl="1" eaLnBrk="1" hangingPunct="1"/>
            <a:r>
              <a:rPr lang="en-US" sz="2500" smtClean="0"/>
              <a:t>4-5 per 10,000 women per year</a:t>
            </a:r>
          </a:p>
          <a:p>
            <a:pPr eaLnBrk="1" hangingPunct="1"/>
            <a:r>
              <a:rPr lang="en-US" smtClean="0"/>
              <a:t>Pregnancy and Postpartum Period:</a:t>
            </a:r>
          </a:p>
          <a:p>
            <a:pPr lvl="1" eaLnBrk="1" hangingPunct="1"/>
            <a:r>
              <a:rPr lang="en-US" sz="2500" smtClean="0"/>
              <a:t>6–12 per 10,000 women per year</a:t>
            </a:r>
          </a:p>
        </p:txBody>
      </p:sp>
      <p:sp>
        <p:nvSpPr>
          <p:cNvPr id="41987" name="Text Box 4"/>
          <p:cNvSpPr txBox="1">
            <a:spLocks noChangeArrowheads="1"/>
          </p:cNvSpPr>
          <p:nvPr/>
        </p:nvSpPr>
        <p:spPr bwMode="auto">
          <a:xfrm>
            <a:off x="2879725" y="4075113"/>
            <a:ext cx="565150" cy="366712"/>
          </a:xfrm>
          <a:prstGeom prst="rect">
            <a:avLst/>
          </a:prstGeom>
          <a:noFill/>
          <a:ln w="9525">
            <a:noFill/>
            <a:miter lim="800000"/>
            <a:headEnd/>
            <a:tailEnd/>
          </a:ln>
        </p:spPr>
        <p:txBody>
          <a:bodyPr wrap="none">
            <a:spAutoFit/>
          </a:bodyPr>
          <a:lstStyle/>
          <a:p>
            <a:r>
              <a:rPr lang="en-US"/>
              <a:t>      </a:t>
            </a:r>
          </a:p>
        </p:txBody>
      </p:sp>
      <p:sp>
        <p:nvSpPr>
          <p:cNvPr id="56325" name="Text Box 5"/>
          <p:cNvSpPr txBox="1">
            <a:spLocks noChangeArrowheads="1"/>
          </p:cNvSpPr>
          <p:nvPr/>
        </p:nvSpPr>
        <p:spPr bwMode="auto">
          <a:xfrm>
            <a:off x="152400" y="4038600"/>
            <a:ext cx="8442325" cy="641350"/>
          </a:xfrm>
          <a:prstGeom prst="rect">
            <a:avLst/>
          </a:prstGeom>
          <a:noFill/>
          <a:ln w="9525">
            <a:noFill/>
            <a:miter lim="800000"/>
            <a:headEnd/>
            <a:tailEnd/>
          </a:ln>
        </p:spPr>
        <p:txBody>
          <a:bodyPr>
            <a:spAutoFit/>
          </a:bodyPr>
          <a:lstStyle/>
          <a:p>
            <a:pPr>
              <a:buClr>
                <a:srgbClr val="0000FF"/>
              </a:buClr>
              <a:buFontTx/>
              <a:buChar char="•"/>
            </a:pPr>
            <a:r>
              <a:rPr lang="en-US"/>
              <a:t>  </a:t>
            </a:r>
            <a:r>
              <a:rPr lang="en-US" b="1">
                <a:solidFill>
                  <a:srgbClr val="0000FF"/>
                </a:solidFill>
              </a:rPr>
              <a:t>60% higher estrogen exposure</a:t>
            </a:r>
            <a:r>
              <a:rPr lang="en-US">
                <a:solidFill>
                  <a:srgbClr val="0000FF"/>
                </a:solidFill>
              </a:rPr>
              <a:t> with patch use compared to oral contraceptive</a:t>
            </a:r>
          </a:p>
          <a:p>
            <a:endParaRPr lang="en-US">
              <a:solidFill>
                <a:srgbClr val="0000FF"/>
              </a:solidFill>
            </a:endParaRPr>
          </a:p>
        </p:txBody>
      </p:sp>
      <p:pic>
        <p:nvPicPr>
          <p:cNvPr id="56326" name="Picture 2" descr="http://www.jyi.org/volumes/volume6/issue7/images/redig_pillpack.JPG"/>
          <p:cNvPicPr>
            <a:picLocks noChangeAspect="1" noChangeArrowheads="1"/>
          </p:cNvPicPr>
          <p:nvPr/>
        </p:nvPicPr>
        <p:blipFill>
          <a:blip r:embed="rId3"/>
          <a:srcRect l="10909" r="21819"/>
          <a:stretch>
            <a:fillRect/>
          </a:stretch>
        </p:blipFill>
        <p:spPr bwMode="auto">
          <a:xfrm>
            <a:off x="6781800" y="3124200"/>
            <a:ext cx="1641475" cy="2154238"/>
          </a:xfrm>
          <a:prstGeom prst="rect">
            <a:avLst/>
          </a:prstGeom>
          <a:noFill/>
          <a:ln w="9525">
            <a:noFill/>
            <a:miter lim="800000"/>
            <a:headEnd/>
            <a:tailEnd/>
          </a:ln>
        </p:spPr>
      </p:pic>
      <p:pic>
        <p:nvPicPr>
          <p:cNvPr id="56327" name="Picture 7" descr="patch"/>
          <p:cNvPicPr>
            <a:picLocks noChangeAspect="1" noChangeArrowheads="1"/>
          </p:cNvPicPr>
          <p:nvPr/>
        </p:nvPicPr>
        <p:blipFill>
          <a:blip r:embed="rId4"/>
          <a:srcRect/>
          <a:stretch>
            <a:fillRect/>
          </a:stretch>
        </p:blipFill>
        <p:spPr bwMode="auto">
          <a:xfrm>
            <a:off x="5257800" y="4572000"/>
            <a:ext cx="1989138" cy="2057400"/>
          </a:xfrm>
          <a:prstGeom prst="rect">
            <a:avLst/>
          </a:prstGeom>
          <a:noFill/>
          <a:ln w="57150">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fade">
                                      <p:cBhvr>
                                        <p:cTn id="7" dur="2000"/>
                                        <p:tgtEl>
                                          <p:spTgt spid="56323">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animEffect transition="in" filter="fade">
                                      <p:cBhvr>
                                        <p:cTn id="11" dur="1000"/>
                                        <p:tgtEl>
                                          <p:spTgt spid="5632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6323">
                                            <p:txEl>
                                              <p:pRg st="2" end="2"/>
                                            </p:txEl>
                                          </p:spTgt>
                                        </p:tgtEl>
                                        <p:attrNameLst>
                                          <p:attrName>style.visibility</p:attrName>
                                        </p:attrNameLst>
                                      </p:cBhvr>
                                      <p:to>
                                        <p:strVal val="visible"/>
                                      </p:to>
                                    </p:set>
                                    <p:animEffect transition="in" filter="fade">
                                      <p:cBhvr>
                                        <p:cTn id="16" dur="2000"/>
                                        <p:tgtEl>
                                          <p:spTgt spid="56323">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6326"/>
                                        </p:tgtEl>
                                        <p:attrNameLst>
                                          <p:attrName>style.visibility</p:attrName>
                                        </p:attrNameLst>
                                      </p:cBhvr>
                                      <p:to>
                                        <p:strVal val="visible"/>
                                      </p:to>
                                    </p:set>
                                    <p:animEffect transition="in" filter="fade">
                                      <p:cBhvr>
                                        <p:cTn id="19" dur="2000"/>
                                        <p:tgtEl>
                                          <p:spTgt spid="56326"/>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6323">
                                            <p:txEl>
                                              <p:pRg st="3" end="3"/>
                                            </p:txEl>
                                          </p:spTgt>
                                        </p:tgtEl>
                                        <p:attrNameLst>
                                          <p:attrName>style.visibility</p:attrName>
                                        </p:attrNameLst>
                                      </p:cBhvr>
                                      <p:to>
                                        <p:strVal val="visible"/>
                                      </p:to>
                                    </p:set>
                                    <p:animEffect transition="in" filter="fade">
                                      <p:cBhvr>
                                        <p:cTn id="23" dur="1000"/>
                                        <p:tgtEl>
                                          <p:spTgt spid="5632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56326"/>
                                        </p:tgtEl>
                                      </p:cBhvr>
                                    </p:animEffect>
                                    <p:set>
                                      <p:cBhvr>
                                        <p:cTn id="28" dur="1" fill="hold">
                                          <p:stCondLst>
                                            <p:cond delay="499"/>
                                          </p:stCondLst>
                                        </p:cTn>
                                        <p:tgtEl>
                                          <p:spTgt spid="56326"/>
                                        </p:tgtEl>
                                        <p:attrNameLst>
                                          <p:attrName>style.visibility</p:attrName>
                                        </p:attrNameLst>
                                      </p:cBhvr>
                                      <p:to>
                                        <p:strVal val="hidden"/>
                                      </p:to>
                                    </p:set>
                                  </p:childTnLst>
                                </p:cTn>
                              </p:par>
                              <p:par>
                                <p:cTn id="29" presetID="10" presetClass="entr" presetSubtype="0" fill="hold" nodeType="withEffect">
                                  <p:stCondLst>
                                    <p:cond delay="0"/>
                                  </p:stCondLst>
                                  <p:childTnLst>
                                    <p:set>
                                      <p:cBhvr>
                                        <p:cTn id="30" dur="1" fill="hold">
                                          <p:stCondLst>
                                            <p:cond delay="0"/>
                                          </p:stCondLst>
                                        </p:cTn>
                                        <p:tgtEl>
                                          <p:spTgt spid="56323">
                                            <p:txEl>
                                              <p:pRg st="4" end="4"/>
                                            </p:txEl>
                                          </p:spTgt>
                                        </p:tgtEl>
                                        <p:attrNameLst>
                                          <p:attrName>style.visibility</p:attrName>
                                        </p:attrNameLst>
                                      </p:cBhvr>
                                      <p:to>
                                        <p:strVal val="visible"/>
                                      </p:to>
                                    </p:set>
                                    <p:animEffect transition="in" filter="fade">
                                      <p:cBhvr>
                                        <p:cTn id="31" dur="2000"/>
                                        <p:tgtEl>
                                          <p:spTgt spid="56323">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6327"/>
                                        </p:tgtEl>
                                        <p:attrNameLst>
                                          <p:attrName>style.visibility</p:attrName>
                                        </p:attrNameLst>
                                      </p:cBhvr>
                                      <p:to>
                                        <p:strVal val="visible"/>
                                      </p:to>
                                    </p:set>
                                    <p:animEffect transition="in" filter="fade">
                                      <p:cBhvr>
                                        <p:cTn id="34" dur="2000"/>
                                        <p:tgtEl>
                                          <p:spTgt spid="56327"/>
                                        </p:tgtEl>
                                      </p:cBhvr>
                                    </p:animEffect>
                                  </p:childTnLst>
                                </p:cTn>
                              </p:par>
                            </p:childTnLst>
                          </p:cTn>
                        </p:par>
                        <p:par>
                          <p:cTn id="35" fill="hold">
                            <p:stCondLst>
                              <p:cond delay="2000"/>
                            </p:stCondLst>
                            <p:childTnLst>
                              <p:par>
                                <p:cTn id="36" presetID="10" presetClass="entr" presetSubtype="0" fill="hold" nodeType="afterEffect">
                                  <p:stCondLst>
                                    <p:cond delay="0"/>
                                  </p:stCondLst>
                                  <p:childTnLst>
                                    <p:set>
                                      <p:cBhvr>
                                        <p:cTn id="37" dur="1" fill="hold">
                                          <p:stCondLst>
                                            <p:cond delay="0"/>
                                          </p:stCondLst>
                                        </p:cTn>
                                        <p:tgtEl>
                                          <p:spTgt spid="56323">
                                            <p:txEl>
                                              <p:pRg st="5" end="5"/>
                                            </p:txEl>
                                          </p:spTgt>
                                        </p:tgtEl>
                                        <p:attrNameLst>
                                          <p:attrName>style.visibility</p:attrName>
                                        </p:attrNameLst>
                                      </p:cBhvr>
                                      <p:to>
                                        <p:strVal val="visible"/>
                                      </p:to>
                                    </p:set>
                                    <p:animEffect transition="in" filter="fade">
                                      <p:cBhvr>
                                        <p:cTn id="38" dur="1000"/>
                                        <p:tgtEl>
                                          <p:spTgt spid="5632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56325">
                                            <p:txEl>
                                              <p:pRg st="0" end="0"/>
                                            </p:txEl>
                                          </p:spTgt>
                                        </p:tgtEl>
                                        <p:attrNameLst>
                                          <p:attrName>style.visibility</p:attrName>
                                        </p:attrNameLst>
                                      </p:cBhvr>
                                      <p:to>
                                        <p:strVal val="visible"/>
                                      </p:to>
                                    </p:set>
                                    <p:animEffect transition="in" filter="fade">
                                      <p:cBhvr>
                                        <p:cTn id="43" dur="1000"/>
                                        <p:tgtEl>
                                          <p:spTgt spid="56325">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nodeType="clickEffect">
                                  <p:stCondLst>
                                    <p:cond delay="0"/>
                                  </p:stCondLst>
                                  <p:childTnLst>
                                    <p:animEffect transition="out" filter="fade">
                                      <p:cBhvr>
                                        <p:cTn id="47" dur="500"/>
                                        <p:tgtEl>
                                          <p:spTgt spid="56325">
                                            <p:txEl>
                                              <p:pRg st="0" end="0"/>
                                            </p:txEl>
                                          </p:spTgt>
                                        </p:tgtEl>
                                      </p:cBhvr>
                                    </p:animEffect>
                                    <p:set>
                                      <p:cBhvr>
                                        <p:cTn id="48" dur="1" fill="hold">
                                          <p:stCondLst>
                                            <p:cond delay="499"/>
                                          </p:stCondLst>
                                        </p:cTn>
                                        <p:tgtEl>
                                          <p:spTgt spid="56325">
                                            <p:txEl>
                                              <p:pRg st="0" end="0"/>
                                            </p:txEl>
                                          </p:spTgt>
                                        </p:tgtEl>
                                        <p:attrNameLst>
                                          <p:attrName>style.visibility</p:attrName>
                                        </p:attrNameLst>
                                      </p:cBhvr>
                                      <p:to>
                                        <p:strVal val="hidden"/>
                                      </p:to>
                                    </p:set>
                                  </p:childTnLst>
                                </p:cTn>
                              </p:par>
                              <p:par>
                                <p:cTn id="49" presetID="10" presetClass="exit" presetSubtype="0" fill="hold" nodeType="withEffect">
                                  <p:stCondLst>
                                    <p:cond delay="0"/>
                                  </p:stCondLst>
                                  <p:childTnLst>
                                    <p:animEffect transition="out" filter="fade">
                                      <p:cBhvr>
                                        <p:cTn id="50" dur="500"/>
                                        <p:tgtEl>
                                          <p:spTgt spid="56327"/>
                                        </p:tgtEl>
                                      </p:cBhvr>
                                    </p:animEffect>
                                    <p:set>
                                      <p:cBhvr>
                                        <p:cTn id="51" dur="1" fill="hold">
                                          <p:stCondLst>
                                            <p:cond delay="499"/>
                                          </p:stCondLst>
                                        </p:cTn>
                                        <p:tgtEl>
                                          <p:spTgt spid="56327"/>
                                        </p:tgtEl>
                                        <p:attrNameLst>
                                          <p:attrName>style.visibility</p:attrName>
                                        </p:attrNameLst>
                                      </p:cBhvr>
                                      <p:to>
                                        <p:strVal val="hidden"/>
                                      </p:to>
                                    </p:set>
                                  </p:childTnLst>
                                </p:cTn>
                              </p:par>
                            </p:childTnLst>
                          </p:cTn>
                        </p:par>
                        <p:par>
                          <p:cTn id="52" fill="hold">
                            <p:stCondLst>
                              <p:cond delay="500"/>
                            </p:stCondLst>
                            <p:childTnLst>
                              <p:par>
                                <p:cTn id="53" presetID="10" presetClass="entr" presetSubtype="0" fill="hold" nodeType="afterEffect">
                                  <p:stCondLst>
                                    <p:cond delay="0"/>
                                  </p:stCondLst>
                                  <p:childTnLst>
                                    <p:set>
                                      <p:cBhvr>
                                        <p:cTn id="54" dur="1" fill="hold">
                                          <p:stCondLst>
                                            <p:cond delay="0"/>
                                          </p:stCondLst>
                                        </p:cTn>
                                        <p:tgtEl>
                                          <p:spTgt spid="56323">
                                            <p:txEl>
                                              <p:pRg st="6" end="6"/>
                                            </p:txEl>
                                          </p:spTgt>
                                        </p:tgtEl>
                                        <p:attrNameLst>
                                          <p:attrName>style.visibility</p:attrName>
                                        </p:attrNameLst>
                                      </p:cBhvr>
                                      <p:to>
                                        <p:strVal val="visible"/>
                                      </p:to>
                                    </p:set>
                                    <p:animEffect transition="in" filter="fade">
                                      <p:cBhvr>
                                        <p:cTn id="55" dur="2000"/>
                                        <p:tgtEl>
                                          <p:spTgt spid="56323">
                                            <p:txEl>
                                              <p:pRg st="6" end="6"/>
                                            </p:txEl>
                                          </p:spTgt>
                                        </p:tgtEl>
                                      </p:cBhvr>
                                    </p:animEffect>
                                  </p:childTnLst>
                                </p:cTn>
                              </p:par>
                            </p:childTnLst>
                          </p:cTn>
                        </p:par>
                        <p:par>
                          <p:cTn id="56" fill="hold">
                            <p:stCondLst>
                              <p:cond delay="2500"/>
                            </p:stCondLst>
                            <p:childTnLst>
                              <p:par>
                                <p:cTn id="57" presetID="10" presetClass="entr" presetSubtype="0" fill="hold" nodeType="afterEffect">
                                  <p:stCondLst>
                                    <p:cond delay="0"/>
                                  </p:stCondLst>
                                  <p:childTnLst>
                                    <p:set>
                                      <p:cBhvr>
                                        <p:cTn id="58" dur="1" fill="hold">
                                          <p:stCondLst>
                                            <p:cond delay="0"/>
                                          </p:stCondLst>
                                        </p:cTn>
                                        <p:tgtEl>
                                          <p:spTgt spid="56323">
                                            <p:txEl>
                                              <p:pRg st="7" end="7"/>
                                            </p:txEl>
                                          </p:spTgt>
                                        </p:tgtEl>
                                        <p:attrNameLst>
                                          <p:attrName>style.visibility</p:attrName>
                                        </p:attrNameLst>
                                      </p:cBhvr>
                                      <p:to>
                                        <p:strVal val="visible"/>
                                      </p:to>
                                    </p:set>
                                    <p:animEffect transition="in" filter="fade">
                                      <p:cBhvr>
                                        <p:cTn id="59" dur="1000"/>
                                        <p:tgtEl>
                                          <p:spTgt spid="56323">
                                            <p:txEl>
                                              <p:pRg st="7" end="7"/>
                                            </p:txEl>
                                          </p:spTgt>
                                        </p:tgtEl>
                                      </p:cBhvr>
                                    </p:animEffect>
                                  </p:childTnLst>
                                </p:cTn>
                              </p:par>
                            </p:childTnLst>
                          </p:cTn>
                        </p:par>
                        <p:par>
                          <p:cTn id="60" fill="hold">
                            <p:stCondLst>
                              <p:cond delay="3500"/>
                            </p:stCondLst>
                            <p:childTnLst>
                              <p:par>
                                <p:cTn id="61" presetID="26" presetClass="emph" presetSubtype="0" fill="hold" nodeType="afterEffect">
                                  <p:stCondLst>
                                    <p:cond delay="0"/>
                                  </p:stCondLst>
                                  <p:childTnLst>
                                    <p:animEffect transition="out" filter="fade">
                                      <p:cBhvr>
                                        <p:cTn id="62" dur="500" tmFilter="0, 0; .2, .5; .8, .5; 1, 0"/>
                                        <p:tgtEl>
                                          <p:spTgt spid="56323">
                                            <p:txEl>
                                              <p:pRg st="6" end="6"/>
                                            </p:txEl>
                                          </p:spTgt>
                                        </p:tgtEl>
                                      </p:cBhvr>
                                    </p:animEffect>
                                    <p:animScale>
                                      <p:cBhvr>
                                        <p:cTn id="63" dur="250" autoRev="1" fill="hold"/>
                                        <p:tgtEl>
                                          <p:spTgt spid="56323">
                                            <p:txEl>
                                              <p:pRg st="6" end="6"/>
                                            </p:txEl>
                                          </p:spTgt>
                                        </p:tgtEl>
                                      </p:cBhvr>
                                      <p:by x="105000" y="105000"/>
                                    </p:animScale>
                                  </p:childTnLst>
                                </p:cTn>
                              </p:par>
                              <p:par>
                                <p:cTn id="64" presetID="26" presetClass="emph" presetSubtype="0" fill="hold" nodeType="withEffect">
                                  <p:stCondLst>
                                    <p:cond delay="0"/>
                                  </p:stCondLst>
                                  <p:childTnLst>
                                    <p:animEffect transition="out" filter="fade">
                                      <p:cBhvr>
                                        <p:cTn id="65" dur="500" tmFilter="0, 0; .2, .5; .8, .5; 1, 0"/>
                                        <p:tgtEl>
                                          <p:spTgt spid="56323">
                                            <p:txEl>
                                              <p:pRg st="7" end="7"/>
                                            </p:txEl>
                                          </p:spTgt>
                                        </p:tgtEl>
                                      </p:cBhvr>
                                    </p:animEffect>
                                    <p:animScale>
                                      <p:cBhvr>
                                        <p:cTn id="66" dur="250" autoRev="1" fill="hold"/>
                                        <p:tgtEl>
                                          <p:spTgt spid="56323">
                                            <p:txEl>
                                              <p:pRg st="7" end="7"/>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US" cap="none" smtClean="0"/>
              <a:t>Contraceptive Patch</a:t>
            </a:r>
          </a:p>
        </p:txBody>
      </p:sp>
      <p:sp>
        <p:nvSpPr>
          <p:cNvPr id="44034" name="Rectangle 3"/>
          <p:cNvSpPr>
            <a:spLocks noGrp="1"/>
          </p:cNvSpPr>
          <p:nvPr>
            <p:ph type="body" idx="4294967295"/>
          </p:nvPr>
        </p:nvSpPr>
        <p:spPr>
          <a:xfrm>
            <a:off x="457200" y="1524000"/>
            <a:ext cx="7467600" cy="4873625"/>
          </a:xfrm>
        </p:spPr>
        <p:txBody>
          <a:bodyPr/>
          <a:lstStyle/>
          <a:p>
            <a:pPr eaLnBrk="1" hangingPunct="1"/>
            <a:r>
              <a:rPr lang="en-US" smtClean="0"/>
              <a:t>Safe and effective product in low risk patients</a:t>
            </a:r>
          </a:p>
          <a:p>
            <a:pPr eaLnBrk="1" hangingPunct="1"/>
            <a:r>
              <a:rPr lang="en-US" smtClean="0"/>
              <a:t>Appropriate risk/benefit profile (per FDA)</a:t>
            </a:r>
          </a:p>
          <a:p>
            <a:pPr eaLnBrk="1" hangingPunct="1"/>
            <a:r>
              <a:rPr lang="en-US" smtClean="0"/>
              <a:t>Better alternative than getting pregnancy</a:t>
            </a:r>
          </a:p>
        </p:txBody>
      </p:sp>
      <p:pic>
        <p:nvPicPr>
          <p:cNvPr id="44035" name="Picture 4" descr="patch"/>
          <p:cNvPicPr>
            <a:picLocks noChangeAspect="1" noChangeArrowheads="1"/>
          </p:cNvPicPr>
          <p:nvPr/>
        </p:nvPicPr>
        <p:blipFill>
          <a:blip r:embed="rId2"/>
          <a:srcRect/>
          <a:stretch>
            <a:fillRect/>
          </a:stretch>
        </p:blipFill>
        <p:spPr bwMode="auto">
          <a:xfrm>
            <a:off x="5257800" y="3733800"/>
            <a:ext cx="2652713" cy="2743200"/>
          </a:xfrm>
          <a:prstGeom prst="rect">
            <a:avLst/>
          </a:prstGeom>
          <a:noFill/>
          <a:ln w="57150">
            <a:solidFill>
              <a:srgbClr val="000000"/>
            </a:solid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US" cap="none" smtClean="0"/>
              <a:t>NuvaRing</a:t>
            </a:r>
          </a:p>
        </p:txBody>
      </p:sp>
      <p:sp>
        <p:nvSpPr>
          <p:cNvPr id="45058" name="Rectangle 3"/>
          <p:cNvSpPr>
            <a:spLocks noGrp="1"/>
          </p:cNvSpPr>
          <p:nvPr>
            <p:ph type="body" idx="4294967295"/>
          </p:nvPr>
        </p:nvSpPr>
        <p:spPr>
          <a:xfrm>
            <a:off x="457200" y="1600200"/>
            <a:ext cx="8001000" cy="4873625"/>
          </a:xfrm>
        </p:spPr>
        <p:txBody>
          <a:bodyPr/>
          <a:lstStyle/>
          <a:p>
            <a:pPr eaLnBrk="1" hangingPunct="1"/>
            <a:r>
              <a:rPr lang="en-US" smtClean="0"/>
              <a:t>Soft, flexible ring placed in vagina</a:t>
            </a:r>
          </a:p>
          <a:p>
            <a:pPr eaLnBrk="1" hangingPunct="1"/>
            <a:r>
              <a:rPr lang="en-US" smtClean="0"/>
              <a:t>Does not need to cover cervix or be in specific position</a:t>
            </a:r>
          </a:p>
          <a:p>
            <a:pPr eaLnBrk="1" hangingPunct="1"/>
            <a:r>
              <a:rPr lang="en-US" smtClean="0"/>
              <a:t>Remains in place for 3 weeks</a:t>
            </a:r>
          </a:p>
          <a:p>
            <a:pPr eaLnBrk="1" hangingPunct="1"/>
            <a:r>
              <a:rPr lang="en-US" smtClean="0"/>
              <a:t>Menses during 7 day withdrawal (no ring in place)</a:t>
            </a:r>
          </a:p>
          <a:p>
            <a:pPr eaLnBrk="1" hangingPunct="1"/>
            <a:r>
              <a:rPr lang="en-US" smtClean="0"/>
              <a:t>Significantly lower serum estrogen levels</a:t>
            </a:r>
          </a:p>
        </p:txBody>
      </p:sp>
      <p:pic>
        <p:nvPicPr>
          <p:cNvPr id="45059" name="Picture 4" descr="ring"/>
          <p:cNvPicPr>
            <a:picLocks noChangeAspect="1" noChangeArrowheads="1"/>
          </p:cNvPicPr>
          <p:nvPr/>
        </p:nvPicPr>
        <p:blipFill>
          <a:blip r:embed="rId2"/>
          <a:srcRect/>
          <a:stretch>
            <a:fillRect/>
          </a:stretch>
        </p:blipFill>
        <p:spPr bwMode="auto">
          <a:xfrm>
            <a:off x="6172200" y="3962400"/>
            <a:ext cx="1897063" cy="2743200"/>
          </a:xfrm>
          <a:prstGeom prst="rect">
            <a:avLst/>
          </a:prstGeom>
          <a:noFill/>
          <a:ln w="38100">
            <a:solidFill>
              <a:srgbClr val="0066CC"/>
            </a:solid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US" cap="none" smtClean="0"/>
              <a:t>NuvaRing</a:t>
            </a:r>
          </a:p>
        </p:txBody>
      </p:sp>
      <p:sp>
        <p:nvSpPr>
          <p:cNvPr id="46082" name="Rectangle 3"/>
          <p:cNvSpPr>
            <a:spLocks noGrp="1"/>
          </p:cNvSpPr>
          <p:nvPr>
            <p:ph type="body" idx="4294967295"/>
          </p:nvPr>
        </p:nvSpPr>
        <p:spPr/>
        <p:txBody>
          <a:bodyPr/>
          <a:lstStyle/>
          <a:p>
            <a:pPr eaLnBrk="1" hangingPunct="1"/>
            <a:r>
              <a:rPr lang="en-US" u="sng" smtClean="0"/>
              <a:t>Advantages</a:t>
            </a:r>
          </a:p>
          <a:p>
            <a:pPr lvl="1" eaLnBrk="1" hangingPunct="1"/>
            <a:r>
              <a:rPr lang="en-US" smtClean="0"/>
              <a:t>Lower rates of breakthrough spotting</a:t>
            </a:r>
          </a:p>
          <a:p>
            <a:pPr lvl="1" eaLnBrk="1" hangingPunct="1"/>
            <a:r>
              <a:rPr lang="en-US" smtClean="0"/>
              <a:t>Lower rates of systemic side effects</a:t>
            </a:r>
          </a:p>
          <a:p>
            <a:pPr lvl="1" eaLnBrk="1" hangingPunct="1"/>
            <a:r>
              <a:rPr lang="en-US" smtClean="0"/>
              <a:t>3 week use increases compliance</a:t>
            </a:r>
          </a:p>
          <a:p>
            <a:pPr lvl="1" eaLnBrk="1" hangingPunct="1"/>
            <a:r>
              <a:rPr lang="en-US" smtClean="0"/>
              <a:t>High rates of patient satisfaction</a:t>
            </a:r>
          </a:p>
          <a:p>
            <a:pPr eaLnBrk="1" hangingPunct="1"/>
            <a:endParaRPr lang="en-US" u="sng" smtClean="0"/>
          </a:p>
          <a:p>
            <a:pPr eaLnBrk="1" hangingPunct="1"/>
            <a:r>
              <a:rPr lang="en-US" u="sng" smtClean="0"/>
              <a:t>Disadvantages</a:t>
            </a:r>
          </a:p>
          <a:p>
            <a:pPr lvl="1" eaLnBrk="1" hangingPunct="1"/>
            <a:r>
              <a:rPr lang="en-US" smtClean="0"/>
              <a:t>Requires insertion by adolescent</a:t>
            </a:r>
          </a:p>
          <a:p>
            <a:pPr lvl="1" eaLnBrk="1" hangingPunct="1"/>
            <a:r>
              <a:rPr lang="en-US" smtClean="0"/>
              <a:t>May cause vaginal irritation or discharge</a:t>
            </a:r>
          </a:p>
          <a:p>
            <a:pPr lvl="1" eaLnBrk="1" hangingPunct="1"/>
            <a:r>
              <a:rPr lang="en-US" smtClean="0"/>
              <a:t>Occasional expulsion</a:t>
            </a:r>
          </a:p>
          <a:p>
            <a:pPr lvl="1" eaLnBrk="1" hangingPunct="1"/>
            <a:r>
              <a:rPr lang="en-US" smtClean="0"/>
              <a:t>May have foreign body sensation or coital problem</a:t>
            </a:r>
          </a:p>
          <a:p>
            <a:pPr lvl="2" eaLnBrk="1" hangingPunct="1"/>
            <a:r>
              <a:rPr lang="en-US" smtClean="0"/>
              <a:t>Very few partners object to Ring use based on coital problems</a:t>
            </a:r>
          </a:p>
        </p:txBody>
      </p:sp>
      <p:pic>
        <p:nvPicPr>
          <p:cNvPr id="46083" name="Picture 4" descr="nuvaring"/>
          <p:cNvPicPr>
            <a:picLocks noChangeAspect="1" noChangeArrowheads="1"/>
          </p:cNvPicPr>
          <p:nvPr/>
        </p:nvPicPr>
        <p:blipFill>
          <a:blip r:embed="rId2"/>
          <a:srcRect/>
          <a:stretch>
            <a:fillRect/>
          </a:stretch>
        </p:blipFill>
        <p:spPr bwMode="auto">
          <a:xfrm>
            <a:off x="5943600" y="1600200"/>
            <a:ext cx="2476500" cy="2420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4"/>
          <p:cNvSpPr>
            <a:spLocks noGrp="1"/>
          </p:cNvSpPr>
          <p:nvPr>
            <p:ph type="title" idx="4294967295"/>
          </p:nvPr>
        </p:nvSpPr>
        <p:spPr bwMode="auto">
          <a:xfrm>
            <a:off x="609600" y="2209800"/>
            <a:ext cx="7467600" cy="1143000"/>
          </a:xfrm>
          <a:noFill/>
        </p:spPr>
        <p:txBody>
          <a:bodyPr wrap="square" lIns="91440" tIns="45720" rIns="91440" bIns="45720" numCol="1" anchorCtr="0" compatLnSpc="1">
            <a:prstTxWarp prst="textNoShape">
              <a:avLst/>
            </a:prstTxWarp>
          </a:bodyPr>
          <a:lstStyle/>
          <a:p>
            <a:pPr algn="ctr" eaLnBrk="1" hangingPunct="1"/>
            <a:r>
              <a:rPr lang="en-US" cap="none" smtClean="0"/>
              <a:t>Progesterone-Only Products</a:t>
            </a:r>
          </a:p>
        </p:txBody>
      </p:sp>
      <p:pic>
        <p:nvPicPr>
          <p:cNvPr id="47106" name="Picture 7" descr="shot"/>
          <p:cNvPicPr>
            <a:picLocks noChangeAspect="1" noChangeArrowheads="1"/>
          </p:cNvPicPr>
          <p:nvPr/>
        </p:nvPicPr>
        <p:blipFill>
          <a:blip r:embed="rId2"/>
          <a:srcRect t="18562"/>
          <a:stretch>
            <a:fillRect/>
          </a:stretch>
        </p:blipFill>
        <p:spPr bwMode="auto">
          <a:xfrm>
            <a:off x="457200" y="3581400"/>
            <a:ext cx="1676400" cy="1533525"/>
          </a:xfrm>
          <a:prstGeom prst="rect">
            <a:avLst/>
          </a:prstGeom>
          <a:noFill/>
          <a:ln w="9525">
            <a:noFill/>
            <a:miter lim="800000"/>
            <a:headEnd/>
            <a:tailEnd/>
          </a:ln>
        </p:spPr>
      </p:pic>
      <p:pic>
        <p:nvPicPr>
          <p:cNvPr id="47107" name="Picture 6" descr="minipill"/>
          <p:cNvPicPr>
            <a:picLocks noChangeAspect="1" noChangeArrowheads="1"/>
          </p:cNvPicPr>
          <p:nvPr/>
        </p:nvPicPr>
        <p:blipFill>
          <a:blip r:embed="rId3"/>
          <a:srcRect l="3397" t="4529" r="3397" b="4529"/>
          <a:stretch>
            <a:fillRect/>
          </a:stretch>
        </p:blipFill>
        <p:spPr bwMode="auto">
          <a:xfrm>
            <a:off x="2057400" y="4343400"/>
            <a:ext cx="2555875" cy="2079625"/>
          </a:xfrm>
          <a:prstGeom prst="rect">
            <a:avLst/>
          </a:prstGeom>
          <a:noFill/>
          <a:ln w="9525">
            <a:noFill/>
            <a:miter lim="800000"/>
            <a:headEnd/>
            <a:tailEnd/>
          </a:ln>
        </p:spPr>
      </p:pic>
      <p:pic>
        <p:nvPicPr>
          <p:cNvPr id="47108" name="Picture 8" descr="mirena"/>
          <p:cNvPicPr>
            <a:picLocks noChangeAspect="1" noChangeArrowheads="1"/>
          </p:cNvPicPr>
          <p:nvPr/>
        </p:nvPicPr>
        <p:blipFill>
          <a:blip r:embed="rId4"/>
          <a:srcRect/>
          <a:stretch>
            <a:fillRect/>
          </a:stretch>
        </p:blipFill>
        <p:spPr bwMode="auto">
          <a:xfrm>
            <a:off x="5029200" y="4343400"/>
            <a:ext cx="1519238" cy="2095500"/>
          </a:xfrm>
          <a:prstGeom prst="rect">
            <a:avLst/>
          </a:prstGeom>
          <a:noFill/>
          <a:ln w="9525">
            <a:noFill/>
            <a:miter lim="800000"/>
            <a:headEnd/>
            <a:tailEnd/>
          </a:ln>
        </p:spPr>
      </p:pic>
      <p:pic>
        <p:nvPicPr>
          <p:cNvPr id="47109" name="Picture 6"/>
          <p:cNvPicPr>
            <a:picLocks noChangeAspect="1" noChangeArrowheads="1"/>
          </p:cNvPicPr>
          <p:nvPr/>
        </p:nvPicPr>
        <p:blipFill>
          <a:blip r:embed="rId5"/>
          <a:srcRect/>
          <a:stretch>
            <a:fillRect/>
          </a:stretch>
        </p:blipFill>
        <p:spPr bwMode="auto">
          <a:xfrm>
            <a:off x="7086600" y="3505200"/>
            <a:ext cx="1303338"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eaLnBrk="1" hangingPunct="1"/>
            <a:r>
              <a:rPr lang="en-US" cap="none" smtClean="0"/>
              <a:t>Progesterone Methods </a:t>
            </a:r>
            <a:br>
              <a:rPr lang="en-US" cap="none" smtClean="0"/>
            </a:br>
            <a:r>
              <a:rPr lang="en-US" cap="none" smtClean="0"/>
              <a:t>Mechanism of Action</a:t>
            </a:r>
          </a:p>
        </p:txBody>
      </p:sp>
      <p:sp>
        <p:nvSpPr>
          <p:cNvPr id="63491" name="Rectangle 3"/>
          <p:cNvSpPr>
            <a:spLocks noGrp="1"/>
          </p:cNvSpPr>
          <p:nvPr>
            <p:ph type="body" idx="4294967295"/>
          </p:nvPr>
        </p:nvSpPr>
        <p:spPr/>
        <p:txBody>
          <a:bodyPr/>
          <a:lstStyle/>
          <a:p>
            <a:pPr eaLnBrk="1" hangingPunct="1"/>
            <a:r>
              <a:rPr lang="en-US" smtClean="0"/>
              <a:t>Decreased GnRH pulse frequency</a:t>
            </a:r>
          </a:p>
          <a:p>
            <a:pPr eaLnBrk="1" hangingPunct="1">
              <a:buFont typeface="Wingdings" pitchFamily="2" charset="2"/>
              <a:buNone/>
            </a:pPr>
            <a:endParaRPr lang="en-US" smtClean="0"/>
          </a:p>
          <a:p>
            <a:pPr eaLnBrk="1" hangingPunct="1">
              <a:buFont typeface="Wingdings" pitchFamily="2" charset="2"/>
              <a:buNone/>
            </a:pPr>
            <a:r>
              <a:rPr lang="en-US" smtClean="0"/>
              <a:t>	Ovulation inhibited</a:t>
            </a:r>
          </a:p>
          <a:p>
            <a:pPr eaLnBrk="1" hangingPunct="1">
              <a:buFont typeface="Wingdings" pitchFamily="2" charset="2"/>
              <a:buNone/>
            </a:pPr>
            <a:endParaRPr lang="en-US" sz="2500" smtClean="0"/>
          </a:p>
          <a:p>
            <a:pPr eaLnBrk="1" hangingPunct="1"/>
            <a:r>
              <a:rPr lang="en-US" sz="2500" smtClean="0"/>
              <a:t>Endometrial hypoplasia</a:t>
            </a:r>
            <a:endParaRPr lang="en-US" smtClean="0"/>
          </a:p>
          <a:p>
            <a:pPr eaLnBrk="1" hangingPunct="1"/>
            <a:endParaRPr lang="en-US" smtClean="0"/>
          </a:p>
          <a:p>
            <a:pPr eaLnBrk="1" hangingPunct="1"/>
            <a:r>
              <a:rPr lang="en-US" smtClean="0"/>
              <a:t>Cervical mucus thickened </a:t>
            </a:r>
          </a:p>
          <a:p>
            <a:pPr eaLnBrk="1" hangingPunct="1"/>
            <a:endParaRPr lang="en-US" smtClean="0"/>
          </a:p>
          <a:p>
            <a:pPr eaLnBrk="1" hangingPunct="1"/>
            <a:endParaRPr lang="en-US" smtClean="0"/>
          </a:p>
          <a:p>
            <a:pPr eaLnBrk="1" hangingPunct="1"/>
            <a:endParaRPr lang="en-US" smtClean="0"/>
          </a:p>
          <a:p>
            <a:pPr eaLnBrk="1" hangingPunct="1"/>
            <a:endParaRPr lang="en-US" smtClean="0"/>
          </a:p>
        </p:txBody>
      </p:sp>
      <p:sp>
        <p:nvSpPr>
          <p:cNvPr id="63493" name="AutoShape 5"/>
          <p:cNvSpPr>
            <a:spLocks noChangeArrowheads="1"/>
          </p:cNvSpPr>
          <p:nvPr/>
        </p:nvSpPr>
        <p:spPr bwMode="auto">
          <a:xfrm>
            <a:off x="1828800" y="2057400"/>
            <a:ext cx="304800" cy="457200"/>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lstStyle/>
          <a:p>
            <a:endParaRPr lang="en-US"/>
          </a:p>
        </p:txBody>
      </p:sp>
      <p:pic>
        <p:nvPicPr>
          <p:cNvPr id="48132" name="Picture 11" descr="female-reproductive-organs"/>
          <p:cNvPicPr>
            <a:picLocks noChangeAspect="1" noChangeArrowheads="1"/>
          </p:cNvPicPr>
          <p:nvPr/>
        </p:nvPicPr>
        <p:blipFill>
          <a:blip r:embed="rId2"/>
          <a:srcRect/>
          <a:stretch>
            <a:fillRect/>
          </a:stretch>
        </p:blipFill>
        <p:spPr bwMode="auto">
          <a:xfrm>
            <a:off x="4724400" y="2438400"/>
            <a:ext cx="4076700" cy="2813050"/>
          </a:xfrm>
          <a:prstGeom prst="rect">
            <a:avLst/>
          </a:prstGeom>
          <a:noFill/>
          <a:ln w="9525">
            <a:noFill/>
            <a:miter lim="800000"/>
            <a:headEnd/>
            <a:tailEnd/>
          </a:ln>
        </p:spPr>
      </p:pic>
      <p:sp>
        <p:nvSpPr>
          <p:cNvPr id="63500" name="Line 12"/>
          <p:cNvSpPr>
            <a:spLocks noChangeShapeType="1"/>
          </p:cNvSpPr>
          <p:nvPr/>
        </p:nvSpPr>
        <p:spPr bwMode="auto">
          <a:xfrm>
            <a:off x="4495800" y="3581400"/>
            <a:ext cx="1981200" cy="76200"/>
          </a:xfrm>
          <a:prstGeom prst="line">
            <a:avLst/>
          </a:prstGeom>
          <a:noFill/>
          <a:ln w="9525">
            <a:solidFill>
              <a:schemeClr val="tx1"/>
            </a:solidFill>
            <a:round/>
            <a:headEnd/>
            <a:tailEnd type="triangle" w="med" len="med"/>
          </a:ln>
        </p:spPr>
        <p:txBody>
          <a:bodyPr/>
          <a:lstStyle/>
          <a:p>
            <a:endParaRPr lang="en-US"/>
          </a:p>
        </p:txBody>
      </p:sp>
      <p:sp>
        <p:nvSpPr>
          <p:cNvPr id="63501" name="Line 13"/>
          <p:cNvSpPr>
            <a:spLocks noChangeShapeType="1"/>
          </p:cNvSpPr>
          <p:nvPr/>
        </p:nvSpPr>
        <p:spPr bwMode="auto">
          <a:xfrm flipV="1">
            <a:off x="4572000" y="4343400"/>
            <a:ext cx="2057400" cy="152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2000"/>
                                        <p:tgtEl>
                                          <p:spTgt spid="63491">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3493"/>
                                        </p:tgtEl>
                                        <p:attrNameLst>
                                          <p:attrName>style.visibility</p:attrName>
                                        </p:attrNameLst>
                                      </p:cBhvr>
                                      <p:to>
                                        <p:strVal val="visible"/>
                                      </p:to>
                                    </p:set>
                                    <p:animEffect transition="in" filter="fade">
                                      <p:cBhvr>
                                        <p:cTn id="11" dur="500"/>
                                        <p:tgtEl>
                                          <p:spTgt spid="63493"/>
                                        </p:tgtEl>
                                      </p:cBhvr>
                                    </p:animEffect>
                                  </p:childTnLst>
                                </p:cTn>
                              </p:par>
                            </p:childTnLst>
                          </p:cTn>
                        </p:par>
                        <p:par>
                          <p:cTn id="12" fill="hold">
                            <p:stCondLst>
                              <p:cond delay="2500"/>
                            </p:stCondLst>
                            <p:childTnLst>
                              <p:par>
                                <p:cTn id="13" presetID="10" presetClass="entr" presetSubtype="0" fill="hold" nodeType="afterEffect">
                                  <p:stCondLst>
                                    <p:cond delay="0"/>
                                  </p:stCondLst>
                                  <p:childTnLst>
                                    <p:set>
                                      <p:cBhvr>
                                        <p:cTn id="14" dur="1" fill="hold">
                                          <p:stCondLst>
                                            <p:cond delay="0"/>
                                          </p:stCondLst>
                                        </p:cTn>
                                        <p:tgtEl>
                                          <p:spTgt spid="63491">
                                            <p:txEl>
                                              <p:pRg st="2" end="2"/>
                                            </p:txEl>
                                          </p:spTgt>
                                        </p:tgtEl>
                                        <p:attrNameLst>
                                          <p:attrName>style.visibility</p:attrName>
                                        </p:attrNameLst>
                                      </p:cBhvr>
                                      <p:to>
                                        <p:strVal val="visible"/>
                                      </p:to>
                                    </p:set>
                                    <p:animEffect transition="in" filter="fade">
                                      <p:cBhvr>
                                        <p:cTn id="15" dur="500"/>
                                        <p:tgtEl>
                                          <p:spTgt spid="6349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3491">
                                            <p:txEl>
                                              <p:pRg st="4" end="4"/>
                                            </p:txEl>
                                          </p:spTgt>
                                        </p:tgtEl>
                                        <p:attrNameLst>
                                          <p:attrName>style.visibility</p:attrName>
                                        </p:attrNameLst>
                                      </p:cBhvr>
                                      <p:to>
                                        <p:strVal val="visible"/>
                                      </p:to>
                                    </p:set>
                                    <p:animEffect transition="in" filter="fade">
                                      <p:cBhvr>
                                        <p:cTn id="20" dur="500"/>
                                        <p:tgtEl>
                                          <p:spTgt spid="63491">
                                            <p:txEl>
                                              <p:pRg st="4" end="4"/>
                                            </p:txEl>
                                          </p:spTgt>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63500"/>
                                        </p:tgtEl>
                                        <p:attrNameLst>
                                          <p:attrName>style.visibility</p:attrName>
                                        </p:attrNameLst>
                                      </p:cBhvr>
                                      <p:to>
                                        <p:strVal val="visible"/>
                                      </p:to>
                                    </p:set>
                                    <p:animEffect transition="in" filter="fade">
                                      <p:cBhvr>
                                        <p:cTn id="24" dur="500"/>
                                        <p:tgtEl>
                                          <p:spTgt spid="6350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1000"/>
                                        <p:tgtEl>
                                          <p:spTgt spid="63500"/>
                                        </p:tgtEl>
                                      </p:cBhvr>
                                    </p:animEffect>
                                    <p:set>
                                      <p:cBhvr>
                                        <p:cTn id="29" dur="1" fill="hold">
                                          <p:stCondLst>
                                            <p:cond delay="999"/>
                                          </p:stCondLst>
                                        </p:cTn>
                                        <p:tgtEl>
                                          <p:spTgt spid="63500"/>
                                        </p:tgtEl>
                                        <p:attrNameLst>
                                          <p:attrName>style.visibility</p:attrName>
                                        </p:attrNameLst>
                                      </p:cBhvr>
                                      <p:to>
                                        <p:strVal val="hidden"/>
                                      </p:to>
                                    </p:set>
                                  </p:childTnLst>
                                </p:cTn>
                              </p:par>
                              <p:par>
                                <p:cTn id="30" presetID="10" presetClass="entr" presetSubtype="0" fill="hold" nodeType="withEffect">
                                  <p:stCondLst>
                                    <p:cond delay="0"/>
                                  </p:stCondLst>
                                  <p:childTnLst>
                                    <p:set>
                                      <p:cBhvr>
                                        <p:cTn id="31" dur="1" fill="hold">
                                          <p:stCondLst>
                                            <p:cond delay="0"/>
                                          </p:stCondLst>
                                        </p:cTn>
                                        <p:tgtEl>
                                          <p:spTgt spid="63491">
                                            <p:txEl>
                                              <p:pRg st="6" end="6"/>
                                            </p:txEl>
                                          </p:spTgt>
                                        </p:tgtEl>
                                        <p:attrNameLst>
                                          <p:attrName>style.visibility</p:attrName>
                                        </p:attrNameLst>
                                      </p:cBhvr>
                                      <p:to>
                                        <p:strVal val="visible"/>
                                      </p:to>
                                    </p:set>
                                    <p:animEffect transition="in" filter="fade">
                                      <p:cBhvr>
                                        <p:cTn id="32" dur="500"/>
                                        <p:tgtEl>
                                          <p:spTgt spid="63491">
                                            <p:txEl>
                                              <p:pRg st="6" end="6"/>
                                            </p:txEl>
                                          </p:spTgt>
                                        </p:tgtEl>
                                      </p:cBhvr>
                                    </p:animEffect>
                                  </p:childTnLst>
                                </p:cTn>
                              </p:par>
                            </p:childTnLst>
                          </p:cTn>
                        </p:par>
                        <p:par>
                          <p:cTn id="33" fill="hold">
                            <p:stCondLst>
                              <p:cond delay="1000"/>
                            </p:stCondLst>
                            <p:childTnLst>
                              <p:par>
                                <p:cTn id="34" presetID="10" presetClass="entr" presetSubtype="0" fill="hold" grpId="0" nodeType="afterEffect">
                                  <p:stCondLst>
                                    <p:cond delay="0"/>
                                  </p:stCondLst>
                                  <p:childTnLst>
                                    <p:set>
                                      <p:cBhvr>
                                        <p:cTn id="35" dur="1" fill="hold">
                                          <p:stCondLst>
                                            <p:cond delay="0"/>
                                          </p:stCondLst>
                                        </p:cTn>
                                        <p:tgtEl>
                                          <p:spTgt spid="63501"/>
                                        </p:tgtEl>
                                        <p:attrNameLst>
                                          <p:attrName>style.visibility</p:attrName>
                                        </p:attrNameLst>
                                      </p:cBhvr>
                                      <p:to>
                                        <p:strVal val="visible"/>
                                      </p:to>
                                    </p:set>
                                    <p:animEffect transition="in" filter="fade">
                                      <p:cBhvr>
                                        <p:cTn id="36" dur="500"/>
                                        <p:tgtEl>
                                          <p:spTgt spid="635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3" grpId="0" animBg="1"/>
      <p:bldP spid="63500" grpId="0" animBg="1"/>
      <p:bldP spid="63500" grpId="1" animBg="1"/>
      <p:bldP spid="6350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bwMode="auto">
          <a:xfrm>
            <a:off x="457200" y="274638"/>
            <a:ext cx="7467600" cy="868362"/>
          </a:xfrm>
        </p:spPr>
        <p:txBody>
          <a:bodyPr wrap="square" lIns="91440" tIns="45720" rIns="91440" bIns="45720" numCol="1" anchorCtr="0" compatLnSpc="1">
            <a:prstTxWarp prst="textNoShape">
              <a:avLst/>
            </a:prstTxWarp>
            <a:normAutofit fontScale="90000"/>
          </a:bodyPr>
          <a:lstStyle/>
          <a:p>
            <a:pPr algn="ctr">
              <a:defRPr/>
            </a:pPr>
            <a:r>
              <a:rPr lang="en-US" sz="2600" cap="none" smtClean="0"/>
              <a:t>Depot Medroxyprogesterone Acetate </a:t>
            </a:r>
            <a:br>
              <a:rPr lang="en-US" sz="2600" cap="none" smtClean="0"/>
            </a:br>
            <a:r>
              <a:rPr lang="en-US" sz="2600" cap="none" smtClean="0"/>
              <a:t>(Depo Provera)</a:t>
            </a:r>
          </a:p>
        </p:txBody>
      </p:sp>
      <p:sp>
        <p:nvSpPr>
          <p:cNvPr id="55299" name="Rectangle 3"/>
          <p:cNvSpPr>
            <a:spLocks noGrp="1"/>
          </p:cNvSpPr>
          <p:nvPr>
            <p:ph type="body" idx="4294967295"/>
          </p:nvPr>
        </p:nvSpPr>
        <p:spPr>
          <a:xfrm>
            <a:off x="457200" y="1371600"/>
            <a:ext cx="7772400" cy="5102225"/>
          </a:xfrm>
        </p:spPr>
        <p:txBody>
          <a:bodyPr/>
          <a:lstStyle/>
          <a:p>
            <a:r>
              <a:rPr lang="en-US" smtClean="0"/>
              <a:t>150mg IM injection every 12 weeks</a:t>
            </a:r>
          </a:p>
          <a:p>
            <a:r>
              <a:rPr lang="en-US" smtClean="0"/>
              <a:t>Usually initiated within first 5 days of menses</a:t>
            </a:r>
          </a:p>
          <a:p>
            <a:r>
              <a:rPr lang="en-US" smtClean="0"/>
              <a:t>May QuickStart if pregnancy test is negative</a:t>
            </a:r>
          </a:p>
          <a:p>
            <a:pPr lvl="1"/>
            <a:r>
              <a:rPr lang="en-US" smtClean="0"/>
              <a:t>Repeat urine HCG in 2-3 weeks if quickstart </a:t>
            </a:r>
          </a:p>
          <a:p>
            <a:r>
              <a:rPr lang="en-US" smtClean="0"/>
              <a:t>Likely prevents ovulation for 14 weeks (2 week grace period)</a:t>
            </a:r>
          </a:p>
          <a:p>
            <a:r>
              <a:rPr lang="en-US" smtClean="0"/>
              <a:t>Failure (pregnancy) rate 0.3%</a:t>
            </a:r>
          </a:p>
          <a:p>
            <a:pPr>
              <a:buFont typeface="Wingdings" pitchFamily="2" charset="2"/>
              <a:buNone/>
            </a:pPr>
            <a:r>
              <a:rPr lang="en-US" smtClean="0">
                <a:solidFill>
                  <a:srgbClr val="00CC00"/>
                </a:solidFill>
              </a:rPr>
              <a:t>*GREAT METHOD FOR ADOLESCENTS*</a:t>
            </a:r>
          </a:p>
          <a:p>
            <a:endParaRPr lang="en-US" u="sng" smtClean="0">
              <a:solidFill>
                <a:srgbClr val="00CC00"/>
              </a:solidFill>
            </a:endParaRPr>
          </a:p>
        </p:txBody>
      </p:sp>
      <p:pic>
        <p:nvPicPr>
          <p:cNvPr id="49155" name="Picture 4" descr="depo2"/>
          <p:cNvPicPr>
            <a:picLocks noChangeAspect="1" noChangeArrowheads="1"/>
          </p:cNvPicPr>
          <p:nvPr/>
        </p:nvPicPr>
        <p:blipFill>
          <a:blip r:embed="rId2"/>
          <a:srcRect/>
          <a:stretch>
            <a:fillRect/>
          </a:stretch>
        </p:blipFill>
        <p:spPr bwMode="auto">
          <a:xfrm>
            <a:off x="6094413" y="4953000"/>
            <a:ext cx="1746250" cy="1752600"/>
          </a:xfrm>
          <a:prstGeom prst="rect">
            <a:avLst/>
          </a:prstGeom>
          <a:noFill/>
          <a:ln w="9525">
            <a:noFill/>
            <a:miter lim="800000"/>
            <a:headEnd/>
            <a:tailEnd/>
          </a:ln>
        </p:spPr>
      </p:pic>
      <p:pic>
        <p:nvPicPr>
          <p:cNvPr id="49156" name="Picture 7" descr="shot"/>
          <p:cNvPicPr>
            <a:picLocks noChangeAspect="1" noChangeArrowheads="1"/>
          </p:cNvPicPr>
          <p:nvPr/>
        </p:nvPicPr>
        <p:blipFill>
          <a:blip r:embed="rId3"/>
          <a:srcRect t="18562"/>
          <a:stretch>
            <a:fillRect/>
          </a:stretch>
        </p:blipFill>
        <p:spPr bwMode="auto">
          <a:xfrm>
            <a:off x="533400" y="4724400"/>
            <a:ext cx="1676400" cy="1533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5299">
                                            <p:txEl>
                                              <p:pRg st="6" end="6"/>
                                            </p:txEl>
                                          </p:spTgt>
                                        </p:tgtEl>
                                        <p:attrNameLst>
                                          <p:attrName>style.visibility</p:attrName>
                                        </p:attrNameLst>
                                      </p:cBhvr>
                                      <p:to>
                                        <p:strVal val="visible"/>
                                      </p:to>
                                    </p:set>
                                    <p:animEffect transition="in" filter="blinds(horizontal)">
                                      <p:cBhvr>
                                        <p:cTn id="7" dur="500"/>
                                        <p:tgtEl>
                                          <p:spTgt spid="55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p:cNvSpPr>
          <p:nvPr>
            <p:ph type="title" idx="4294967295"/>
          </p:nvPr>
        </p:nvSpPr>
        <p:spPr bwMode="auto">
          <a:xfrm>
            <a:off x="457200" y="274638"/>
            <a:ext cx="7467600" cy="868362"/>
          </a:xfrm>
          <a:noFill/>
        </p:spPr>
        <p:txBody>
          <a:bodyPr wrap="square" lIns="91440" tIns="45720" rIns="91440" bIns="45720" numCol="1" anchorCtr="0" compatLnSpc="1">
            <a:prstTxWarp prst="textNoShape">
              <a:avLst/>
            </a:prstTxWarp>
          </a:bodyPr>
          <a:lstStyle/>
          <a:p>
            <a:pPr algn="ctr"/>
            <a:r>
              <a:rPr lang="en-US" cap="none" smtClean="0"/>
              <a:t>Depo Provera</a:t>
            </a:r>
          </a:p>
        </p:txBody>
      </p:sp>
      <p:sp>
        <p:nvSpPr>
          <p:cNvPr id="50178" name="Rectangle 3"/>
          <p:cNvSpPr>
            <a:spLocks noGrp="1"/>
          </p:cNvSpPr>
          <p:nvPr>
            <p:ph type="body" idx="4294967295"/>
          </p:nvPr>
        </p:nvSpPr>
        <p:spPr>
          <a:xfrm>
            <a:off x="457200" y="1219200"/>
            <a:ext cx="7467600" cy="5257800"/>
          </a:xfrm>
        </p:spPr>
        <p:txBody>
          <a:bodyPr/>
          <a:lstStyle/>
          <a:p>
            <a:r>
              <a:rPr lang="en-US" u="sng" smtClean="0"/>
              <a:t>Advantages</a:t>
            </a:r>
          </a:p>
          <a:p>
            <a:pPr lvl="1"/>
            <a:r>
              <a:rPr lang="en-US" smtClean="0"/>
              <a:t>3 month schedule improves adherence</a:t>
            </a:r>
          </a:p>
          <a:p>
            <a:pPr lvl="1"/>
            <a:r>
              <a:rPr lang="en-US" smtClean="0"/>
              <a:t>Contraceptive option when estrogen is contraindicated</a:t>
            </a:r>
          </a:p>
          <a:p>
            <a:pPr lvl="1"/>
            <a:r>
              <a:rPr lang="en-US" smtClean="0"/>
              <a:t>Decreases risk of endometrial cancer and PID</a:t>
            </a:r>
          </a:p>
          <a:p>
            <a:pPr lvl="1"/>
            <a:r>
              <a:rPr lang="en-US" smtClean="0"/>
              <a:t>May increase seizure threshold</a:t>
            </a:r>
          </a:p>
          <a:p>
            <a:pPr lvl="1"/>
            <a:r>
              <a:rPr lang="en-US" smtClean="0"/>
              <a:t>Safe for breastfeeding and postpartum women</a:t>
            </a:r>
          </a:p>
          <a:p>
            <a:pPr lvl="1"/>
            <a:r>
              <a:rPr lang="en-US" smtClean="0"/>
              <a:t>Extremely effective</a:t>
            </a:r>
            <a:endParaRPr lang="en-US" u="sng" smtClean="0"/>
          </a:p>
          <a:p>
            <a:r>
              <a:rPr lang="en-US" u="sng" smtClean="0"/>
              <a:t>Disadvantages</a:t>
            </a:r>
          </a:p>
          <a:p>
            <a:pPr lvl="1"/>
            <a:r>
              <a:rPr lang="en-US" smtClean="0"/>
              <a:t>Weight gain</a:t>
            </a:r>
          </a:p>
          <a:p>
            <a:pPr lvl="1"/>
            <a:r>
              <a:rPr lang="en-US" smtClean="0"/>
              <a:t>Irregular bleeding       Amenorrhea</a:t>
            </a:r>
          </a:p>
          <a:p>
            <a:pPr lvl="1"/>
            <a:r>
              <a:rPr lang="en-US" smtClean="0"/>
              <a:t>Depression and mood changes</a:t>
            </a:r>
          </a:p>
          <a:p>
            <a:pPr lvl="1"/>
            <a:r>
              <a:rPr lang="en-US" smtClean="0"/>
              <a:t>Decreased bone mineral density </a:t>
            </a:r>
          </a:p>
          <a:p>
            <a:pPr lvl="2"/>
            <a:r>
              <a:rPr lang="en-US" smtClean="0"/>
              <a:t>Likely reversible after discontinuation</a:t>
            </a:r>
          </a:p>
          <a:p>
            <a:pPr lvl="1"/>
            <a:endParaRPr lang="en-US" smtClean="0"/>
          </a:p>
          <a:p>
            <a:endParaRPr lang="en-US" smtClean="0"/>
          </a:p>
        </p:txBody>
      </p:sp>
      <p:sp>
        <p:nvSpPr>
          <p:cNvPr id="50179" name="Line 4"/>
          <p:cNvSpPr>
            <a:spLocks noChangeShapeType="1"/>
          </p:cNvSpPr>
          <p:nvPr/>
        </p:nvSpPr>
        <p:spPr bwMode="auto">
          <a:xfrm>
            <a:off x="3581400" y="5334000"/>
            <a:ext cx="304800" cy="0"/>
          </a:xfrm>
          <a:prstGeom prst="line">
            <a:avLst/>
          </a:prstGeom>
          <a:noFill/>
          <a:ln w="9525">
            <a:solidFill>
              <a:srgbClr val="FF0000"/>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idx="4294967295"/>
          </p:nvPr>
        </p:nvSpPr>
        <p:spPr bwMode="auto">
          <a:xfrm>
            <a:off x="457200" y="274638"/>
            <a:ext cx="7467600" cy="792162"/>
          </a:xfrm>
          <a:noFill/>
        </p:spPr>
        <p:txBody>
          <a:bodyPr wrap="square" lIns="91440" tIns="45720" rIns="91440" bIns="45720" numCol="1" anchorCtr="0" compatLnSpc="1">
            <a:prstTxWarp prst="textNoShape">
              <a:avLst/>
            </a:prstTxWarp>
          </a:bodyPr>
          <a:lstStyle/>
          <a:p>
            <a:pPr algn="ctr"/>
            <a:r>
              <a:rPr lang="en-US" cap="none" smtClean="0"/>
              <a:t>Progesterone Only Pill (“Mini Pill”)</a:t>
            </a:r>
          </a:p>
        </p:txBody>
      </p:sp>
      <p:sp>
        <p:nvSpPr>
          <p:cNvPr id="57347" name="Rectangle 3"/>
          <p:cNvSpPr>
            <a:spLocks noGrp="1"/>
          </p:cNvSpPr>
          <p:nvPr>
            <p:ph type="body" idx="4294967295"/>
          </p:nvPr>
        </p:nvSpPr>
        <p:spPr/>
        <p:txBody>
          <a:bodyPr/>
          <a:lstStyle/>
          <a:p>
            <a:r>
              <a:rPr lang="en-US" smtClean="0"/>
              <a:t>Same pill daily without placebo pills</a:t>
            </a:r>
          </a:p>
          <a:p>
            <a:r>
              <a:rPr lang="en-US" smtClean="0"/>
              <a:t>Alternative when estrogen contraindicated</a:t>
            </a:r>
          </a:p>
          <a:p>
            <a:r>
              <a:rPr lang="en-US" smtClean="0"/>
              <a:t>Must take consistently at same time of day</a:t>
            </a:r>
          </a:p>
          <a:p>
            <a:pPr lvl="1"/>
            <a:r>
              <a:rPr lang="en-US" smtClean="0"/>
              <a:t>Break through ovulation possible if delayed &gt; 2-3 hours (may get pregnant if pill delayed &gt;3 hours)</a:t>
            </a:r>
          </a:p>
          <a:p>
            <a:pPr lvl="1"/>
            <a:endParaRPr lang="en-US" smtClean="0"/>
          </a:p>
          <a:p>
            <a:pPr>
              <a:buFont typeface="Wingdings" pitchFamily="2" charset="2"/>
              <a:buNone/>
            </a:pPr>
            <a:r>
              <a:rPr lang="en-US" smtClean="0">
                <a:solidFill>
                  <a:srgbClr val="CC3399"/>
                </a:solidFill>
              </a:rPr>
              <a:t>*</a:t>
            </a:r>
            <a:r>
              <a:rPr lang="en-US" b="1" smtClean="0">
                <a:solidFill>
                  <a:srgbClr val="CC3399"/>
                </a:solidFill>
              </a:rPr>
              <a:t>NOT</a:t>
            </a:r>
            <a:r>
              <a:rPr lang="en-US" smtClean="0">
                <a:solidFill>
                  <a:srgbClr val="CC3399"/>
                </a:solidFill>
              </a:rPr>
              <a:t> A GOOD METHOD FOR ADOLESCENTS*</a:t>
            </a:r>
          </a:p>
        </p:txBody>
      </p:sp>
      <p:pic>
        <p:nvPicPr>
          <p:cNvPr id="51203" name="Picture 6" descr="minipill"/>
          <p:cNvPicPr>
            <a:picLocks noChangeAspect="1" noChangeArrowheads="1"/>
          </p:cNvPicPr>
          <p:nvPr/>
        </p:nvPicPr>
        <p:blipFill>
          <a:blip r:embed="rId3"/>
          <a:srcRect l="3397" t="4529" r="3397" b="4529"/>
          <a:stretch>
            <a:fillRect/>
          </a:stretch>
        </p:blipFill>
        <p:spPr bwMode="auto">
          <a:xfrm>
            <a:off x="5029200" y="4572000"/>
            <a:ext cx="2555875" cy="2079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7347">
                                            <p:txEl>
                                              <p:pRg st="5" end="5"/>
                                            </p:txEl>
                                          </p:spTgt>
                                        </p:tgtEl>
                                        <p:attrNameLst>
                                          <p:attrName>style.visibility</p:attrName>
                                        </p:attrNameLst>
                                      </p:cBhvr>
                                      <p:to>
                                        <p:strVal val="visible"/>
                                      </p:to>
                                    </p:set>
                                    <p:animEffect transition="in" filter="checkerboard(across)">
                                      <p:cBhvr>
                                        <p:cTn id="7" dur="500"/>
                                        <p:tgtEl>
                                          <p:spTgt spid="573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title" idx="4294967295"/>
          </p:nvPr>
        </p:nvSpPr>
        <p:spPr bwMode="auto">
          <a:xfrm>
            <a:off x="304800" y="274638"/>
            <a:ext cx="8077200" cy="1143000"/>
          </a:xfrm>
          <a:noFill/>
        </p:spPr>
        <p:txBody>
          <a:bodyPr wrap="square" lIns="91440" tIns="45720" rIns="91440" bIns="45720" numCol="1" anchorCtr="0" compatLnSpc="1">
            <a:prstTxWarp prst="textNoShape">
              <a:avLst/>
            </a:prstTxWarp>
          </a:bodyPr>
          <a:lstStyle/>
          <a:p>
            <a:pPr algn="ctr"/>
            <a:r>
              <a:rPr lang="en-US" cap="none" smtClean="0"/>
              <a:t>Levonorgesterol-Releasing </a:t>
            </a:r>
            <a:br>
              <a:rPr lang="en-US" cap="none" smtClean="0"/>
            </a:br>
            <a:r>
              <a:rPr lang="en-US" cap="none" smtClean="0"/>
              <a:t>Intrauterine Device (Mirena)</a:t>
            </a:r>
          </a:p>
        </p:txBody>
      </p:sp>
      <p:sp>
        <p:nvSpPr>
          <p:cNvPr id="58371" name="Rectangle 3"/>
          <p:cNvSpPr>
            <a:spLocks noGrp="1"/>
          </p:cNvSpPr>
          <p:nvPr>
            <p:ph type="body" idx="4294967295"/>
          </p:nvPr>
        </p:nvSpPr>
        <p:spPr>
          <a:xfrm>
            <a:off x="457200" y="1600200"/>
            <a:ext cx="8305800" cy="4873625"/>
          </a:xfrm>
        </p:spPr>
        <p:txBody>
          <a:bodyPr/>
          <a:lstStyle/>
          <a:p>
            <a:r>
              <a:rPr lang="en-US" smtClean="0"/>
              <a:t>Releases 20mcg/day of progesterone into endometrium</a:t>
            </a:r>
          </a:p>
          <a:p>
            <a:r>
              <a:rPr lang="en-US" smtClean="0"/>
              <a:t>FDA approved for up to 5 years</a:t>
            </a:r>
          </a:p>
          <a:p>
            <a:r>
              <a:rPr lang="en-US" smtClean="0"/>
              <a:t>Inserted during menses or after spontaneous or induced abortion since cervix is open</a:t>
            </a:r>
          </a:p>
          <a:p>
            <a:r>
              <a:rPr lang="en-US" smtClean="0"/>
              <a:t>Failure (pregnancy) rate 0.2% in 1 year</a:t>
            </a:r>
          </a:p>
          <a:p>
            <a:pPr>
              <a:buFont typeface="Wingdings" pitchFamily="2" charset="2"/>
              <a:buNone/>
            </a:pPr>
            <a:endParaRPr lang="en-US" smtClean="0"/>
          </a:p>
          <a:p>
            <a:pPr>
              <a:buFont typeface="Wingdings" pitchFamily="2" charset="2"/>
              <a:buNone/>
            </a:pPr>
            <a:r>
              <a:rPr lang="en-US" smtClean="0">
                <a:solidFill>
                  <a:srgbClr val="333399"/>
                </a:solidFill>
              </a:rPr>
              <a:t>*</a:t>
            </a:r>
            <a:r>
              <a:rPr lang="en-US" b="1" smtClean="0">
                <a:solidFill>
                  <a:srgbClr val="333399"/>
                </a:solidFill>
              </a:rPr>
              <a:t>EXCELLENT</a:t>
            </a:r>
            <a:r>
              <a:rPr lang="en-US" smtClean="0">
                <a:solidFill>
                  <a:srgbClr val="333399"/>
                </a:solidFill>
              </a:rPr>
              <a:t> METHOD FOR ADOLESCENTS!*</a:t>
            </a:r>
          </a:p>
        </p:txBody>
      </p:sp>
      <p:pic>
        <p:nvPicPr>
          <p:cNvPr id="53251" name="Picture 8" descr="mirena"/>
          <p:cNvPicPr>
            <a:picLocks noChangeAspect="1" noChangeArrowheads="1"/>
          </p:cNvPicPr>
          <p:nvPr/>
        </p:nvPicPr>
        <p:blipFill>
          <a:blip r:embed="rId2"/>
          <a:srcRect/>
          <a:stretch>
            <a:fillRect/>
          </a:stretch>
        </p:blipFill>
        <p:spPr bwMode="auto">
          <a:xfrm>
            <a:off x="1447800" y="4876800"/>
            <a:ext cx="1049338" cy="1447800"/>
          </a:xfrm>
          <a:prstGeom prst="rect">
            <a:avLst/>
          </a:prstGeom>
          <a:noFill/>
          <a:ln w="9525">
            <a:noFill/>
            <a:miter lim="800000"/>
            <a:headEnd/>
            <a:tailEnd/>
          </a:ln>
        </p:spPr>
      </p:pic>
      <p:pic>
        <p:nvPicPr>
          <p:cNvPr id="53252" name="Picture 5"/>
          <p:cNvPicPr>
            <a:picLocks noChangeAspect="1" noChangeArrowheads="1"/>
          </p:cNvPicPr>
          <p:nvPr/>
        </p:nvPicPr>
        <p:blipFill>
          <a:blip r:embed="rId3"/>
          <a:srcRect/>
          <a:stretch>
            <a:fillRect/>
          </a:stretch>
        </p:blipFill>
        <p:spPr bwMode="auto">
          <a:xfrm>
            <a:off x="4648200" y="4800600"/>
            <a:ext cx="1554163" cy="1600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58371">
                                            <p:txEl>
                                              <p:pRg st="5" end="5"/>
                                            </p:txEl>
                                          </p:spTgt>
                                        </p:tgtEl>
                                        <p:attrNameLst>
                                          <p:attrName>style.visibility</p:attrName>
                                        </p:attrNameLst>
                                      </p:cBhvr>
                                      <p:to>
                                        <p:strVal val="visible"/>
                                      </p:to>
                                    </p:set>
                                    <p:animEffect transition="in" filter="strips(downRight)">
                                      <p:cBhvr>
                                        <p:cTn id="7" dur="1000"/>
                                        <p:tgtEl>
                                          <p:spTgt spid="583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0" y="152400"/>
            <a:ext cx="8763000" cy="1371600"/>
          </a:xfrm>
        </p:spPr>
        <p:txBody>
          <a:bodyPr>
            <a:normAutofit fontScale="90000"/>
          </a:bodyPr>
          <a:lstStyle/>
          <a:p>
            <a:pPr algn="ctr" eaLnBrk="1" fontAlgn="auto" hangingPunct="1">
              <a:spcAft>
                <a:spcPts val="0"/>
              </a:spcAft>
              <a:defRPr/>
            </a:pPr>
            <a:r>
              <a:rPr lang="en-US" sz="4800" dirty="0" smtClean="0"/>
              <a:t>The Importance of Contraception in Adolescence</a:t>
            </a:r>
            <a:endParaRPr lang="en-US" sz="4800" dirty="0"/>
          </a:p>
        </p:txBody>
      </p:sp>
      <p:sp>
        <p:nvSpPr>
          <p:cNvPr id="17410" name="Rectangle 3"/>
          <p:cNvSpPr>
            <a:spLocks noGrp="1" noChangeArrowheads="1"/>
          </p:cNvSpPr>
          <p:nvPr>
            <p:ph sz="quarter" idx="1"/>
          </p:nvPr>
        </p:nvSpPr>
        <p:spPr>
          <a:xfrm>
            <a:off x="381000" y="1600200"/>
            <a:ext cx="8229600" cy="4876800"/>
          </a:xfrm>
        </p:spPr>
        <p:txBody>
          <a:bodyPr/>
          <a:lstStyle/>
          <a:p>
            <a:pPr eaLnBrk="1" hangingPunct="1"/>
            <a:r>
              <a:rPr lang="en-US" smtClean="0"/>
              <a:t>Average age of sexual debut is 16</a:t>
            </a:r>
          </a:p>
          <a:p>
            <a:pPr eaLnBrk="1" hangingPunct="1"/>
            <a:r>
              <a:rPr lang="en-US" smtClean="0"/>
              <a:t>47% of U.S. high school students are sexually active</a:t>
            </a:r>
          </a:p>
          <a:p>
            <a:pPr eaLnBrk="1" hangingPunct="1"/>
            <a:r>
              <a:rPr lang="en-US" smtClean="0"/>
              <a:t>62% used condoms at last sexual event</a:t>
            </a:r>
          </a:p>
          <a:p>
            <a:pPr eaLnBrk="1" hangingPunct="1"/>
            <a:r>
              <a:rPr lang="en-US" smtClean="0"/>
              <a:t>16% used OCPs at last sexual event</a:t>
            </a:r>
          </a:p>
          <a:p>
            <a:pPr eaLnBrk="1" hangingPunct="1"/>
            <a:r>
              <a:rPr lang="en-US" smtClean="0"/>
              <a:t>35% of teens do not use contraception at first intercourse</a:t>
            </a:r>
          </a:p>
          <a:p>
            <a:pPr eaLnBrk="1" hangingPunct="1"/>
            <a:r>
              <a:rPr lang="en-US" b="1" smtClean="0">
                <a:solidFill>
                  <a:srgbClr val="FF0000"/>
                </a:solidFill>
              </a:rPr>
              <a:t>Average time between initial intercourse and medical visit for contraception is 12 months!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idx="4294967295"/>
          </p:nvPr>
        </p:nvSpPr>
        <p:spPr bwMode="auto">
          <a:xfrm>
            <a:off x="457200" y="274638"/>
            <a:ext cx="7467600" cy="868362"/>
          </a:xfrm>
          <a:noFill/>
        </p:spPr>
        <p:txBody>
          <a:bodyPr wrap="square" lIns="91440" tIns="45720" rIns="91440" bIns="45720" numCol="1" anchorCtr="0" compatLnSpc="1">
            <a:prstTxWarp prst="textNoShape">
              <a:avLst/>
            </a:prstTxWarp>
          </a:bodyPr>
          <a:lstStyle/>
          <a:p>
            <a:pPr algn="ctr"/>
            <a:r>
              <a:rPr lang="en-US" cap="none" smtClean="0"/>
              <a:t>Mirena IUD</a:t>
            </a:r>
          </a:p>
        </p:txBody>
      </p:sp>
      <p:sp>
        <p:nvSpPr>
          <p:cNvPr id="54274" name="Rectangle 3"/>
          <p:cNvSpPr>
            <a:spLocks noGrp="1"/>
          </p:cNvSpPr>
          <p:nvPr>
            <p:ph type="body" idx="4294967295"/>
          </p:nvPr>
        </p:nvSpPr>
        <p:spPr>
          <a:xfrm>
            <a:off x="457200" y="1371600"/>
            <a:ext cx="7467600" cy="5102225"/>
          </a:xfrm>
        </p:spPr>
        <p:txBody>
          <a:bodyPr/>
          <a:lstStyle/>
          <a:p>
            <a:r>
              <a:rPr lang="en-US" u="sng" smtClean="0"/>
              <a:t>Advantages</a:t>
            </a:r>
          </a:p>
          <a:p>
            <a:pPr lvl="1"/>
            <a:r>
              <a:rPr lang="en-US" smtClean="0"/>
              <a:t>Decreased menstrual bleeding</a:t>
            </a:r>
          </a:p>
          <a:p>
            <a:pPr lvl="1"/>
            <a:r>
              <a:rPr lang="en-US" smtClean="0"/>
              <a:t>Decreased dysmenorrhea</a:t>
            </a:r>
          </a:p>
          <a:p>
            <a:pPr lvl="1"/>
            <a:r>
              <a:rPr lang="en-US" smtClean="0"/>
              <a:t>Frequently develop amenorrhea</a:t>
            </a:r>
          </a:p>
          <a:p>
            <a:pPr lvl="1"/>
            <a:r>
              <a:rPr lang="en-US" smtClean="0"/>
              <a:t>Systemic adverse effects are rare</a:t>
            </a:r>
          </a:p>
          <a:p>
            <a:pPr lvl="1"/>
            <a:r>
              <a:rPr lang="en-US" smtClean="0"/>
              <a:t>Contraceptive option when estrogen contraindicated</a:t>
            </a:r>
          </a:p>
          <a:p>
            <a:pPr lvl="1"/>
            <a:r>
              <a:rPr lang="en-US" smtClean="0"/>
              <a:t>Alternative for breastfeeding women </a:t>
            </a:r>
          </a:p>
          <a:p>
            <a:pPr lvl="1"/>
            <a:endParaRPr lang="en-US" smtClean="0"/>
          </a:p>
          <a:p>
            <a:r>
              <a:rPr lang="en-US" u="sng" smtClean="0"/>
              <a:t>Disadvantages</a:t>
            </a:r>
          </a:p>
          <a:p>
            <a:pPr lvl="1"/>
            <a:r>
              <a:rPr lang="en-US" smtClean="0"/>
              <a:t>Spotting common (especially in first 6 months)</a:t>
            </a:r>
          </a:p>
          <a:p>
            <a:pPr lvl="1"/>
            <a:r>
              <a:rPr lang="en-US" smtClean="0"/>
              <a:t>Cramping pain with placement</a:t>
            </a:r>
          </a:p>
          <a:p>
            <a:pPr lvl="1"/>
            <a:endParaRPr lang="en-US" smtClean="0"/>
          </a:p>
          <a:p>
            <a:pPr lvl="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cap="none" smtClean="0"/>
              <a:t>Mirena IUD – Dispelling Myths</a:t>
            </a:r>
          </a:p>
        </p:txBody>
      </p:sp>
      <p:sp>
        <p:nvSpPr>
          <p:cNvPr id="60419" name="Rectangle 3"/>
          <p:cNvSpPr>
            <a:spLocks noGrp="1"/>
          </p:cNvSpPr>
          <p:nvPr>
            <p:ph type="body" idx="4294967295"/>
          </p:nvPr>
        </p:nvSpPr>
        <p:spPr>
          <a:xfrm>
            <a:off x="457200" y="1600200"/>
            <a:ext cx="7772400" cy="4873625"/>
          </a:xfrm>
        </p:spPr>
        <p:txBody>
          <a:bodyPr/>
          <a:lstStyle/>
          <a:p>
            <a:pPr>
              <a:spcAft>
                <a:spcPts val="600"/>
              </a:spcAft>
            </a:pPr>
            <a:r>
              <a:rPr lang="en-US" smtClean="0"/>
              <a:t>IUDs are NOT contraindicated in adolescents</a:t>
            </a:r>
          </a:p>
          <a:p>
            <a:pPr>
              <a:spcAft>
                <a:spcPts val="600"/>
              </a:spcAft>
            </a:pPr>
            <a:r>
              <a:rPr lang="en-US" smtClean="0"/>
              <a:t>IUDs do NOT increase the risk of PID</a:t>
            </a:r>
          </a:p>
          <a:p>
            <a:pPr>
              <a:spcAft>
                <a:spcPts val="600"/>
              </a:spcAft>
            </a:pPr>
            <a:r>
              <a:rPr lang="en-US" smtClean="0"/>
              <a:t>IUDs do NOT increase the risk of ectopic pregnancies</a:t>
            </a:r>
          </a:p>
          <a:p>
            <a:r>
              <a:rPr lang="en-US" smtClean="0"/>
              <a:t>IUDs do NOT affect fertility after removal</a:t>
            </a:r>
          </a:p>
        </p:txBody>
      </p:sp>
      <p:sp>
        <p:nvSpPr>
          <p:cNvPr id="4" name="TextBox 3"/>
          <p:cNvSpPr txBox="1">
            <a:spLocks noChangeArrowheads="1"/>
          </p:cNvSpPr>
          <p:nvPr/>
        </p:nvSpPr>
        <p:spPr bwMode="auto">
          <a:xfrm>
            <a:off x="1981200" y="2057400"/>
            <a:ext cx="5486400" cy="923925"/>
          </a:xfrm>
          <a:prstGeom prst="rect">
            <a:avLst/>
          </a:prstGeom>
          <a:noFill/>
          <a:ln w="9525">
            <a:noFill/>
            <a:miter lim="800000"/>
            <a:headEnd/>
            <a:tailEnd/>
          </a:ln>
        </p:spPr>
        <p:txBody>
          <a:bodyPr>
            <a:spAutoFit/>
          </a:bodyPr>
          <a:lstStyle/>
          <a:p>
            <a:pPr>
              <a:buFont typeface="Arial" charset="0"/>
              <a:buChar char="•"/>
            </a:pPr>
            <a:r>
              <a:rPr lang="en-US">
                <a:solidFill>
                  <a:srgbClr val="CC0099"/>
                </a:solidFill>
              </a:rPr>
              <a:t>Reliable method</a:t>
            </a:r>
          </a:p>
          <a:p>
            <a:pPr>
              <a:buFont typeface="Arial" charset="0"/>
              <a:buChar char="•"/>
            </a:pPr>
            <a:r>
              <a:rPr lang="en-US">
                <a:solidFill>
                  <a:srgbClr val="CC0099"/>
                </a:solidFill>
              </a:rPr>
              <a:t>Excellent, long-term protection</a:t>
            </a:r>
          </a:p>
          <a:p>
            <a:pPr>
              <a:buFont typeface="Arial" charset="0"/>
              <a:buChar char="•"/>
            </a:pPr>
            <a:r>
              <a:rPr lang="en-US">
                <a:solidFill>
                  <a:srgbClr val="CC0099"/>
                </a:solidFill>
              </a:rPr>
              <a:t>Low risk of systemic side effects</a:t>
            </a:r>
          </a:p>
        </p:txBody>
      </p:sp>
      <p:sp>
        <p:nvSpPr>
          <p:cNvPr id="6" name="Rectangle 5"/>
          <p:cNvSpPr>
            <a:spLocks noChangeArrowheads="1"/>
          </p:cNvSpPr>
          <p:nvPr/>
        </p:nvSpPr>
        <p:spPr bwMode="auto">
          <a:xfrm>
            <a:off x="1066800" y="2590800"/>
            <a:ext cx="6629400" cy="1477963"/>
          </a:xfrm>
          <a:prstGeom prst="rect">
            <a:avLst/>
          </a:prstGeom>
          <a:noFill/>
          <a:ln w="9525">
            <a:noFill/>
            <a:miter lim="800000"/>
            <a:headEnd/>
            <a:tailEnd/>
          </a:ln>
        </p:spPr>
        <p:txBody>
          <a:bodyPr>
            <a:spAutoFit/>
          </a:bodyPr>
          <a:lstStyle/>
          <a:p>
            <a:pPr lvl="1">
              <a:buFont typeface="Arial" charset="0"/>
              <a:buChar char="•"/>
            </a:pPr>
            <a:r>
              <a:rPr lang="en-US">
                <a:solidFill>
                  <a:srgbClr val="CC0099"/>
                </a:solidFill>
              </a:rPr>
              <a:t>Slight increase risk of PID for 3 weeks after insertion</a:t>
            </a:r>
          </a:p>
          <a:p>
            <a:pPr lvl="1">
              <a:buFont typeface="Arial" charset="0"/>
              <a:buChar char="•"/>
            </a:pPr>
            <a:r>
              <a:rPr lang="en-US">
                <a:solidFill>
                  <a:srgbClr val="CC0099"/>
                </a:solidFill>
              </a:rPr>
              <a:t>After 3 weeks, risk of PID is equal to that of an adolescent without IUD</a:t>
            </a:r>
          </a:p>
          <a:p>
            <a:pPr lvl="1">
              <a:buFont typeface="Arial" charset="0"/>
              <a:buChar char="•"/>
            </a:pPr>
            <a:r>
              <a:rPr lang="en-US">
                <a:solidFill>
                  <a:srgbClr val="CC0099"/>
                </a:solidFill>
              </a:rPr>
              <a:t>Do not place IUD if patient has cervicitis or PID currently or within past 3 months</a:t>
            </a:r>
          </a:p>
        </p:txBody>
      </p:sp>
      <p:sp>
        <p:nvSpPr>
          <p:cNvPr id="7" name="TextBox 6"/>
          <p:cNvSpPr txBox="1">
            <a:spLocks noChangeArrowheads="1"/>
          </p:cNvSpPr>
          <p:nvPr/>
        </p:nvSpPr>
        <p:spPr bwMode="auto">
          <a:xfrm>
            <a:off x="1295400" y="3429000"/>
            <a:ext cx="6629400" cy="646113"/>
          </a:xfrm>
          <a:prstGeom prst="rect">
            <a:avLst/>
          </a:prstGeom>
          <a:noFill/>
          <a:ln w="9525">
            <a:noFill/>
            <a:miter lim="800000"/>
            <a:headEnd/>
            <a:tailEnd/>
          </a:ln>
        </p:spPr>
        <p:txBody>
          <a:bodyPr>
            <a:spAutoFit/>
          </a:bodyPr>
          <a:lstStyle/>
          <a:p>
            <a:pPr>
              <a:buFont typeface="Arial" charset="0"/>
              <a:buChar char="•"/>
            </a:pPr>
            <a:r>
              <a:rPr lang="en-US">
                <a:solidFill>
                  <a:srgbClr val="CC0099"/>
                </a:solidFill>
              </a:rPr>
              <a:t>If pregnancy occurs with IUD in place, likely to be ectopic</a:t>
            </a:r>
          </a:p>
          <a:p>
            <a:pPr>
              <a:buFont typeface="Arial" charset="0"/>
              <a:buChar char="•"/>
            </a:pPr>
            <a:r>
              <a:rPr lang="en-US">
                <a:solidFill>
                  <a:srgbClr val="CC0099"/>
                </a:solidFill>
              </a:rPr>
              <a:t>BUT, overall risk of getting pregnant with IUD is incredibly 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blinds(horizontal)">
                                      <p:cBhvr>
                                        <p:cTn id="7" dur="1000"/>
                                        <p:tgtEl>
                                          <p:spTgt spid="60419">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1000"/>
                                        <p:tgtEl>
                                          <p:spTgt spid="4">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1000"/>
                                        <p:tgtEl>
                                          <p:spTgt spid="4">
                                            <p:txEl>
                                              <p:pRg st="0" end="0"/>
                                            </p:txEl>
                                          </p:spTgt>
                                        </p:tgtEl>
                                      </p:cBhvr>
                                    </p:animEffect>
                                    <p:set>
                                      <p:cBhvr>
                                        <p:cTn id="22" dur="1" fill="hold">
                                          <p:stCondLst>
                                            <p:cond delay="999"/>
                                          </p:stCondLst>
                                        </p:cTn>
                                        <p:tgtEl>
                                          <p:spTgt spid="4">
                                            <p:txEl>
                                              <p:pRg st="0" end="0"/>
                                            </p:txEl>
                                          </p:spTgt>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1000"/>
                                        <p:tgtEl>
                                          <p:spTgt spid="4">
                                            <p:txEl>
                                              <p:pRg st="1" end="1"/>
                                            </p:txEl>
                                          </p:spTgt>
                                        </p:tgtEl>
                                      </p:cBhvr>
                                    </p:animEffect>
                                    <p:set>
                                      <p:cBhvr>
                                        <p:cTn id="25" dur="1" fill="hold">
                                          <p:stCondLst>
                                            <p:cond delay="999"/>
                                          </p:stCondLst>
                                        </p:cTn>
                                        <p:tgtEl>
                                          <p:spTgt spid="4">
                                            <p:txEl>
                                              <p:pRg st="1" end="1"/>
                                            </p:txEl>
                                          </p:spTgt>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1000"/>
                                        <p:tgtEl>
                                          <p:spTgt spid="4">
                                            <p:txEl>
                                              <p:pRg st="2" end="2"/>
                                            </p:txEl>
                                          </p:spTgt>
                                        </p:tgtEl>
                                      </p:cBhvr>
                                    </p:animEffect>
                                    <p:set>
                                      <p:cBhvr>
                                        <p:cTn id="28" dur="1" fill="hold">
                                          <p:stCondLst>
                                            <p:cond delay="999"/>
                                          </p:stCondLst>
                                        </p:cTn>
                                        <p:tgtEl>
                                          <p:spTgt spid="4">
                                            <p:txEl>
                                              <p:pRg st="2" end="2"/>
                                            </p:txEl>
                                          </p:spTgt>
                                        </p:tgtEl>
                                        <p:attrNameLst>
                                          <p:attrName>style.visibility</p:attrName>
                                        </p:attrNameLst>
                                      </p:cBhvr>
                                      <p:to>
                                        <p:strVal val="hidden"/>
                                      </p:to>
                                    </p:set>
                                  </p:childTnLst>
                                </p:cTn>
                              </p:par>
                            </p:childTnLst>
                          </p:cTn>
                        </p:par>
                        <p:par>
                          <p:cTn id="29" fill="hold">
                            <p:stCondLst>
                              <p:cond delay="1000"/>
                            </p:stCondLst>
                            <p:childTnLst>
                              <p:par>
                                <p:cTn id="30" presetID="3" presetClass="entr" presetSubtype="10" fill="hold" nodeType="afterEffect">
                                  <p:stCondLst>
                                    <p:cond delay="0"/>
                                  </p:stCondLst>
                                  <p:childTnLst>
                                    <p:set>
                                      <p:cBhvr>
                                        <p:cTn id="31" dur="1" fill="hold">
                                          <p:stCondLst>
                                            <p:cond delay="0"/>
                                          </p:stCondLst>
                                        </p:cTn>
                                        <p:tgtEl>
                                          <p:spTgt spid="60419">
                                            <p:txEl>
                                              <p:pRg st="1" end="1"/>
                                            </p:txEl>
                                          </p:spTgt>
                                        </p:tgtEl>
                                        <p:attrNameLst>
                                          <p:attrName>style.visibility</p:attrName>
                                        </p:attrNameLst>
                                      </p:cBhvr>
                                      <p:to>
                                        <p:strVal val="visible"/>
                                      </p:to>
                                    </p:set>
                                    <p:animEffect transition="in" filter="blinds(horizontal)">
                                      <p:cBhvr>
                                        <p:cTn id="32" dur="1000"/>
                                        <p:tgtEl>
                                          <p:spTgt spid="60419">
                                            <p:txEl>
                                              <p:pRg st="1" end="1"/>
                                            </p:txEl>
                                          </p:spTgt>
                                        </p:tgtEl>
                                      </p:cBhvr>
                                    </p:animEffect>
                                  </p:childTnLst>
                                </p:cTn>
                              </p:par>
                            </p:childTnLst>
                          </p:cTn>
                        </p:par>
                        <p:par>
                          <p:cTn id="33" fill="hold">
                            <p:stCondLst>
                              <p:cond delay="2000"/>
                            </p:stCondLst>
                            <p:childTnLst>
                              <p:par>
                                <p:cTn id="34" presetID="10" presetClass="entr" presetSubtype="0" fill="hold" nodeType="after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Effect transition="in" filter="fade">
                                      <p:cBhvr>
                                        <p:cTn id="36" dur="1000"/>
                                        <p:tgtEl>
                                          <p:spTgt spid="6">
                                            <p:txEl>
                                              <p:pRg st="0" end="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Effect transition="in" filter="fade">
                                      <p:cBhvr>
                                        <p:cTn id="39" dur="1000"/>
                                        <p:tgtEl>
                                          <p:spTgt spid="6">
                                            <p:txEl>
                                              <p:pRg st="1" end="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10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1000"/>
                                        <p:tgtEl>
                                          <p:spTgt spid="6">
                                            <p:txEl>
                                              <p:pRg st="0" end="0"/>
                                            </p:txEl>
                                          </p:spTgt>
                                        </p:tgtEl>
                                      </p:cBhvr>
                                    </p:animEffect>
                                    <p:set>
                                      <p:cBhvr>
                                        <p:cTn id="47" dur="1" fill="hold">
                                          <p:stCondLst>
                                            <p:cond delay="999"/>
                                          </p:stCondLst>
                                        </p:cTn>
                                        <p:tgtEl>
                                          <p:spTgt spid="6">
                                            <p:txEl>
                                              <p:pRg st="0" end="0"/>
                                            </p:txEl>
                                          </p:spTgt>
                                        </p:tgtEl>
                                        <p:attrNameLst>
                                          <p:attrName>style.visibility</p:attrName>
                                        </p:attrNameLst>
                                      </p:cBhvr>
                                      <p:to>
                                        <p:strVal val="hidden"/>
                                      </p:to>
                                    </p:set>
                                  </p:childTnLst>
                                </p:cTn>
                              </p:par>
                              <p:par>
                                <p:cTn id="48" presetID="10" presetClass="exit" presetSubtype="0" fill="hold" nodeType="withEffect">
                                  <p:stCondLst>
                                    <p:cond delay="0"/>
                                  </p:stCondLst>
                                  <p:childTnLst>
                                    <p:animEffect transition="out" filter="fade">
                                      <p:cBhvr>
                                        <p:cTn id="49" dur="1000"/>
                                        <p:tgtEl>
                                          <p:spTgt spid="6">
                                            <p:txEl>
                                              <p:pRg st="1" end="1"/>
                                            </p:txEl>
                                          </p:spTgt>
                                        </p:tgtEl>
                                      </p:cBhvr>
                                    </p:animEffect>
                                    <p:set>
                                      <p:cBhvr>
                                        <p:cTn id="50" dur="1" fill="hold">
                                          <p:stCondLst>
                                            <p:cond delay="999"/>
                                          </p:stCondLst>
                                        </p:cTn>
                                        <p:tgtEl>
                                          <p:spTgt spid="6">
                                            <p:txEl>
                                              <p:pRg st="1" end="1"/>
                                            </p:txEl>
                                          </p:spTgt>
                                        </p:tgtEl>
                                        <p:attrNameLst>
                                          <p:attrName>style.visibility</p:attrName>
                                        </p:attrNameLst>
                                      </p:cBhvr>
                                      <p:to>
                                        <p:strVal val="hidden"/>
                                      </p:to>
                                    </p:set>
                                  </p:childTnLst>
                                </p:cTn>
                              </p:par>
                              <p:par>
                                <p:cTn id="51" presetID="10" presetClass="exit" presetSubtype="0" fill="hold" nodeType="withEffect">
                                  <p:stCondLst>
                                    <p:cond delay="0"/>
                                  </p:stCondLst>
                                  <p:childTnLst>
                                    <p:animEffect transition="out" filter="fade">
                                      <p:cBhvr>
                                        <p:cTn id="52" dur="1000"/>
                                        <p:tgtEl>
                                          <p:spTgt spid="6">
                                            <p:txEl>
                                              <p:pRg st="2" end="2"/>
                                            </p:txEl>
                                          </p:spTgt>
                                        </p:tgtEl>
                                      </p:cBhvr>
                                    </p:animEffect>
                                    <p:set>
                                      <p:cBhvr>
                                        <p:cTn id="53" dur="1" fill="hold">
                                          <p:stCondLst>
                                            <p:cond delay="999"/>
                                          </p:stCondLst>
                                        </p:cTn>
                                        <p:tgtEl>
                                          <p:spTgt spid="6">
                                            <p:txEl>
                                              <p:pRg st="2" end="2"/>
                                            </p:txEl>
                                          </p:spTgt>
                                        </p:tgtEl>
                                        <p:attrNameLst>
                                          <p:attrName>style.visibility</p:attrName>
                                        </p:attrNameLst>
                                      </p:cBhvr>
                                      <p:to>
                                        <p:strVal val="hidden"/>
                                      </p:to>
                                    </p:set>
                                  </p:childTnLst>
                                </p:cTn>
                              </p:par>
                            </p:childTnLst>
                          </p:cTn>
                        </p:par>
                        <p:par>
                          <p:cTn id="54" fill="hold">
                            <p:stCondLst>
                              <p:cond delay="1000"/>
                            </p:stCondLst>
                            <p:childTnLst>
                              <p:par>
                                <p:cTn id="55" presetID="3" presetClass="entr" presetSubtype="10" fill="hold" nodeType="afterEffect">
                                  <p:stCondLst>
                                    <p:cond delay="0"/>
                                  </p:stCondLst>
                                  <p:childTnLst>
                                    <p:set>
                                      <p:cBhvr>
                                        <p:cTn id="56" dur="1" fill="hold">
                                          <p:stCondLst>
                                            <p:cond delay="0"/>
                                          </p:stCondLst>
                                        </p:cTn>
                                        <p:tgtEl>
                                          <p:spTgt spid="60419">
                                            <p:txEl>
                                              <p:pRg st="2" end="2"/>
                                            </p:txEl>
                                          </p:spTgt>
                                        </p:tgtEl>
                                        <p:attrNameLst>
                                          <p:attrName>style.visibility</p:attrName>
                                        </p:attrNameLst>
                                      </p:cBhvr>
                                      <p:to>
                                        <p:strVal val="visible"/>
                                      </p:to>
                                    </p:set>
                                    <p:animEffect transition="in" filter="blinds(horizontal)">
                                      <p:cBhvr>
                                        <p:cTn id="57" dur="500"/>
                                        <p:tgtEl>
                                          <p:spTgt spid="60419">
                                            <p:txEl>
                                              <p:pRg st="2" end="2"/>
                                            </p:txEl>
                                          </p:spTgt>
                                        </p:tgtEl>
                                      </p:cBhvr>
                                    </p:animEffect>
                                  </p:childTnLst>
                                </p:cTn>
                              </p:par>
                            </p:childTnLst>
                          </p:cTn>
                        </p:par>
                        <p:par>
                          <p:cTn id="58" fill="hold">
                            <p:stCondLst>
                              <p:cond delay="1500"/>
                            </p:stCondLst>
                            <p:childTnLst>
                              <p:par>
                                <p:cTn id="59" presetID="10" presetClass="entr" presetSubtype="0" fill="hold" nodeType="afterEffect">
                                  <p:stCondLst>
                                    <p:cond delay="0"/>
                                  </p:stCondLst>
                                  <p:childTnLst>
                                    <p:set>
                                      <p:cBhvr>
                                        <p:cTn id="60" dur="1" fill="hold">
                                          <p:stCondLst>
                                            <p:cond delay="0"/>
                                          </p:stCondLst>
                                        </p:cTn>
                                        <p:tgtEl>
                                          <p:spTgt spid="7">
                                            <p:txEl>
                                              <p:pRg st="0" end="0"/>
                                            </p:txEl>
                                          </p:spTgt>
                                        </p:tgtEl>
                                        <p:attrNameLst>
                                          <p:attrName>style.visibility</p:attrName>
                                        </p:attrNameLst>
                                      </p:cBhvr>
                                      <p:to>
                                        <p:strVal val="visible"/>
                                      </p:to>
                                    </p:set>
                                    <p:animEffect transition="in" filter="fade">
                                      <p:cBhvr>
                                        <p:cTn id="61" dur="1000"/>
                                        <p:tgtEl>
                                          <p:spTgt spid="7">
                                            <p:txEl>
                                              <p:pRg st="0" end="0"/>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7">
                                            <p:txEl>
                                              <p:pRg st="1" end="1"/>
                                            </p:txEl>
                                          </p:spTgt>
                                        </p:tgtEl>
                                        <p:attrNameLst>
                                          <p:attrName>style.visibility</p:attrName>
                                        </p:attrNameLst>
                                      </p:cBhvr>
                                      <p:to>
                                        <p:strVal val="visible"/>
                                      </p:to>
                                    </p:set>
                                    <p:animEffect transition="in" filter="fade">
                                      <p:cBhvr>
                                        <p:cTn id="64" dur="1000"/>
                                        <p:tgtEl>
                                          <p:spTgt spid="7">
                                            <p:txEl>
                                              <p:pRg st="1" end="1"/>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nodeType="clickEffect">
                                  <p:stCondLst>
                                    <p:cond delay="0"/>
                                  </p:stCondLst>
                                  <p:childTnLst>
                                    <p:animEffect transition="out" filter="fade">
                                      <p:cBhvr>
                                        <p:cTn id="68" dur="1000"/>
                                        <p:tgtEl>
                                          <p:spTgt spid="7">
                                            <p:txEl>
                                              <p:pRg st="0" end="0"/>
                                            </p:txEl>
                                          </p:spTgt>
                                        </p:tgtEl>
                                      </p:cBhvr>
                                    </p:animEffect>
                                    <p:set>
                                      <p:cBhvr>
                                        <p:cTn id="69" dur="1" fill="hold">
                                          <p:stCondLst>
                                            <p:cond delay="999"/>
                                          </p:stCondLst>
                                        </p:cTn>
                                        <p:tgtEl>
                                          <p:spTgt spid="7">
                                            <p:txEl>
                                              <p:pRg st="0" end="0"/>
                                            </p:txEl>
                                          </p:spTgt>
                                        </p:tgtEl>
                                        <p:attrNameLst>
                                          <p:attrName>style.visibility</p:attrName>
                                        </p:attrNameLst>
                                      </p:cBhvr>
                                      <p:to>
                                        <p:strVal val="hidden"/>
                                      </p:to>
                                    </p:set>
                                  </p:childTnLst>
                                </p:cTn>
                              </p:par>
                              <p:par>
                                <p:cTn id="70" presetID="10" presetClass="exit" presetSubtype="0" fill="hold" nodeType="withEffect">
                                  <p:stCondLst>
                                    <p:cond delay="0"/>
                                  </p:stCondLst>
                                  <p:childTnLst>
                                    <p:animEffect transition="out" filter="fade">
                                      <p:cBhvr>
                                        <p:cTn id="71" dur="1000"/>
                                        <p:tgtEl>
                                          <p:spTgt spid="7">
                                            <p:txEl>
                                              <p:pRg st="1" end="1"/>
                                            </p:txEl>
                                          </p:spTgt>
                                        </p:tgtEl>
                                      </p:cBhvr>
                                    </p:animEffect>
                                    <p:set>
                                      <p:cBhvr>
                                        <p:cTn id="72" dur="1" fill="hold">
                                          <p:stCondLst>
                                            <p:cond delay="999"/>
                                          </p:stCondLst>
                                        </p:cTn>
                                        <p:tgtEl>
                                          <p:spTgt spid="7">
                                            <p:txEl>
                                              <p:pRg st="1" end="1"/>
                                            </p:txEl>
                                          </p:spTgt>
                                        </p:tgtEl>
                                        <p:attrNameLst>
                                          <p:attrName>style.visibility</p:attrName>
                                        </p:attrNameLst>
                                      </p:cBhvr>
                                      <p:to>
                                        <p:strVal val="hidden"/>
                                      </p:to>
                                    </p:set>
                                  </p:childTnLst>
                                </p:cTn>
                              </p:par>
                            </p:childTnLst>
                          </p:cTn>
                        </p:par>
                        <p:par>
                          <p:cTn id="73" fill="hold">
                            <p:stCondLst>
                              <p:cond delay="1000"/>
                            </p:stCondLst>
                            <p:childTnLst>
                              <p:par>
                                <p:cTn id="74" presetID="3" presetClass="entr" presetSubtype="10" fill="hold" nodeType="afterEffect">
                                  <p:stCondLst>
                                    <p:cond delay="0"/>
                                  </p:stCondLst>
                                  <p:childTnLst>
                                    <p:set>
                                      <p:cBhvr>
                                        <p:cTn id="75" dur="1" fill="hold">
                                          <p:stCondLst>
                                            <p:cond delay="0"/>
                                          </p:stCondLst>
                                        </p:cTn>
                                        <p:tgtEl>
                                          <p:spTgt spid="60419">
                                            <p:txEl>
                                              <p:pRg st="3" end="3"/>
                                            </p:txEl>
                                          </p:spTgt>
                                        </p:tgtEl>
                                        <p:attrNameLst>
                                          <p:attrName>style.visibility</p:attrName>
                                        </p:attrNameLst>
                                      </p:cBhvr>
                                      <p:to>
                                        <p:strVal val="visible"/>
                                      </p:to>
                                    </p:set>
                                    <p:animEffect transition="in" filter="blinds(horizontal)">
                                      <p:cBhvr>
                                        <p:cTn id="76" dur="1000"/>
                                        <p:tgtEl>
                                          <p:spTgt spid="604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err="1" smtClean="0"/>
              <a:t>Implanon</a:t>
            </a:r>
            <a:endParaRPr lang="en-US" dirty="0"/>
          </a:p>
        </p:txBody>
      </p:sp>
      <p:sp>
        <p:nvSpPr>
          <p:cNvPr id="57346" name="Rectangle 4"/>
          <p:cNvSpPr>
            <a:spLocks noGrp="1"/>
          </p:cNvSpPr>
          <p:nvPr>
            <p:ph type="body" idx="4294967295"/>
          </p:nvPr>
        </p:nvSpPr>
        <p:spPr>
          <a:xfrm>
            <a:off x="457200" y="1600200"/>
            <a:ext cx="8153400" cy="4873625"/>
          </a:xfrm>
        </p:spPr>
        <p:txBody>
          <a:bodyPr/>
          <a:lstStyle/>
          <a:p>
            <a:r>
              <a:rPr lang="en-US" smtClean="0"/>
              <a:t>Single rod containing progesterone</a:t>
            </a:r>
          </a:p>
          <a:p>
            <a:r>
              <a:rPr lang="en-US" smtClean="0"/>
              <a:t>Inserted under skin of inner upper arm</a:t>
            </a:r>
          </a:p>
          <a:p>
            <a:r>
              <a:rPr lang="en-US" smtClean="0"/>
              <a:t>Effective within 24 hours of insertion</a:t>
            </a:r>
          </a:p>
          <a:p>
            <a:r>
              <a:rPr lang="en-US" smtClean="0"/>
              <a:t>Small incision for removal</a:t>
            </a:r>
          </a:p>
          <a:p>
            <a:r>
              <a:rPr lang="en-US" smtClean="0"/>
              <a:t>Local anesthesia may be used for insertion and removal</a:t>
            </a:r>
          </a:p>
          <a:p>
            <a:r>
              <a:rPr lang="en-US" smtClean="0"/>
              <a:t>Approved for 3 year use</a:t>
            </a:r>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cap="none" smtClean="0"/>
              <a:t>Implanon</a:t>
            </a:r>
          </a:p>
        </p:txBody>
      </p:sp>
      <p:sp>
        <p:nvSpPr>
          <p:cNvPr id="59394" name="Rectangle 3"/>
          <p:cNvSpPr>
            <a:spLocks noGrp="1"/>
          </p:cNvSpPr>
          <p:nvPr>
            <p:ph type="body" idx="4294967295"/>
          </p:nvPr>
        </p:nvSpPr>
        <p:spPr/>
        <p:txBody>
          <a:bodyPr/>
          <a:lstStyle/>
          <a:p>
            <a:r>
              <a:rPr lang="en-US" u="sng" smtClean="0"/>
              <a:t>Advantages</a:t>
            </a:r>
          </a:p>
          <a:p>
            <a:pPr lvl="1"/>
            <a:r>
              <a:rPr lang="en-US" smtClean="0"/>
              <a:t>Effective within 24 hours of insertion</a:t>
            </a:r>
          </a:p>
          <a:p>
            <a:pPr lvl="1"/>
            <a:r>
              <a:rPr lang="en-US" smtClean="0"/>
              <a:t>Fertility returns rapidly after removal</a:t>
            </a:r>
          </a:p>
          <a:p>
            <a:pPr lvl="1"/>
            <a:r>
              <a:rPr lang="en-US" smtClean="0"/>
              <a:t>Decreased menstrual bleeding (amenorrhea possible)</a:t>
            </a:r>
          </a:p>
          <a:p>
            <a:pPr lvl="1"/>
            <a:r>
              <a:rPr lang="en-US" smtClean="0"/>
              <a:t>Decreased dysmenorrhea</a:t>
            </a:r>
          </a:p>
          <a:p>
            <a:pPr lvl="1"/>
            <a:endParaRPr lang="en-US" smtClean="0"/>
          </a:p>
          <a:p>
            <a:r>
              <a:rPr lang="en-US" u="sng" smtClean="0"/>
              <a:t>Disadvantages</a:t>
            </a:r>
          </a:p>
          <a:p>
            <a:pPr lvl="1"/>
            <a:r>
              <a:rPr lang="en-US" smtClean="0"/>
              <a:t>Requires provider insertion and removal</a:t>
            </a:r>
          </a:p>
          <a:p>
            <a:pPr lvl="1"/>
            <a:r>
              <a:rPr lang="en-US" smtClean="0"/>
              <a:t>Break-through bleeding possible</a:t>
            </a:r>
          </a:p>
          <a:p>
            <a:pPr lvl="1"/>
            <a:r>
              <a:rPr lang="en-US" smtClean="0"/>
              <a:t>Adverse effects possible</a:t>
            </a:r>
          </a:p>
          <a:p>
            <a:pPr lvl="2"/>
            <a:r>
              <a:rPr lang="en-US" smtClean="0"/>
              <a:t>Headache, acne, mood changes, weight gain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pPr algn="ctr"/>
            <a:r>
              <a:rPr lang="en-US" cap="none" smtClean="0"/>
              <a:t>NONHORMONAL METHODS CONTRACEPTION</a:t>
            </a:r>
          </a:p>
        </p:txBody>
      </p:sp>
      <p:sp>
        <p:nvSpPr>
          <p:cNvPr id="57346" name="Rectangle 3"/>
          <p:cNvSpPr>
            <a:spLocks noGrp="1"/>
          </p:cNvSpPr>
          <p:nvPr>
            <p:ph type="body" idx="4294967295"/>
          </p:nvPr>
        </p:nvSpPr>
        <p:spPr>
          <a:xfrm>
            <a:off x="457200" y="1447800"/>
            <a:ext cx="7924800" cy="5026025"/>
          </a:xfrm>
        </p:spPr>
        <p:txBody>
          <a:bodyPr/>
          <a:lstStyle/>
          <a:p>
            <a:pPr>
              <a:lnSpc>
                <a:spcPct val="90000"/>
              </a:lnSpc>
            </a:pPr>
            <a:r>
              <a:rPr lang="en-US" smtClean="0"/>
              <a:t>Female Condom</a:t>
            </a:r>
          </a:p>
          <a:p>
            <a:pPr marL="742950" lvl="1" indent="-285750">
              <a:lnSpc>
                <a:spcPct val="90000"/>
              </a:lnSpc>
            </a:pPr>
            <a:r>
              <a:rPr lang="en-US" smtClean="0"/>
              <a:t>Polyurethane sheath with 2 rings</a:t>
            </a:r>
          </a:p>
          <a:p>
            <a:pPr marL="742950" lvl="1" indent="-285750">
              <a:lnSpc>
                <a:spcPct val="90000"/>
              </a:lnSpc>
            </a:pPr>
            <a:r>
              <a:rPr lang="en-US" smtClean="0"/>
              <a:t>May be inserted hours before intercourse</a:t>
            </a:r>
          </a:p>
          <a:p>
            <a:pPr marL="742950" lvl="1" indent="-285750">
              <a:lnSpc>
                <a:spcPct val="90000"/>
              </a:lnSpc>
            </a:pPr>
            <a:r>
              <a:rPr lang="en-US" smtClean="0"/>
              <a:t>Can be used by latex allergic individuals</a:t>
            </a:r>
          </a:p>
          <a:p>
            <a:pPr marL="742950" lvl="1" indent="-285750">
              <a:lnSpc>
                <a:spcPct val="90000"/>
              </a:lnSpc>
            </a:pPr>
            <a:r>
              <a:rPr lang="en-US" smtClean="0"/>
              <a:t>May be noisy and uncomfortable</a:t>
            </a:r>
          </a:p>
          <a:p>
            <a:pPr marL="742950" lvl="1" indent="-285750">
              <a:lnSpc>
                <a:spcPct val="90000"/>
              </a:lnSpc>
            </a:pPr>
            <a:r>
              <a:rPr lang="en-US" smtClean="0"/>
              <a:t>Failure (pregnancy) rate:  </a:t>
            </a:r>
          </a:p>
          <a:p>
            <a:pPr marL="1143000" lvl="2" indent="-228600">
              <a:lnSpc>
                <a:spcPct val="90000"/>
              </a:lnSpc>
            </a:pPr>
            <a:r>
              <a:rPr lang="en-US" smtClean="0"/>
              <a:t>Typical use: 21-26%, Perfect use: 5%</a:t>
            </a:r>
          </a:p>
          <a:p>
            <a:pPr>
              <a:lnSpc>
                <a:spcPct val="90000"/>
              </a:lnSpc>
            </a:pPr>
            <a:r>
              <a:rPr lang="en-US" smtClean="0"/>
              <a:t>Male Condom</a:t>
            </a:r>
          </a:p>
          <a:p>
            <a:pPr marL="742950" lvl="1" indent="-285750">
              <a:lnSpc>
                <a:spcPct val="90000"/>
              </a:lnSpc>
            </a:pPr>
            <a:r>
              <a:rPr lang="en-US" smtClean="0"/>
              <a:t>Provides protection against STDs and pregnancy</a:t>
            </a:r>
          </a:p>
          <a:p>
            <a:pPr marL="742950" lvl="1" indent="-285750">
              <a:lnSpc>
                <a:spcPct val="90000"/>
              </a:lnSpc>
            </a:pPr>
            <a:r>
              <a:rPr lang="en-US" smtClean="0"/>
              <a:t>Occasionally slips (2%) or breaks (2%)</a:t>
            </a:r>
          </a:p>
          <a:p>
            <a:pPr marL="742950" lvl="1" indent="-285750">
              <a:lnSpc>
                <a:spcPct val="90000"/>
              </a:lnSpc>
            </a:pPr>
            <a:r>
              <a:rPr lang="en-US" smtClean="0"/>
              <a:t>May interfere with spontaneity</a:t>
            </a:r>
          </a:p>
          <a:p>
            <a:pPr marL="742950" lvl="1" indent="-285750">
              <a:lnSpc>
                <a:spcPct val="90000"/>
              </a:lnSpc>
            </a:pPr>
            <a:r>
              <a:rPr lang="en-US" smtClean="0"/>
              <a:t>Most inexpensive and cost effective method of protection</a:t>
            </a:r>
          </a:p>
          <a:p>
            <a:pPr marL="742950" lvl="1" indent="-285750">
              <a:lnSpc>
                <a:spcPct val="90000"/>
              </a:lnSpc>
            </a:pPr>
            <a:r>
              <a:rPr lang="en-US" smtClean="0"/>
              <a:t>Failure (pregnancy) rate:</a:t>
            </a:r>
          </a:p>
          <a:p>
            <a:pPr marL="1143000" lvl="2" indent="-228600">
              <a:lnSpc>
                <a:spcPct val="90000"/>
              </a:lnSpc>
            </a:pPr>
            <a:r>
              <a:rPr lang="en-US" smtClean="0"/>
              <a:t>Typical use: 12%, Perfect use: 3%</a:t>
            </a:r>
          </a:p>
          <a:p>
            <a:pPr marL="742950" lvl="1" indent="-285750">
              <a:lnSpc>
                <a:spcPct val="90000"/>
              </a:lnSpc>
            </a:pPr>
            <a:endParaRPr lang="en-US" smtClean="0"/>
          </a:p>
        </p:txBody>
      </p:sp>
      <p:pic>
        <p:nvPicPr>
          <p:cNvPr id="57348" name="Picture 4" descr="slide18"/>
          <p:cNvPicPr>
            <a:picLocks noChangeAspect="1" noChangeArrowheads="1"/>
          </p:cNvPicPr>
          <p:nvPr/>
        </p:nvPicPr>
        <p:blipFill>
          <a:blip r:embed="rId3"/>
          <a:srcRect l="2687" r="8060" b="1566"/>
          <a:stretch>
            <a:fillRect/>
          </a:stretch>
        </p:blipFill>
        <p:spPr bwMode="auto">
          <a:xfrm>
            <a:off x="6324600" y="1066800"/>
            <a:ext cx="2208213" cy="2514600"/>
          </a:xfrm>
          <a:prstGeom prst="rect">
            <a:avLst/>
          </a:prstGeom>
          <a:noFill/>
          <a:ln w="9525">
            <a:noFill/>
            <a:miter lim="800000"/>
            <a:headEnd/>
            <a:tailEnd/>
          </a:ln>
          <a:effectLst>
            <a:outerShdw dist="71842" dir="2700000" algn="ctr" rotWithShape="0">
              <a:srgbClr val="000099"/>
            </a:outerShdw>
          </a:effectLst>
        </p:spPr>
      </p:pic>
      <p:pic>
        <p:nvPicPr>
          <p:cNvPr id="57349" name="Picture 5" descr="17063"/>
          <p:cNvPicPr>
            <a:picLocks noChangeAspect="1" noChangeArrowheads="1"/>
          </p:cNvPicPr>
          <p:nvPr/>
        </p:nvPicPr>
        <p:blipFill>
          <a:blip r:embed="rId4"/>
          <a:srcRect r="45599"/>
          <a:stretch>
            <a:fillRect/>
          </a:stretch>
        </p:blipFill>
        <p:spPr bwMode="auto">
          <a:xfrm>
            <a:off x="6324600" y="3810000"/>
            <a:ext cx="2295525" cy="2362200"/>
          </a:xfrm>
          <a:prstGeom prst="rect">
            <a:avLst/>
          </a:prstGeom>
          <a:noFill/>
          <a:ln w="9525">
            <a:noFill/>
            <a:miter lim="800000"/>
            <a:headEnd/>
            <a:tailEnd/>
          </a:ln>
        </p:spPr>
      </p:pic>
      <p:pic>
        <p:nvPicPr>
          <p:cNvPr id="57350" name="Picture 5" descr="birth_control_250x251">
            <a:hlinkClick r:id="rId5"/>
          </p:cNvPr>
          <p:cNvPicPr>
            <a:picLocks noChangeAspect="1" noChangeArrowheads="1"/>
          </p:cNvPicPr>
          <p:nvPr/>
        </p:nvPicPr>
        <p:blipFill>
          <a:blip r:embed="rId6"/>
          <a:srcRect/>
          <a:stretch>
            <a:fillRect/>
          </a:stretch>
        </p:blipFill>
        <p:spPr bwMode="auto">
          <a:xfrm>
            <a:off x="6705600" y="1295400"/>
            <a:ext cx="1885950" cy="2057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7348"/>
                                        </p:tgtEl>
                                        <p:attrNameLst>
                                          <p:attrName>style.visibility</p:attrName>
                                        </p:attrNameLst>
                                      </p:cBhvr>
                                      <p:to>
                                        <p:strVal val="visible"/>
                                      </p:to>
                                    </p:set>
                                    <p:animEffect transition="in" filter="fade">
                                      <p:cBhvr>
                                        <p:cTn id="7" dur="1000"/>
                                        <p:tgtEl>
                                          <p:spTgt spid="57348"/>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57349"/>
                                        </p:tgtEl>
                                        <p:attrNameLst>
                                          <p:attrName>style.visibility</p:attrName>
                                        </p:attrNameLst>
                                      </p:cBhvr>
                                      <p:to>
                                        <p:strVal val="visible"/>
                                      </p:to>
                                    </p:set>
                                    <p:animEffect transition="in" filter="fade">
                                      <p:cBhvr>
                                        <p:cTn id="11" dur="1000"/>
                                        <p:tgtEl>
                                          <p:spTgt spid="5734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1000"/>
                                        <p:tgtEl>
                                          <p:spTgt spid="57348"/>
                                        </p:tgtEl>
                                      </p:cBhvr>
                                    </p:animEffect>
                                    <p:set>
                                      <p:cBhvr>
                                        <p:cTn id="16" dur="1" fill="hold">
                                          <p:stCondLst>
                                            <p:cond delay="999"/>
                                          </p:stCondLst>
                                        </p:cTn>
                                        <p:tgtEl>
                                          <p:spTgt spid="57348"/>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1000"/>
                                        <p:tgtEl>
                                          <p:spTgt spid="57349"/>
                                        </p:tgtEl>
                                      </p:cBhvr>
                                    </p:animEffect>
                                    <p:set>
                                      <p:cBhvr>
                                        <p:cTn id="19" dur="1" fill="hold">
                                          <p:stCondLst>
                                            <p:cond delay="999"/>
                                          </p:stCondLst>
                                        </p:cTn>
                                        <p:tgtEl>
                                          <p:spTgt spid="57349"/>
                                        </p:tgtEl>
                                        <p:attrNameLst>
                                          <p:attrName>style.visibility</p:attrName>
                                        </p:attrNameLst>
                                      </p:cBhvr>
                                      <p:to>
                                        <p:strVal val="hidden"/>
                                      </p:to>
                                    </p:set>
                                  </p:childTnLst>
                                </p:cTn>
                              </p:par>
                              <p:par>
                                <p:cTn id="20" presetID="10" presetClass="entr" presetSubtype="0" fill="hold" nodeType="withEffect">
                                  <p:stCondLst>
                                    <p:cond delay="0"/>
                                  </p:stCondLst>
                                  <p:childTnLst>
                                    <p:set>
                                      <p:cBhvr>
                                        <p:cTn id="21" dur="1" fill="hold">
                                          <p:stCondLst>
                                            <p:cond delay="0"/>
                                          </p:stCondLst>
                                        </p:cTn>
                                        <p:tgtEl>
                                          <p:spTgt spid="57346">
                                            <p:txEl>
                                              <p:pRg st="7" end="7"/>
                                            </p:txEl>
                                          </p:spTgt>
                                        </p:tgtEl>
                                        <p:attrNameLst>
                                          <p:attrName>style.visibility</p:attrName>
                                        </p:attrNameLst>
                                      </p:cBhvr>
                                      <p:to>
                                        <p:strVal val="visible"/>
                                      </p:to>
                                    </p:set>
                                    <p:animEffect transition="in" filter="fade">
                                      <p:cBhvr>
                                        <p:cTn id="22" dur="1000"/>
                                        <p:tgtEl>
                                          <p:spTgt spid="57346">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7346">
                                            <p:txEl>
                                              <p:pRg st="8" end="8"/>
                                            </p:txEl>
                                          </p:spTgt>
                                        </p:tgtEl>
                                        <p:attrNameLst>
                                          <p:attrName>style.visibility</p:attrName>
                                        </p:attrNameLst>
                                      </p:cBhvr>
                                      <p:to>
                                        <p:strVal val="visible"/>
                                      </p:to>
                                    </p:set>
                                    <p:animEffect transition="in" filter="fade">
                                      <p:cBhvr>
                                        <p:cTn id="25" dur="1000"/>
                                        <p:tgtEl>
                                          <p:spTgt spid="57346">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7346">
                                            <p:txEl>
                                              <p:pRg st="9" end="9"/>
                                            </p:txEl>
                                          </p:spTgt>
                                        </p:tgtEl>
                                        <p:attrNameLst>
                                          <p:attrName>style.visibility</p:attrName>
                                        </p:attrNameLst>
                                      </p:cBhvr>
                                      <p:to>
                                        <p:strVal val="visible"/>
                                      </p:to>
                                    </p:set>
                                    <p:animEffect transition="in" filter="fade">
                                      <p:cBhvr>
                                        <p:cTn id="28" dur="1000"/>
                                        <p:tgtEl>
                                          <p:spTgt spid="57346">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7346">
                                            <p:txEl>
                                              <p:pRg st="10" end="10"/>
                                            </p:txEl>
                                          </p:spTgt>
                                        </p:tgtEl>
                                        <p:attrNameLst>
                                          <p:attrName>style.visibility</p:attrName>
                                        </p:attrNameLst>
                                      </p:cBhvr>
                                      <p:to>
                                        <p:strVal val="visible"/>
                                      </p:to>
                                    </p:set>
                                    <p:animEffect transition="in" filter="fade">
                                      <p:cBhvr>
                                        <p:cTn id="31" dur="1000"/>
                                        <p:tgtEl>
                                          <p:spTgt spid="57346">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7346">
                                            <p:txEl>
                                              <p:pRg st="11" end="11"/>
                                            </p:txEl>
                                          </p:spTgt>
                                        </p:tgtEl>
                                        <p:attrNameLst>
                                          <p:attrName>style.visibility</p:attrName>
                                        </p:attrNameLst>
                                      </p:cBhvr>
                                      <p:to>
                                        <p:strVal val="visible"/>
                                      </p:to>
                                    </p:set>
                                    <p:animEffect transition="in" filter="fade">
                                      <p:cBhvr>
                                        <p:cTn id="34" dur="1000"/>
                                        <p:tgtEl>
                                          <p:spTgt spid="57346">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7346">
                                            <p:txEl>
                                              <p:pRg st="12" end="12"/>
                                            </p:txEl>
                                          </p:spTgt>
                                        </p:tgtEl>
                                        <p:attrNameLst>
                                          <p:attrName>style.visibility</p:attrName>
                                        </p:attrNameLst>
                                      </p:cBhvr>
                                      <p:to>
                                        <p:strVal val="visible"/>
                                      </p:to>
                                    </p:set>
                                    <p:animEffect transition="in" filter="fade">
                                      <p:cBhvr>
                                        <p:cTn id="37" dur="1000"/>
                                        <p:tgtEl>
                                          <p:spTgt spid="57346">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7346">
                                            <p:txEl>
                                              <p:pRg st="13" end="13"/>
                                            </p:txEl>
                                          </p:spTgt>
                                        </p:tgtEl>
                                        <p:attrNameLst>
                                          <p:attrName>style.visibility</p:attrName>
                                        </p:attrNameLst>
                                      </p:cBhvr>
                                      <p:to>
                                        <p:strVal val="visible"/>
                                      </p:to>
                                    </p:set>
                                    <p:animEffect transition="in" filter="fade">
                                      <p:cBhvr>
                                        <p:cTn id="40" dur="1000"/>
                                        <p:tgtEl>
                                          <p:spTgt spid="57346">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7350"/>
                                        </p:tgtEl>
                                        <p:attrNameLst>
                                          <p:attrName>style.visibility</p:attrName>
                                        </p:attrNameLst>
                                      </p:cBhvr>
                                      <p:to>
                                        <p:strVal val="visible"/>
                                      </p:to>
                                    </p:set>
                                    <p:animEffect transition="in" filter="fade">
                                      <p:cBhvr>
                                        <p:cTn id="43" dur="1000"/>
                                        <p:tgtEl>
                                          <p:spTgt spid="57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p:cNvSpPr>
          <p:nvPr>
            <p:ph type="title" idx="4294967295"/>
          </p:nvPr>
        </p:nvSpPr>
        <p:spPr bwMode="auto">
          <a:xfrm>
            <a:off x="457200" y="274638"/>
            <a:ext cx="7467600" cy="868362"/>
          </a:xfrm>
        </p:spPr>
        <p:txBody>
          <a:bodyPr wrap="square" lIns="91440" tIns="45720" rIns="91440" bIns="45720" numCol="1" anchorCtr="0" compatLnSpc="1">
            <a:prstTxWarp prst="textNoShape">
              <a:avLst/>
            </a:prstTxWarp>
            <a:normAutofit fontScale="90000"/>
          </a:bodyPr>
          <a:lstStyle/>
          <a:p>
            <a:pPr algn="ctr">
              <a:defRPr/>
            </a:pPr>
            <a:r>
              <a:rPr lang="en-US" sz="2600" cap="none" smtClean="0"/>
              <a:t>CONTRACEPTIVE METHODS </a:t>
            </a:r>
            <a:r>
              <a:rPr lang="en-US" sz="2600" b="1" cap="none" smtClean="0">
                <a:solidFill>
                  <a:srgbClr val="FF0000"/>
                </a:solidFill>
              </a:rPr>
              <a:t>NOT</a:t>
            </a:r>
            <a:r>
              <a:rPr lang="en-US" sz="2600" cap="none" smtClean="0"/>
              <a:t> RECOMMENDED FOR ADOLESCENTS</a:t>
            </a:r>
          </a:p>
        </p:txBody>
      </p:sp>
      <p:sp>
        <p:nvSpPr>
          <p:cNvPr id="62466" name="Rectangle 3"/>
          <p:cNvSpPr>
            <a:spLocks noGrp="1"/>
          </p:cNvSpPr>
          <p:nvPr>
            <p:ph type="body" idx="4294967295"/>
          </p:nvPr>
        </p:nvSpPr>
        <p:spPr>
          <a:xfrm>
            <a:off x="457200" y="1600200"/>
            <a:ext cx="8153400" cy="5105400"/>
          </a:xfrm>
        </p:spPr>
        <p:txBody>
          <a:bodyPr/>
          <a:lstStyle/>
          <a:p>
            <a:r>
              <a:rPr lang="en-US" smtClean="0"/>
              <a:t>Withdrawal </a:t>
            </a:r>
          </a:p>
          <a:p>
            <a:pPr lvl="1"/>
            <a:r>
              <a:rPr lang="en-US" smtClean="0"/>
              <a:t>Low efficacy rate</a:t>
            </a:r>
          </a:p>
          <a:p>
            <a:pPr lvl="1"/>
            <a:r>
              <a:rPr lang="en-US" smtClean="0"/>
              <a:t>STI risk</a:t>
            </a:r>
          </a:p>
          <a:p>
            <a:pPr lvl="1"/>
            <a:r>
              <a:rPr lang="en-US" smtClean="0"/>
              <a:t>Relies entirely on male partner, female has no control</a:t>
            </a:r>
          </a:p>
          <a:p>
            <a:r>
              <a:rPr lang="en-US" smtClean="0"/>
              <a:t>Sterilization </a:t>
            </a:r>
          </a:p>
          <a:p>
            <a:pPr lvl="1"/>
            <a:r>
              <a:rPr lang="en-US" smtClean="0"/>
              <a:t>Irreversible </a:t>
            </a:r>
          </a:p>
          <a:p>
            <a:r>
              <a:rPr lang="en-US" smtClean="0"/>
              <a:t>Calendar/Natural Planning Method</a:t>
            </a:r>
          </a:p>
          <a:p>
            <a:pPr lvl="1"/>
            <a:r>
              <a:rPr lang="en-US" smtClean="0"/>
              <a:t>Low efficacy rate</a:t>
            </a:r>
          </a:p>
          <a:p>
            <a:pPr lvl="1"/>
            <a:r>
              <a:rPr lang="en-US" smtClean="0"/>
              <a:t>STI risk</a:t>
            </a:r>
          </a:p>
          <a:p>
            <a:pPr lvl="1"/>
            <a:r>
              <a:rPr lang="en-US" smtClean="0"/>
              <a:t>Irregular cycles in adolescents make timing of ovulation more difficult and less predictable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p:cNvSpPr>
          <p:nvPr>
            <p:ph type="title" idx="4294967295"/>
          </p:nvPr>
        </p:nvSpPr>
        <p:spPr bwMode="auto"/>
        <p:txBody>
          <a:bodyPr wrap="square" lIns="91440" tIns="45720" rIns="91440" bIns="45720" numCol="1" anchorCtr="0" compatLnSpc="1">
            <a:prstTxWarp prst="textNoShape">
              <a:avLst/>
            </a:prstTxWarp>
            <a:normAutofit fontScale="90000"/>
          </a:bodyPr>
          <a:lstStyle/>
          <a:p>
            <a:pPr algn="ctr">
              <a:defRPr/>
            </a:pPr>
            <a:r>
              <a:rPr lang="en-US" cap="none" smtClean="0"/>
              <a:t>CONTRACEPTIVE METHODS </a:t>
            </a:r>
            <a:r>
              <a:rPr lang="en-US" b="1" cap="none" smtClean="0">
                <a:solidFill>
                  <a:srgbClr val="FF0000"/>
                </a:solidFill>
              </a:rPr>
              <a:t>NOT</a:t>
            </a:r>
            <a:r>
              <a:rPr lang="en-US" cap="none" smtClean="0"/>
              <a:t> RECOMMENDED FOR ADOLESCENTS</a:t>
            </a:r>
          </a:p>
        </p:txBody>
      </p:sp>
      <p:sp>
        <p:nvSpPr>
          <p:cNvPr id="69635" name="Rectangle 3"/>
          <p:cNvSpPr>
            <a:spLocks noGrp="1"/>
          </p:cNvSpPr>
          <p:nvPr>
            <p:ph type="body" idx="4294967295"/>
          </p:nvPr>
        </p:nvSpPr>
        <p:spPr/>
        <p:txBody>
          <a:bodyPr/>
          <a:lstStyle/>
          <a:p>
            <a:r>
              <a:rPr lang="en-US" smtClean="0"/>
              <a:t>Copper T IUD (ParaGard)</a:t>
            </a:r>
          </a:p>
          <a:p>
            <a:pPr lvl="1"/>
            <a:r>
              <a:rPr lang="en-US" smtClean="0"/>
              <a:t>Increased menstrual bleeding and cramping may not be tolerated</a:t>
            </a:r>
          </a:p>
          <a:p>
            <a:r>
              <a:rPr lang="en-US" smtClean="0"/>
              <a:t>Lactation</a:t>
            </a:r>
          </a:p>
          <a:p>
            <a:pPr lvl="1"/>
            <a:r>
              <a:rPr lang="en-US" smtClean="0"/>
              <a:t>Not reliable unless: </a:t>
            </a:r>
          </a:p>
          <a:p>
            <a:pPr lvl="2"/>
            <a:r>
              <a:rPr lang="en-US" smtClean="0"/>
              <a:t>Less than 6 months postpartum</a:t>
            </a:r>
          </a:p>
          <a:p>
            <a:pPr lvl="2"/>
            <a:r>
              <a:rPr lang="en-US" smtClean="0"/>
              <a:t>Amenorrheic</a:t>
            </a:r>
          </a:p>
          <a:p>
            <a:pPr lvl="2"/>
            <a:r>
              <a:rPr lang="en-US" smtClean="0"/>
              <a:t>Breastfeeding exclusively</a:t>
            </a:r>
          </a:p>
          <a:p>
            <a:endParaRPr lang="en-US" smtClean="0"/>
          </a:p>
        </p:txBody>
      </p:sp>
      <p:sp>
        <p:nvSpPr>
          <p:cNvPr id="69637" name="AutoShape 5"/>
          <p:cNvSpPr>
            <a:spLocks/>
          </p:cNvSpPr>
          <p:nvPr/>
        </p:nvSpPr>
        <p:spPr bwMode="auto">
          <a:xfrm>
            <a:off x="4800600" y="3581400"/>
            <a:ext cx="533400" cy="1143000"/>
          </a:xfrm>
          <a:prstGeom prst="rightBrace">
            <a:avLst>
              <a:gd name="adj1" fmla="val 17857"/>
              <a:gd name="adj2" fmla="val 50000"/>
            </a:avLst>
          </a:prstGeom>
          <a:noFill/>
          <a:ln w="19050">
            <a:solidFill>
              <a:srgbClr val="00CC00"/>
            </a:solidFill>
            <a:round/>
            <a:headEnd/>
            <a:tailEnd/>
          </a:ln>
        </p:spPr>
        <p:txBody>
          <a:bodyPr wrap="none" anchor="ctr"/>
          <a:lstStyle/>
          <a:p>
            <a:endParaRPr lang="en-US"/>
          </a:p>
        </p:txBody>
      </p:sp>
      <p:sp>
        <p:nvSpPr>
          <p:cNvPr id="69638" name="Text Box 6"/>
          <p:cNvSpPr txBox="1">
            <a:spLocks noChangeArrowheads="1"/>
          </p:cNvSpPr>
          <p:nvPr/>
        </p:nvSpPr>
        <p:spPr bwMode="auto">
          <a:xfrm>
            <a:off x="5486400" y="3810000"/>
            <a:ext cx="3048000" cy="641350"/>
          </a:xfrm>
          <a:prstGeom prst="rect">
            <a:avLst/>
          </a:prstGeom>
          <a:noFill/>
          <a:ln w="9525">
            <a:noFill/>
            <a:miter lim="800000"/>
            <a:headEnd/>
            <a:tailEnd/>
          </a:ln>
        </p:spPr>
        <p:txBody>
          <a:bodyPr>
            <a:spAutoFit/>
          </a:bodyPr>
          <a:lstStyle/>
          <a:p>
            <a:r>
              <a:rPr lang="en-US" b="1">
                <a:solidFill>
                  <a:srgbClr val="00CC00"/>
                </a:solidFill>
              </a:rPr>
              <a:t>Must meet all 3 conditions to be effective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635">
                                            <p:txEl>
                                              <p:pRg st="4" end="4"/>
                                            </p:txEl>
                                          </p:spTgt>
                                        </p:tgtEl>
                                        <p:attrNameLst>
                                          <p:attrName>style.visibility</p:attrName>
                                        </p:attrNameLst>
                                      </p:cBhvr>
                                      <p:to>
                                        <p:strVal val="visible"/>
                                      </p:to>
                                    </p:set>
                                    <p:animEffect transition="in" filter="fade">
                                      <p:cBhvr>
                                        <p:cTn id="7" dur="2000"/>
                                        <p:tgtEl>
                                          <p:spTgt spid="69635">
                                            <p:txEl>
                                              <p:pRg st="4" end="4"/>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69635">
                                            <p:txEl>
                                              <p:pRg st="5" end="5"/>
                                            </p:txEl>
                                          </p:spTgt>
                                        </p:tgtEl>
                                        <p:attrNameLst>
                                          <p:attrName>style.visibility</p:attrName>
                                        </p:attrNameLst>
                                      </p:cBhvr>
                                      <p:to>
                                        <p:strVal val="visible"/>
                                      </p:to>
                                    </p:set>
                                    <p:animEffect transition="in" filter="fade">
                                      <p:cBhvr>
                                        <p:cTn id="11" dur="2000"/>
                                        <p:tgtEl>
                                          <p:spTgt spid="69635">
                                            <p:txEl>
                                              <p:pRg st="5" end="5"/>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69635">
                                            <p:txEl>
                                              <p:pRg st="6" end="6"/>
                                            </p:txEl>
                                          </p:spTgt>
                                        </p:tgtEl>
                                        <p:attrNameLst>
                                          <p:attrName>style.visibility</p:attrName>
                                        </p:attrNameLst>
                                      </p:cBhvr>
                                      <p:to>
                                        <p:strVal val="visible"/>
                                      </p:to>
                                    </p:set>
                                    <p:animEffect transition="in" filter="fade">
                                      <p:cBhvr>
                                        <p:cTn id="15" dur="2000"/>
                                        <p:tgtEl>
                                          <p:spTgt spid="69635">
                                            <p:txEl>
                                              <p:pRg st="6" end="6"/>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69637"/>
                                        </p:tgtEl>
                                        <p:attrNameLst>
                                          <p:attrName>style.visibility</p:attrName>
                                        </p:attrNameLst>
                                      </p:cBhvr>
                                      <p:to>
                                        <p:strVal val="visible"/>
                                      </p:to>
                                    </p:set>
                                    <p:animEffect transition="in" filter="fade">
                                      <p:cBhvr>
                                        <p:cTn id="19" dur="2000"/>
                                        <p:tgtEl>
                                          <p:spTgt spid="69637"/>
                                        </p:tgtEl>
                                      </p:cBhvr>
                                    </p:animEffect>
                                  </p:childTnLst>
                                </p:cTn>
                              </p:par>
                              <p:par>
                                <p:cTn id="20" presetID="10" presetClass="entr" presetSubtype="0" fill="hold" nodeType="withEffect">
                                  <p:stCondLst>
                                    <p:cond delay="0"/>
                                  </p:stCondLst>
                                  <p:childTnLst>
                                    <p:set>
                                      <p:cBhvr>
                                        <p:cTn id="21" dur="1" fill="hold">
                                          <p:stCondLst>
                                            <p:cond delay="0"/>
                                          </p:stCondLst>
                                        </p:cTn>
                                        <p:tgtEl>
                                          <p:spTgt spid="69638">
                                            <p:txEl>
                                              <p:pRg st="0" end="0"/>
                                            </p:txEl>
                                          </p:spTgt>
                                        </p:tgtEl>
                                        <p:attrNameLst>
                                          <p:attrName>style.visibility</p:attrName>
                                        </p:attrNameLst>
                                      </p:cBhvr>
                                      <p:to>
                                        <p:strVal val="visible"/>
                                      </p:to>
                                    </p:set>
                                    <p:animEffect transition="in" filter="fade">
                                      <p:cBhvr>
                                        <p:cTn id="22" dur="2000"/>
                                        <p:tgtEl>
                                          <p:spTgt spid="696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p:cNvSpPr>
          <p:nvPr>
            <p:ph type="title" idx="4294967295"/>
          </p:nvPr>
        </p:nvSpPr>
        <p:spPr bwMode="auto">
          <a:xfrm>
            <a:off x="457200" y="274638"/>
            <a:ext cx="7467600" cy="792162"/>
          </a:xfrm>
          <a:noFill/>
        </p:spPr>
        <p:txBody>
          <a:bodyPr wrap="square" lIns="91440" tIns="45720" rIns="91440" bIns="45720" numCol="1" anchorCtr="0" compatLnSpc="1">
            <a:prstTxWarp prst="textNoShape">
              <a:avLst/>
            </a:prstTxWarp>
          </a:bodyPr>
          <a:lstStyle/>
          <a:p>
            <a:pPr algn="ctr"/>
            <a:r>
              <a:rPr lang="en-US" cap="none" smtClean="0"/>
              <a:t>EMERGENCY CONTRACEPTION</a:t>
            </a:r>
          </a:p>
        </p:txBody>
      </p:sp>
      <p:sp>
        <p:nvSpPr>
          <p:cNvPr id="64514" name="Rectangle 3"/>
          <p:cNvSpPr>
            <a:spLocks noGrp="1"/>
          </p:cNvSpPr>
          <p:nvPr>
            <p:ph type="body" idx="4294967295"/>
          </p:nvPr>
        </p:nvSpPr>
        <p:spPr>
          <a:xfrm>
            <a:off x="457200" y="1450975"/>
            <a:ext cx="8077200" cy="5102225"/>
          </a:xfrm>
        </p:spPr>
        <p:txBody>
          <a:bodyPr/>
          <a:lstStyle/>
          <a:p>
            <a:r>
              <a:rPr lang="en-US" smtClean="0"/>
              <a:t>Levonorgesterol 0.75 mg tabs x 2 together</a:t>
            </a:r>
          </a:p>
          <a:p>
            <a:r>
              <a:rPr lang="en-US" smtClean="0"/>
              <a:t>Progesterone only (contains NO estrogen)</a:t>
            </a:r>
          </a:p>
          <a:p>
            <a:r>
              <a:rPr lang="en-US" smtClean="0"/>
              <a:t>Can use up to 120 hours (5 days) after unprotected sex (more effective the sooner it’s used)</a:t>
            </a:r>
          </a:p>
          <a:p>
            <a:r>
              <a:rPr lang="en-US" smtClean="0"/>
              <a:t>Recommend empiric use after sexual assault</a:t>
            </a:r>
          </a:p>
          <a:p>
            <a:r>
              <a:rPr lang="en-US" smtClean="0"/>
              <a:t>Available over-the-counter for individuals ≥17 years old</a:t>
            </a:r>
          </a:p>
          <a:p>
            <a:r>
              <a:rPr lang="en-US" smtClean="0"/>
              <a:t>Consider giving advance prescription to adolescents</a:t>
            </a:r>
          </a:p>
          <a:p>
            <a:pPr lvl="1"/>
            <a:r>
              <a:rPr lang="en-US" smtClean="0"/>
              <a:t>Especially to patients relying on condoms alone</a:t>
            </a:r>
          </a:p>
          <a:p>
            <a:pPr lvl="1"/>
            <a:endParaRPr lang="en-US" smtClean="0"/>
          </a:p>
          <a:p>
            <a:endParaRPr lang="en-US" smtClean="0"/>
          </a:p>
        </p:txBody>
      </p:sp>
      <p:pic>
        <p:nvPicPr>
          <p:cNvPr id="64515" name="Picture 4" descr="bdy_main_pharmacists"/>
          <p:cNvPicPr>
            <a:picLocks noChangeAspect="1" noChangeArrowheads="1"/>
          </p:cNvPicPr>
          <p:nvPr/>
        </p:nvPicPr>
        <p:blipFill>
          <a:blip r:embed="rId2"/>
          <a:srcRect l="25116" t="42886" r="11163" b="9897"/>
          <a:stretch>
            <a:fillRect/>
          </a:stretch>
        </p:blipFill>
        <p:spPr bwMode="auto">
          <a:xfrm>
            <a:off x="5943600" y="5334000"/>
            <a:ext cx="2819400" cy="1347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p:cNvSpPr>
          <p:nvPr>
            <p:ph type="title" idx="4294967295"/>
          </p:nvPr>
        </p:nvSpPr>
        <p:spPr bwMode="auto">
          <a:xfrm>
            <a:off x="457200" y="0"/>
            <a:ext cx="7467600" cy="1143000"/>
          </a:xfrm>
          <a:noFill/>
        </p:spPr>
        <p:txBody>
          <a:bodyPr wrap="square" lIns="91440" tIns="45720" rIns="91440" bIns="45720" numCol="1" anchorCtr="0" compatLnSpc="1">
            <a:prstTxWarp prst="textNoShape">
              <a:avLst/>
            </a:prstTxWarp>
          </a:bodyPr>
          <a:lstStyle/>
          <a:p>
            <a:pPr algn="ctr"/>
            <a:r>
              <a:rPr lang="en-US" cap="none" smtClean="0"/>
              <a:t>EMERGENCY CONTRACEPTION</a:t>
            </a:r>
          </a:p>
        </p:txBody>
      </p:sp>
      <p:sp>
        <p:nvSpPr>
          <p:cNvPr id="71683" name="Rectangle 3"/>
          <p:cNvSpPr>
            <a:spLocks noGrp="1"/>
          </p:cNvSpPr>
          <p:nvPr>
            <p:ph type="body" idx="4294967295"/>
          </p:nvPr>
        </p:nvSpPr>
        <p:spPr/>
        <p:txBody>
          <a:bodyPr/>
          <a:lstStyle/>
          <a:p>
            <a:r>
              <a:rPr lang="en-US" smtClean="0"/>
              <a:t>Possible method of action</a:t>
            </a:r>
          </a:p>
          <a:p>
            <a:pPr lvl="1"/>
            <a:r>
              <a:rPr lang="en-US" smtClean="0"/>
              <a:t>Inhibits or delays ovulation</a:t>
            </a:r>
          </a:p>
          <a:p>
            <a:r>
              <a:rPr lang="en-US" smtClean="0"/>
              <a:t>Does not interrupt current pregnancy</a:t>
            </a:r>
          </a:p>
          <a:p>
            <a:r>
              <a:rPr lang="en-US" smtClean="0"/>
              <a:t>Not teratogenic</a:t>
            </a:r>
          </a:p>
          <a:p>
            <a:endParaRPr lang="en-US" smtClean="0"/>
          </a:p>
          <a:p>
            <a:r>
              <a:rPr lang="en-US" smtClean="0"/>
              <a:t>Effectiveness</a:t>
            </a:r>
          </a:p>
          <a:p>
            <a:pPr lvl="1"/>
            <a:r>
              <a:rPr lang="en-US" smtClean="0"/>
              <a:t>&lt;24 hrs – 95% pregnancy reduction</a:t>
            </a:r>
          </a:p>
          <a:p>
            <a:pPr lvl="1"/>
            <a:r>
              <a:rPr lang="en-US" smtClean="0"/>
              <a:t>Within 72 hours – 89% pregnancy reduction</a:t>
            </a:r>
          </a:p>
          <a:p>
            <a:pPr lvl="1">
              <a:buFont typeface="Wingdings 2" pitchFamily="18" charset="2"/>
              <a:buNone/>
            </a:pPr>
            <a:endParaRPr lang="en-US" smtClean="0"/>
          </a:p>
          <a:p>
            <a:pPr lvl="1">
              <a:buFont typeface="Wingdings 2" pitchFamily="18" charset="2"/>
              <a:buNone/>
            </a:pPr>
            <a:r>
              <a:rPr lang="en-US" b="1" smtClean="0">
                <a:solidFill>
                  <a:srgbClr val="3399FF"/>
                </a:solidFill>
              </a:rPr>
              <a:t>More effective the sooner it’s taken</a:t>
            </a:r>
          </a:p>
          <a:p>
            <a:pPr lvl="1"/>
            <a:endParaRPr lang="en-US" b="1" smtClean="0"/>
          </a:p>
        </p:txBody>
      </p:sp>
      <p:pic>
        <p:nvPicPr>
          <p:cNvPr id="65539" name="Picture 4" descr="emergency_contraception"/>
          <p:cNvPicPr>
            <a:picLocks noChangeAspect="1" noChangeArrowheads="1"/>
          </p:cNvPicPr>
          <p:nvPr/>
        </p:nvPicPr>
        <p:blipFill>
          <a:blip r:embed="rId2"/>
          <a:srcRect l="10001" t="14694" r="12500" b="25714"/>
          <a:stretch>
            <a:fillRect/>
          </a:stretch>
        </p:blipFill>
        <p:spPr bwMode="auto">
          <a:xfrm>
            <a:off x="5943600" y="5105400"/>
            <a:ext cx="2700338" cy="1590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683">
                                            <p:txEl>
                                              <p:pRg st="9" end="9"/>
                                            </p:txEl>
                                          </p:spTgt>
                                        </p:tgtEl>
                                        <p:attrNameLst>
                                          <p:attrName>style.visibility</p:attrName>
                                        </p:attrNameLst>
                                      </p:cBhvr>
                                      <p:to>
                                        <p:strVal val="visible"/>
                                      </p:to>
                                    </p:set>
                                    <p:animEffect transition="in" filter="blinds(horizontal)">
                                      <p:cBhvr>
                                        <p:cTn id="7" dur="500"/>
                                        <p:tgtEl>
                                          <p:spTgt spid="716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p:cNvSpPr>
          <p:nvPr>
            <p:ph type="title" idx="4294967295"/>
          </p:nvPr>
        </p:nvSpPr>
        <p:spPr bwMode="auto">
          <a:xfrm>
            <a:off x="457200" y="274638"/>
            <a:ext cx="7467600" cy="3230562"/>
          </a:xfrm>
          <a:noFill/>
        </p:spPr>
        <p:txBody>
          <a:bodyPr wrap="square" lIns="91440" tIns="45720" rIns="91440" bIns="45720" numCol="1" anchorCtr="0" compatLnSpc="1">
            <a:prstTxWarp prst="textNoShape">
              <a:avLst/>
            </a:prstTxWarp>
          </a:bodyPr>
          <a:lstStyle/>
          <a:p>
            <a:r>
              <a:rPr lang="en-US" sz="2200" cap="none" smtClean="0"/>
              <a:t>A 17 year old female present to the office asking to start on birth control.  She is currently monogamous with a male partner, using condoms most of the time, and has had 3 male partners in the past.  She has never had a gyn exam and is currently asymptomatic.  She has regular monthly menses and her last period started 1 week ago.  She is interested in starting pills with her next menses.  Which of the following must be done before starting on the pill?</a:t>
            </a:r>
          </a:p>
        </p:txBody>
      </p:sp>
      <p:sp>
        <p:nvSpPr>
          <p:cNvPr id="80899" name="Rectangle 3"/>
          <p:cNvSpPr>
            <a:spLocks noGrp="1"/>
          </p:cNvSpPr>
          <p:nvPr>
            <p:ph type="body" idx="4294967295"/>
          </p:nvPr>
        </p:nvSpPr>
        <p:spPr>
          <a:xfrm>
            <a:off x="457200" y="3962400"/>
            <a:ext cx="7467600" cy="2511425"/>
          </a:xfrm>
        </p:spPr>
        <p:txBody>
          <a:bodyPr/>
          <a:lstStyle/>
          <a:p>
            <a:pPr marL="457200" indent="-457200">
              <a:buFont typeface="Wingdings" pitchFamily="2" charset="2"/>
              <a:buAutoNum type="alphaUcPeriod"/>
            </a:pPr>
            <a:r>
              <a:rPr lang="en-US" smtClean="0"/>
              <a:t>Obtain consent from a parent</a:t>
            </a:r>
          </a:p>
          <a:p>
            <a:pPr marL="457200" indent="-457200">
              <a:buFont typeface="Wingdings" pitchFamily="2" charset="2"/>
              <a:buAutoNum type="alphaUcPeriod"/>
            </a:pPr>
            <a:r>
              <a:rPr lang="en-US" smtClean="0"/>
              <a:t>Perform a gyn exam with pap smear</a:t>
            </a:r>
          </a:p>
          <a:p>
            <a:pPr marL="457200" indent="-457200">
              <a:buFont typeface="Wingdings" pitchFamily="2" charset="2"/>
              <a:buAutoNum type="alphaUcPeriod"/>
            </a:pPr>
            <a:r>
              <a:rPr lang="en-US" smtClean="0"/>
              <a:t>Perform an HIV test</a:t>
            </a:r>
          </a:p>
          <a:p>
            <a:pPr marL="457200" indent="-457200">
              <a:buFont typeface="Wingdings" pitchFamily="2" charset="2"/>
              <a:buAutoNum type="alphaUcPeriod"/>
            </a:pPr>
            <a:r>
              <a:rPr lang="en-US" smtClean="0"/>
              <a:t>None of the above</a:t>
            </a:r>
            <a:endParaRPr lang="en-US" b="1"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7467600" cy="4873625"/>
          </a:xfrm>
        </p:spPr>
        <p:txBody>
          <a:bodyPr/>
          <a:lstStyle/>
          <a:p>
            <a:pPr eaLnBrk="1" hangingPunct="1"/>
            <a:r>
              <a:rPr lang="en-US" b="1" smtClean="0">
                <a:solidFill>
                  <a:srgbClr val="00B050"/>
                </a:solidFill>
              </a:rPr>
              <a:t>Pelvic Exam</a:t>
            </a:r>
          </a:p>
          <a:p>
            <a:pPr lvl="1" eaLnBrk="1" hangingPunct="1"/>
            <a:r>
              <a:rPr lang="en-US" smtClean="0"/>
              <a:t>Not required if asymptomatic for STIs (may be recommended)</a:t>
            </a:r>
          </a:p>
          <a:p>
            <a:pPr eaLnBrk="1" hangingPunct="1"/>
            <a:r>
              <a:rPr lang="en-US" b="1" smtClean="0">
                <a:solidFill>
                  <a:srgbClr val="00B0F0"/>
                </a:solidFill>
              </a:rPr>
              <a:t>Pap Smear</a:t>
            </a:r>
          </a:p>
          <a:p>
            <a:pPr lvl="1" eaLnBrk="1" hangingPunct="1"/>
            <a:r>
              <a:rPr lang="en-US" smtClean="0"/>
              <a:t>Not indicated unless 21 years old</a:t>
            </a:r>
          </a:p>
          <a:p>
            <a:pPr lvl="1" eaLnBrk="1" hangingPunct="1"/>
            <a:r>
              <a:rPr lang="en-US" smtClean="0"/>
              <a:t>Changed from prior guidelines in 2009 (see notes below for explanation)</a:t>
            </a:r>
          </a:p>
          <a:p>
            <a:pPr eaLnBrk="1" hangingPunct="1"/>
            <a:r>
              <a:rPr lang="en-US" b="1" smtClean="0">
                <a:solidFill>
                  <a:srgbClr val="CC0099"/>
                </a:solidFill>
              </a:rPr>
              <a:t>Emphasize</a:t>
            </a:r>
            <a:r>
              <a:rPr lang="en-US" smtClean="0"/>
              <a:t> condom use</a:t>
            </a:r>
          </a:p>
          <a:p>
            <a:pPr lvl="1" eaLnBrk="1" hangingPunct="1"/>
            <a:r>
              <a:rPr lang="en-US" smtClean="0"/>
              <a:t>Hormonal contraceptives do not prevent STIs</a:t>
            </a:r>
          </a:p>
          <a:p>
            <a:pPr eaLnBrk="1" hangingPunct="1"/>
            <a:r>
              <a:rPr lang="en-US" b="1" smtClean="0">
                <a:solidFill>
                  <a:srgbClr val="CC9900"/>
                </a:solidFill>
              </a:rPr>
              <a:t>Discuss</a:t>
            </a:r>
            <a:r>
              <a:rPr lang="en-US" smtClean="0"/>
              <a:t> emergency contraception</a:t>
            </a:r>
          </a:p>
          <a:p>
            <a:pPr lvl="1" eaLnBrk="1" hangingPunct="1"/>
            <a:r>
              <a:rPr lang="en-US" smtClean="0"/>
              <a:t>Consider advance prescriptions</a:t>
            </a:r>
          </a:p>
        </p:txBody>
      </p:sp>
      <p:sp>
        <p:nvSpPr>
          <p:cNvPr id="4" name="Rectangle 2"/>
          <p:cNvSpPr>
            <a:spLocks noGrp="1" noChangeArrowheads="1"/>
          </p:cNvSpPr>
          <p:nvPr>
            <p:ph type="title"/>
          </p:nvPr>
        </p:nvSpPr>
        <p:spPr/>
        <p:txBody>
          <a:bodyPr/>
          <a:lstStyle/>
          <a:p>
            <a:pPr algn="ctr" eaLnBrk="1" fontAlgn="auto" hangingPunct="1">
              <a:spcAft>
                <a:spcPts val="0"/>
              </a:spcAft>
              <a:defRPr/>
            </a:pPr>
            <a:r>
              <a:rPr lang="en-US" sz="3200" dirty="0"/>
              <a:t>Considerations Before Initiating Contraception with Adolescents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1"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20" fill="hold">
                            <p:stCondLst>
                              <p:cond delay="1000"/>
                            </p:stCondLst>
                            <p:childTnLst>
                              <p:par>
                                <p:cTn id="21" presetID="2" presetClass="entr" presetSubtype="1"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25" fill="hold">
                            <p:stCondLst>
                              <p:cond delay="2000"/>
                            </p:stCondLst>
                            <p:childTnLst>
                              <p:par>
                                <p:cTn id="26" presetID="2" presetClass="entr" presetSubtype="1"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1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10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36" fill="hold">
                            <p:stCondLst>
                              <p:cond delay="1000"/>
                            </p:stCondLst>
                            <p:childTnLst>
                              <p:par>
                                <p:cTn id="37" presetID="2" presetClass="entr" presetSubtype="1" fill="hold"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1"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10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par>
                          <p:cTn id="47" fill="hold">
                            <p:stCondLst>
                              <p:cond delay="1000"/>
                            </p:stCondLst>
                            <p:childTnLst>
                              <p:par>
                                <p:cTn id="48" presetID="2" presetClass="entr" presetSubtype="1" fill="hold" nodeType="after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 calcmode="lin" valueType="num">
                                      <p:cBhvr additive="base">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1" dur="10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title" idx="4294967295"/>
          </p:nvPr>
        </p:nvSpPr>
        <p:spPr bwMode="auto">
          <a:xfrm>
            <a:off x="457200" y="274638"/>
            <a:ext cx="7467600" cy="3230562"/>
          </a:xfrm>
          <a:noFill/>
        </p:spPr>
        <p:txBody>
          <a:bodyPr wrap="square" lIns="91440" tIns="45720" rIns="91440" bIns="45720" numCol="1" anchorCtr="0" compatLnSpc="1">
            <a:prstTxWarp prst="textNoShape">
              <a:avLst/>
            </a:prstTxWarp>
          </a:bodyPr>
          <a:lstStyle/>
          <a:p>
            <a:r>
              <a:rPr lang="en-US" sz="2200" cap="none" smtClean="0"/>
              <a:t>A 17 year old female present to the office asking to start on birth control.  She is currently monogamous with a male partner, using condoms most of the time, and has had 3 male partners in the past.  She has never had a gyn exam and is currently asymptomatic.  She has regular monthly menses and her last period started 1 week ago.  She is interested in starting pills with her next menses.  Which of the following must be done before starting on the pill?</a:t>
            </a:r>
          </a:p>
        </p:txBody>
      </p:sp>
      <p:sp>
        <p:nvSpPr>
          <p:cNvPr id="82947" name="Rectangle 3"/>
          <p:cNvSpPr>
            <a:spLocks noGrp="1"/>
          </p:cNvSpPr>
          <p:nvPr>
            <p:ph type="body" idx="4294967295"/>
          </p:nvPr>
        </p:nvSpPr>
        <p:spPr>
          <a:xfrm>
            <a:off x="457200" y="3962400"/>
            <a:ext cx="7467600" cy="2511425"/>
          </a:xfrm>
        </p:spPr>
        <p:txBody>
          <a:bodyPr/>
          <a:lstStyle/>
          <a:p>
            <a:pPr marL="457200" indent="-457200">
              <a:buFont typeface="Wingdings" pitchFamily="2" charset="2"/>
              <a:buAutoNum type="alphaUcPeriod"/>
            </a:pPr>
            <a:r>
              <a:rPr lang="en-US" smtClean="0"/>
              <a:t>Obtain consent from a parent</a:t>
            </a:r>
          </a:p>
          <a:p>
            <a:pPr marL="457200" indent="-457200">
              <a:buFont typeface="Wingdings" pitchFamily="2" charset="2"/>
              <a:buAutoNum type="alphaUcPeriod"/>
            </a:pPr>
            <a:r>
              <a:rPr lang="en-US" smtClean="0"/>
              <a:t>Perform a gyn exam with pap smear</a:t>
            </a:r>
          </a:p>
          <a:p>
            <a:pPr marL="457200" indent="-457200">
              <a:buFont typeface="Wingdings" pitchFamily="2" charset="2"/>
              <a:buAutoNum type="alphaUcPeriod"/>
            </a:pPr>
            <a:r>
              <a:rPr lang="en-US" smtClean="0"/>
              <a:t>Perform an HIV test</a:t>
            </a:r>
          </a:p>
          <a:p>
            <a:pPr marL="457200" indent="-457200">
              <a:buFont typeface="Wingdings" pitchFamily="2" charset="2"/>
              <a:buAutoNum type="alphaUcPeriod"/>
            </a:pPr>
            <a:r>
              <a:rPr lang="en-US" smtClean="0">
                <a:solidFill>
                  <a:srgbClr val="FF0000"/>
                </a:solidFill>
              </a:rPr>
              <a:t>None of the above</a:t>
            </a:r>
            <a:endParaRPr lang="en-US" b="1" smtClean="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p:cNvSpPr>
          <p:nvPr>
            <p:ph type="body" idx="4294967295"/>
          </p:nvPr>
        </p:nvSpPr>
        <p:spPr>
          <a:xfrm>
            <a:off x="457200" y="457200"/>
            <a:ext cx="7467600" cy="6016625"/>
          </a:xfrm>
        </p:spPr>
        <p:txBody>
          <a:bodyPr/>
          <a:lstStyle/>
          <a:p>
            <a:pPr>
              <a:lnSpc>
                <a:spcPct val="90000"/>
              </a:lnSpc>
            </a:pPr>
            <a:r>
              <a:rPr lang="en-US" sz="1800" b="1" smtClean="0"/>
              <a:t>Answer:  E.  N</a:t>
            </a:r>
            <a:r>
              <a:rPr lang="en-US" sz="1800" smtClean="0"/>
              <a:t>one of the listed entities </a:t>
            </a:r>
            <a:r>
              <a:rPr lang="en-US" sz="1800" b="1" smtClean="0"/>
              <a:t>must</a:t>
            </a:r>
            <a:r>
              <a:rPr lang="en-US" sz="1800" smtClean="0"/>
              <a:t> be performed prior to starting birth control.  A sexually active 17 year old female should be encouraged to receive STI testing, either by endocervical swab or urine testing.  All sexually active females under the age of 25 should receive annual STI screening, however this is not required before beginning contraception.  In the past, providers used to require a gynecological exam prior to dispensing birth control but this became an obstacle for teens who wanted to acquire contraception.  Although an initial gyn exam may be recommended (for STI screening, to get the patient used to the exam, to screen for skin lesions, etc.), it is no longer a requirement prior to beginning contraception.  The newest ACOG guidelines* recommend delaying the initial pap smear until 21 years of age, regardless of when sexual intercourse was first initiated.  So this patient should not receive a pap smear at this time.   The patient in the vignette has regular menses and is planning on beginning the pill with her next menses so a pregnancy test is not required.  If she had irregular menses or wanted to “quickstart” the pill (meaning begin the pill in the middle of her cycle rather than waiting for her next menses), then she would require a pregnancy test first.  An HIV test may be offered to the patient but is also not required.  Additionally, adolescents are able to obtain contraception without parental consent.  </a:t>
            </a:r>
          </a:p>
          <a:p>
            <a:pPr>
              <a:lnSpc>
                <a:spcPct val="90000"/>
              </a:lnSpc>
            </a:pPr>
            <a:endParaRPr lang="en-US" sz="1800" smtClean="0"/>
          </a:p>
          <a:p>
            <a:pPr>
              <a:lnSpc>
                <a:spcPct val="90000"/>
              </a:lnSpc>
            </a:pPr>
            <a:endParaRPr lang="en-US" sz="180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Which of the following statements about the use of contraception among adolescents is TRUE?</a:t>
            </a:r>
            <a:br>
              <a:rPr lang="en-US" sz="2600" cap="none" smtClean="0"/>
            </a:br>
            <a:endParaRPr lang="en-US" sz="2600" cap="none" smtClean="0"/>
          </a:p>
        </p:txBody>
      </p:sp>
      <p:sp>
        <p:nvSpPr>
          <p:cNvPr id="83971" name="Rectangle 3"/>
          <p:cNvSpPr>
            <a:spLocks noGrp="1"/>
          </p:cNvSpPr>
          <p:nvPr>
            <p:ph type="body" idx="4294967295"/>
          </p:nvPr>
        </p:nvSpPr>
        <p:spPr/>
        <p:txBody>
          <a:bodyPr/>
          <a:lstStyle/>
          <a:p>
            <a:pPr marL="457200" indent="-457200">
              <a:lnSpc>
                <a:spcPct val="90000"/>
              </a:lnSpc>
              <a:buFont typeface="Wingdings" pitchFamily="2" charset="2"/>
              <a:buAutoNum type="alphaUcPeriod"/>
            </a:pPr>
            <a:r>
              <a:rPr lang="en-US" smtClean="0"/>
              <a:t>Adolescents typically consult a physician for contraceptive advice before becoming sexually active</a:t>
            </a:r>
          </a:p>
          <a:p>
            <a:pPr marL="457200" indent="-457200">
              <a:lnSpc>
                <a:spcPct val="90000"/>
              </a:lnSpc>
              <a:buFont typeface="Wingdings" pitchFamily="2" charset="2"/>
              <a:buAutoNum type="alphaUcPeriod"/>
            </a:pPr>
            <a:r>
              <a:rPr lang="en-US" smtClean="0"/>
              <a:t>The progestin-only pill (mini pill) is a good contraceptive alternative for adolescents since pregnancy is prevented even if pills are occasionally forgotten</a:t>
            </a:r>
          </a:p>
          <a:p>
            <a:pPr marL="457200" indent="-457200">
              <a:lnSpc>
                <a:spcPct val="90000"/>
              </a:lnSpc>
              <a:buFont typeface="Wingdings" pitchFamily="2" charset="2"/>
              <a:buAutoNum type="alphaUcPeriod"/>
            </a:pPr>
            <a:r>
              <a:rPr lang="en-US" smtClean="0"/>
              <a:t>Depo provera is a potential option for an adolescent female who is breastfeeding </a:t>
            </a:r>
          </a:p>
          <a:p>
            <a:pPr marL="457200" indent="-457200">
              <a:lnSpc>
                <a:spcPct val="90000"/>
              </a:lnSpc>
              <a:buFont typeface="Wingdings" pitchFamily="2" charset="2"/>
              <a:buAutoNum type="alphaUcPeriod"/>
            </a:pPr>
            <a:r>
              <a:rPr lang="en-US" smtClean="0"/>
              <a:t>Adolescents who are abstinent do not require anticipatory counseling about contraception since it may encourage them to become sexually active</a:t>
            </a:r>
          </a:p>
          <a:p>
            <a:pPr marL="457200" indent="-457200">
              <a:lnSpc>
                <a:spcPct val="90000"/>
              </a:lnSpc>
              <a:buFont typeface="Wingdings" pitchFamily="2" charset="2"/>
              <a:buAutoNum type="alphaUcPeriod"/>
            </a:pPr>
            <a:r>
              <a:rPr lang="en-US" smtClean="0"/>
              <a:t>None of the above are true </a:t>
            </a:r>
            <a:endParaRPr lang="en-US" b="1" smtClean="0"/>
          </a:p>
          <a:p>
            <a:pPr marL="457200" indent="-457200">
              <a:lnSpc>
                <a:spcPct val="90000"/>
              </a:lnSpc>
            </a:pPr>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Which of the following statements about the use of contraception among adolescents is TRUE?</a:t>
            </a:r>
            <a:br>
              <a:rPr lang="en-US" sz="2600" cap="none" smtClean="0"/>
            </a:br>
            <a:endParaRPr lang="en-US" sz="2600" cap="none" smtClean="0"/>
          </a:p>
        </p:txBody>
      </p:sp>
      <p:sp>
        <p:nvSpPr>
          <p:cNvPr id="89091" name="Rectangle 3"/>
          <p:cNvSpPr>
            <a:spLocks noGrp="1"/>
          </p:cNvSpPr>
          <p:nvPr>
            <p:ph type="body" idx="4294967295"/>
          </p:nvPr>
        </p:nvSpPr>
        <p:spPr/>
        <p:txBody>
          <a:bodyPr/>
          <a:lstStyle/>
          <a:p>
            <a:pPr marL="457200" indent="-457200">
              <a:lnSpc>
                <a:spcPct val="90000"/>
              </a:lnSpc>
              <a:buFont typeface="Wingdings" pitchFamily="2" charset="2"/>
              <a:buAutoNum type="alphaUcPeriod"/>
            </a:pPr>
            <a:r>
              <a:rPr lang="en-US" smtClean="0"/>
              <a:t>Adolescents typically consult a physician for contraceptive advice before becoming sexually active</a:t>
            </a:r>
          </a:p>
          <a:p>
            <a:pPr marL="457200" indent="-457200">
              <a:lnSpc>
                <a:spcPct val="90000"/>
              </a:lnSpc>
              <a:buFont typeface="Wingdings" pitchFamily="2" charset="2"/>
              <a:buAutoNum type="alphaUcPeriod"/>
            </a:pPr>
            <a:r>
              <a:rPr lang="en-US" smtClean="0"/>
              <a:t>The progestin-only pill (mini pill) is a good contraceptive alternative for adolescents since pregnancy is prevented even if pills are occasionally forgotten</a:t>
            </a:r>
          </a:p>
          <a:p>
            <a:pPr marL="457200" indent="-457200">
              <a:lnSpc>
                <a:spcPct val="90000"/>
              </a:lnSpc>
              <a:buFont typeface="Wingdings" pitchFamily="2" charset="2"/>
              <a:buAutoNum type="alphaUcPeriod"/>
            </a:pPr>
            <a:r>
              <a:rPr lang="en-US" smtClean="0">
                <a:solidFill>
                  <a:srgbClr val="FF0000"/>
                </a:solidFill>
              </a:rPr>
              <a:t>Depo provera is a potential option for an adolescent female who is breastfeeding </a:t>
            </a:r>
          </a:p>
          <a:p>
            <a:pPr marL="457200" indent="-457200">
              <a:lnSpc>
                <a:spcPct val="90000"/>
              </a:lnSpc>
              <a:buFont typeface="Wingdings" pitchFamily="2" charset="2"/>
              <a:buAutoNum type="alphaUcPeriod"/>
            </a:pPr>
            <a:r>
              <a:rPr lang="en-US" smtClean="0"/>
              <a:t>Adolescents who are abstinent do not require anticipatory counseling about contraception since it may encourage them to become sexually active</a:t>
            </a:r>
          </a:p>
          <a:p>
            <a:pPr marL="457200" indent="-457200">
              <a:lnSpc>
                <a:spcPct val="90000"/>
              </a:lnSpc>
              <a:buFont typeface="Wingdings" pitchFamily="2" charset="2"/>
              <a:buAutoNum type="alphaUcPeriod"/>
            </a:pPr>
            <a:r>
              <a:rPr lang="en-US" smtClean="0"/>
              <a:t>None of the above are true </a:t>
            </a:r>
            <a:endParaRPr lang="en-US" b="1" smtClean="0"/>
          </a:p>
          <a:p>
            <a:pPr marL="457200" indent="-457200">
              <a:lnSpc>
                <a:spcPct val="90000"/>
              </a:lnSpc>
            </a:pPr>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p:cNvSpPr>
          <p:nvPr>
            <p:ph type="body" idx="4294967295"/>
          </p:nvPr>
        </p:nvSpPr>
        <p:spPr>
          <a:xfrm>
            <a:off x="457200" y="762000"/>
            <a:ext cx="7467600" cy="5711825"/>
          </a:xfrm>
        </p:spPr>
        <p:txBody>
          <a:bodyPr/>
          <a:lstStyle/>
          <a:p>
            <a:r>
              <a:rPr lang="en-US" sz="2000" b="1" smtClean="0"/>
              <a:t>Answer:  C.  </a:t>
            </a:r>
            <a:r>
              <a:rPr lang="en-US" sz="2000" smtClean="0"/>
              <a:t>Lactating women may use progesterone-only methods of contraception such as the mini-pill or depo provera.  Estrogen should not be used in the immediate postpartum period due to an intrinisic increased risk of clotting during that time.  Additionally, estrogen can decrease a woman’s milk supply making it harder to breastfeed.  Adolescents generally do not consult a physician regarding contraception before initiating intercourse.  In fact, they tend to wait 6-12 months between initiating intercourse and seeking contraception which is why anticipatory counseling should be discussed before females become sexually active.  Discussing contraception beforehand does not make a person more likely to engage in intercourse but may increase the chance of using protection at the initial episode.  The progesterone-only pill is not a good contraceptive choice for adolescents since break-through ovulation can occur if it is delayed by more than 2 hours.     </a:t>
            </a:r>
          </a:p>
          <a:p>
            <a:endParaRPr lang="en-US" sz="20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A 16 year old female is interested in starting depo provera.  Which of the following statements about depo is NOT true?</a:t>
            </a:r>
          </a:p>
        </p:txBody>
      </p:sp>
      <p:sp>
        <p:nvSpPr>
          <p:cNvPr id="87043" name="Rectangle 3"/>
          <p:cNvSpPr>
            <a:spLocks noGrp="1"/>
          </p:cNvSpPr>
          <p:nvPr>
            <p:ph type="body" idx="4294967295"/>
          </p:nvPr>
        </p:nvSpPr>
        <p:spPr/>
        <p:txBody>
          <a:bodyPr/>
          <a:lstStyle/>
          <a:p>
            <a:endParaRPr lang="en-US" smtClean="0"/>
          </a:p>
          <a:p>
            <a:pPr>
              <a:buFont typeface="Wingdings" pitchFamily="2" charset="2"/>
              <a:buNone/>
            </a:pPr>
            <a:r>
              <a:rPr lang="en-US" smtClean="0"/>
              <a:t>A.  Weight gain is a common side effect of depo</a:t>
            </a:r>
          </a:p>
          <a:p>
            <a:pPr>
              <a:buFont typeface="Wingdings" pitchFamily="2" charset="2"/>
              <a:buNone/>
            </a:pPr>
            <a:r>
              <a:rPr lang="en-US" smtClean="0"/>
              <a:t>B.  Depo use may increase a person's chance of developing a blood clot</a:t>
            </a:r>
          </a:p>
          <a:p>
            <a:pPr>
              <a:buFont typeface="Wingdings" pitchFamily="2" charset="2"/>
              <a:buNone/>
            </a:pPr>
            <a:r>
              <a:rPr lang="en-US" smtClean="0"/>
              <a:t>C.  Bone mineral density may decrease with depo use</a:t>
            </a:r>
          </a:p>
          <a:p>
            <a:pPr>
              <a:buFont typeface="Wingdings" pitchFamily="2" charset="2"/>
              <a:buNone/>
            </a:pPr>
            <a:r>
              <a:rPr lang="en-US" smtClean="0"/>
              <a:t>D.  Women frequently stop using depo because of irregular spotting</a:t>
            </a:r>
          </a:p>
          <a:p>
            <a:pPr>
              <a:buFont typeface="Wingdings" pitchFamily="2" charset="2"/>
              <a:buNone/>
            </a:pPr>
            <a:r>
              <a:rPr lang="en-US" smtClean="0"/>
              <a:t>E.  It may take 6-12 months for a female to regain normal menstrual cycles after stopping depo</a:t>
            </a:r>
            <a:endParaRPr lang="en-US" b="1" smtClean="0"/>
          </a:p>
          <a:p>
            <a:endParaRPr 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A 16 year old female is interested in starting depo provera.  Which of the following statements about depo is NOT true?</a:t>
            </a:r>
          </a:p>
        </p:txBody>
      </p:sp>
      <p:sp>
        <p:nvSpPr>
          <p:cNvPr id="90115" name="Rectangle 3"/>
          <p:cNvSpPr>
            <a:spLocks noGrp="1"/>
          </p:cNvSpPr>
          <p:nvPr>
            <p:ph type="body" idx="4294967295"/>
          </p:nvPr>
        </p:nvSpPr>
        <p:spPr/>
        <p:txBody>
          <a:bodyPr/>
          <a:lstStyle/>
          <a:p>
            <a:endParaRPr lang="en-US" smtClean="0"/>
          </a:p>
          <a:p>
            <a:pPr>
              <a:buFont typeface="Wingdings" pitchFamily="2" charset="2"/>
              <a:buNone/>
            </a:pPr>
            <a:r>
              <a:rPr lang="en-US" smtClean="0"/>
              <a:t>A.  Weight gain is a common side effect of depo</a:t>
            </a:r>
          </a:p>
          <a:p>
            <a:pPr>
              <a:buFont typeface="Wingdings" pitchFamily="2" charset="2"/>
              <a:buNone/>
            </a:pPr>
            <a:r>
              <a:rPr lang="en-US" smtClean="0"/>
              <a:t>B.  </a:t>
            </a:r>
            <a:r>
              <a:rPr lang="en-US" smtClean="0">
                <a:solidFill>
                  <a:srgbClr val="FF0000"/>
                </a:solidFill>
              </a:rPr>
              <a:t>Depo use may increase a person's chance of developing a blood clot</a:t>
            </a:r>
          </a:p>
          <a:p>
            <a:pPr>
              <a:buFont typeface="Wingdings" pitchFamily="2" charset="2"/>
              <a:buNone/>
            </a:pPr>
            <a:r>
              <a:rPr lang="en-US" smtClean="0"/>
              <a:t>C.  Bone mineral density may decrease with depo use</a:t>
            </a:r>
          </a:p>
          <a:p>
            <a:pPr>
              <a:buFont typeface="Wingdings" pitchFamily="2" charset="2"/>
              <a:buNone/>
            </a:pPr>
            <a:r>
              <a:rPr lang="en-US" smtClean="0"/>
              <a:t>D.  Women frequently stop using depo because of irregular spotting</a:t>
            </a:r>
          </a:p>
          <a:p>
            <a:pPr>
              <a:buFont typeface="Wingdings" pitchFamily="2" charset="2"/>
              <a:buNone/>
            </a:pPr>
            <a:r>
              <a:rPr lang="en-US" smtClean="0"/>
              <a:t>E.  It may take 6-12 months for a female to regain normal menstrual cycles after stopping depo</a:t>
            </a:r>
            <a:endParaRPr lang="en-US" b="1" smtClean="0"/>
          </a:p>
          <a:p>
            <a:endParaRPr 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p:cNvSpPr>
          <p:nvPr>
            <p:ph type="body" idx="4294967295"/>
          </p:nvPr>
        </p:nvSpPr>
        <p:spPr/>
        <p:txBody>
          <a:bodyPr/>
          <a:lstStyle/>
          <a:p>
            <a:r>
              <a:rPr lang="en-US" b="1" smtClean="0"/>
              <a:t>Answer:  B.</a:t>
            </a:r>
            <a:r>
              <a:rPr lang="en-US" smtClean="0"/>
              <a:t>  Females using estrogen-containing methods of contraception have a slightly increased risk of developing blood clots.  These methods include the combined pill, patch, and nuvaring.  Depo provera contains progesterone only so there is no increased risk of developing a clot.  Side effects of depo include weight gain, irregular spotting, amenorrhea, hair loss, and mood changes.  Additionally, bone mineral density is frequently decreased with depo use but this is likely reversible within 2 years of stopping depo.  Resumption of normal menses and fertility may take 6-12 months after stopping depo.</a:t>
            </a:r>
          </a:p>
          <a:p>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000" cap="none" smtClean="0"/>
              <a:t>You are counseling a sexually active 15 year old female about contraception.  Which of the following is a true statement which you may include in your conversation?</a:t>
            </a:r>
          </a:p>
        </p:txBody>
      </p:sp>
      <p:sp>
        <p:nvSpPr>
          <p:cNvPr id="74755" name="Rectangle 3"/>
          <p:cNvSpPr>
            <a:spLocks noGrp="1"/>
          </p:cNvSpPr>
          <p:nvPr>
            <p:ph type="body" idx="4294967295"/>
          </p:nvPr>
        </p:nvSpPr>
        <p:spPr/>
        <p:txBody>
          <a:bodyPr/>
          <a:lstStyle/>
          <a:p>
            <a:r>
              <a:rPr lang="en-US" smtClean="0"/>
              <a:t>A.  Noncontraceptive benefits of oral contraceptives include improved acne and dysmenorrhea</a:t>
            </a:r>
          </a:p>
          <a:p>
            <a:r>
              <a:rPr lang="en-US" smtClean="0"/>
              <a:t>B.  IUD is not a good method for adolescents due to an increased risk of pelvic inflammatory disease (PID) in young women</a:t>
            </a:r>
          </a:p>
          <a:p>
            <a:r>
              <a:rPr lang="en-US" smtClean="0"/>
              <a:t>C.  Nuvaring is not popular among adolescents since you must be fitted for a nuvaring and have it placed monthly by a provider</a:t>
            </a:r>
          </a:p>
          <a:p>
            <a:r>
              <a:rPr lang="en-US" smtClean="0"/>
              <a:t>D.  The contraceptive patch is associated with a lower risk of developing a blood clot compared to depo provera</a:t>
            </a:r>
          </a:p>
          <a:p>
            <a:r>
              <a:rPr lang="en-US" smtClean="0"/>
              <a:t>E.  Both A &amp; B are true</a:t>
            </a:r>
            <a:endParaRPr lang="en-US" b="1"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000" cap="none" smtClean="0"/>
              <a:t>You are counseling a sexually active 15 year old female about contraception.  Which of the following is a true statement which you may include in your conversation?</a:t>
            </a:r>
          </a:p>
        </p:txBody>
      </p:sp>
      <p:sp>
        <p:nvSpPr>
          <p:cNvPr id="94211" name="Rectangle 3"/>
          <p:cNvSpPr>
            <a:spLocks noGrp="1"/>
          </p:cNvSpPr>
          <p:nvPr>
            <p:ph type="body" idx="4294967295"/>
          </p:nvPr>
        </p:nvSpPr>
        <p:spPr/>
        <p:txBody>
          <a:bodyPr/>
          <a:lstStyle/>
          <a:p>
            <a:r>
              <a:rPr lang="en-US" smtClean="0">
                <a:solidFill>
                  <a:srgbClr val="FF0000"/>
                </a:solidFill>
              </a:rPr>
              <a:t>A.  Noncontraceptive benefits of oral contraceptives include improved acne and dysmenorrhea</a:t>
            </a:r>
          </a:p>
          <a:p>
            <a:r>
              <a:rPr lang="en-US" smtClean="0"/>
              <a:t>B.  IUD is not a good method for adolescents due to an increased risk of pelvic inflammatory disease (PID) in young women</a:t>
            </a:r>
          </a:p>
          <a:p>
            <a:r>
              <a:rPr lang="en-US" smtClean="0"/>
              <a:t>C.  Nuvaring is not popular among adolescents since you must be fitted for a nuvaring and have it placed monthly by a provider</a:t>
            </a:r>
          </a:p>
          <a:p>
            <a:r>
              <a:rPr lang="en-US" smtClean="0"/>
              <a:t>D.  The contraceptive patch is associated with a lower risk of developing a blood clot compared to depo provera</a:t>
            </a:r>
          </a:p>
          <a:p>
            <a:r>
              <a:rPr lang="en-US" smtClean="0"/>
              <a:t>E.  Both A &amp; B are true</a:t>
            </a:r>
            <a:endParaRPr lang="en-US" b="1"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381000" y="0"/>
            <a:ext cx="7467600" cy="1143000"/>
          </a:xfrm>
        </p:spPr>
        <p:txBody>
          <a:bodyPr/>
          <a:lstStyle/>
          <a:p>
            <a:pPr algn="ctr" eaLnBrk="1" fontAlgn="auto" hangingPunct="1">
              <a:spcAft>
                <a:spcPts val="0"/>
              </a:spcAft>
              <a:defRPr/>
            </a:pPr>
            <a:r>
              <a:rPr lang="en-US" sz="3200" dirty="0"/>
              <a:t>When To Start </a:t>
            </a:r>
            <a:r>
              <a:rPr lang="en-US" sz="3200" dirty="0" smtClean="0"/>
              <a:t>Contraception </a:t>
            </a:r>
            <a:endParaRPr lang="en-US" sz="3200" dirty="0"/>
          </a:p>
        </p:txBody>
      </p:sp>
      <p:sp>
        <p:nvSpPr>
          <p:cNvPr id="461827" name="Rectangle 3"/>
          <p:cNvSpPr>
            <a:spLocks noGrp="1" noChangeArrowheads="1"/>
          </p:cNvSpPr>
          <p:nvPr>
            <p:ph type="body" idx="1"/>
          </p:nvPr>
        </p:nvSpPr>
        <p:spPr>
          <a:xfrm>
            <a:off x="457200" y="1295400"/>
            <a:ext cx="8229600" cy="5181600"/>
          </a:xfrm>
        </p:spPr>
        <p:txBody>
          <a:bodyPr/>
          <a:lstStyle/>
          <a:p>
            <a:pPr marL="514350" indent="-514350" eaLnBrk="1" hangingPunct="1">
              <a:lnSpc>
                <a:spcPct val="85000"/>
              </a:lnSpc>
              <a:spcBef>
                <a:spcPct val="25000"/>
              </a:spcBef>
              <a:buFont typeface="+mj-lt"/>
              <a:buAutoNum type="arabicPeriod"/>
              <a:defRPr/>
            </a:pPr>
            <a:r>
              <a:rPr lang="en-US" sz="3000" b="1" dirty="0" err="1" smtClean="0">
                <a:solidFill>
                  <a:srgbClr val="00B0F0"/>
                </a:solidFill>
              </a:rPr>
              <a:t>QuickStart</a:t>
            </a:r>
            <a:r>
              <a:rPr lang="en-US" sz="3000" b="1" dirty="0" smtClean="0">
                <a:solidFill>
                  <a:srgbClr val="00B0F0"/>
                </a:solidFill>
              </a:rPr>
              <a:t> Method </a:t>
            </a:r>
            <a:r>
              <a:rPr lang="en-US" sz="3200" b="1" dirty="0" smtClean="0">
                <a:solidFill>
                  <a:schemeClr val="hlink"/>
                </a:solidFill>
              </a:rPr>
              <a:t>(Preferred)</a:t>
            </a:r>
            <a:r>
              <a:rPr lang="en-US" sz="3000" dirty="0" smtClean="0">
                <a:solidFill>
                  <a:srgbClr val="00B0F0"/>
                </a:solidFill>
              </a:rPr>
              <a:t> </a:t>
            </a:r>
          </a:p>
          <a:p>
            <a:pPr marL="823913" lvl="1" indent="-457200" eaLnBrk="1" hangingPunct="1">
              <a:lnSpc>
                <a:spcPct val="85000"/>
              </a:lnSpc>
              <a:spcBef>
                <a:spcPct val="25000"/>
              </a:spcBef>
              <a:defRPr/>
            </a:pPr>
            <a:r>
              <a:rPr lang="en-US" sz="2400" dirty="0" smtClean="0"/>
              <a:t>Patient starts method the day she gets the medication</a:t>
            </a:r>
            <a:endParaRPr lang="en-US" sz="2400" b="1" dirty="0" smtClean="0">
              <a:solidFill>
                <a:schemeClr val="hlink"/>
              </a:solidFill>
            </a:endParaRPr>
          </a:p>
          <a:p>
            <a:pPr marL="823913" lvl="1" indent="-457200" eaLnBrk="1" hangingPunct="1">
              <a:lnSpc>
                <a:spcPct val="85000"/>
              </a:lnSpc>
              <a:spcBef>
                <a:spcPct val="25000"/>
              </a:spcBef>
              <a:defRPr/>
            </a:pPr>
            <a:r>
              <a:rPr lang="en-US" sz="2400" dirty="0" smtClean="0"/>
              <a:t>Must do pregnancy test if she is not on menses</a:t>
            </a:r>
          </a:p>
          <a:p>
            <a:pPr marL="823913" lvl="1" indent="-457200" eaLnBrk="1" hangingPunct="1">
              <a:lnSpc>
                <a:spcPct val="85000"/>
              </a:lnSpc>
              <a:spcBef>
                <a:spcPct val="25000"/>
              </a:spcBef>
              <a:defRPr/>
            </a:pPr>
            <a:r>
              <a:rPr lang="en-US" sz="2400" dirty="0" smtClean="0"/>
              <a:t>May increase compliance</a:t>
            </a:r>
          </a:p>
          <a:p>
            <a:pPr marL="823913" lvl="1" indent="-457200" eaLnBrk="1" hangingPunct="1">
              <a:lnSpc>
                <a:spcPct val="85000"/>
              </a:lnSpc>
              <a:spcBef>
                <a:spcPct val="25000"/>
              </a:spcBef>
              <a:defRPr/>
            </a:pPr>
            <a:r>
              <a:rPr lang="en-US" sz="2400" dirty="0" smtClean="0"/>
              <a:t>Requires back-up method for 1</a:t>
            </a:r>
            <a:r>
              <a:rPr lang="en-US" sz="2400" baseline="30000" dirty="0" smtClean="0"/>
              <a:t>st</a:t>
            </a:r>
            <a:r>
              <a:rPr lang="en-US" sz="2400" dirty="0" smtClean="0"/>
              <a:t> month as ovulation may have already occurred</a:t>
            </a:r>
          </a:p>
          <a:p>
            <a:pPr marL="1109663" lvl="1" indent="-742950" eaLnBrk="1" hangingPunct="1">
              <a:lnSpc>
                <a:spcPct val="85000"/>
              </a:lnSpc>
              <a:spcBef>
                <a:spcPct val="25000"/>
              </a:spcBef>
              <a:buFont typeface="+mj-lt"/>
              <a:buAutoNum type="arabicPeriod"/>
              <a:defRPr/>
            </a:pPr>
            <a:endParaRPr lang="en-US" sz="3900" dirty="0" smtClean="0"/>
          </a:p>
          <a:p>
            <a:pPr eaLnBrk="1" hangingPunct="1">
              <a:lnSpc>
                <a:spcPct val="85000"/>
              </a:lnSpc>
              <a:spcBef>
                <a:spcPct val="25000"/>
              </a:spcBef>
              <a:buFont typeface="Wingdings" pitchFamily="2" charset="2"/>
              <a:buNone/>
              <a:defRPr/>
            </a:pPr>
            <a:endParaRPr lang="en-US" sz="30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1827">
                                            <p:txEl>
                                              <p:pRg st="0" end="0"/>
                                            </p:txEl>
                                          </p:spTgt>
                                        </p:tgtEl>
                                        <p:attrNameLst>
                                          <p:attrName>style.visibility</p:attrName>
                                        </p:attrNameLst>
                                      </p:cBhvr>
                                      <p:to>
                                        <p:strVal val="visible"/>
                                      </p:to>
                                    </p:set>
                                    <p:animEffect transition="in" filter="fade">
                                      <p:cBhvr>
                                        <p:cTn id="7" dur="1000"/>
                                        <p:tgtEl>
                                          <p:spTgt spid="461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1827">
                                            <p:txEl>
                                              <p:pRg st="1" end="1"/>
                                            </p:txEl>
                                          </p:spTgt>
                                        </p:tgtEl>
                                        <p:attrNameLst>
                                          <p:attrName>style.visibility</p:attrName>
                                        </p:attrNameLst>
                                      </p:cBhvr>
                                      <p:to>
                                        <p:strVal val="visible"/>
                                      </p:to>
                                    </p:set>
                                    <p:animEffect transition="in" filter="fade">
                                      <p:cBhvr>
                                        <p:cTn id="12" dur="1000"/>
                                        <p:tgtEl>
                                          <p:spTgt spid="461827">
                                            <p:txEl>
                                              <p:pRg st="1" end="1"/>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461827">
                                            <p:txEl>
                                              <p:pRg st="2" end="2"/>
                                            </p:txEl>
                                          </p:spTgt>
                                        </p:tgtEl>
                                        <p:attrNameLst>
                                          <p:attrName>style.visibility</p:attrName>
                                        </p:attrNameLst>
                                      </p:cBhvr>
                                      <p:to>
                                        <p:strVal val="visible"/>
                                      </p:to>
                                    </p:set>
                                    <p:animEffect transition="in" filter="fade">
                                      <p:cBhvr>
                                        <p:cTn id="16" dur="2000"/>
                                        <p:tgtEl>
                                          <p:spTgt spid="461827">
                                            <p:txEl>
                                              <p:pRg st="2" end="2"/>
                                            </p:txEl>
                                          </p:spTgt>
                                        </p:tgtEl>
                                      </p:cBhvr>
                                    </p:animEffect>
                                  </p:childTnLst>
                                </p:cTn>
                              </p:par>
                            </p:childTnLst>
                          </p:cTn>
                        </p:par>
                        <p:par>
                          <p:cTn id="17" fill="hold">
                            <p:stCondLst>
                              <p:cond delay="3000"/>
                            </p:stCondLst>
                            <p:childTnLst>
                              <p:par>
                                <p:cTn id="18" presetID="10" presetClass="entr" presetSubtype="0" fill="hold" nodeType="afterEffect">
                                  <p:stCondLst>
                                    <p:cond delay="0"/>
                                  </p:stCondLst>
                                  <p:childTnLst>
                                    <p:set>
                                      <p:cBhvr>
                                        <p:cTn id="19" dur="1" fill="hold">
                                          <p:stCondLst>
                                            <p:cond delay="0"/>
                                          </p:stCondLst>
                                        </p:cTn>
                                        <p:tgtEl>
                                          <p:spTgt spid="461827">
                                            <p:txEl>
                                              <p:pRg st="3" end="3"/>
                                            </p:txEl>
                                          </p:spTgt>
                                        </p:tgtEl>
                                        <p:attrNameLst>
                                          <p:attrName>style.visibility</p:attrName>
                                        </p:attrNameLst>
                                      </p:cBhvr>
                                      <p:to>
                                        <p:strVal val="visible"/>
                                      </p:to>
                                    </p:set>
                                    <p:animEffect transition="in" filter="fade">
                                      <p:cBhvr>
                                        <p:cTn id="20" dur="2000"/>
                                        <p:tgtEl>
                                          <p:spTgt spid="461827">
                                            <p:txEl>
                                              <p:pRg st="3" end="3"/>
                                            </p:txEl>
                                          </p:spTgt>
                                        </p:tgtEl>
                                      </p:cBhvr>
                                    </p:animEffect>
                                  </p:childTnLst>
                                </p:cTn>
                              </p:par>
                            </p:childTnLst>
                          </p:cTn>
                        </p:par>
                        <p:par>
                          <p:cTn id="21" fill="hold">
                            <p:stCondLst>
                              <p:cond delay="5000"/>
                            </p:stCondLst>
                            <p:childTnLst>
                              <p:par>
                                <p:cTn id="22" presetID="10" presetClass="entr" presetSubtype="0" fill="hold" nodeType="afterEffect">
                                  <p:stCondLst>
                                    <p:cond delay="0"/>
                                  </p:stCondLst>
                                  <p:childTnLst>
                                    <p:set>
                                      <p:cBhvr>
                                        <p:cTn id="23" dur="1" fill="hold">
                                          <p:stCondLst>
                                            <p:cond delay="0"/>
                                          </p:stCondLst>
                                        </p:cTn>
                                        <p:tgtEl>
                                          <p:spTgt spid="461827">
                                            <p:txEl>
                                              <p:pRg st="4" end="4"/>
                                            </p:txEl>
                                          </p:spTgt>
                                        </p:tgtEl>
                                        <p:attrNameLst>
                                          <p:attrName>style.visibility</p:attrName>
                                        </p:attrNameLst>
                                      </p:cBhvr>
                                      <p:to>
                                        <p:strVal val="visible"/>
                                      </p:to>
                                    </p:set>
                                    <p:animEffect transition="in" filter="fade">
                                      <p:cBhvr>
                                        <p:cTn id="24" dur="2000"/>
                                        <p:tgtEl>
                                          <p:spTgt spid="4618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p:cNvSpPr>
          <p:nvPr>
            <p:ph type="body" idx="4294967295"/>
          </p:nvPr>
        </p:nvSpPr>
        <p:spPr>
          <a:xfrm>
            <a:off x="457200" y="914400"/>
            <a:ext cx="7467600" cy="5559425"/>
          </a:xfrm>
        </p:spPr>
        <p:txBody>
          <a:bodyPr/>
          <a:lstStyle/>
          <a:p>
            <a:pPr>
              <a:lnSpc>
                <a:spcPct val="80000"/>
              </a:lnSpc>
            </a:pPr>
            <a:r>
              <a:rPr lang="en-US" sz="2000" b="1" smtClean="0"/>
              <a:t>Answer:  A.  </a:t>
            </a:r>
            <a:r>
              <a:rPr lang="en-US" sz="2000" smtClean="0"/>
              <a:t>All estrogen-containing contraceptives (combined pill, patch, and nuvaring) have noncontraceptive benefits including decreased dysmenorrhea, more predictable menses, decreased blood loss with menses, and improved acne and hirsutism.  The IUD is an excellent method for adolescents since it may be in place for a long period of time and does not require them to remember to take something daily or weekly.  The Mirena and ParaGard are not associated with an increased risk of PID outside of the initial period 3 weeks immediately after insertion.  Nuvaring is also a good method for adolescents since it remains in place for 3 weeks at a time.  Unlike a diaphragm, nuvarings do not have to be fitted by a provider, there is only 1 size of nuvaring available.  Unlike an IUD, nuvarings are inserted and removed by the patient.  Finally, the contraceptive patch is associated with a higher risk of developing a blood clot compared to the other estrogen-containing contraceptives (combined pill and nuvaring) as well as the progesterone-only methods (such as depo).  This is because of the elevated serum level of estrogen in a female on the patch.</a:t>
            </a:r>
          </a:p>
          <a:p>
            <a:pPr>
              <a:lnSpc>
                <a:spcPct val="80000"/>
              </a:lnSpc>
            </a:pPr>
            <a:endParaRPr lang="en-US" sz="20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Which of the following contraceptive options are NOT routinely recommended for adolescents?</a:t>
            </a:r>
            <a:br>
              <a:rPr lang="en-US" sz="2600" cap="none" smtClean="0"/>
            </a:br>
            <a:endParaRPr lang="en-US" sz="2600" cap="none" smtClean="0"/>
          </a:p>
        </p:txBody>
      </p:sp>
      <p:sp>
        <p:nvSpPr>
          <p:cNvPr id="92163" name="Rectangle 3"/>
          <p:cNvSpPr>
            <a:spLocks noGrp="1"/>
          </p:cNvSpPr>
          <p:nvPr>
            <p:ph type="body" idx="4294967295"/>
          </p:nvPr>
        </p:nvSpPr>
        <p:spPr/>
        <p:txBody>
          <a:bodyPr/>
          <a:lstStyle/>
          <a:p>
            <a:r>
              <a:rPr lang="en-US" smtClean="0"/>
              <a:t>A.  Nuvaring</a:t>
            </a:r>
          </a:p>
          <a:p>
            <a:r>
              <a:rPr lang="en-US" smtClean="0"/>
              <a:t>B.  IUD</a:t>
            </a:r>
          </a:p>
          <a:p>
            <a:r>
              <a:rPr lang="en-US" smtClean="0"/>
              <a:t>C.  Diaphragm</a:t>
            </a:r>
          </a:p>
          <a:p>
            <a:r>
              <a:rPr lang="en-US" smtClean="0"/>
              <a:t>D.  Contraceptive patch</a:t>
            </a:r>
          </a:p>
          <a:p>
            <a:r>
              <a:rPr lang="en-US" smtClean="0"/>
              <a:t>E.  Female condom</a:t>
            </a:r>
          </a:p>
          <a:p>
            <a:r>
              <a:rPr lang="en-US" smtClean="0"/>
              <a:t>F.  All of the above are routinely recommended for adolescents</a:t>
            </a:r>
            <a:endParaRPr lang="en-US" b="1" smtClean="0"/>
          </a:p>
          <a:p>
            <a:endParaRPr lang="en-US" smtClean="0"/>
          </a:p>
          <a:p>
            <a:endParaRPr lang="en-US"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Which of the following contraceptive options are NOT routinely recommended for adolescents?</a:t>
            </a:r>
            <a:br>
              <a:rPr lang="en-US" sz="2600" cap="none" smtClean="0"/>
            </a:br>
            <a:endParaRPr lang="en-US" sz="2600" cap="none" smtClean="0"/>
          </a:p>
        </p:txBody>
      </p:sp>
      <p:sp>
        <p:nvSpPr>
          <p:cNvPr id="93187" name="Rectangle 3"/>
          <p:cNvSpPr>
            <a:spLocks noGrp="1"/>
          </p:cNvSpPr>
          <p:nvPr>
            <p:ph type="body" idx="4294967295"/>
          </p:nvPr>
        </p:nvSpPr>
        <p:spPr/>
        <p:txBody>
          <a:bodyPr/>
          <a:lstStyle/>
          <a:p>
            <a:r>
              <a:rPr lang="en-US" smtClean="0"/>
              <a:t>A.  Nuvaring</a:t>
            </a:r>
          </a:p>
          <a:p>
            <a:r>
              <a:rPr lang="en-US" smtClean="0"/>
              <a:t>B.  IUD</a:t>
            </a:r>
          </a:p>
          <a:p>
            <a:r>
              <a:rPr lang="en-US" smtClean="0"/>
              <a:t>C.  </a:t>
            </a:r>
            <a:r>
              <a:rPr lang="en-US" smtClean="0">
                <a:solidFill>
                  <a:srgbClr val="FF0000"/>
                </a:solidFill>
              </a:rPr>
              <a:t>Diaphragm</a:t>
            </a:r>
          </a:p>
          <a:p>
            <a:r>
              <a:rPr lang="en-US" smtClean="0"/>
              <a:t>D.  Contraceptive patch</a:t>
            </a:r>
          </a:p>
          <a:p>
            <a:r>
              <a:rPr lang="en-US" smtClean="0"/>
              <a:t>E.  Female condom</a:t>
            </a:r>
          </a:p>
          <a:p>
            <a:r>
              <a:rPr lang="en-US" smtClean="0"/>
              <a:t>F.  All of the above are routinely recommended for adolescents</a:t>
            </a:r>
            <a:endParaRPr lang="en-US" b="1" smtClean="0"/>
          </a:p>
          <a:p>
            <a:endParaRPr lang="en-US" smtClean="0"/>
          </a:p>
          <a:p>
            <a:endParaRPr lang="en-US"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endParaRPr lang="en-US" cap="none" smtClean="0"/>
          </a:p>
        </p:txBody>
      </p:sp>
      <p:sp>
        <p:nvSpPr>
          <p:cNvPr id="91139" name="Rectangle 3"/>
          <p:cNvSpPr>
            <a:spLocks noGrp="1"/>
          </p:cNvSpPr>
          <p:nvPr>
            <p:ph type="body" idx="4294967295"/>
          </p:nvPr>
        </p:nvSpPr>
        <p:spPr/>
        <p:txBody>
          <a:bodyPr/>
          <a:lstStyle/>
          <a:p>
            <a:r>
              <a:rPr lang="en-US" b="1" smtClean="0"/>
              <a:t>Answer:  C.  </a:t>
            </a:r>
            <a:r>
              <a:rPr lang="en-US" smtClean="0"/>
              <a:t>The diaphragm is not recommended for use by adolescents since its use requires a high level of motivation and skill in order to insure accurate placement each use and  proper care and cleaning after use.  It also does not afford any protection against STIs and needs to be refitted after an abortion or significant weight change (&gt;10-20 pounds).  All other methods are recommended in adolescents but nonbarrier methods should be used in conjunction with a barrier (male or female condom) to protect against STIs.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Which of the following is an absolute contraindication to the use of oral contraceptives?</a:t>
            </a:r>
            <a:br>
              <a:rPr lang="en-US" sz="2600" cap="none" smtClean="0"/>
            </a:br>
            <a:endParaRPr lang="en-US" sz="2600" cap="none" smtClean="0"/>
          </a:p>
        </p:txBody>
      </p:sp>
      <p:sp>
        <p:nvSpPr>
          <p:cNvPr id="77827" name="Rectangle 3"/>
          <p:cNvSpPr>
            <a:spLocks noGrp="1"/>
          </p:cNvSpPr>
          <p:nvPr>
            <p:ph type="body" idx="4294967295"/>
          </p:nvPr>
        </p:nvSpPr>
        <p:spPr>
          <a:xfrm>
            <a:off x="457200" y="1219200"/>
            <a:ext cx="7467600" cy="5254625"/>
          </a:xfrm>
        </p:spPr>
        <p:txBody>
          <a:bodyPr/>
          <a:lstStyle/>
          <a:p>
            <a:pPr marL="457200" indent="-457200">
              <a:buFont typeface="Wingdings" pitchFamily="2" charset="2"/>
              <a:buAutoNum type="alphaUcPeriod"/>
            </a:pPr>
            <a:r>
              <a:rPr lang="en-US" smtClean="0"/>
              <a:t>Current pelvic inflammatory disease</a:t>
            </a:r>
          </a:p>
          <a:p>
            <a:pPr marL="457200" indent="-457200">
              <a:buFont typeface="Wingdings" pitchFamily="2" charset="2"/>
              <a:buAutoNum type="alphaUcPeriod"/>
            </a:pPr>
            <a:r>
              <a:rPr lang="en-US" smtClean="0"/>
              <a:t>Hyperthyroidism</a:t>
            </a:r>
          </a:p>
          <a:p>
            <a:pPr marL="457200" indent="-457200">
              <a:buFont typeface="Wingdings" pitchFamily="2" charset="2"/>
              <a:buAutoNum type="alphaUcPeriod"/>
            </a:pPr>
            <a:r>
              <a:rPr lang="en-US" smtClean="0"/>
              <a:t>Severe uncontrolled hypertension</a:t>
            </a:r>
          </a:p>
          <a:p>
            <a:pPr marL="457200" indent="-457200">
              <a:buFont typeface="Wingdings" pitchFamily="2" charset="2"/>
              <a:buAutoNum type="alphaUcPeriod"/>
            </a:pPr>
            <a:r>
              <a:rPr lang="en-US" smtClean="0"/>
              <a:t>Adolescent female on augmentin for a sinus infection</a:t>
            </a:r>
          </a:p>
          <a:p>
            <a:pPr marL="457200" indent="-457200">
              <a:buFont typeface="Wingdings" pitchFamily="2" charset="2"/>
              <a:buAutoNum type="alphaUcPeriod"/>
            </a:pPr>
            <a:r>
              <a:rPr lang="en-US" smtClean="0"/>
              <a:t>Healthy adolescent female who smokes 2-4 cigarettes per day </a:t>
            </a:r>
          </a:p>
          <a:p>
            <a:pPr marL="457200" indent="-457200"/>
            <a:endParaRPr lang="en-US"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r>
              <a:rPr lang="en-US" sz="2600" cap="none" smtClean="0"/>
              <a:t>Which of the following is an absolute contraindication to the use of oral contraceptives?</a:t>
            </a:r>
            <a:br>
              <a:rPr lang="en-US" sz="2600" cap="none" smtClean="0"/>
            </a:br>
            <a:endParaRPr lang="en-US" sz="2600" cap="none" smtClean="0"/>
          </a:p>
        </p:txBody>
      </p:sp>
      <p:sp>
        <p:nvSpPr>
          <p:cNvPr id="79875" name="Rectangle 3"/>
          <p:cNvSpPr>
            <a:spLocks noGrp="1"/>
          </p:cNvSpPr>
          <p:nvPr>
            <p:ph type="body" idx="4294967295"/>
          </p:nvPr>
        </p:nvSpPr>
        <p:spPr>
          <a:xfrm>
            <a:off x="457200" y="1219200"/>
            <a:ext cx="7467600" cy="5254625"/>
          </a:xfrm>
        </p:spPr>
        <p:txBody>
          <a:bodyPr/>
          <a:lstStyle/>
          <a:p>
            <a:pPr marL="457200" indent="-457200">
              <a:buFont typeface="Wingdings" pitchFamily="2" charset="2"/>
              <a:buAutoNum type="alphaUcPeriod"/>
            </a:pPr>
            <a:r>
              <a:rPr lang="en-US" smtClean="0"/>
              <a:t>Current pelvic inflammatory disease</a:t>
            </a:r>
          </a:p>
          <a:p>
            <a:pPr marL="457200" indent="-457200">
              <a:buFont typeface="Wingdings" pitchFamily="2" charset="2"/>
              <a:buAutoNum type="alphaUcPeriod"/>
            </a:pPr>
            <a:r>
              <a:rPr lang="en-US" smtClean="0"/>
              <a:t>Hyperthyroidism</a:t>
            </a:r>
          </a:p>
          <a:p>
            <a:pPr marL="457200" indent="-457200">
              <a:buFont typeface="Wingdings" pitchFamily="2" charset="2"/>
              <a:buAutoNum type="alphaUcPeriod"/>
            </a:pPr>
            <a:r>
              <a:rPr lang="en-US" smtClean="0">
                <a:solidFill>
                  <a:srgbClr val="FF0000"/>
                </a:solidFill>
              </a:rPr>
              <a:t>Severe uncontrolled hypertension</a:t>
            </a:r>
          </a:p>
          <a:p>
            <a:pPr marL="457200" indent="-457200">
              <a:buFont typeface="Wingdings" pitchFamily="2" charset="2"/>
              <a:buAutoNum type="alphaUcPeriod"/>
            </a:pPr>
            <a:r>
              <a:rPr lang="en-US" smtClean="0"/>
              <a:t>Adolescent female on augmentin for a sinus infection</a:t>
            </a:r>
          </a:p>
          <a:p>
            <a:pPr marL="457200" indent="-457200">
              <a:buFont typeface="Wingdings" pitchFamily="2" charset="2"/>
              <a:buAutoNum type="alphaUcPeriod"/>
            </a:pPr>
            <a:r>
              <a:rPr lang="en-US" smtClean="0"/>
              <a:t>Healthy adolescent female who smokes 2-4 cigarettes per day </a:t>
            </a:r>
          </a:p>
          <a:p>
            <a:pPr marL="457200" indent="-457200"/>
            <a:endParaRPr lang="en-US"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p:cNvSpPr>
          <p:nvPr>
            <p:ph type="body" idx="4294967295"/>
          </p:nvPr>
        </p:nvSpPr>
        <p:spPr>
          <a:xfrm>
            <a:off x="457200" y="457200"/>
            <a:ext cx="7467600" cy="6016625"/>
          </a:xfrm>
        </p:spPr>
        <p:txBody>
          <a:bodyPr/>
          <a:lstStyle/>
          <a:p>
            <a:r>
              <a:rPr lang="en-US" sz="2000" b="1" smtClean="0"/>
              <a:t>Answer:  C.  </a:t>
            </a:r>
            <a:r>
              <a:rPr lang="en-US" sz="2000" smtClean="0"/>
              <a:t>Oral contraceptive pills (OCPs) are absolutely contraindicated in females with severe hypertension (&gt;160/110) as well as females with a history of DVT or PE, females with a hypercoagulable disorder, pregnant women or lactating &lt;6 wks postpartum, women with prior breast cancer, liver disease, or migraine with focal neurological deficits.  Females with PID (current or past) or hyperthyroidism are not restricted from using oral contraceptives.  The only antibiotic which may potentially interact with OCPs to decrease contraceptive efficacy is rifampin.  All others do not interact with OCP use.  For a female on rifampin, OCPs may be continued but a back-up method (ie, condoms) should be used.  Females should be counseled that tobacco use while using OCPs can increase their risk of developing cardiovascular disease.  In females under the age 35 and those smoking less than 15 cigarettes per day, this increase risk is minimal so OCP use is not contraindicated. </a:t>
            </a:r>
          </a:p>
          <a:p>
            <a:endParaRPr lang="en-US" sz="200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p:cNvSpPr>
          <p:nvPr>
            <p:ph type="title" idx="4294967295"/>
          </p:nvPr>
        </p:nvSpPr>
        <p:spPr bwMode="auto">
          <a:xfrm>
            <a:off x="457200" y="274638"/>
            <a:ext cx="7467600" cy="868362"/>
          </a:xfrm>
          <a:noFill/>
        </p:spPr>
        <p:txBody>
          <a:bodyPr wrap="square" lIns="91440" tIns="45720" rIns="91440" bIns="45720" numCol="1" anchorCtr="0" compatLnSpc="1">
            <a:prstTxWarp prst="textNoShape">
              <a:avLst/>
            </a:prstTxWarp>
          </a:bodyPr>
          <a:lstStyle/>
          <a:p>
            <a:pPr algn="ctr"/>
            <a:r>
              <a:rPr lang="en-US" cap="none" smtClean="0"/>
              <a:t>RECOMMENDED READING</a:t>
            </a:r>
          </a:p>
        </p:txBody>
      </p:sp>
      <p:sp>
        <p:nvSpPr>
          <p:cNvPr id="66562" name="Rectangle 3"/>
          <p:cNvSpPr>
            <a:spLocks noGrp="1"/>
          </p:cNvSpPr>
          <p:nvPr>
            <p:ph type="body" idx="4294967295"/>
          </p:nvPr>
        </p:nvSpPr>
        <p:spPr>
          <a:xfrm>
            <a:off x="457200" y="1371600"/>
            <a:ext cx="7467600" cy="5102225"/>
          </a:xfrm>
        </p:spPr>
        <p:txBody>
          <a:bodyPr/>
          <a:lstStyle/>
          <a:p>
            <a:r>
              <a:rPr lang="en-US" smtClean="0"/>
              <a:t>Gupta N, Corrado S, Goldstein M.  Hormonal Contraception for the Adolescent.  Peds in Review.  2008;29:386-396.</a:t>
            </a:r>
          </a:p>
          <a:p>
            <a:r>
              <a:rPr lang="en-US" smtClean="0"/>
              <a:t>Zieman M.  Overview of Contraception.  UpToDate Online.  Updated June 1, 2009.</a:t>
            </a:r>
          </a:p>
          <a:p>
            <a:r>
              <a:rPr lang="en-US" smtClean="0"/>
              <a:t>Rimsza M.  Counseling the Adolescent About Contraception.  Peds in Review.  2003;24:162-169.</a:t>
            </a:r>
          </a:p>
          <a:p>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381000" y="0"/>
            <a:ext cx="7467600" cy="1143000"/>
          </a:xfrm>
        </p:spPr>
        <p:txBody>
          <a:bodyPr/>
          <a:lstStyle/>
          <a:p>
            <a:pPr algn="ctr" eaLnBrk="1" fontAlgn="auto" hangingPunct="1">
              <a:spcAft>
                <a:spcPts val="0"/>
              </a:spcAft>
              <a:defRPr/>
            </a:pPr>
            <a:r>
              <a:rPr lang="en-US" sz="3200" dirty="0"/>
              <a:t>When To Start Contraception</a:t>
            </a:r>
          </a:p>
        </p:txBody>
      </p:sp>
      <p:sp>
        <p:nvSpPr>
          <p:cNvPr id="461827" name="Rectangle 3"/>
          <p:cNvSpPr>
            <a:spLocks noGrp="1" noChangeArrowheads="1"/>
          </p:cNvSpPr>
          <p:nvPr>
            <p:ph type="body" idx="1"/>
          </p:nvPr>
        </p:nvSpPr>
        <p:spPr>
          <a:xfrm>
            <a:off x="457200" y="1295400"/>
            <a:ext cx="8229600" cy="5181600"/>
          </a:xfrm>
        </p:spPr>
        <p:txBody>
          <a:bodyPr>
            <a:normAutofit/>
          </a:bodyPr>
          <a:lstStyle/>
          <a:p>
            <a:pPr marL="514350" indent="-514350" eaLnBrk="1" fontAlgn="auto" hangingPunct="1">
              <a:lnSpc>
                <a:spcPct val="85000"/>
              </a:lnSpc>
              <a:spcBef>
                <a:spcPct val="25000"/>
              </a:spcBef>
              <a:spcAft>
                <a:spcPts val="0"/>
              </a:spcAft>
              <a:buFont typeface="+mj-lt"/>
              <a:buAutoNum type="arabicPeriod"/>
              <a:defRPr/>
            </a:pPr>
            <a:r>
              <a:rPr lang="en-US" sz="3000" b="1" dirty="0" err="1">
                <a:solidFill>
                  <a:schemeClr val="bg1">
                    <a:lumMod val="75000"/>
                  </a:schemeClr>
                </a:solidFill>
              </a:rPr>
              <a:t>QuickStart</a:t>
            </a:r>
            <a:r>
              <a:rPr lang="en-US" sz="3000" b="1" dirty="0">
                <a:solidFill>
                  <a:schemeClr val="bg1">
                    <a:lumMod val="75000"/>
                  </a:schemeClr>
                </a:solidFill>
              </a:rPr>
              <a:t> </a:t>
            </a:r>
            <a:r>
              <a:rPr lang="en-US" sz="3000" b="1" dirty="0" smtClean="0">
                <a:solidFill>
                  <a:schemeClr val="bg1">
                    <a:lumMod val="75000"/>
                  </a:schemeClr>
                </a:solidFill>
              </a:rPr>
              <a:t>Method </a:t>
            </a:r>
            <a:r>
              <a:rPr lang="en-US" sz="3200" b="1" dirty="0" smtClean="0">
                <a:solidFill>
                  <a:schemeClr val="bg1">
                    <a:lumMod val="75000"/>
                  </a:schemeClr>
                </a:solidFill>
              </a:rPr>
              <a:t>(Preferred)</a:t>
            </a:r>
            <a:r>
              <a:rPr lang="en-US" sz="3000" dirty="0" smtClean="0">
                <a:solidFill>
                  <a:schemeClr val="bg1">
                    <a:lumMod val="75000"/>
                  </a:schemeClr>
                </a:solidFill>
              </a:rPr>
              <a:t> </a:t>
            </a:r>
          </a:p>
          <a:p>
            <a:pPr marL="514350" indent="-514350" eaLnBrk="1" fontAlgn="auto" hangingPunct="1">
              <a:lnSpc>
                <a:spcPct val="85000"/>
              </a:lnSpc>
              <a:spcBef>
                <a:spcPct val="25000"/>
              </a:spcBef>
              <a:spcAft>
                <a:spcPts val="0"/>
              </a:spcAft>
              <a:buFont typeface="+mj-lt"/>
              <a:buAutoNum type="arabicPeriod"/>
              <a:defRPr/>
            </a:pPr>
            <a:r>
              <a:rPr lang="en-US" sz="3000" b="1" dirty="0" smtClean="0">
                <a:solidFill>
                  <a:srgbClr val="00B0F0"/>
                </a:solidFill>
              </a:rPr>
              <a:t>First </a:t>
            </a:r>
            <a:r>
              <a:rPr lang="en-US" sz="3000" b="1" dirty="0">
                <a:solidFill>
                  <a:srgbClr val="00B0F0"/>
                </a:solidFill>
              </a:rPr>
              <a:t>day of </a:t>
            </a:r>
            <a:r>
              <a:rPr lang="en-US" sz="3000" b="1" dirty="0" smtClean="0">
                <a:solidFill>
                  <a:srgbClr val="00B0F0"/>
                </a:solidFill>
              </a:rPr>
              <a:t>menses</a:t>
            </a:r>
            <a:endParaRPr lang="en-US" sz="2700" b="1" dirty="0" smtClean="0">
              <a:solidFill>
                <a:srgbClr val="00B0F0"/>
              </a:solidFill>
            </a:endParaRPr>
          </a:p>
          <a:p>
            <a:pPr marL="640080" lvl="1" indent="-274320" eaLnBrk="1" fontAlgn="auto" hangingPunct="1">
              <a:lnSpc>
                <a:spcPct val="85000"/>
              </a:lnSpc>
              <a:spcBef>
                <a:spcPct val="25000"/>
              </a:spcBef>
              <a:spcAft>
                <a:spcPts val="0"/>
              </a:spcAft>
              <a:buFont typeface="Wingdings 2"/>
              <a:buChar char=""/>
              <a:defRPr/>
            </a:pPr>
            <a:r>
              <a:rPr lang="en-US" sz="2400" dirty="0" smtClean="0"/>
              <a:t>Easy for patients to remember</a:t>
            </a:r>
          </a:p>
          <a:p>
            <a:pPr marL="640080" lvl="1" indent="-274320" eaLnBrk="1" fontAlgn="auto" hangingPunct="1">
              <a:lnSpc>
                <a:spcPct val="85000"/>
              </a:lnSpc>
              <a:spcBef>
                <a:spcPct val="25000"/>
              </a:spcBef>
              <a:spcAft>
                <a:spcPts val="0"/>
              </a:spcAft>
              <a:buFont typeface="Wingdings 2"/>
              <a:buChar char=""/>
              <a:defRPr/>
            </a:pPr>
            <a:r>
              <a:rPr lang="en-US" sz="2400" dirty="0" smtClean="0"/>
              <a:t>May have decreased compliance if patients forget to start</a:t>
            </a:r>
          </a:p>
          <a:p>
            <a:pPr marL="640080" lvl="1" indent="-274320" eaLnBrk="1" fontAlgn="auto" hangingPunct="1">
              <a:lnSpc>
                <a:spcPct val="85000"/>
              </a:lnSpc>
              <a:spcBef>
                <a:spcPct val="25000"/>
              </a:spcBef>
              <a:spcAft>
                <a:spcPts val="0"/>
              </a:spcAft>
              <a:buFont typeface="Wingdings 2"/>
              <a:buChar char=""/>
              <a:defRPr/>
            </a:pPr>
            <a:r>
              <a:rPr lang="en-US" sz="2400" dirty="0" smtClean="0"/>
              <a:t>May have irregular bleeding for first month</a:t>
            </a:r>
            <a:endParaRPr lang="en-US" sz="2400" dirty="0"/>
          </a:p>
          <a:p>
            <a:pPr marL="274320" indent="-274320" eaLnBrk="1" fontAlgn="auto" hangingPunct="1">
              <a:lnSpc>
                <a:spcPct val="85000"/>
              </a:lnSpc>
              <a:spcBef>
                <a:spcPct val="25000"/>
              </a:spcBef>
              <a:spcAft>
                <a:spcPts val="0"/>
              </a:spcAft>
              <a:buFont typeface="Wingdings" pitchFamily="2" charset="2"/>
              <a:buNone/>
              <a:defRPr/>
            </a:pPr>
            <a:endParaRPr lang="en-US" sz="3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61827">
                                            <p:txEl>
                                              <p:pRg st="1" end="1"/>
                                            </p:txEl>
                                          </p:spTgt>
                                        </p:tgtEl>
                                        <p:attrNameLst>
                                          <p:attrName>style.visibility</p:attrName>
                                        </p:attrNameLst>
                                      </p:cBhvr>
                                      <p:to>
                                        <p:strVal val="visible"/>
                                      </p:to>
                                    </p:set>
                                    <p:animEffect transition="in" filter="fade">
                                      <p:cBhvr>
                                        <p:cTn id="7" dur="1000"/>
                                        <p:tgtEl>
                                          <p:spTgt spid="4618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1827">
                                            <p:txEl>
                                              <p:pRg st="2" end="2"/>
                                            </p:txEl>
                                          </p:spTgt>
                                        </p:tgtEl>
                                        <p:attrNameLst>
                                          <p:attrName>style.visibility</p:attrName>
                                        </p:attrNameLst>
                                      </p:cBhvr>
                                      <p:to>
                                        <p:strVal val="visible"/>
                                      </p:to>
                                    </p:set>
                                    <p:animEffect transition="in" filter="fade">
                                      <p:cBhvr>
                                        <p:cTn id="12" dur="1000"/>
                                        <p:tgtEl>
                                          <p:spTgt spid="461827">
                                            <p:txEl>
                                              <p:pRg st="2" end="2"/>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461827">
                                            <p:txEl>
                                              <p:pRg st="3" end="3"/>
                                            </p:txEl>
                                          </p:spTgt>
                                        </p:tgtEl>
                                        <p:attrNameLst>
                                          <p:attrName>style.visibility</p:attrName>
                                        </p:attrNameLst>
                                      </p:cBhvr>
                                      <p:to>
                                        <p:strVal val="visible"/>
                                      </p:to>
                                    </p:set>
                                    <p:animEffect transition="in" filter="fade">
                                      <p:cBhvr>
                                        <p:cTn id="16" dur="2000"/>
                                        <p:tgtEl>
                                          <p:spTgt spid="461827">
                                            <p:txEl>
                                              <p:pRg st="3" end="3"/>
                                            </p:txEl>
                                          </p:spTgt>
                                        </p:tgtEl>
                                      </p:cBhvr>
                                    </p:animEffect>
                                  </p:childTnLst>
                                </p:cTn>
                              </p:par>
                            </p:childTnLst>
                          </p:cTn>
                        </p:par>
                        <p:par>
                          <p:cTn id="17" fill="hold">
                            <p:stCondLst>
                              <p:cond delay="3000"/>
                            </p:stCondLst>
                            <p:childTnLst>
                              <p:par>
                                <p:cTn id="18" presetID="10" presetClass="entr" presetSubtype="0" fill="hold" nodeType="afterEffect">
                                  <p:stCondLst>
                                    <p:cond delay="0"/>
                                  </p:stCondLst>
                                  <p:childTnLst>
                                    <p:set>
                                      <p:cBhvr>
                                        <p:cTn id="19" dur="1" fill="hold">
                                          <p:stCondLst>
                                            <p:cond delay="0"/>
                                          </p:stCondLst>
                                        </p:cTn>
                                        <p:tgtEl>
                                          <p:spTgt spid="461827">
                                            <p:txEl>
                                              <p:pRg st="4" end="4"/>
                                            </p:txEl>
                                          </p:spTgt>
                                        </p:tgtEl>
                                        <p:attrNameLst>
                                          <p:attrName>style.visibility</p:attrName>
                                        </p:attrNameLst>
                                      </p:cBhvr>
                                      <p:to>
                                        <p:strVal val="visible"/>
                                      </p:to>
                                    </p:set>
                                    <p:animEffect transition="in" filter="fade">
                                      <p:cBhvr>
                                        <p:cTn id="20" dur="2000"/>
                                        <p:tgtEl>
                                          <p:spTgt spid="4618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381000" y="0"/>
            <a:ext cx="7467600" cy="1143000"/>
          </a:xfrm>
        </p:spPr>
        <p:txBody>
          <a:bodyPr/>
          <a:lstStyle/>
          <a:p>
            <a:pPr algn="ctr" eaLnBrk="1" fontAlgn="auto" hangingPunct="1">
              <a:spcAft>
                <a:spcPts val="0"/>
              </a:spcAft>
              <a:defRPr/>
            </a:pPr>
            <a:r>
              <a:rPr lang="en-US" sz="3200" dirty="0"/>
              <a:t>When To Start Contraception</a:t>
            </a:r>
          </a:p>
        </p:txBody>
      </p:sp>
      <p:sp>
        <p:nvSpPr>
          <p:cNvPr id="461827" name="Rectangle 3"/>
          <p:cNvSpPr>
            <a:spLocks noGrp="1" noChangeArrowheads="1"/>
          </p:cNvSpPr>
          <p:nvPr>
            <p:ph type="body" idx="1"/>
          </p:nvPr>
        </p:nvSpPr>
        <p:spPr>
          <a:xfrm>
            <a:off x="457200" y="1295400"/>
            <a:ext cx="8229600" cy="5181600"/>
          </a:xfrm>
        </p:spPr>
        <p:txBody>
          <a:bodyPr>
            <a:normAutofit/>
          </a:bodyPr>
          <a:lstStyle/>
          <a:p>
            <a:pPr marL="514350" indent="-514350" eaLnBrk="1" fontAlgn="auto" hangingPunct="1">
              <a:lnSpc>
                <a:spcPct val="85000"/>
              </a:lnSpc>
              <a:spcBef>
                <a:spcPct val="25000"/>
              </a:spcBef>
              <a:spcAft>
                <a:spcPts val="0"/>
              </a:spcAft>
              <a:buFont typeface="+mj-lt"/>
              <a:buAutoNum type="arabicPeriod"/>
              <a:defRPr/>
            </a:pPr>
            <a:r>
              <a:rPr lang="en-US" sz="3000" b="1" dirty="0" err="1">
                <a:solidFill>
                  <a:schemeClr val="bg1">
                    <a:lumMod val="75000"/>
                  </a:schemeClr>
                </a:solidFill>
              </a:rPr>
              <a:t>QuickStart</a:t>
            </a:r>
            <a:r>
              <a:rPr lang="en-US" sz="3000" b="1" dirty="0">
                <a:solidFill>
                  <a:schemeClr val="bg1">
                    <a:lumMod val="75000"/>
                  </a:schemeClr>
                </a:solidFill>
              </a:rPr>
              <a:t> </a:t>
            </a:r>
            <a:r>
              <a:rPr lang="en-US" sz="3000" b="1" dirty="0" smtClean="0">
                <a:solidFill>
                  <a:schemeClr val="bg1">
                    <a:lumMod val="75000"/>
                  </a:schemeClr>
                </a:solidFill>
              </a:rPr>
              <a:t>Method </a:t>
            </a:r>
            <a:r>
              <a:rPr lang="en-US" sz="3200" b="1" dirty="0" smtClean="0">
                <a:solidFill>
                  <a:schemeClr val="bg1">
                    <a:lumMod val="75000"/>
                  </a:schemeClr>
                </a:solidFill>
              </a:rPr>
              <a:t>(Preferred)</a:t>
            </a:r>
            <a:r>
              <a:rPr lang="en-US" sz="3000" dirty="0" smtClean="0">
                <a:solidFill>
                  <a:schemeClr val="bg1">
                    <a:lumMod val="75000"/>
                  </a:schemeClr>
                </a:solidFill>
              </a:rPr>
              <a:t> </a:t>
            </a:r>
          </a:p>
          <a:p>
            <a:pPr marL="514350" indent="-514350" eaLnBrk="1" fontAlgn="auto" hangingPunct="1">
              <a:lnSpc>
                <a:spcPct val="85000"/>
              </a:lnSpc>
              <a:spcBef>
                <a:spcPct val="25000"/>
              </a:spcBef>
              <a:spcAft>
                <a:spcPts val="0"/>
              </a:spcAft>
              <a:buFont typeface="+mj-lt"/>
              <a:buAutoNum type="arabicPeriod"/>
              <a:defRPr/>
            </a:pPr>
            <a:r>
              <a:rPr lang="en-US" sz="3000" b="1" dirty="0" smtClean="0">
                <a:solidFill>
                  <a:schemeClr val="bg1">
                    <a:lumMod val="75000"/>
                  </a:schemeClr>
                </a:solidFill>
              </a:rPr>
              <a:t>First </a:t>
            </a:r>
            <a:r>
              <a:rPr lang="en-US" sz="3000" b="1" dirty="0">
                <a:solidFill>
                  <a:schemeClr val="bg1">
                    <a:lumMod val="75000"/>
                  </a:schemeClr>
                </a:solidFill>
              </a:rPr>
              <a:t>day of menses</a:t>
            </a:r>
          </a:p>
          <a:p>
            <a:pPr marL="514350" indent="-514350" eaLnBrk="1" fontAlgn="auto" hangingPunct="1">
              <a:lnSpc>
                <a:spcPct val="85000"/>
              </a:lnSpc>
              <a:spcBef>
                <a:spcPct val="25000"/>
              </a:spcBef>
              <a:spcAft>
                <a:spcPts val="0"/>
              </a:spcAft>
              <a:buFont typeface="+mj-lt"/>
              <a:buAutoNum type="arabicPeriod"/>
              <a:defRPr/>
            </a:pPr>
            <a:r>
              <a:rPr lang="en-US" sz="3000" b="1" dirty="0">
                <a:solidFill>
                  <a:srgbClr val="00B0F0"/>
                </a:solidFill>
              </a:rPr>
              <a:t>Sunday after menses starts </a:t>
            </a:r>
            <a:endParaRPr lang="en-US" sz="3000" b="1" dirty="0" smtClean="0">
              <a:solidFill>
                <a:srgbClr val="00B0F0"/>
              </a:solidFill>
            </a:endParaRPr>
          </a:p>
          <a:p>
            <a:pPr marL="640080" lvl="1" indent="-274320" eaLnBrk="1" fontAlgn="auto" hangingPunct="1">
              <a:lnSpc>
                <a:spcPct val="85000"/>
              </a:lnSpc>
              <a:spcBef>
                <a:spcPct val="25000"/>
              </a:spcBef>
              <a:spcAft>
                <a:spcPts val="0"/>
              </a:spcAft>
              <a:buFont typeface="Wingdings 2"/>
              <a:buChar char=""/>
              <a:defRPr/>
            </a:pPr>
            <a:r>
              <a:rPr lang="en-US" sz="2400" dirty="0" smtClean="0"/>
              <a:t>Frequent confusion about which day to actually start</a:t>
            </a:r>
          </a:p>
          <a:p>
            <a:pPr marL="640080" lvl="1" indent="-274320" eaLnBrk="1" fontAlgn="auto" hangingPunct="1">
              <a:lnSpc>
                <a:spcPct val="85000"/>
              </a:lnSpc>
              <a:spcBef>
                <a:spcPct val="25000"/>
              </a:spcBef>
              <a:spcAft>
                <a:spcPts val="0"/>
              </a:spcAft>
              <a:buFont typeface="Wingdings 2"/>
              <a:buChar char=""/>
              <a:defRPr/>
            </a:pPr>
            <a:r>
              <a:rPr lang="en-US" sz="2400" dirty="0" smtClean="0"/>
              <a:t>Decreased irregular bleeding in initial month</a:t>
            </a:r>
            <a:endParaRPr lang="en-US" sz="2400" dirty="0"/>
          </a:p>
          <a:p>
            <a:pPr marL="274320" indent="-274320" eaLnBrk="1" fontAlgn="auto" hangingPunct="1">
              <a:lnSpc>
                <a:spcPct val="85000"/>
              </a:lnSpc>
              <a:spcBef>
                <a:spcPct val="25000"/>
              </a:spcBef>
              <a:spcAft>
                <a:spcPts val="0"/>
              </a:spcAft>
              <a:buFont typeface="Wingdings" pitchFamily="2" charset="2"/>
              <a:buNone/>
              <a:defRPr/>
            </a:pPr>
            <a:endParaRPr lang="en-US" sz="3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61827">
                                            <p:txEl>
                                              <p:pRg st="2" end="2"/>
                                            </p:txEl>
                                          </p:spTgt>
                                        </p:tgtEl>
                                        <p:attrNameLst>
                                          <p:attrName>style.visibility</p:attrName>
                                        </p:attrNameLst>
                                      </p:cBhvr>
                                      <p:to>
                                        <p:strVal val="visible"/>
                                      </p:to>
                                    </p:set>
                                    <p:animEffect transition="in" filter="fade">
                                      <p:cBhvr>
                                        <p:cTn id="7" dur="1000"/>
                                        <p:tgtEl>
                                          <p:spTgt spid="46182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1827">
                                            <p:txEl>
                                              <p:pRg st="3" end="3"/>
                                            </p:txEl>
                                          </p:spTgt>
                                        </p:tgtEl>
                                        <p:attrNameLst>
                                          <p:attrName>style.visibility</p:attrName>
                                        </p:attrNameLst>
                                      </p:cBhvr>
                                      <p:to>
                                        <p:strVal val="visible"/>
                                      </p:to>
                                    </p:set>
                                    <p:animEffect transition="in" filter="fade">
                                      <p:cBhvr>
                                        <p:cTn id="12" dur="1000"/>
                                        <p:tgtEl>
                                          <p:spTgt spid="461827">
                                            <p:txEl>
                                              <p:pRg st="3" end="3"/>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461827">
                                            <p:txEl>
                                              <p:pRg st="4" end="4"/>
                                            </p:txEl>
                                          </p:spTgt>
                                        </p:tgtEl>
                                        <p:attrNameLst>
                                          <p:attrName>style.visibility</p:attrName>
                                        </p:attrNameLst>
                                      </p:cBhvr>
                                      <p:to>
                                        <p:strVal val="visible"/>
                                      </p:to>
                                    </p:set>
                                    <p:animEffect transition="in" filter="fade">
                                      <p:cBhvr>
                                        <p:cTn id="16" dur="2000"/>
                                        <p:tgtEl>
                                          <p:spTgt spid="4618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a:xfrm>
            <a:off x="439738" y="228600"/>
            <a:ext cx="8128000" cy="914400"/>
          </a:xfrm>
        </p:spPr>
        <p:txBody>
          <a:bodyPr>
            <a:normAutofit fontScale="90000"/>
          </a:bodyPr>
          <a:lstStyle/>
          <a:p>
            <a:pPr algn="ctr" eaLnBrk="1" fontAlgn="auto" hangingPunct="1">
              <a:spcAft>
                <a:spcPts val="0"/>
              </a:spcAft>
              <a:defRPr/>
            </a:pPr>
            <a:r>
              <a:rPr lang="en-US" sz="3200" u="sng" dirty="0"/>
              <a:t>Optimal Adolescent Contraceptive Plan</a:t>
            </a:r>
          </a:p>
        </p:txBody>
      </p:sp>
      <p:sp>
        <p:nvSpPr>
          <p:cNvPr id="327683" name="Rectangle 3"/>
          <p:cNvSpPr>
            <a:spLocks noGrp="1" noChangeArrowheads="1"/>
          </p:cNvSpPr>
          <p:nvPr>
            <p:ph type="body" idx="1"/>
          </p:nvPr>
        </p:nvSpPr>
        <p:spPr>
          <a:xfrm>
            <a:off x="0" y="1676400"/>
            <a:ext cx="9144000" cy="4419600"/>
          </a:xfrm>
        </p:spPr>
        <p:txBody>
          <a:bodyPr>
            <a:normAutofit/>
          </a:bodyPr>
          <a:lstStyle/>
          <a:p>
            <a:pPr marL="274320" indent="-274320" algn="ctr" eaLnBrk="1" fontAlgn="auto" hangingPunct="1">
              <a:spcAft>
                <a:spcPts val="0"/>
              </a:spcAft>
              <a:buFont typeface="Wingdings" pitchFamily="2" charset="2"/>
              <a:buNone/>
              <a:defRPr/>
            </a:pPr>
            <a:r>
              <a:rPr lang="en-US" sz="3200" dirty="0" smtClean="0">
                <a:solidFill>
                  <a:srgbClr val="CC0099"/>
                </a:solidFill>
              </a:rPr>
              <a:t>Hormonal Method  </a:t>
            </a:r>
            <a:r>
              <a:rPr lang="en-US" dirty="0"/>
              <a:t>	</a:t>
            </a:r>
            <a:r>
              <a:rPr lang="en-US" dirty="0" smtClean="0"/>
              <a:t>     </a:t>
            </a:r>
            <a:r>
              <a:rPr lang="en-US" sz="3200" dirty="0" smtClean="0">
                <a:solidFill>
                  <a:schemeClr val="accent2">
                    <a:lumMod val="75000"/>
                  </a:schemeClr>
                </a:solidFill>
              </a:rPr>
              <a:t>Barrier </a:t>
            </a:r>
            <a:r>
              <a:rPr lang="en-US" sz="3200" dirty="0">
                <a:solidFill>
                  <a:schemeClr val="accent2">
                    <a:lumMod val="75000"/>
                  </a:schemeClr>
                </a:solidFill>
              </a:rPr>
              <a:t>Method</a:t>
            </a:r>
            <a:r>
              <a:rPr lang="en-US" dirty="0"/>
              <a:t>		</a:t>
            </a:r>
          </a:p>
        </p:txBody>
      </p:sp>
      <p:pic>
        <p:nvPicPr>
          <p:cNvPr id="27651" name="Picture 9" descr="condom"/>
          <p:cNvPicPr>
            <a:picLocks noChangeAspect="1" noChangeArrowheads="1"/>
          </p:cNvPicPr>
          <p:nvPr/>
        </p:nvPicPr>
        <p:blipFill>
          <a:blip r:embed="rId2"/>
          <a:srcRect/>
          <a:stretch>
            <a:fillRect/>
          </a:stretch>
        </p:blipFill>
        <p:spPr bwMode="auto">
          <a:xfrm>
            <a:off x="5562600" y="2667000"/>
            <a:ext cx="3127375" cy="2743200"/>
          </a:xfrm>
          <a:prstGeom prst="rect">
            <a:avLst/>
          </a:prstGeom>
          <a:noFill/>
          <a:ln w="9525">
            <a:noFill/>
            <a:miter lim="800000"/>
            <a:headEnd/>
            <a:tailEnd/>
          </a:ln>
        </p:spPr>
      </p:pic>
      <p:pic>
        <p:nvPicPr>
          <p:cNvPr id="27652" name="Picture 2" descr="http://www.jyi.org/volumes/volume6/issue7/images/redig_pillpack.JPG"/>
          <p:cNvPicPr>
            <a:picLocks noChangeAspect="1" noChangeArrowheads="1"/>
          </p:cNvPicPr>
          <p:nvPr/>
        </p:nvPicPr>
        <p:blipFill>
          <a:blip r:embed="rId3"/>
          <a:srcRect/>
          <a:stretch>
            <a:fillRect/>
          </a:stretch>
        </p:blipFill>
        <p:spPr bwMode="auto">
          <a:xfrm>
            <a:off x="228600" y="2362200"/>
            <a:ext cx="3794125" cy="3352800"/>
          </a:xfrm>
          <a:prstGeom prst="rect">
            <a:avLst/>
          </a:prstGeom>
          <a:noFill/>
          <a:ln w="9525">
            <a:noFill/>
            <a:miter lim="800000"/>
            <a:headEnd/>
            <a:tailEnd/>
          </a:ln>
        </p:spPr>
      </p:pic>
      <p:sp>
        <p:nvSpPr>
          <p:cNvPr id="27653" name="TextBox 7"/>
          <p:cNvSpPr txBox="1">
            <a:spLocks noChangeArrowheads="1"/>
          </p:cNvSpPr>
          <p:nvPr/>
        </p:nvSpPr>
        <p:spPr bwMode="auto">
          <a:xfrm>
            <a:off x="3810000" y="3276600"/>
            <a:ext cx="1600200" cy="708025"/>
          </a:xfrm>
          <a:prstGeom prst="rect">
            <a:avLst/>
          </a:prstGeom>
          <a:noFill/>
          <a:ln w="9525">
            <a:noFill/>
            <a:miter lim="800000"/>
            <a:headEnd/>
            <a:tailEnd/>
          </a:ln>
        </p:spPr>
        <p:txBody>
          <a:bodyPr>
            <a:spAutoFit/>
          </a:bodyPr>
          <a:lstStyle/>
          <a:p>
            <a:r>
              <a:rPr lang="en-US" sz="4000" b="1">
                <a:latin typeface="Century Schoolbook"/>
              </a:rPr>
              <a:t>AND</a:t>
            </a:r>
            <a:endParaRPr lang="en-US" sz="2000" b="1">
              <a:latin typeface="Century Schoolbook"/>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sz="3200" dirty="0" smtClean="0"/>
              <a:t>Hormonal Contraception Options</a:t>
            </a:r>
            <a:endParaRPr lang="en-US" dirty="0"/>
          </a:p>
        </p:txBody>
      </p:sp>
      <p:sp>
        <p:nvSpPr>
          <p:cNvPr id="28674" name="Content Placeholder 2"/>
          <p:cNvSpPr>
            <a:spLocks noGrp="1"/>
          </p:cNvSpPr>
          <p:nvPr>
            <p:ph sz="quarter" idx="1"/>
          </p:nvPr>
        </p:nvSpPr>
        <p:spPr>
          <a:xfrm>
            <a:off x="457200" y="1600200"/>
            <a:ext cx="7467600" cy="4873625"/>
          </a:xfrm>
        </p:spPr>
        <p:txBody>
          <a:bodyPr/>
          <a:lstStyle/>
          <a:p>
            <a:pPr eaLnBrk="1" hangingPunct="1"/>
            <a:r>
              <a:rPr lang="en-US" b="1" smtClean="0"/>
              <a:t>Estrogen and progesterone containing products</a:t>
            </a:r>
          </a:p>
          <a:p>
            <a:pPr lvl="1" eaLnBrk="1" hangingPunct="1"/>
            <a:r>
              <a:rPr lang="en-US" smtClean="0"/>
              <a:t>Combined oral contraceptive</a:t>
            </a:r>
          </a:p>
          <a:p>
            <a:pPr lvl="1" eaLnBrk="1" hangingPunct="1"/>
            <a:r>
              <a:rPr lang="en-US" smtClean="0"/>
              <a:t>Patch (OrthoEvra)</a:t>
            </a:r>
          </a:p>
          <a:p>
            <a:pPr lvl="1" eaLnBrk="1" hangingPunct="1"/>
            <a:r>
              <a:rPr lang="en-US" smtClean="0"/>
              <a:t>NuvaRing</a:t>
            </a:r>
          </a:p>
          <a:p>
            <a:pPr eaLnBrk="1" hangingPunct="1"/>
            <a:endParaRPr lang="en-US" b="1" smtClean="0"/>
          </a:p>
          <a:p>
            <a:pPr eaLnBrk="1" hangingPunct="1"/>
            <a:r>
              <a:rPr lang="en-US" b="1" smtClean="0"/>
              <a:t>Progesterone-only products</a:t>
            </a:r>
          </a:p>
          <a:p>
            <a:pPr lvl="1" eaLnBrk="1" hangingPunct="1"/>
            <a:r>
              <a:rPr lang="en-US" smtClean="0"/>
              <a:t>Oral progestin (mini-pill)</a:t>
            </a:r>
          </a:p>
          <a:p>
            <a:pPr lvl="1" eaLnBrk="1" hangingPunct="1"/>
            <a:r>
              <a:rPr lang="en-US" smtClean="0"/>
              <a:t>Depo Provera</a:t>
            </a:r>
          </a:p>
          <a:p>
            <a:pPr lvl="1" eaLnBrk="1" hangingPunct="1"/>
            <a:r>
              <a:rPr lang="en-US" smtClean="0"/>
              <a:t>Mirena (Levonorgesterol IUD)</a:t>
            </a:r>
          </a:p>
          <a:p>
            <a:pPr lvl="1" eaLnBrk="1" hangingPunct="1"/>
            <a:r>
              <a:rPr lang="en-US" smtClean="0"/>
              <a:t>Implanon (Long acting implant)</a:t>
            </a:r>
          </a:p>
          <a:p>
            <a:pPr lvl="1" eaLnBrk="1" hangingPunct="1"/>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1181</TotalTime>
  <Words>3798</Words>
  <Application>Microsoft Office PowerPoint</Application>
  <PresentationFormat>On-screen Show (4:3)</PresentationFormat>
  <Paragraphs>448</Paragraphs>
  <Slides>57</Slides>
  <Notes>12</Notes>
  <HiddenSlides>0</HiddenSlides>
  <MMClips>0</MMClips>
  <ScaleCrop>false</ScaleCrop>
  <HeadingPairs>
    <vt:vector size="6" baseType="variant">
      <vt:variant>
        <vt:lpstr>Fonts Used</vt:lpstr>
      </vt:variant>
      <vt:variant>
        <vt:i4>5</vt:i4>
      </vt:variant>
      <vt:variant>
        <vt:lpstr>Design Template</vt:lpstr>
      </vt:variant>
      <vt:variant>
        <vt:i4>8</vt:i4>
      </vt:variant>
      <vt:variant>
        <vt:lpstr>Slide Titles</vt:lpstr>
      </vt:variant>
      <vt:variant>
        <vt:i4>57</vt:i4>
      </vt:variant>
    </vt:vector>
  </HeadingPairs>
  <TitlesOfParts>
    <vt:vector size="70" baseType="lpstr">
      <vt:lpstr>Arial</vt:lpstr>
      <vt:lpstr>Century Schoolbook</vt:lpstr>
      <vt:lpstr>Wingdings</vt:lpstr>
      <vt:lpstr>Wingdings 2</vt:lpstr>
      <vt:lpstr>Calibri</vt:lpstr>
      <vt:lpstr>Oriel</vt:lpstr>
      <vt:lpstr>Oriel</vt:lpstr>
      <vt:lpstr>Oriel</vt:lpstr>
      <vt:lpstr>Oriel</vt:lpstr>
      <vt:lpstr>Oriel</vt:lpstr>
      <vt:lpstr>Oriel</vt:lpstr>
      <vt:lpstr>Oriel</vt:lpstr>
      <vt:lpstr>Oriel</vt:lpstr>
      <vt:lpstr>CONTRACEPTION IN ADOLESCENTS</vt:lpstr>
      <vt:lpstr>CONTRACEPTION IN ADOLESCENTS</vt:lpstr>
      <vt:lpstr>THE IMPORTANCE OF CONTRACEPTION IN ADOLESCENCE</vt:lpstr>
      <vt:lpstr>CONSIDERATIONS BEFORE INITIATING CONTRACEPTION WITH ADOLESCENTS</vt:lpstr>
      <vt:lpstr>WHEN TO START CONTRACEPTION </vt:lpstr>
      <vt:lpstr>WHEN TO START CONTRACEPTION</vt:lpstr>
      <vt:lpstr>WHEN TO START CONTRACEPTION</vt:lpstr>
      <vt:lpstr>OPTIMAL ADOLESCENT CONTRACEPTIVE PLAN</vt:lpstr>
      <vt:lpstr>HORMONAL CONTRACEPTION OPTIONS</vt:lpstr>
      <vt:lpstr>Combined Estrogen and Progesterone Containing Products</vt:lpstr>
      <vt:lpstr>COMBINED ESTROGEN AND PROGESTIN MECHANISM OF ACTION</vt:lpstr>
      <vt:lpstr>ESTROGEN AND PROGESTERONE NONCONTRACEPTIVE BENEFITS</vt:lpstr>
      <vt:lpstr>ESTROGEN AND PROGESTERONE  ADVERSE EFFECTS</vt:lpstr>
      <vt:lpstr>RARE ESTROGEN-RELATED HEALTH RISKS</vt:lpstr>
      <vt:lpstr>EFFICACY OF COMBINED CONTRACEPTION</vt:lpstr>
      <vt:lpstr>Combined Oral Contraceptives</vt:lpstr>
      <vt:lpstr>Continuous Oral Contraceptives </vt:lpstr>
      <vt:lpstr>Contraceptive Patch (OrthoEvra)</vt:lpstr>
      <vt:lpstr>Contraceptive Patch</vt:lpstr>
      <vt:lpstr>Blood Clot Risk… Keep it in Perspective</vt:lpstr>
      <vt:lpstr>Contraceptive Patch</vt:lpstr>
      <vt:lpstr>NuvaRing</vt:lpstr>
      <vt:lpstr>NuvaRing</vt:lpstr>
      <vt:lpstr>Progesterone-Only Products</vt:lpstr>
      <vt:lpstr>Progesterone Methods  Mechanism of Action</vt:lpstr>
      <vt:lpstr>Depot Medroxyprogesterone Acetate  (Depo Provera)</vt:lpstr>
      <vt:lpstr>Depo Provera</vt:lpstr>
      <vt:lpstr>Progesterone Only Pill (“Mini Pill”)</vt:lpstr>
      <vt:lpstr>Levonorgesterol-Releasing  Intrauterine Device (Mirena)</vt:lpstr>
      <vt:lpstr>Mirena IUD</vt:lpstr>
      <vt:lpstr>Mirena IUD – Dispelling Myths</vt:lpstr>
      <vt:lpstr>IMPLANON</vt:lpstr>
      <vt:lpstr>Implanon</vt:lpstr>
      <vt:lpstr>NONHORMONAL METHODS CONTRACEPTION</vt:lpstr>
      <vt:lpstr>CONTRACEPTIVE METHODS NOT RECOMMENDED FOR ADOLESCENTS</vt:lpstr>
      <vt:lpstr>CONTRACEPTIVE METHODS NOT RECOMMENDED FOR ADOLESCENTS</vt:lpstr>
      <vt:lpstr>EMERGENCY CONTRACEPTION</vt:lpstr>
      <vt:lpstr>EMERGENCY CONTRACEPTION</vt:lpstr>
      <vt:lpstr>A 17 year old female present to the office asking to start on birth control.  She is currently monogamous with a male partner, using condoms most of the time, and has had 3 male partners in the past.  She has never had a gyn exam and is currently asymptomatic.  She has regular monthly menses and her last period started 1 week ago.  She is interested in starting pills with her next menses.  Which of the following must be done before starting on the pill?</vt:lpstr>
      <vt:lpstr>A 17 year old female present to the office asking to start on birth control.  She is currently monogamous with a male partner, using condoms most of the time, and has had 3 male partners in the past.  She has never had a gyn exam and is currently asymptomatic.  She has regular monthly menses and her last period started 1 week ago.  She is interested in starting pills with her next menses.  Which of the following must be done before starting on the pill?</vt:lpstr>
      <vt:lpstr>Slide 41</vt:lpstr>
      <vt:lpstr>Which of the following statements about the use of contraception among adolescents is TRUE? </vt:lpstr>
      <vt:lpstr>Which of the following statements about the use of contraception among adolescents is TRUE? </vt:lpstr>
      <vt:lpstr>Slide 44</vt:lpstr>
      <vt:lpstr>A 16 year old female is interested in starting depo provera.  Which of the following statements about depo is NOT true?</vt:lpstr>
      <vt:lpstr>A 16 year old female is interested in starting depo provera.  Which of the following statements about depo is NOT true?</vt:lpstr>
      <vt:lpstr>Slide 47</vt:lpstr>
      <vt:lpstr>You are counseling a sexually active 15 year old female about contraception.  Which of the following is a true statement which you may include in your conversation?</vt:lpstr>
      <vt:lpstr>You are counseling a sexually active 15 year old female about contraception.  Which of the following is a true statement which you may include in your conversation?</vt:lpstr>
      <vt:lpstr>Slide 50</vt:lpstr>
      <vt:lpstr>Which of the following contraceptive options are NOT routinely recommended for adolescents? </vt:lpstr>
      <vt:lpstr>Which of the following contraceptive options are NOT routinely recommended for adolescents? </vt:lpstr>
      <vt:lpstr>Slide 53</vt:lpstr>
      <vt:lpstr>Which of the following is an absolute contraindication to the use of oral contraceptives? </vt:lpstr>
      <vt:lpstr>Which of the following is an absolute contraindication to the use of oral contraceptives? </vt:lpstr>
      <vt:lpstr>Slide 56</vt:lpstr>
      <vt:lpstr>RECOMMENDED READING</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Contraception in Adolescents</dc:title>
  <dc:creator>Eliscu, Allison H.</dc:creator>
  <cp:lastModifiedBy>Allie</cp:lastModifiedBy>
  <cp:revision>53</cp:revision>
  <dcterms:created xsi:type="dcterms:W3CDTF">2009-10-22T13:32:15Z</dcterms:created>
  <dcterms:modified xsi:type="dcterms:W3CDTF">2012-08-08T01:16:52Z</dcterms:modified>
</cp:coreProperties>
</file>