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62" r:id="rId9"/>
    <p:sldId id="263" r:id="rId10"/>
    <p:sldId id="269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C9362-7271-4868-B24E-4993906F4D14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2DF0B-86B9-4C73-B494-EDDD3026CD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Pap Smear is not recommended before 21 years old b/c sexually</a:t>
            </a:r>
            <a:r>
              <a:rPr lang="en-US" baseline="0" dirty="0" smtClean="0"/>
              <a:t> active adolescents have a very high rate of HPV and cervical changes consistent with HPV (ASCUS and LGSIL) which frequently self-resolve.  The rate of cervical cancer in adolescents under 21 years old is 1-2/million.  In the past, invasive procedures had been done on adolescents with an abnormal pap smear (</a:t>
            </a:r>
            <a:r>
              <a:rPr lang="en-US" baseline="0" dirty="0" err="1" smtClean="0"/>
              <a:t>colposcopy</a:t>
            </a:r>
            <a:r>
              <a:rPr lang="en-US" baseline="0" dirty="0" smtClean="0"/>
              <a:t> with biopsy, </a:t>
            </a:r>
            <a:r>
              <a:rPr lang="en-US" baseline="0" dirty="0" err="1" smtClean="0"/>
              <a:t>leep</a:t>
            </a:r>
            <a:r>
              <a:rPr lang="en-US" baseline="0" dirty="0" smtClean="0"/>
              <a:t> procedures, cone </a:t>
            </a:r>
            <a:r>
              <a:rPr lang="en-US" baseline="0" dirty="0" err="1" smtClean="0"/>
              <a:t>bx</a:t>
            </a:r>
            <a:r>
              <a:rPr lang="en-US" baseline="0" dirty="0" smtClean="0"/>
              <a:t>, etc) which were expensive, caused a lot of pt anxiety and medical consequences for a lesion that almost always self-resolves.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2DF0B-86B9-4C73-B494-EDDD3026CDF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EC37C52-8BD9-4C2A-AEAB-077BCFA493C8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780456-A421-4ECC-913B-0265738B2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7C52-8BD9-4C2A-AEAB-077BCFA493C8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0456-A421-4ECC-913B-0265738B2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7C52-8BD9-4C2A-AEAB-077BCFA493C8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0456-A421-4ECC-913B-0265738B2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C37C52-8BD9-4C2A-AEAB-077BCFA493C8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780456-A421-4ECC-913B-0265738B25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EC37C52-8BD9-4C2A-AEAB-077BCFA493C8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780456-A421-4ECC-913B-0265738B2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7C52-8BD9-4C2A-AEAB-077BCFA493C8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0456-A421-4ECC-913B-0265738B25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7C52-8BD9-4C2A-AEAB-077BCFA493C8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0456-A421-4ECC-913B-0265738B25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C37C52-8BD9-4C2A-AEAB-077BCFA493C8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780456-A421-4ECC-913B-0265738B25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7C52-8BD9-4C2A-AEAB-077BCFA493C8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80456-A421-4ECC-913B-0265738B2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EC37C52-8BD9-4C2A-AEAB-077BCFA493C8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780456-A421-4ECC-913B-0265738B25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EC37C52-8BD9-4C2A-AEAB-077BCFA493C8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780456-A421-4ECC-913B-0265738B25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C37C52-8BD9-4C2A-AEAB-077BCFA493C8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780456-A421-4ECC-913B-0265738B25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research.bidmc.harvard.edu/VPTutorials/midlife/default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762000"/>
            <a:ext cx="6172200" cy="3265962"/>
          </a:xfrm>
        </p:spPr>
        <p:txBody>
          <a:bodyPr>
            <a:normAutofit/>
          </a:bodyPr>
          <a:lstStyle/>
          <a:p>
            <a:pPr algn="ctr"/>
            <a:r>
              <a:rPr lang="en-US" sz="3400" dirty="0" smtClean="0"/>
              <a:t>Performing a Gynecological Examination on Adolescent Females</a:t>
            </a:r>
            <a:endParaRPr lang="en-US" sz="3400" dirty="0"/>
          </a:p>
        </p:txBody>
      </p:sp>
      <p:sp>
        <p:nvSpPr>
          <p:cNvPr id="3" name="Rectangle 2"/>
          <p:cNvSpPr/>
          <p:nvPr/>
        </p:nvSpPr>
        <p:spPr>
          <a:xfrm>
            <a:off x="3048000" y="4724400"/>
            <a:ext cx="57262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Allison Eliscu, MD, FAAP</a:t>
            </a:r>
          </a:p>
        </p:txBody>
      </p:sp>
      <p:sp>
        <p:nvSpPr>
          <p:cNvPr id="4" name="Rectangle 3"/>
          <p:cNvSpPr/>
          <p:nvPr/>
        </p:nvSpPr>
        <p:spPr>
          <a:xfrm>
            <a:off x="6781800" y="6096000"/>
            <a:ext cx="1821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Rev. June 2012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Normal Adolescent Cervix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229600" cy="4873752"/>
          </a:xfrm>
        </p:spPr>
        <p:txBody>
          <a:bodyPr/>
          <a:lstStyle/>
          <a:p>
            <a:r>
              <a:rPr lang="en-US" b="1" dirty="0" err="1" smtClean="0"/>
              <a:t>Ectropion</a:t>
            </a:r>
            <a:r>
              <a:rPr lang="en-US" dirty="0" smtClean="0"/>
              <a:t> – transformation zone between immature </a:t>
            </a:r>
            <a:r>
              <a:rPr lang="en-US" dirty="0" smtClean="0"/>
              <a:t>(columnar) </a:t>
            </a:r>
            <a:r>
              <a:rPr lang="en-US" dirty="0" smtClean="0"/>
              <a:t>and mature </a:t>
            </a:r>
            <a:r>
              <a:rPr lang="en-US" dirty="0" smtClean="0"/>
              <a:t>(</a:t>
            </a:r>
            <a:r>
              <a:rPr lang="en-US" dirty="0" err="1" smtClean="0"/>
              <a:t>squamous</a:t>
            </a:r>
            <a:r>
              <a:rPr lang="en-US" dirty="0" smtClean="0"/>
              <a:t>) </a:t>
            </a:r>
            <a:r>
              <a:rPr lang="en-US" dirty="0" smtClean="0"/>
              <a:t>epithelium</a:t>
            </a:r>
          </a:p>
          <a:p>
            <a:r>
              <a:rPr lang="en-US" dirty="0" err="1" smtClean="0"/>
              <a:t>Ectropion</a:t>
            </a:r>
            <a:r>
              <a:rPr lang="en-US" dirty="0" smtClean="0"/>
              <a:t> is dark red and usually </a:t>
            </a:r>
            <a:r>
              <a:rPr lang="en-US" dirty="0" smtClean="0"/>
              <a:t>asymmetric</a:t>
            </a:r>
          </a:p>
          <a:p>
            <a:r>
              <a:rPr lang="en-US" dirty="0" smtClean="0"/>
              <a:t>Does not bleed when touched with </a:t>
            </a:r>
            <a:r>
              <a:rPr lang="en-US" dirty="0" err="1" smtClean="0"/>
              <a:t>Qtip</a:t>
            </a:r>
            <a:r>
              <a:rPr lang="en-US" dirty="0" smtClean="0"/>
              <a:t> (</a:t>
            </a:r>
            <a:r>
              <a:rPr lang="en-US" dirty="0" err="1" smtClean="0"/>
              <a:t>nonfriable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No treatment necessary</a:t>
            </a:r>
          </a:p>
          <a:p>
            <a:endParaRPr lang="en-US" dirty="0" smtClean="0"/>
          </a:p>
        </p:txBody>
      </p:sp>
      <p:pic>
        <p:nvPicPr>
          <p:cNvPr id="1026" name="Picture 2" descr="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962400"/>
            <a:ext cx="2491323" cy="2362200"/>
          </a:xfrm>
          <a:prstGeom prst="rect">
            <a:avLst/>
          </a:prstGeom>
          <a:noFill/>
        </p:spPr>
      </p:pic>
      <p:pic>
        <p:nvPicPr>
          <p:cNvPr id="1028" name="Picture 4" descr="http://www.womenshealthapta.org/secure/ob101/my%20documents4/text/Pap/Ectropi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3810000"/>
            <a:ext cx="2514600" cy="277129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733800" y="4419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Normal </a:t>
            </a:r>
            <a:r>
              <a:rPr lang="en-US" dirty="0" err="1" smtClean="0"/>
              <a:t>Ectropion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876800" y="4419600"/>
            <a:ext cx="1143000" cy="1524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 flipV="1">
            <a:off x="2743200" y="4724400"/>
            <a:ext cx="1066800" cy="3810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Obtaining </a:t>
            </a:r>
            <a:r>
              <a:rPr lang="en-US" dirty="0" err="1" smtClean="0"/>
              <a:t>Endocervical</a:t>
            </a:r>
            <a:r>
              <a:rPr lang="en-US" dirty="0" smtClean="0"/>
              <a:t> Specimens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Begin with either pap smear or STI testing</a:t>
            </a:r>
          </a:p>
          <a:p>
            <a:pPr lvl="1"/>
            <a:r>
              <a:rPr lang="en-US" dirty="0" smtClean="0"/>
              <a:t>Usually begin with test you are more concerned about</a:t>
            </a:r>
          </a:p>
          <a:p>
            <a:r>
              <a:rPr lang="en-US" dirty="0" smtClean="0"/>
              <a:t>Wipe cervix clean with cotton swab</a:t>
            </a:r>
          </a:p>
          <a:p>
            <a:endParaRPr lang="en-US" dirty="0" smtClean="0"/>
          </a:p>
          <a:p>
            <a:r>
              <a:rPr lang="en-US" dirty="0" smtClean="0"/>
              <a:t>STI Testing</a:t>
            </a:r>
          </a:p>
          <a:p>
            <a:pPr lvl="1"/>
            <a:r>
              <a:rPr lang="en-US" dirty="0" smtClean="0"/>
              <a:t>Insert test-specific swab into cervical </a:t>
            </a:r>
            <a:r>
              <a:rPr lang="en-US" dirty="0" err="1" smtClean="0"/>
              <a:t>os</a:t>
            </a:r>
            <a:endParaRPr lang="en-US" dirty="0" smtClean="0"/>
          </a:p>
          <a:p>
            <a:pPr lvl="1"/>
            <a:r>
              <a:rPr lang="en-US" dirty="0" smtClean="0"/>
              <a:t>Rotate swab for 10-30 seconds</a:t>
            </a:r>
          </a:p>
          <a:p>
            <a:pPr lvl="1"/>
            <a:r>
              <a:rPr lang="en-US" dirty="0" smtClean="0"/>
              <a:t>Insert swab immediately into collection tube, break swab at scoring, cap test tube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Obtaining </a:t>
            </a:r>
            <a:r>
              <a:rPr lang="en-US" dirty="0" err="1" smtClean="0"/>
              <a:t>Endocervical</a:t>
            </a:r>
            <a:r>
              <a:rPr lang="en-US" dirty="0" smtClean="0"/>
              <a:t> Specimens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Pap smear testing</a:t>
            </a:r>
          </a:p>
          <a:p>
            <a:pPr lvl="1"/>
            <a:r>
              <a:rPr lang="en-US" sz="1900" dirty="0" smtClean="0"/>
              <a:t>Insert spatula with long arm into cervix</a:t>
            </a:r>
          </a:p>
          <a:p>
            <a:pPr lvl="1"/>
            <a:r>
              <a:rPr lang="en-US" sz="1900" dirty="0" smtClean="0"/>
              <a:t>Rotate the spatula once </a:t>
            </a:r>
          </a:p>
          <a:p>
            <a:pPr lvl="1"/>
            <a:r>
              <a:rPr lang="en-US" sz="1900" dirty="0" smtClean="0"/>
              <a:t>Put spatula immediately into </a:t>
            </a:r>
            <a:r>
              <a:rPr lang="en-US" sz="1900" dirty="0" err="1" smtClean="0"/>
              <a:t>thinprep</a:t>
            </a:r>
            <a:r>
              <a:rPr lang="en-US" sz="1900" dirty="0" smtClean="0"/>
              <a:t> canister</a:t>
            </a:r>
          </a:p>
          <a:p>
            <a:pPr lvl="1"/>
            <a:r>
              <a:rPr lang="en-US" sz="1900" dirty="0" smtClean="0"/>
              <a:t>Rinse spatula vigorously 10 times in liquid</a:t>
            </a:r>
          </a:p>
          <a:p>
            <a:pPr lvl="1"/>
            <a:r>
              <a:rPr lang="en-US" sz="1900" dirty="0" smtClean="0"/>
              <a:t>Insert brush into cervix</a:t>
            </a:r>
          </a:p>
          <a:p>
            <a:pPr lvl="1"/>
            <a:r>
              <a:rPr lang="en-US" sz="1900" dirty="0" smtClean="0"/>
              <a:t>Rotate brush ¼ to ½ turn only</a:t>
            </a:r>
          </a:p>
          <a:p>
            <a:pPr lvl="1"/>
            <a:r>
              <a:rPr lang="en-US" sz="1900" dirty="0" smtClean="0"/>
              <a:t>Put brush in liquid and rotate vigorously</a:t>
            </a:r>
          </a:p>
          <a:p>
            <a:pPr lvl="1"/>
            <a:r>
              <a:rPr lang="en-US" sz="1900" dirty="0" smtClean="0"/>
              <a:t>May use spatula to scrape extra cells off of brush</a:t>
            </a:r>
          </a:p>
          <a:p>
            <a:pPr lvl="1"/>
            <a:endParaRPr lang="en-US" sz="1900" dirty="0" smtClean="0"/>
          </a:p>
          <a:p>
            <a:r>
              <a:rPr lang="en-US" sz="2000" dirty="0" smtClean="0"/>
              <a:t>May use broom instead of spatula/brush combination for pap smear</a:t>
            </a:r>
          </a:p>
          <a:p>
            <a:pPr lvl="1"/>
            <a:r>
              <a:rPr lang="en-US" sz="1900" dirty="0" smtClean="0"/>
              <a:t>Insert broom into cervix and rotate 5 times</a:t>
            </a:r>
          </a:p>
          <a:p>
            <a:pPr lvl="1"/>
            <a:r>
              <a:rPr lang="en-US" sz="1900" dirty="0" smtClean="0"/>
              <a:t>Vigorously rotate broom in liquid 10 times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685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Bimanual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Apply lubrication to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fingers of dominant hand</a:t>
            </a:r>
          </a:p>
          <a:p>
            <a:r>
              <a:rPr lang="en-US" dirty="0" smtClean="0"/>
              <a:t>Slowly introduce 1 or 2 fingers into vagina</a:t>
            </a:r>
          </a:p>
          <a:p>
            <a:r>
              <a:rPr lang="en-US" dirty="0" smtClean="0"/>
              <a:t>Assess Cervix</a:t>
            </a:r>
          </a:p>
          <a:p>
            <a:pPr lvl="1"/>
            <a:r>
              <a:rPr lang="en-US" dirty="0" smtClean="0"/>
              <a:t>Note size, shape, and consistency	</a:t>
            </a:r>
          </a:p>
          <a:p>
            <a:pPr lvl="1"/>
            <a:r>
              <a:rPr lang="en-US" dirty="0" smtClean="0"/>
              <a:t>Move cervix side-to-side checking for cervical motion tenderness (</a:t>
            </a:r>
            <a:r>
              <a:rPr lang="en-US" dirty="0" err="1" smtClean="0"/>
              <a:t>cmt</a:t>
            </a:r>
            <a:r>
              <a:rPr lang="en-US" dirty="0" smtClean="0"/>
              <a:t>)</a:t>
            </a:r>
          </a:p>
          <a:p>
            <a:r>
              <a:rPr lang="en-US" dirty="0" smtClean="0"/>
              <a:t>Assess Uterus</a:t>
            </a:r>
          </a:p>
          <a:p>
            <a:pPr lvl="1"/>
            <a:r>
              <a:rPr lang="en-US" dirty="0" smtClean="0"/>
              <a:t>Place </a:t>
            </a:r>
            <a:r>
              <a:rPr lang="en-US" dirty="0" err="1" smtClean="0"/>
              <a:t>nondominant</a:t>
            </a:r>
            <a:r>
              <a:rPr lang="en-US" dirty="0" smtClean="0"/>
              <a:t> hand on lower </a:t>
            </a:r>
            <a:r>
              <a:rPr lang="en-US" dirty="0" err="1" smtClean="0"/>
              <a:t>midabdomen</a:t>
            </a:r>
            <a:endParaRPr lang="en-US" dirty="0" smtClean="0"/>
          </a:p>
          <a:p>
            <a:pPr lvl="1"/>
            <a:r>
              <a:rPr lang="en-US" dirty="0" smtClean="0"/>
              <a:t>Slide vaginal fingers anterior to cervix, push fingers </a:t>
            </a:r>
            <a:r>
              <a:rPr lang="en-US" dirty="0" err="1" smtClean="0"/>
              <a:t>anteriorly</a:t>
            </a:r>
            <a:endParaRPr lang="en-US" dirty="0" smtClean="0"/>
          </a:p>
          <a:p>
            <a:pPr lvl="1"/>
            <a:r>
              <a:rPr lang="en-US" dirty="0" smtClean="0"/>
              <a:t>Push downwards with abdominal hand</a:t>
            </a:r>
          </a:p>
          <a:p>
            <a:pPr lvl="1"/>
            <a:r>
              <a:rPr lang="en-US" dirty="0" smtClean="0"/>
              <a:t>Try to palpate uterus between 2 hands</a:t>
            </a:r>
          </a:p>
          <a:p>
            <a:pPr lvl="1"/>
            <a:r>
              <a:rPr lang="en-US" dirty="0" smtClean="0"/>
              <a:t>Assess size, consistency, shape, tenderness, and masses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Bimanual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Assess Ovaries</a:t>
            </a:r>
          </a:p>
          <a:p>
            <a:pPr lvl="1"/>
            <a:r>
              <a:rPr lang="en-US" dirty="0" smtClean="0"/>
              <a:t>Move vaginal fingers into right lateral fornix</a:t>
            </a:r>
          </a:p>
          <a:p>
            <a:pPr lvl="1"/>
            <a:r>
              <a:rPr lang="en-US" dirty="0" smtClean="0"/>
              <a:t>Place abdominal hand on right lower quadrant</a:t>
            </a:r>
          </a:p>
          <a:p>
            <a:pPr lvl="1"/>
            <a:r>
              <a:rPr lang="en-US" dirty="0" smtClean="0"/>
              <a:t>Sweep abdominal hand downwards and medially</a:t>
            </a:r>
          </a:p>
          <a:p>
            <a:pPr lvl="1"/>
            <a:r>
              <a:rPr lang="en-US" dirty="0" smtClean="0"/>
              <a:t>Try to palpate </a:t>
            </a:r>
            <a:r>
              <a:rPr lang="en-US" dirty="0" err="1" smtClean="0"/>
              <a:t>adnexal</a:t>
            </a:r>
            <a:r>
              <a:rPr lang="en-US" dirty="0" smtClean="0"/>
              <a:t> contents between fingers</a:t>
            </a:r>
          </a:p>
          <a:p>
            <a:pPr lvl="1"/>
            <a:r>
              <a:rPr lang="en-US" dirty="0" smtClean="0"/>
              <a:t>Assess for shape, masses, tenderness</a:t>
            </a:r>
          </a:p>
          <a:p>
            <a:pPr lvl="1"/>
            <a:r>
              <a:rPr lang="en-US" dirty="0" smtClean="0"/>
              <a:t>May or may not be palpable based on body </a:t>
            </a:r>
            <a:r>
              <a:rPr lang="en-US" dirty="0" err="1" smtClean="0"/>
              <a:t>habitus</a:t>
            </a:r>
            <a:endParaRPr lang="en-US" dirty="0" smtClean="0"/>
          </a:p>
          <a:p>
            <a:pPr lvl="1"/>
            <a:r>
              <a:rPr lang="en-US" dirty="0" smtClean="0"/>
              <a:t>Move to left side and repeat</a:t>
            </a:r>
          </a:p>
          <a:p>
            <a:r>
              <a:rPr lang="en-US" dirty="0" err="1" smtClean="0"/>
              <a:t>Rectovaginal</a:t>
            </a:r>
            <a:r>
              <a:rPr lang="en-US" dirty="0" smtClean="0"/>
              <a:t> Exam</a:t>
            </a:r>
          </a:p>
          <a:p>
            <a:pPr lvl="1"/>
            <a:r>
              <a:rPr lang="en-US" dirty="0" smtClean="0"/>
              <a:t>Optimal palpation of posterior cul-de-sac and </a:t>
            </a:r>
            <a:r>
              <a:rPr lang="en-US" dirty="0" err="1" smtClean="0"/>
              <a:t>retroverted</a:t>
            </a:r>
            <a:r>
              <a:rPr lang="en-US" dirty="0" smtClean="0"/>
              <a:t> uterus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Recommended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/>
          <a:lstStyle/>
          <a:p>
            <a:r>
              <a:rPr lang="en-US" sz="2200" dirty="0" smtClean="0"/>
              <a:t>Potter J, Carrion-Gomez Y.  Pelvic Exam.  Retrieved from Reference Library: Virtual Patient 09 – A woman at Midlife; The Carl J. Shapiro Institute for Education and Research at Harvard Medical School and Beth Israel Deaconess Medical Center website at:  </a:t>
            </a:r>
            <a:r>
              <a:rPr lang="en-US" sz="2200" dirty="0" smtClean="0">
                <a:hlinkClick r:id="rId2"/>
              </a:rPr>
              <a:t>http://research.bidmc.harvard.edu/VPTutorials/midlife/default.htm</a:t>
            </a:r>
            <a:endParaRPr lang="en-US" sz="2200" dirty="0" smtClean="0"/>
          </a:p>
          <a:p>
            <a:r>
              <a:rPr lang="en-US" sz="2200" dirty="0" err="1" smtClean="0"/>
              <a:t>Carusi</a:t>
            </a:r>
            <a:r>
              <a:rPr lang="en-US" sz="2200" dirty="0" smtClean="0"/>
              <a:t> DA, Goldstein DP.  The Gynecologic History and Physical Examination.  </a:t>
            </a:r>
            <a:r>
              <a:rPr lang="en-US" sz="2200" dirty="0" err="1" smtClean="0"/>
              <a:t>UpToDate</a:t>
            </a:r>
            <a:r>
              <a:rPr lang="en-US" sz="2200" dirty="0" smtClean="0"/>
              <a:t> Online.  Updated August 11, 2009</a:t>
            </a:r>
            <a:r>
              <a:rPr lang="en-US" sz="2200" dirty="0" smtClean="0"/>
              <a:t>.</a:t>
            </a:r>
          </a:p>
          <a:p>
            <a:r>
              <a:rPr lang="en-US" sz="2200" dirty="0" smtClean="0"/>
              <a:t>Cervical cytology screening. ACOG Practice Bulletin No. 109. American College of Obstetricians and Gynecologists. </a:t>
            </a:r>
            <a:r>
              <a:rPr lang="en-US" sz="2200" dirty="0" err="1" smtClean="0"/>
              <a:t>Obstet</a:t>
            </a:r>
            <a:r>
              <a:rPr lang="en-US" sz="2200" dirty="0" smtClean="0"/>
              <a:t> </a:t>
            </a:r>
            <a:r>
              <a:rPr lang="en-US" sz="2200" dirty="0" err="1" smtClean="0"/>
              <a:t>Gynecol</a:t>
            </a:r>
            <a:r>
              <a:rPr lang="en-US" sz="2200" dirty="0" smtClean="0"/>
              <a:t> 2009; 114:1409. </a:t>
            </a:r>
          </a:p>
          <a:p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</p:spPr>
        <p:txBody>
          <a:bodyPr/>
          <a:lstStyle/>
          <a:p>
            <a:pPr algn="ctr"/>
            <a:r>
              <a:rPr lang="en-US" dirty="0" smtClean="0"/>
              <a:t>Obtaining a </a:t>
            </a:r>
            <a:r>
              <a:rPr lang="en-US" dirty="0" err="1" smtClean="0"/>
              <a:t>Gyn</a:t>
            </a:r>
            <a:r>
              <a:rPr lang="en-US" dirty="0" smtClean="0"/>
              <a:t>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5026152"/>
          </a:xfrm>
        </p:spPr>
        <p:txBody>
          <a:bodyPr/>
          <a:lstStyle/>
          <a:p>
            <a:pPr marL="377190" indent="-285750"/>
            <a:r>
              <a:rPr lang="en-US" dirty="0" smtClean="0"/>
              <a:t>Menstrual history</a:t>
            </a:r>
          </a:p>
          <a:p>
            <a:pPr marL="742950" lvl="1" indent="-285750"/>
            <a:r>
              <a:rPr lang="en-US" dirty="0" smtClean="0"/>
              <a:t>Menarche</a:t>
            </a:r>
          </a:p>
          <a:p>
            <a:pPr marL="742950" lvl="1" indent="-285750"/>
            <a:r>
              <a:rPr lang="en-US" dirty="0" smtClean="0"/>
              <a:t>Length of </a:t>
            </a:r>
            <a:r>
              <a:rPr lang="en-US" dirty="0" smtClean="0"/>
              <a:t>cycle (time between 1</a:t>
            </a:r>
            <a:r>
              <a:rPr lang="en-US" baseline="30000" dirty="0" smtClean="0"/>
              <a:t>st</a:t>
            </a:r>
            <a:r>
              <a:rPr lang="en-US" dirty="0" smtClean="0"/>
              <a:t> day of bleeding from one cycle to next)</a:t>
            </a:r>
            <a:endParaRPr lang="en-US" dirty="0" smtClean="0"/>
          </a:p>
          <a:p>
            <a:pPr marL="742950" lvl="1" indent="-285750"/>
            <a:r>
              <a:rPr lang="en-US" dirty="0" smtClean="0"/>
              <a:t>Duration of bleeding</a:t>
            </a:r>
          </a:p>
          <a:p>
            <a:pPr marL="377190" indent="-285750"/>
            <a:r>
              <a:rPr lang="en-US" dirty="0" smtClean="0"/>
              <a:t>Last menstrual period</a:t>
            </a:r>
          </a:p>
          <a:p>
            <a:pPr marL="377190" indent="-285750"/>
            <a:r>
              <a:rPr lang="en-US" dirty="0" smtClean="0"/>
              <a:t>Presence of symptoms? </a:t>
            </a:r>
            <a:endParaRPr lang="en-US" dirty="0" smtClean="0"/>
          </a:p>
          <a:p>
            <a:pPr marL="742950" lvl="1" indent="-285750"/>
            <a:r>
              <a:rPr lang="en-US" dirty="0" smtClean="0"/>
              <a:t>Vaginal discharge?</a:t>
            </a:r>
            <a:endParaRPr lang="en-US" dirty="0" smtClean="0"/>
          </a:p>
          <a:p>
            <a:pPr marL="742950" lvl="1" indent="-285750"/>
            <a:r>
              <a:rPr lang="en-US" dirty="0" smtClean="0"/>
              <a:t>Dysuria?</a:t>
            </a:r>
          </a:p>
          <a:p>
            <a:pPr marL="742950" lvl="1" indent="-285750"/>
            <a:r>
              <a:rPr lang="en-US" dirty="0" smtClean="0"/>
              <a:t>Vaginal itch?</a:t>
            </a:r>
          </a:p>
          <a:p>
            <a:pPr marL="742950" lvl="1" indent="-285750"/>
            <a:r>
              <a:rPr lang="en-US" dirty="0" smtClean="0"/>
              <a:t>Odor?</a:t>
            </a:r>
            <a:endParaRPr lang="en-US" dirty="0" smtClean="0"/>
          </a:p>
          <a:p>
            <a:pPr marL="377190" indent="-285750"/>
            <a:r>
              <a:rPr lang="en-US" dirty="0" smtClean="0"/>
              <a:t>Prior gynecological exams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Obtaining a Sexual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77190" indent="-285750"/>
            <a:r>
              <a:rPr lang="en-US" dirty="0" smtClean="0"/>
              <a:t>History of sexual activity</a:t>
            </a:r>
          </a:p>
          <a:p>
            <a:pPr marL="377190" indent="-285750"/>
            <a:r>
              <a:rPr lang="en-US" dirty="0" smtClean="0"/>
              <a:t>Number of lifetime partners (male, female, both)</a:t>
            </a:r>
          </a:p>
          <a:p>
            <a:pPr marL="377190" indent="-285750"/>
            <a:r>
              <a:rPr lang="en-US" dirty="0" err="1" smtClean="0"/>
              <a:t>Coitarche</a:t>
            </a:r>
            <a:r>
              <a:rPr lang="en-US" dirty="0" smtClean="0"/>
              <a:t> (age of sexual debut)</a:t>
            </a:r>
          </a:p>
          <a:p>
            <a:pPr marL="377190" indent="-285750"/>
            <a:r>
              <a:rPr lang="en-US" dirty="0" smtClean="0"/>
              <a:t>Most recent sexual </a:t>
            </a:r>
            <a:r>
              <a:rPr lang="en-US" dirty="0" smtClean="0"/>
              <a:t>encounter </a:t>
            </a:r>
          </a:p>
          <a:p>
            <a:pPr marL="742950" lvl="1" indent="-285750"/>
            <a:r>
              <a:rPr lang="en-US" dirty="0" smtClean="0"/>
              <a:t>Risk of pregnancy</a:t>
            </a:r>
          </a:p>
          <a:p>
            <a:pPr marL="742950" lvl="1" indent="-285750"/>
            <a:r>
              <a:rPr lang="en-US" dirty="0" smtClean="0"/>
              <a:t>Determine if they need emergency </a:t>
            </a:r>
            <a:r>
              <a:rPr lang="en-US" dirty="0" smtClean="0"/>
              <a:t>contraception (</a:t>
            </a:r>
            <a:r>
              <a:rPr lang="en-US" dirty="0" smtClean="0"/>
              <a:t>for unprotected sex within last 5 days)</a:t>
            </a:r>
            <a:endParaRPr lang="en-US" dirty="0" smtClean="0"/>
          </a:p>
          <a:p>
            <a:pPr marL="377190" indent="-285750"/>
            <a:r>
              <a:rPr lang="en-US" dirty="0" smtClean="0"/>
              <a:t>History of </a:t>
            </a:r>
            <a:r>
              <a:rPr lang="en-US" dirty="0" smtClean="0"/>
              <a:t>contraception use</a:t>
            </a:r>
          </a:p>
          <a:p>
            <a:pPr marL="377190" indent="-285750"/>
            <a:r>
              <a:rPr lang="en-US" dirty="0" smtClean="0"/>
              <a:t>Frequency of condom use</a:t>
            </a:r>
            <a:endParaRPr lang="en-US" dirty="0" smtClean="0"/>
          </a:p>
          <a:p>
            <a:pPr marL="377190" indent="-285750"/>
            <a:r>
              <a:rPr lang="en-US" dirty="0" smtClean="0"/>
              <a:t>History of STIs</a:t>
            </a:r>
          </a:p>
          <a:p>
            <a:pPr marL="377190" indent="-285750"/>
            <a:r>
              <a:rPr lang="en-US" dirty="0" smtClean="0"/>
              <a:t>History of pregnancy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pPr algn="ctr"/>
            <a:r>
              <a:rPr lang="en-US" dirty="0" smtClean="0"/>
              <a:t>Before </a:t>
            </a:r>
            <a:r>
              <a:rPr lang="en-US" dirty="0" smtClean="0"/>
              <a:t>Starting the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/>
          <a:lstStyle/>
          <a:p>
            <a:r>
              <a:rPr lang="en-US" dirty="0" smtClean="0"/>
              <a:t>Ask patient about expectations of exam</a:t>
            </a:r>
          </a:p>
          <a:p>
            <a:r>
              <a:rPr lang="en-US" dirty="0" smtClean="0"/>
              <a:t>Explain exam step-by-step</a:t>
            </a:r>
          </a:p>
          <a:p>
            <a:r>
              <a:rPr lang="en-US" dirty="0" smtClean="0"/>
              <a:t>Show her equipment and explain how it works</a:t>
            </a:r>
          </a:p>
          <a:p>
            <a:r>
              <a:rPr lang="en-US" dirty="0" smtClean="0"/>
              <a:t>Set up equipment and tests before starting</a:t>
            </a:r>
          </a:p>
          <a:p>
            <a:r>
              <a:rPr lang="en-US" dirty="0" smtClean="0"/>
              <a:t>Have chaperone present</a:t>
            </a:r>
          </a:p>
          <a:p>
            <a:r>
              <a:rPr lang="en-US" dirty="0" smtClean="0"/>
              <a:t>Explain that exam is easier if muscles are relaxed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Gyn</a:t>
            </a:r>
            <a:r>
              <a:rPr lang="en-US" dirty="0" smtClean="0"/>
              <a:t> Testing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Pap Smear</a:t>
            </a:r>
          </a:p>
          <a:p>
            <a:pPr lvl="1"/>
            <a:r>
              <a:rPr lang="en-US" dirty="0" smtClean="0"/>
              <a:t>Initial pap when 21 years old – regardless of age of sexual debut (unless </a:t>
            </a:r>
            <a:r>
              <a:rPr lang="en-US" dirty="0" err="1" smtClean="0"/>
              <a:t>immunecompromised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Repeat testing every 2 years</a:t>
            </a:r>
          </a:p>
          <a:p>
            <a:endParaRPr lang="en-US" dirty="0" smtClean="0"/>
          </a:p>
          <a:p>
            <a:r>
              <a:rPr lang="en-US" dirty="0" smtClean="0"/>
              <a:t>Gonorrhea and Chlamydia Testing</a:t>
            </a:r>
          </a:p>
          <a:p>
            <a:pPr lvl="1"/>
            <a:r>
              <a:rPr lang="en-US" dirty="0" smtClean="0"/>
              <a:t>Annual testing in sexually active adolescents</a:t>
            </a:r>
          </a:p>
          <a:p>
            <a:pPr lvl="1"/>
            <a:r>
              <a:rPr lang="en-US" dirty="0" smtClean="0"/>
              <a:t>More frequent if they are high risk, have vaginal symptoms</a:t>
            </a:r>
            <a:r>
              <a:rPr lang="en-US" dirty="0" smtClean="0"/>
              <a:t> </a:t>
            </a:r>
            <a:r>
              <a:rPr lang="en-US" dirty="0" smtClean="0"/>
              <a:t>or HIV+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Speculum (smallest size possible)</a:t>
            </a:r>
          </a:p>
          <a:p>
            <a:r>
              <a:rPr lang="en-US" dirty="0" smtClean="0"/>
              <a:t>Lubricant (Does NOT interfere with results)</a:t>
            </a:r>
          </a:p>
          <a:p>
            <a:r>
              <a:rPr lang="en-US" dirty="0" smtClean="0"/>
              <a:t>Light source</a:t>
            </a:r>
          </a:p>
          <a:p>
            <a:r>
              <a:rPr lang="en-US" dirty="0" smtClean="0"/>
              <a:t>Liquid thin prep container (for Pap smear)</a:t>
            </a:r>
          </a:p>
          <a:p>
            <a:r>
              <a:rPr lang="en-US" dirty="0" smtClean="0"/>
              <a:t>Spatula &amp; </a:t>
            </a:r>
            <a:r>
              <a:rPr lang="en-US" dirty="0" err="1" smtClean="0"/>
              <a:t>cytobrush</a:t>
            </a:r>
            <a:r>
              <a:rPr lang="en-US" dirty="0" smtClean="0"/>
              <a:t> or broom to collect pap smear</a:t>
            </a:r>
          </a:p>
          <a:p>
            <a:r>
              <a:rPr lang="en-US" dirty="0" smtClean="0"/>
              <a:t>Gonorrhea/Chlamydia DNA probe container</a:t>
            </a:r>
          </a:p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 t="7059" r="7999" b="39879"/>
          <a:stretch>
            <a:fillRect/>
          </a:stretch>
        </p:blipFill>
        <p:spPr bwMode="auto">
          <a:xfrm>
            <a:off x="457200" y="4800600"/>
            <a:ext cx="2524125" cy="164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/>
          <a:srcRect r="56662"/>
          <a:stretch>
            <a:fillRect/>
          </a:stretch>
        </p:blipFill>
        <p:spPr bwMode="auto">
          <a:xfrm>
            <a:off x="3657600" y="4648200"/>
            <a:ext cx="1052513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5029200"/>
            <a:ext cx="27432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Patient 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Gown patient with drape across lap</a:t>
            </a:r>
          </a:p>
          <a:p>
            <a:r>
              <a:rPr lang="en-US" dirty="0" smtClean="0"/>
              <a:t>Raise head of table slightly</a:t>
            </a:r>
          </a:p>
          <a:p>
            <a:r>
              <a:rPr lang="en-US" dirty="0" smtClean="0"/>
              <a:t>Extend stirrups (should be slightly outwards)</a:t>
            </a:r>
          </a:p>
          <a:p>
            <a:r>
              <a:rPr lang="en-US" dirty="0" smtClean="0"/>
              <a:t>Slide body down until buttocks hangs off table by 1-2 inches</a:t>
            </a:r>
          </a:p>
          <a:p>
            <a:r>
              <a:rPr lang="en-US" dirty="0" smtClean="0"/>
              <a:t>Ask if patient is comfortable in stirrups before proceeding</a:t>
            </a:r>
          </a:p>
          <a:p>
            <a:r>
              <a:rPr lang="en-US" dirty="0" smtClean="0"/>
              <a:t>Keep drape across unexamined areas</a:t>
            </a:r>
          </a:p>
          <a:p>
            <a:pPr lvl="1"/>
            <a:r>
              <a:rPr lang="en-US" dirty="0" smtClean="0"/>
              <a:t>Do not let drape block eye contact with patient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pPr algn="ctr"/>
            <a:r>
              <a:rPr lang="en-US" dirty="0" smtClean="0"/>
              <a:t>External Genital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330952"/>
          </a:xfrm>
        </p:spPr>
        <p:txBody>
          <a:bodyPr/>
          <a:lstStyle/>
          <a:p>
            <a:r>
              <a:rPr lang="en-US" dirty="0" smtClean="0"/>
              <a:t>Begin by touching the thigh with back of hand </a:t>
            </a:r>
          </a:p>
          <a:p>
            <a:r>
              <a:rPr lang="en-US" dirty="0" smtClean="0"/>
              <a:t>Check pubic hair region for lesions</a:t>
            </a:r>
          </a:p>
          <a:p>
            <a:r>
              <a:rPr lang="en-US" dirty="0" smtClean="0"/>
              <a:t>Check labia </a:t>
            </a:r>
            <a:r>
              <a:rPr lang="en-US" dirty="0" err="1" smtClean="0"/>
              <a:t>majora</a:t>
            </a:r>
            <a:r>
              <a:rPr lang="en-US" dirty="0" smtClean="0"/>
              <a:t> for lesions</a:t>
            </a:r>
          </a:p>
          <a:p>
            <a:r>
              <a:rPr lang="en-US" dirty="0" smtClean="0"/>
              <a:t>Spread labia </a:t>
            </a:r>
            <a:r>
              <a:rPr lang="en-US" dirty="0" err="1" smtClean="0"/>
              <a:t>majora</a:t>
            </a:r>
            <a:r>
              <a:rPr lang="en-US" dirty="0" smtClean="0"/>
              <a:t> to check labia </a:t>
            </a:r>
            <a:r>
              <a:rPr lang="en-US" dirty="0" err="1" smtClean="0"/>
              <a:t>minora</a:t>
            </a:r>
            <a:r>
              <a:rPr lang="en-US" dirty="0" smtClean="0"/>
              <a:t> and </a:t>
            </a:r>
            <a:r>
              <a:rPr lang="en-US" dirty="0" err="1" smtClean="0"/>
              <a:t>introitus</a:t>
            </a:r>
            <a:r>
              <a:rPr lang="en-US" dirty="0" smtClean="0"/>
              <a:t> for lesions or abnormalities</a:t>
            </a:r>
          </a:p>
          <a:p>
            <a:r>
              <a:rPr lang="en-US" dirty="0" smtClean="0"/>
              <a:t>Inspect </a:t>
            </a:r>
            <a:r>
              <a:rPr lang="en-US" dirty="0" err="1" smtClean="0"/>
              <a:t>perianal</a:t>
            </a:r>
            <a:r>
              <a:rPr lang="en-US" dirty="0" smtClean="0"/>
              <a:t> area for abnormalities</a:t>
            </a: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3853898"/>
            <a:ext cx="4000500" cy="2861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Speculum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Separate labia </a:t>
            </a:r>
            <a:r>
              <a:rPr lang="en-US" dirty="0" err="1" smtClean="0"/>
              <a:t>minora</a:t>
            </a:r>
            <a:r>
              <a:rPr lang="en-US" dirty="0" smtClean="0"/>
              <a:t> with fingers of </a:t>
            </a:r>
            <a:r>
              <a:rPr lang="en-US" dirty="0" err="1" smtClean="0"/>
              <a:t>nondominant</a:t>
            </a:r>
            <a:r>
              <a:rPr lang="en-US" dirty="0" smtClean="0"/>
              <a:t> hand</a:t>
            </a:r>
          </a:p>
          <a:p>
            <a:r>
              <a:rPr lang="en-US" dirty="0" smtClean="0"/>
              <a:t>Start with speculum in vertical position</a:t>
            </a:r>
          </a:p>
          <a:p>
            <a:r>
              <a:rPr lang="en-US" dirty="0" smtClean="0"/>
              <a:t>Hold bills closed </a:t>
            </a:r>
          </a:p>
          <a:p>
            <a:r>
              <a:rPr lang="en-US" dirty="0" smtClean="0"/>
              <a:t>Insert gradually with bills pointing </a:t>
            </a:r>
            <a:r>
              <a:rPr lang="en-US" dirty="0" err="1" smtClean="0"/>
              <a:t>posteriorly</a:t>
            </a:r>
            <a:r>
              <a:rPr lang="en-US" dirty="0" smtClean="0"/>
              <a:t> (downward position towards back)</a:t>
            </a:r>
          </a:p>
          <a:p>
            <a:r>
              <a:rPr lang="en-US" dirty="0" smtClean="0"/>
              <a:t>Once fully inserted, turn speculum horizontally</a:t>
            </a:r>
          </a:p>
          <a:p>
            <a:r>
              <a:rPr lang="en-US" dirty="0" smtClean="0"/>
              <a:t>Open bills slowly to allow cervix to pop into view</a:t>
            </a:r>
          </a:p>
          <a:p>
            <a:r>
              <a:rPr lang="en-US" dirty="0" smtClean="0"/>
              <a:t>Do NOT open bills until inserted completely</a:t>
            </a:r>
          </a:p>
          <a:p>
            <a:r>
              <a:rPr lang="en-US" dirty="0" smtClean="0"/>
              <a:t>If unable to find cervix, remove speculum and check position with finger, then retry inserting speculum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88</TotalTime>
  <Words>891</Words>
  <Application>Microsoft Office PowerPoint</Application>
  <PresentationFormat>On-screen Show (4:3)</PresentationFormat>
  <Paragraphs>130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Performing a Gynecological Examination on Adolescent Females</vt:lpstr>
      <vt:lpstr>Obtaining a Gyn History</vt:lpstr>
      <vt:lpstr>Obtaining a Sexual History</vt:lpstr>
      <vt:lpstr>Before Starting the Exam</vt:lpstr>
      <vt:lpstr>Gyn Testing Recommendations</vt:lpstr>
      <vt:lpstr>Equipment</vt:lpstr>
      <vt:lpstr>Patient Positioning</vt:lpstr>
      <vt:lpstr>External Genital Examination</vt:lpstr>
      <vt:lpstr>Speculum Examination</vt:lpstr>
      <vt:lpstr>Normal Adolescent Cervix</vt:lpstr>
      <vt:lpstr>Obtaining Endocervical Specimens</vt:lpstr>
      <vt:lpstr>Obtaining Endocervical Specimens</vt:lpstr>
      <vt:lpstr>Bimanual Examination</vt:lpstr>
      <vt:lpstr>Bimanual Examination</vt:lpstr>
      <vt:lpstr>Recommended Reading</vt:lpstr>
    </vt:vector>
  </TitlesOfParts>
  <Company>Stony Brook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Performing a Gynecological Examination on Adolescent Females</dc:title>
  <dc:creator>Eliscu, Allison H.</dc:creator>
  <cp:lastModifiedBy>Eliscu, Allison H.</cp:lastModifiedBy>
  <cp:revision>10</cp:revision>
  <dcterms:created xsi:type="dcterms:W3CDTF">2010-01-12T20:19:54Z</dcterms:created>
  <dcterms:modified xsi:type="dcterms:W3CDTF">2012-06-20T14:48:09Z</dcterms:modified>
</cp:coreProperties>
</file>