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6"/>
  </p:notesMasterIdLst>
  <p:handoutMasterIdLst>
    <p:handoutMasterId r:id="rId37"/>
  </p:handoutMasterIdLst>
  <p:sldIdLst>
    <p:sldId id="256" r:id="rId2"/>
    <p:sldId id="257" r:id="rId3"/>
    <p:sldId id="272" r:id="rId4"/>
    <p:sldId id="275" r:id="rId5"/>
    <p:sldId id="258" r:id="rId6"/>
    <p:sldId id="259" r:id="rId7"/>
    <p:sldId id="269" r:id="rId8"/>
    <p:sldId id="262" r:id="rId9"/>
    <p:sldId id="270" r:id="rId10"/>
    <p:sldId id="264" r:id="rId11"/>
    <p:sldId id="268" r:id="rId12"/>
    <p:sldId id="261" r:id="rId13"/>
    <p:sldId id="271" r:id="rId14"/>
    <p:sldId id="273" r:id="rId15"/>
    <p:sldId id="274" r:id="rId16"/>
    <p:sldId id="276" r:id="rId17"/>
    <p:sldId id="277" r:id="rId18"/>
    <p:sldId id="278" r:id="rId19"/>
    <p:sldId id="279" r:id="rId20"/>
    <p:sldId id="280" r:id="rId21"/>
    <p:sldId id="281" r:id="rId22"/>
    <p:sldId id="282" r:id="rId23"/>
    <p:sldId id="283" r:id="rId24"/>
    <p:sldId id="298" r:id="rId25"/>
    <p:sldId id="285" r:id="rId26"/>
    <p:sldId id="286" r:id="rId27"/>
    <p:sldId id="287" r:id="rId28"/>
    <p:sldId id="288" r:id="rId29"/>
    <p:sldId id="289" r:id="rId30"/>
    <p:sldId id="299" r:id="rId31"/>
    <p:sldId id="294" r:id="rId32"/>
    <p:sldId id="297" r:id="rId33"/>
    <p:sldId id="300" r:id="rId34"/>
    <p:sldId id="30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65" autoAdjust="0"/>
    <p:restoredTop sz="81952" autoAdjust="0"/>
  </p:normalViewPr>
  <p:slideViewPr>
    <p:cSldViewPr>
      <p:cViewPr varScale="1">
        <p:scale>
          <a:sx n="101" d="100"/>
          <a:sy n="101" d="100"/>
        </p:scale>
        <p:origin x="196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1" d="100"/>
          <a:sy n="91" d="100"/>
        </p:scale>
        <p:origin x="-1884"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3EE95B-693A-4B54-A72E-127837E6C2AF}" type="datetimeFigureOut">
              <a:rPr lang="en-US" smtClean="0"/>
              <a:pPr/>
              <a:t>1/10/2018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4831456-3F67-4FAC-846A-126DCDA460F7}" type="slidenum">
              <a:rPr lang="en-US" smtClean="0"/>
              <a:pPr/>
              <a:t>‹#›</a:t>
            </a:fld>
            <a:endParaRPr lang="en-US"/>
          </a:p>
        </p:txBody>
      </p:sp>
    </p:spTree>
    <p:extLst>
      <p:ext uri="{BB962C8B-B14F-4D97-AF65-F5344CB8AC3E}">
        <p14:creationId xmlns:p14="http://schemas.microsoft.com/office/powerpoint/2010/main" val="396423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A515C-F08F-4F6F-9187-C71612835BD5}" type="datetimeFigureOut">
              <a:rPr lang="en-US" smtClean="0"/>
              <a:pPr/>
              <a:t>1/10/2018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9F383D-87C8-4ACF-A1F4-5C8579041295}" type="slidenum">
              <a:rPr lang="en-US" smtClean="0"/>
              <a:pPr/>
              <a:t>‹#›</a:t>
            </a:fld>
            <a:endParaRPr lang="en-US"/>
          </a:p>
        </p:txBody>
      </p:sp>
    </p:spTree>
    <p:extLst>
      <p:ext uri="{BB962C8B-B14F-4D97-AF65-F5344CB8AC3E}">
        <p14:creationId xmlns:p14="http://schemas.microsoft.com/office/powerpoint/2010/main" val="931517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1</a:t>
            </a:fld>
            <a:endParaRPr lang="en-US"/>
          </a:p>
        </p:txBody>
      </p:sp>
    </p:spTree>
    <p:extLst>
      <p:ext uri="{BB962C8B-B14F-4D97-AF65-F5344CB8AC3E}">
        <p14:creationId xmlns:p14="http://schemas.microsoft.com/office/powerpoint/2010/main" val="1701350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single risk factor can explain child maltreatment. The interaction of multiple risk factors predisposes a child to maltreatment.</a:t>
            </a:r>
          </a:p>
          <a:p>
            <a:r>
              <a:rPr lang="en-US" b="1" dirty="0" smtClean="0"/>
              <a:t>Child related risk factors </a:t>
            </a:r>
            <a:r>
              <a:rPr lang="en-US" dirty="0" smtClean="0"/>
              <a:t>can include: unwanted/ unplanned pregnancy, preterm birth, congenital or acquired physical disability, congenital or acquired mental disability, chronic illness ,child with a difficult temperament, emotional or behavioral</a:t>
            </a:r>
            <a:r>
              <a:rPr lang="en-US" baseline="0" dirty="0" smtClean="0"/>
              <a:t> problem (colic, ADHD).</a:t>
            </a:r>
          </a:p>
          <a:p>
            <a:r>
              <a:rPr lang="en-US" b="1" baseline="0" dirty="0" smtClean="0"/>
              <a:t>Parent related risk factors </a:t>
            </a:r>
            <a:r>
              <a:rPr lang="en-US" baseline="0" dirty="0" smtClean="0"/>
              <a:t>can include: substance use/ abuse, depression/ mental illness/ low self esteem, young maternal or paternal age, impulsive/ poor anger control, history of being maltreated as a child, poor coping skills, inappropriate or unrealistic expectations for the child’s developmental level, negative perception of normal child behavior.</a:t>
            </a:r>
          </a:p>
          <a:p>
            <a:r>
              <a:rPr lang="en-US" b="1" baseline="0" dirty="0" smtClean="0"/>
              <a:t>Community/ environmental related risk factors </a:t>
            </a:r>
            <a:r>
              <a:rPr lang="en-US" baseline="0" dirty="0" smtClean="0"/>
              <a:t>can include: poverty, crime, unemployment, domestic violence, social isolation, lack of supports, single parent home, non-biologically related male living in home.</a:t>
            </a:r>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10</a:t>
            </a:fld>
            <a:endParaRPr lang="en-US"/>
          </a:p>
        </p:txBody>
      </p:sp>
    </p:spTree>
    <p:extLst>
      <p:ext uri="{BB962C8B-B14F-4D97-AF65-F5344CB8AC3E}">
        <p14:creationId xmlns:p14="http://schemas.microsoft.com/office/powerpoint/2010/main" val="1774743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11</a:t>
            </a:fld>
            <a:endParaRPr lang="en-US"/>
          </a:p>
        </p:txBody>
      </p:sp>
    </p:spTree>
    <p:extLst>
      <p:ext uri="{BB962C8B-B14F-4D97-AF65-F5344CB8AC3E}">
        <p14:creationId xmlns:p14="http://schemas.microsoft.com/office/powerpoint/2010/main" val="36415490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Primary care providers for children, especially pediatricians are in the position to develop a strong and trusting relationship with families/ patients through repeated exposure in times of sickness and in health. These exposures provide the opportunity to observe and assess child behavior, parenting practices, and family stressors.</a:t>
            </a:r>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12</a:t>
            </a:fld>
            <a:endParaRPr lang="en-US"/>
          </a:p>
        </p:txBody>
      </p:sp>
    </p:spTree>
    <p:extLst>
      <p:ext uri="{BB962C8B-B14F-4D97-AF65-F5344CB8AC3E}">
        <p14:creationId xmlns:p14="http://schemas.microsoft.com/office/powerpoint/2010/main" val="4166928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13</a:t>
            </a:fld>
            <a:endParaRPr lang="en-US"/>
          </a:p>
        </p:txBody>
      </p:sp>
    </p:spTree>
    <p:extLst>
      <p:ext uri="{BB962C8B-B14F-4D97-AF65-F5344CB8AC3E}">
        <p14:creationId xmlns:p14="http://schemas.microsoft.com/office/powerpoint/2010/main" val="28598715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14</a:t>
            </a:fld>
            <a:endParaRPr lang="en-US"/>
          </a:p>
        </p:txBody>
      </p:sp>
    </p:spTree>
    <p:extLst>
      <p:ext uri="{BB962C8B-B14F-4D97-AF65-F5344CB8AC3E}">
        <p14:creationId xmlns:p14="http://schemas.microsoft.com/office/powerpoint/2010/main" val="224883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15</a:t>
            </a:fld>
            <a:endParaRPr lang="en-US"/>
          </a:p>
        </p:txBody>
      </p:sp>
    </p:spTree>
    <p:extLst>
      <p:ext uri="{BB962C8B-B14F-4D97-AF65-F5344CB8AC3E}">
        <p14:creationId xmlns:p14="http://schemas.microsoft.com/office/powerpoint/2010/main" val="8526351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16</a:t>
            </a:fld>
            <a:endParaRPr lang="en-US"/>
          </a:p>
        </p:txBody>
      </p:sp>
    </p:spTree>
    <p:extLst>
      <p:ext uri="{BB962C8B-B14F-4D97-AF65-F5344CB8AC3E}">
        <p14:creationId xmlns:p14="http://schemas.microsoft.com/office/powerpoint/2010/main" val="236749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17</a:t>
            </a:fld>
            <a:endParaRPr lang="en-US"/>
          </a:p>
        </p:txBody>
      </p:sp>
    </p:spTree>
    <p:extLst>
      <p:ext uri="{BB962C8B-B14F-4D97-AF65-F5344CB8AC3E}">
        <p14:creationId xmlns:p14="http://schemas.microsoft.com/office/powerpoint/2010/main" val="15264343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18</a:t>
            </a:fld>
            <a:endParaRPr lang="en-US"/>
          </a:p>
        </p:txBody>
      </p:sp>
    </p:spTree>
    <p:extLst>
      <p:ext uri="{BB962C8B-B14F-4D97-AF65-F5344CB8AC3E}">
        <p14:creationId xmlns:p14="http://schemas.microsoft.com/office/powerpoint/2010/main" val="41658117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19</a:t>
            </a:fld>
            <a:endParaRPr lang="en-US"/>
          </a:p>
        </p:txBody>
      </p:sp>
    </p:spTree>
    <p:extLst>
      <p:ext uri="{BB962C8B-B14F-4D97-AF65-F5344CB8AC3E}">
        <p14:creationId xmlns:p14="http://schemas.microsoft.com/office/powerpoint/2010/main" val="24880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2</a:t>
            </a:fld>
            <a:endParaRPr lang="en-US"/>
          </a:p>
        </p:txBody>
      </p:sp>
    </p:spTree>
    <p:extLst>
      <p:ext uri="{BB962C8B-B14F-4D97-AF65-F5344CB8AC3E}">
        <p14:creationId xmlns:p14="http://schemas.microsoft.com/office/powerpoint/2010/main" val="1495234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20</a:t>
            </a:fld>
            <a:endParaRPr lang="en-US"/>
          </a:p>
        </p:txBody>
      </p:sp>
    </p:spTree>
    <p:extLst>
      <p:ext uri="{BB962C8B-B14F-4D97-AF65-F5344CB8AC3E}">
        <p14:creationId xmlns:p14="http://schemas.microsoft.com/office/powerpoint/2010/main" val="41290264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21</a:t>
            </a:fld>
            <a:endParaRPr lang="en-US"/>
          </a:p>
        </p:txBody>
      </p:sp>
    </p:spTree>
    <p:extLst>
      <p:ext uri="{BB962C8B-B14F-4D97-AF65-F5344CB8AC3E}">
        <p14:creationId xmlns:p14="http://schemas.microsoft.com/office/powerpoint/2010/main" val="4043577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22</a:t>
            </a:fld>
            <a:endParaRPr lang="en-US"/>
          </a:p>
        </p:txBody>
      </p:sp>
    </p:spTree>
    <p:extLst>
      <p:ext uri="{BB962C8B-B14F-4D97-AF65-F5344CB8AC3E}">
        <p14:creationId xmlns:p14="http://schemas.microsoft.com/office/powerpoint/2010/main" val="42702549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23</a:t>
            </a:fld>
            <a:endParaRPr lang="en-US"/>
          </a:p>
        </p:txBody>
      </p:sp>
    </p:spTree>
    <p:extLst>
      <p:ext uri="{BB962C8B-B14F-4D97-AF65-F5344CB8AC3E}">
        <p14:creationId xmlns:p14="http://schemas.microsoft.com/office/powerpoint/2010/main" val="36987825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Wingdings" pitchFamily="2" charset="2"/>
              <a:buNone/>
            </a:pPr>
            <a:r>
              <a:rPr lang="en-US" dirty="0" smtClean="0"/>
              <a:t>Crying begins in the first month of life</a:t>
            </a:r>
            <a:r>
              <a:rPr lang="en-US" baseline="0" dirty="0" smtClean="0"/>
              <a:t> </a:t>
            </a:r>
            <a:r>
              <a:rPr lang="en-US" dirty="0" smtClean="0"/>
              <a:t>and increases and peaks between 2-4 months of age.</a:t>
            </a:r>
          </a:p>
          <a:p>
            <a:pPr>
              <a:buFont typeface="Wingdings" pitchFamily="2" charset="2"/>
              <a:buNone/>
            </a:pPr>
            <a:r>
              <a:rPr lang="en-US" dirty="0" smtClean="0"/>
              <a:t>This can lead to inappropriate discipline which can</a:t>
            </a:r>
            <a:r>
              <a:rPr lang="en-US" baseline="0" dirty="0" smtClean="0"/>
              <a:t> </a:t>
            </a:r>
            <a:r>
              <a:rPr lang="en-US" dirty="0" smtClean="0"/>
              <a:t>become abusive</a:t>
            </a:r>
          </a:p>
        </p:txBody>
      </p:sp>
      <p:sp>
        <p:nvSpPr>
          <p:cNvPr id="4" name="Slide Number Placeholder 3"/>
          <p:cNvSpPr>
            <a:spLocks noGrp="1"/>
          </p:cNvSpPr>
          <p:nvPr>
            <p:ph type="sldNum" sz="quarter" idx="10"/>
          </p:nvPr>
        </p:nvSpPr>
        <p:spPr/>
        <p:txBody>
          <a:bodyPr/>
          <a:lstStyle/>
          <a:p>
            <a:fld id="{159F383D-87C8-4ACF-A1F4-5C8579041295}" type="slidenum">
              <a:rPr lang="en-US" smtClean="0"/>
              <a:pPr/>
              <a:t>24</a:t>
            </a:fld>
            <a:endParaRPr lang="en-US"/>
          </a:p>
        </p:txBody>
      </p:sp>
    </p:spTree>
    <p:extLst>
      <p:ext uri="{BB962C8B-B14F-4D97-AF65-F5344CB8AC3E}">
        <p14:creationId xmlns:p14="http://schemas.microsoft.com/office/powerpoint/2010/main" val="24224463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Wingdings" pitchFamily="2" charset="2"/>
              <a:buNone/>
            </a:pPr>
            <a:r>
              <a:rPr lang="en-US" dirty="0" smtClean="0"/>
              <a:t>Sometimes a  patient’s behavior does require modification. </a:t>
            </a:r>
          </a:p>
          <a:p>
            <a:pPr>
              <a:buFont typeface="Wingdings" pitchFamily="2" charset="2"/>
              <a:buNone/>
            </a:pPr>
            <a:r>
              <a:rPr lang="en-US" dirty="0" smtClean="0"/>
              <a:t>Corporal punishment can injure a child both physically and emotionally</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25</a:t>
            </a:fld>
            <a:endParaRPr lang="en-US"/>
          </a:p>
        </p:txBody>
      </p:sp>
    </p:spTree>
    <p:extLst>
      <p:ext uri="{BB962C8B-B14F-4D97-AF65-F5344CB8AC3E}">
        <p14:creationId xmlns:p14="http://schemas.microsoft.com/office/powerpoint/2010/main" val="31947899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particular, it is important for a parent to know when a child is developmentally and emotionally ready and the wide age range of when this can occur.</a:t>
            </a:r>
          </a:p>
          <a:p>
            <a:r>
              <a:rPr lang="en-US" dirty="0" smtClean="0"/>
              <a:t>It is important for parents to know to avoid negative reinforcement and to have realistic expectations.</a:t>
            </a:r>
          </a:p>
          <a:p>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26</a:t>
            </a:fld>
            <a:endParaRPr lang="en-US"/>
          </a:p>
        </p:txBody>
      </p:sp>
    </p:spTree>
    <p:extLst>
      <p:ext uri="{BB962C8B-B14F-4D97-AF65-F5344CB8AC3E}">
        <p14:creationId xmlns:p14="http://schemas.microsoft.com/office/powerpoint/2010/main" val="18369554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27</a:t>
            </a:fld>
            <a:endParaRPr lang="en-US"/>
          </a:p>
        </p:txBody>
      </p:sp>
    </p:spTree>
    <p:extLst>
      <p:ext uri="{BB962C8B-B14F-4D97-AF65-F5344CB8AC3E}">
        <p14:creationId xmlns:p14="http://schemas.microsoft.com/office/powerpoint/2010/main" val="5046409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Does the </a:t>
            </a:r>
            <a:r>
              <a:rPr lang="en-US" i="0" dirty="0" smtClean="0"/>
              <a:t>parent </a:t>
            </a:r>
            <a:r>
              <a:rPr lang="en-US" b="0" i="0" dirty="0" smtClean="0"/>
              <a:t>feel safe</a:t>
            </a:r>
            <a:r>
              <a:rPr lang="en-US" b="1" i="0" dirty="0" smtClean="0"/>
              <a:t> </a:t>
            </a:r>
            <a:r>
              <a:rPr lang="en-US" dirty="0" smtClean="0"/>
              <a:t>(physically and mentally) in their home? In their community?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Does the parent have any concerns for their child’s safety in the home? School/daycare? Community?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Support:</a:t>
            </a:r>
            <a:r>
              <a:rPr lang="en-US" baseline="0" dirty="0" smtClean="0"/>
              <a:t>  </a:t>
            </a:r>
            <a:r>
              <a:rPr lang="en-US" dirty="0" smtClean="0"/>
              <a:t>Who/what does the parent turn to when they need help parenting?</a:t>
            </a:r>
          </a:p>
          <a:p>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28</a:t>
            </a:fld>
            <a:endParaRPr lang="en-US"/>
          </a:p>
        </p:txBody>
      </p:sp>
    </p:spTree>
    <p:extLst>
      <p:ext uri="{BB962C8B-B14F-4D97-AF65-F5344CB8AC3E}">
        <p14:creationId xmlns:p14="http://schemas.microsoft.com/office/powerpoint/2010/main" val="28732724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Sometimes</a:t>
            </a:r>
            <a:r>
              <a:rPr lang="en-US" baseline="0" dirty="0" smtClean="0"/>
              <a:t> the conversation must be expanded: </a:t>
            </a:r>
            <a:r>
              <a:rPr lang="en-US" dirty="0" smtClean="0"/>
              <a:t>Have they ever been physically hurt or threatened by a spouse/partner</a:t>
            </a:r>
            <a:r>
              <a:rPr lang="en-US" baseline="0" dirty="0" smtClean="0"/>
              <a:t> </a:t>
            </a:r>
            <a:r>
              <a:rPr lang="en-US" dirty="0" smtClean="0"/>
              <a:t>or anyone else in the home?</a:t>
            </a:r>
          </a:p>
          <a:p>
            <a:pPr>
              <a:buNone/>
            </a:pPr>
            <a:r>
              <a:rPr lang="en-US" dirty="0" smtClean="0"/>
              <a:t>Who provides them with  emotional/physical support when they need help parenting?</a:t>
            </a:r>
          </a:p>
          <a:p>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29</a:t>
            </a:fld>
            <a:endParaRPr lang="en-US"/>
          </a:p>
        </p:txBody>
      </p:sp>
    </p:spTree>
    <p:extLst>
      <p:ext uri="{BB962C8B-B14F-4D97-AF65-F5344CB8AC3E}">
        <p14:creationId xmlns:p14="http://schemas.microsoft.com/office/powerpoint/2010/main" val="2152894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HEADSS model was originally developed in 1972 by Dr. Harvey Berman, of Seattle. </a:t>
            </a:r>
          </a:p>
          <a:p>
            <a:r>
              <a:rPr lang="en-US" dirty="0" smtClean="0"/>
              <a:t>A</a:t>
            </a:r>
            <a:r>
              <a:rPr lang="en-US" baseline="0" dirty="0" smtClean="0"/>
              <a:t> history obtained using GUIDES during a well visit will screen for risk factors of maltreatment while complying with the AAP recommended guidelines for health supervision visits of children ages birth through ten years of age.</a:t>
            </a:r>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3</a:t>
            </a:fld>
            <a:endParaRPr lang="en-US"/>
          </a:p>
        </p:txBody>
      </p:sp>
    </p:spTree>
    <p:extLst>
      <p:ext uri="{BB962C8B-B14F-4D97-AF65-F5344CB8AC3E}">
        <p14:creationId xmlns:p14="http://schemas.microsoft.com/office/powerpoint/2010/main" val="19135166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Services vary</a:t>
            </a:r>
            <a:r>
              <a:rPr lang="en-US" baseline="0" dirty="0" smtClean="0"/>
              <a:t> depending upon location. Referral services  for emergency housing, heat, insurance, employment, psychological services, etc, should be identified and a database updated. </a:t>
            </a:r>
            <a:endParaRPr lang="en-US" dirty="0" smtClean="0"/>
          </a:p>
          <a:p>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30</a:t>
            </a:fld>
            <a:endParaRPr lang="en-US"/>
          </a:p>
        </p:txBody>
      </p:sp>
    </p:spTree>
    <p:extLst>
      <p:ext uri="{BB962C8B-B14F-4D97-AF65-F5344CB8AC3E}">
        <p14:creationId xmlns:p14="http://schemas.microsoft.com/office/powerpoint/2010/main" val="13715125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31</a:t>
            </a:fld>
            <a:endParaRPr lang="en-US"/>
          </a:p>
        </p:txBody>
      </p:sp>
    </p:spTree>
    <p:extLst>
      <p:ext uri="{BB962C8B-B14F-4D97-AF65-F5344CB8AC3E}">
        <p14:creationId xmlns:p14="http://schemas.microsoft.com/office/powerpoint/2010/main" val="40852621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the back of the “GUIDES” card, which should serve as a handy pocket reference (the card may be laminated, using the front and back templates provided, as a free-standing resource).</a:t>
            </a:r>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32</a:t>
            </a:fld>
            <a:endParaRPr lang="en-US"/>
          </a:p>
        </p:txBody>
      </p:sp>
    </p:spTree>
    <p:extLst>
      <p:ext uri="{BB962C8B-B14F-4D97-AF65-F5344CB8AC3E}">
        <p14:creationId xmlns:p14="http://schemas.microsoft.com/office/powerpoint/2010/main" val="41143183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33</a:t>
            </a:fld>
            <a:endParaRPr lang="en-US"/>
          </a:p>
        </p:txBody>
      </p:sp>
    </p:spTree>
    <p:extLst>
      <p:ext uri="{BB962C8B-B14F-4D97-AF65-F5344CB8AC3E}">
        <p14:creationId xmlns:p14="http://schemas.microsoft.com/office/powerpoint/2010/main" val="36748344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34</a:t>
            </a:fld>
            <a:endParaRPr lang="en-US"/>
          </a:p>
        </p:txBody>
      </p:sp>
    </p:spTree>
    <p:extLst>
      <p:ext uri="{BB962C8B-B14F-4D97-AF65-F5344CB8AC3E}">
        <p14:creationId xmlns:p14="http://schemas.microsoft.com/office/powerpoint/2010/main" val="3027489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4</a:t>
            </a:fld>
            <a:endParaRPr lang="en-US"/>
          </a:p>
        </p:txBody>
      </p:sp>
    </p:spTree>
    <p:extLst>
      <p:ext uri="{BB962C8B-B14F-4D97-AF65-F5344CB8AC3E}">
        <p14:creationId xmlns:p14="http://schemas.microsoft.com/office/powerpoint/2010/main" val="3157722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Child abuse did not start in 1961. Children have been victims of child maltreatment probably since the beginning of time. It was brought to light as a medical issue by Dr. C. Henry </a:t>
            </a:r>
            <a:r>
              <a:rPr lang="en-US" dirty="0" err="1" smtClean="0"/>
              <a:t>Kempe</a:t>
            </a:r>
            <a:r>
              <a:rPr lang="en-US" dirty="0" smtClean="0"/>
              <a:t> and his colleagues</a:t>
            </a:r>
            <a:r>
              <a:rPr lang="en-US" baseline="0" dirty="0" smtClean="0"/>
              <a:t> initially in a speech at the American Academy of Pediatrics meeting in 1961. Their article, “The Battered Child Syndrome” was published in the </a:t>
            </a:r>
            <a:r>
              <a:rPr lang="en-US" i="1" baseline="0" dirty="0" smtClean="0"/>
              <a:t>Journal of The American Medical Association  </a:t>
            </a:r>
            <a:r>
              <a:rPr lang="en-US" baseline="0" dirty="0" smtClean="0"/>
              <a:t>in 1962.</a:t>
            </a:r>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5</a:t>
            </a:fld>
            <a:endParaRPr lang="en-US"/>
          </a:p>
        </p:txBody>
      </p:sp>
    </p:spTree>
    <p:extLst>
      <p:ext uri="{BB962C8B-B14F-4D97-AF65-F5344CB8AC3E}">
        <p14:creationId xmlns:p14="http://schemas.microsoft.com/office/powerpoint/2010/main" val="3770886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Child maltreatment occurs at every socioeconomic level, across all ethnic and cultural lines, within all religions and at all levels of education. The numbers may vary from year to year but overall they remain huge. Of concern is that the numbers and statistics represent only the cases that were</a:t>
            </a:r>
            <a:r>
              <a:rPr lang="en-US" baseline="0" dirty="0" smtClean="0"/>
              <a:t> reported. Unfortunately, primary care providers for children do not always report suspicious injuries. From one study done by Flaherty et al, (</a:t>
            </a:r>
            <a:r>
              <a:rPr lang="en-US" i="1" baseline="0" dirty="0" smtClean="0"/>
              <a:t>Pediatrics</a:t>
            </a:r>
            <a:r>
              <a:rPr lang="en-US" baseline="0" dirty="0" smtClean="0"/>
              <a:t>  September 2008) clinicians did not report all suspicious injuries to child protective services, even if the level of suspicion was high.  </a:t>
            </a:r>
            <a:r>
              <a:rPr lang="en-US" dirty="0" smtClean="0"/>
              <a:t> </a:t>
            </a:r>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6</a:t>
            </a:fld>
            <a:endParaRPr lang="en-US"/>
          </a:p>
        </p:txBody>
      </p:sp>
    </p:spTree>
    <p:extLst>
      <p:ext uri="{BB962C8B-B14F-4D97-AF65-F5344CB8AC3E}">
        <p14:creationId xmlns:p14="http://schemas.microsoft.com/office/powerpoint/2010/main" val="1987163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7</a:t>
            </a:fld>
            <a:endParaRPr lang="en-US"/>
          </a:p>
        </p:txBody>
      </p:sp>
    </p:spTree>
    <p:extLst>
      <p:ext uri="{BB962C8B-B14F-4D97-AF65-F5344CB8AC3E}">
        <p14:creationId xmlns:p14="http://schemas.microsoft.com/office/powerpoint/2010/main" val="3935734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noted by Dr. Howard </a:t>
            </a:r>
            <a:r>
              <a:rPr lang="en-US" dirty="0" err="1" smtClean="0"/>
              <a:t>Dubowitz</a:t>
            </a:r>
            <a:r>
              <a:rPr lang="en-US" dirty="0" smtClean="0"/>
              <a:t> in his article,</a:t>
            </a:r>
            <a:r>
              <a:rPr lang="en-US" baseline="0" dirty="0" smtClean="0"/>
              <a:t> “Preventing Child Neglect and Physical Abuse: A Role for Pediatricians” (</a:t>
            </a:r>
            <a:r>
              <a:rPr lang="en-US" i="1" baseline="0" dirty="0" smtClean="0"/>
              <a:t>Pediatrics in Review </a:t>
            </a:r>
            <a:r>
              <a:rPr lang="en-US" baseline="0" dirty="0" smtClean="0"/>
              <a:t>June 2002) as well as by Dr. </a:t>
            </a:r>
            <a:r>
              <a:rPr lang="en-US" baseline="0" dirty="0" err="1" smtClean="0"/>
              <a:t>Emalee</a:t>
            </a:r>
            <a:r>
              <a:rPr lang="en-US" baseline="0" dirty="0" smtClean="0"/>
              <a:t> Flaherty et al. in her Clinical Report –” The Pediatrician’s Role in Child Maltreatment Prevention” ( </a:t>
            </a:r>
            <a:r>
              <a:rPr lang="en-US" i="1" baseline="0" dirty="0" smtClean="0"/>
              <a:t>Pediatrics</a:t>
            </a:r>
            <a:r>
              <a:rPr lang="en-US" baseline="0" dirty="0" smtClean="0"/>
              <a:t> October 2010) by identifying children at risk for maltreatment you can educate, guide and use available resources to avoid having a child suffer physical and psychological pain and strengthen the family’s ability to care for their child.</a:t>
            </a:r>
            <a:endParaRPr lang="en-US" dirty="0"/>
          </a:p>
        </p:txBody>
      </p:sp>
      <p:sp>
        <p:nvSpPr>
          <p:cNvPr id="4" name="Slide Number Placeholder 3"/>
          <p:cNvSpPr>
            <a:spLocks noGrp="1"/>
          </p:cNvSpPr>
          <p:nvPr>
            <p:ph type="sldNum" sz="quarter" idx="10"/>
          </p:nvPr>
        </p:nvSpPr>
        <p:spPr/>
        <p:txBody>
          <a:bodyPr/>
          <a:lstStyle/>
          <a:p>
            <a:fld id="{159F383D-87C8-4ACF-A1F4-5C8579041295}" type="slidenum">
              <a:rPr lang="en-US" smtClean="0"/>
              <a:pPr/>
              <a:t>8</a:t>
            </a:fld>
            <a:endParaRPr lang="en-US"/>
          </a:p>
        </p:txBody>
      </p:sp>
    </p:spTree>
    <p:extLst>
      <p:ext uri="{BB962C8B-B14F-4D97-AF65-F5344CB8AC3E}">
        <p14:creationId xmlns:p14="http://schemas.microsoft.com/office/powerpoint/2010/main" val="4095888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59F383D-87C8-4ACF-A1F4-5C8579041295}" type="slidenum">
              <a:rPr lang="en-US" smtClean="0"/>
              <a:pPr/>
              <a:t>9</a:t>
            </a:fld>
            <a:endParaRPr lang="en-US"/>
          </a:p>
        </p:txBody>
      </p:sp>
    </p:spTree>
    <p:extLst>
      <p:ext uri="{BB962C8B-B14F-4D97-AF65-F5344CB8AC3E}">
        <p14:creationId xmlns:p14="http://schemas.microsoft.com/office/powerpoint/2010/main" val="3603832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21CEE0-7D9A-4541-BA53-5E0DEB5C9A14}" type="datetimeFigureOut">
              <a:rPr lang="en-US" smtClean="0"/>
              <a:pPr/>
              <a:t>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20450-F610-4271-9727-A72E7675E6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21CEE0-7D9A-4541-BA53-5E0DEB5C9A14}" type="datetimeFigureOut">
              <a:rPr lang="en-US" smtClean="0"/>
              <a:pPr/>
              <a:t>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20450-F610-4271-9727-A72E7675E6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21CEE0-7D9A-4541-BA53-5E0DEB5C9A14}" type="datetimeFigureOut">
              <a:rPr lang="en-US" smtClean="0"/>
              <a:pPr/>
              <a:t>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20450-F610-4271-9727-A72E7675E6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21CEE0-7D9A-4541-BA53-5E0DEB5C9A14}" type="datetimeFigureOut">
              <a:rPr lang="en-US" smtClean="0"/>
              <a:pPr/>
              <a:t>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20450-F610-4271-9727-A72E7675E6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21CEE0-7D9A-4541-BA53-5E0DEB5C9A14}" type="datetimeFigureOut">
              <a:rPr lang="en-US" smtClean="0"/>
              <a:pPr/>
              <a:t>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20450-F610-4271-9727-A72E7675E6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21CEE0-7D9A-4541-BA53-5E0DEB5C9A14}" type="datetimeFigureOut">
              <a:rPr lang="en-US" smtClean="0"/>
              <a:pPr/>
              <a:t>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20450-F610-4271-9727-A72E7675E6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21CEE0-7D9A-4541-BA53-5E0DEB5C9A14}" type="datetimeFigureOut">
              <a:rPr lang="en-US" smtClean="0"/>
              <a:pPr/>
              <a:t>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520450-F610-4271-9727-A72E7675E62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21CEE0-7D9A-4541-BA53-5E0DEB5C9A14}" type="datetimeFigureOut">
              <a:rPr lang="en-US" smtClean="0"/>
              <a:pPr/>
              <a:t>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520450-F610-4271-9727-A72E7675E6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21CEE0-7D9A-4541-BA53-5E0DEB5C9A14}" type="datetimeFigureOut">
              <a:rPr lang="en-US" smtClean="0"/>
              <a:pPr/>
              <a:t>1/10/2018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520450-F610-4271-9727-A72E7675E6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21CEE0-7D9A-4541-BA53-5E0DEB5C9A14}" type="datetimeFigureOut">
              <a:rPr lang="en-US" smtClean="0"/>
              <a:pPr/>
              <a:t>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20450-F610-4271-9727-A72E7675E6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21CEE0-7D9A-4541-BA53-5E0DEB5C9A14}" type="datetimeFigureOut">
              <a:rPr lang="en-US" smtClean="0"/>
              <a:pPr/>
              <a:t>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20450-F610-4271-9727-A72E7675E62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1CEE0-7D9A-4541-BA53-5E0DEB5C9A14}" type="datetimeFigureOut">
              <a:rPr lang="en-US" smtClean="0"/>
              <a:pPr/>
              <a:t>1/10/2018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20450-F610-4271-9727-A72E7675E6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cf.hhs.gov/"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www.ncbi.nlm.nih.gov/pubmed/20661314" TargetMode="External"/><Relationship Id="rId5" Type="http://schemas.openxmlformats.org/officeDocument/2006/relationships/hyperlink" Target="http://www.ncbi.nlm.nih.gov/pubmed/21376396" TargetMode="External"/><Relationship Id="rId4" Type="http://schemas.openxmlformats.org/officeDocument/2006/relationships/hyperlink" Target="http://www.ncbi.nlm.nih.gov/pubmed/20945525"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brightfutures.aap.org/"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851648" cy="1981200"/>
          </a:xfrm>
        </p:spPr>
        <p:txBody>
          <a:bodyPr>
            <a:normAutofit/>
          </a:bodyPr>
          <a:lstStyle/>
          <a:p>
            <a:r>
              <a:rPr lang="en-US" sz="6000" dirty="0" smtClean="0">
                <a:solidFill>
                  <a:srgbClr val="FF0000"/>
                </a:solidFill>
                <a:effectLst/>
              </a:rPr>
              <a:t>“GUIDES”</a:t>
            </a:r>
            <a:r>
              <a:rPr lang="en-US" dirty="0" smtClean="0">
                <a:solidFill>
                  <a:srgbClr val="FF0000"/>
                </a:solidFill>
              </a:rPr>
              <a:t/>
            </a:r>
            <a:br>
              <a:rPr lang="en-US" dirty="0" smtClean="0">
                <a:solidFill>
                  <a:srgbClr val="FF0000"/>
                </a:solidFill>
              </a:rPr>
            </a:br>
            <a:r>
              <a:rPr lang="en-US" dirty="0" smtClean="0"/>
              <a:t> </a:t>
            </a:r>
            <a:endParaRPr lang="en-US" dirty="0"/>
          </a:p>
        </p:txBody>
      </p:sp>
      <p:sp>
        <p:nvSpPr>
          <p:cNvPr id="3" name="Subtitle 2"/>
          <p:cNvSpPr>
            <a:spLocks noGrp="1"/>
          </p:cNvSpPr>
          <p:nvPr>
            <p:ph type="subTitle" idx="1"/>
          </p:nvPr>
        </p:nvSpPr>
        <p:spPr>
          <a:xfrm>
            <a:off x="533400" y="1752600"/>
            <a:ext cx="8077200" cy="4419600"/>
          </a:xfrm>
        </p:spPr>
        <p:style>
          <a:lnRef idx="2">
            <a:schemeClr val="dk1"/>
          </a:lnRef>
          <a:fillRef idx="1">
            <a:schemeClr val="lt1"/>
          </a:fillRef>
          <a:effectRef idx="0">
            <a:schemeClr val="dk1"/>
          </a:effectRef>
          <a:fontRef idx="minor">
            <a:schemeClr val="dk1"/>
          </a:fontRef>
        </p:style>
        <p:txBody>
          <a:bodyPr>
            <a:normAutofit/>
          </a:bodyPr>
          <a:lstStyle/>
          <a:p>
            <a:endParaRPr lang="en-US" sz="3600" b="1" dirty="0" smtClean="0"/>
          </a:p>
          <a:p>
            <a:r>
              <a:rPr lang="en-US" sz="3600" b="1" dirty="0" smtClean="0"/>
              <a:t>Assessment For The Prevention</a:t>
            </a:r>
          </a:p>
          <a:p>
            <a:r>
              <a:rPr lang="en-US" sz="3600" b="1" dirty="0" smtClean="0"/>
              <a:t>Of Child Maltreatment</a:t>
            </a:r>
          </a:p>
          <a:p>
            <a:r>
              <a:rPr lang="en-US" sz="3600" b="1" dirty="0" smtClean="0"/>
              <a:t>In Primary Care</a:t>
            </a:r>
          </a:p>
          <a:p>
            <a:endParaRPr lang="en-US" sz="2400" dirty="0" smtClean="0"/>
          </a:p>
          <a:p>
            <a:pPr marL="338138"/>
            <a:r>
              <a:rPr lang="en-US" sz="2400" dirty="0" smtClean="0">
                <a:solidFill>
                  <a:schemeClr val="tx1"/>
                </a:solidFill>
              </a:rPr>
              <a:t>Leslie M. Quinn M.D. and Rachel </a:t>
            </a:r>
            <a:r>
              <a:rPr lang="en-US" sz="2400" dirty="0" err="1" smtClean="0">
                <a:solidFill>
                  <a:schemeClr val="tx1"/>
                </a:solidFill>
              </a:rPr>
              <a:t>Boykan</a:t>
            </a:r>
            <a:r>
              <a:rPr lang="en-US" sz="2400" dirty="0" smtClean="0">
                <a:solidFill>
                  <a:schemeClr val="tx1"/>
                </a:solidFill>
              </a:rPr>
              <a:t> M.D.</a:t>
            </a:r>
          </a:p>
          <a:p>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effectLst/>
              </a:rPr>
              <a:t>RISK FACTORS</a:t>
            </a:r>
            <a:endParaRPr lang="en-US" dirty="0">
              <a:solidFill>
                <a:srgbClr val="FF0000"/>
              </a:solidFill>
              <a:effectLst/>
            </a:endParaRPr>
          </a:p>
        </p:txBody>
      </p:sp>
      <p:sp>
        <p:nvSpPr>
          <p:cNvPr id="3" name="Content Placeholder 2"/>
          <p:cNvSpPr>
            <a:spLocks noGrp="1"/>
          </p:cNvSpPr>
          <p:nvPr>
            <p:ph idx="1"/>
          </p:nvPr>
        </p:nvSpPr>
        <p:spPr>
          <a:xfrm>
            <a:off x="457200" y="2072640"/>
            <a:ext cx="8229600" cy="4480560"/>
          </a:xfrm>
        </p:spPr>
        <p:style>
          <a:lnRef idx="2">
            <a:schemeClr val="dk1"/>
          </a:lnRef>
          <a:fillRef idx="1">
            <a:schemeClr val="lt1"/>
          </a:fillRef>
          <a:effectRef idx="0">
            <a:schemeClr val="dk1"/>
          </a:effectRef>
          <a:fontRef idx="minor">
            <a:schemeClr val="dk1"/>
          </a:fontRef>
        </p:style>
        <p:txBody>
          <a:bodyPr/>
          <a:lstStyle/>
          <a:p>
            <a:r>
              <a:rPr lang="en-US" dirty="0" smtClean="0"/>
              <a:t>Risk factors for child maltreatment have been well defined and documented in the literature</a:t>
            </a:r>
          </a:p>
          <a:p>
            <a:pPr>
              <a:buNone/>
            </a:pPr>
            <a:endParaRPr lang="en-US" dirty="0" smtClean="0"/>
          </a:p>
          <a:p>
            <a:r>
              <a:rPr lang="en-US" dirty="0" smtClean="0"/>
              <a:t>Risk factors can be categorized as:</a:t>
            </a:r>
          </a:p>
          <a:p>
            <a:pPr lvl="1"/>
            <a:r>
              <a:rPr lang="en-US" dirty="0" smtClean="0"/>
              <a:t>Child related</a:t>
            </a:r>
          </a:p>
          <a:p>
            <a:pPr lvl="1"/>
            <a:r>
              <a:rPr lang="en-US" dirty="0" smtClean="0"/>
              <a:t>Parent related</a:t>
            </a:r>
          </a:p>
          <a:p>
            <a:pPr lvl="1"/>
            <a:r>
              <a:rPr lang="en-US" dirty="0" smtClean="0"/>
              <a:t>Community/ environmental related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effectLst/>
              </a:rPr>
              <a:t>RISK FACTORS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n-US" dirty="0" smtClean="0"/>
              <a:t>The single common denominator of most of the risk factors is </a:t>
            </a:r>
            <a:r>
              <a:rPr lang="en-US" b="1" dirty="0" smtClean="0"/>
              <a:t>STRESS</a:t>
            </a:r>
            <a:r>
              <a:rPr lang="en-US" dirty="0" smtClean="0"/>
              <a:t>!</a:t>
            </a:r>
          </a:p>
          <a:p>
            <a:pPr>
              <a:buNone/>
            </a:pPr>
            <a:endParaRPr lang="en-US" dirty="0" smtClean="0"/>
          </a:p>
          <a:p>
            <a:pPr>
              <a:buNone/>
            </a:pPr>
            <a:r>
              <a:rPr lang="en-US" sz="3200" b="1" dirty="0" smtClean="0"/>
              <a:t>  Stress + Unmet/ Unrealistic Expectations =</a:t>
            </a:r>
          </a:p>
          <a:p>
            <a:pPr>
              <a:buNone/>
            </a:pPr>
            <a:endParaRPr lang="en-US" sz="3200" b="1" dirty="0" smtClean="0"/>
          </a:p>
          <a:p>
            <a:pPr>
              <a:buNone/>
            </a:pPr>
            <a:r>
              <a:rPr lang="en-US" sz="3200" b="1" dirty="0" smtClean="0"/>
              <a:t>                        Child Maltreatment</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effectLst/>
              </a:rPr>
              <a:t>Screening For Risk Factors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r>
              <a:rPr lang="en-US" dirty="0" smtClean="0"/>
              <a:t>A primary care provider for children is in a unique position to screen for risk factors and help prevent child maltreatment because of:</a:t>
            </a:r>
          </a:p>
          <a:p>
            <a:pPr lvl="1"/>
            <a:r>
              <a:rPr lang="en-US" dirty="0" smtClean="0"/>
              <a:t>Relationship established with patients/families</a:t>
            </a:r>
          </a:p>
          <a:p>
            <a:pPr lvl="1"/>
            <a:r>
              <a:rPr lang="en-US" dirty="0" smtClean="0"/>
              <a:t>Job description: responsible to assess and help maintain normal development and health of children</a:t>
            </a:r>
          </a:p>
          <a:p>
            <a:pPr lvl="1"/>
            <a:r>
              <a:rPr lang="en-US" dirty="0" smtClean="0"/>
              <a:t>Routine scheduled health care visits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Screening For Risk Factors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a:bodyPr>
          <a:lstStyle/>
          <a:p>
            <a:r>
              <a:rPr lang="en-US" sz="3459" dirty="0" smtClean="0"/>
              <a:t>Literature shows that:</a:t>
            </a:r>
          </a:p>
          <a:p>
            <a:pPr lvl="1"/>
            <a:r>
              <a:rPr lang="en-US" dirty="0" smtClean="0"/>
              <a:t>risk factors for child maltreatment are well defined</a:t>
            </a:r>
          </a:p>
          <a:p>
            <a:pPr lvl="1"/>
            <a:r>
              <a:rPr lang="en-US" dirty="0" smtClean="0"/>
              <a:t>few pediatricians including trainees screen for them</a:t>
            </a:r>
          </a:p>
          <a:p>
            <a:endParaRPr lang="en-US" dirty="0" smtClean="0"/>
          </a:p>
          <a:p>
            <a:r>
              <a:rPr lang="en-US" sz="3459" dirty="0" smtClean="0"/>
              <a:t>Lack of screening is due to several factors:</a:t>
            </a:r>
          </a:p>
          <a:p>
            <a:pPr lvl="1"/>
            <a:r>
              <a:rPr lang="en-US" dirty="0" smtClean="0"/>
              <a:t>lack of training  </a:t>
            </a:r>
          </a:p>
          <a:p>
            <a:pPr lvl="1"/>
            <a:r>
              <a:rPr lang="en-US" dirty="0" smtClean="0"/>
              <a:t>discomfort with the subject</a:t>
            </a:r>
          </a:p>
          <a:p>
            <a:pPr lvl="1"/>
            <a:r>
              <a:rPr lang="en-US" dirty="0" smtClean="0"/>
              <a:t>perception of a lack of time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effectLst/>
              </a:rPr>
              <a:t>Using “GUIDES”</a:t>
            </a:r>
            <a:endParaRPr lang="en-US" dirty="0">
              <a:solidFill>
                <a:srgbClr val="FF0000"/>
              </a:solidFill>
              <a:effectLst/>
            </a:endParaRPr>
          </a:p>
        </p:txBody>
      </p:sp>
      <p:sp>
        <p:nvSpPr>
          <p:cNvPr id="3" name="Content Placeholder 2"/>
          <p:cNvSpPr>
            <a:spLocks noGrp="1"/>
          </p:cNvSpPr>
          <p:nvPr>
            <p:ph idx="1"/>
          </p:nvPr>
        </p:nvSpPr>
        <p:spPr>
          <a:xfrm>
            <a:off x="457200" y="1371600"/>
            <a:ext cx="8229600" cy="5181600"/>
          </a:xfrm>
        </p:spPr>
        <p:style>
          <a:lnRef idx="2">
            <a:schemeClr val="dk1"/>
          </a:lnRef>
          <a:fillRef idx="1">
            <a:schemeClr val="lt1"/>
          </a:fillRef>
          <a:effectRef idx="0">
            <a:schemeClr val="dk1"/>
          </a:effectRef>
          <a:fontRef idx="minor">
            <a:schemeClr val="dk1"/>
          </a:fontRef>
        </p:style>
        <p:txBody>
          <a:bodyPr>
            <a:normAutofit/>
          </a:bodyPr>
          <a:lstStyle/>
          <a:p>
            <a:r>
              <a:rPr lang="en-US" dirty="0" smtClean="0"/>
              <a:t>Using GUIDES you will efficiently perform a screening interview that maximizes information with minimal stress involved since it is “standard” for ALL well visits </a:t>
            </a:r>
          </a:p>
          <a:p>
            <a:pPr>
              <a:buNone/>
            </a:pPr>
            <a:endParaRPr lang="en-US" dirty="0" smtClean="0"/>
          </a:p>
          <a:p>
            <a:r>
              <a:rPr lang="en-US" dirty="0" smtClean="0"/>
              <a:t>As with the HEADSS method, it is a “review of systems” used to generate a “problem list” which may require more time to explore, evaluate, and intervene   </a:t>
            </a:r>
          </a:p>
          <a:p>
            <a:pPr>
              <a:buNone/>
            </a:pPr>
            <a:r>
              <a:rPr lang="en-US" sz="2000" dirty="0" smtClean="0"/>
              <a:t>                       </a:t>
            </a:r>
            <a:r>
              <a:rPr lang="en-US" sz="2000" dirty="0" err="1" smtClean="0"/>
              <a:t>Goldenring</a:t>
            </a:r>
            <a:r>
              <a:rPr lang="en-US" sz="2000" dirty="0" smtClean="0"/>
              <a:t> et al. </a:t>
            </a:r>
            <a:r>
              <a:rPr lang="en-US" sz="2000" i="1" dirty="0" smtClean="0"/>
              <a:t>Contemporary Pediatrics </a:t>
            </a:r>
            <a:r>
              <a:rPr lang="en-US" sz="2000" dirty="0" smtClean="0"/>
              <a:t>2004</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a:xfrm>
            <a:off x="457200" y="1295400"/>
            <a:ext cx="8229600" cy="5181600"/>
          </a:xfrm>
        </p:spPr>
        <p:style>
          <a:lnRef idx="2">
            <a:schemeClr val="dk1"/>
          </a:lnRef>
          <a:fillRef idx="1">
            <a:schemeClr val="lt1"/>
          </a:fillRef>
          <a:effectRef idx="0">
            <a:schemeClr val="dk1"/>
          </a:effectRef>
          <a:fontRef idx="minor">
            <a:schemeClr val="dk1"/>
          </a:fontRef>
        </p:style>
        <p:txBody>
          <a:bodyPr>
            <a:normAutofit/>
          </a:bodyPr>
          <a:lstStyle/>
          <a:p>
            <a:pPr algn="ctr">
              <a:buNone/>
            </a:pPr>
            <a:r>
              <a:rPr lang="en-US" dirty="0" smtClean="0"/>
              <a:t>Basic guidelines for using the GUIDES method:</a:t>
            </a:r>
          </a:p>
          <a:p>
            <a:pPr lvl="1">
              <a:buNone/>
            </a:pPr>
            <a:endParaRPr lang="en-US" sz="3200" dirty="0" smtClean="0"/>
          </a:p>
          <a:p>
            <a:pPr marL="971550" lvl="1" indent="-514350">
              <a:spcAft>
                <a:spcPts val="1200"/>
              </a:spcAft>
              <a:buFont typeface="+mj-lt"/>
              <a:buAutoNum type="arabicPeriod"/>
            </a:pPr>
            <a:r>
              <a:rPr lang="en-US" dirty="0" smtClean="0"/>
              <a:t>For an initial visit regardless of age you must obtain all the baseline information</a:t>
            </a:r>
          </a:p>
          <a:p>
            <a:pPr marL="971550" lvl="1" indent="-514350">
              <a:buFont typeface="+mj-lt"/>
              <a:buAutoNum type="arabicPeriod"/>
            </a:pPr>
            <a:r>
              <a:rPr lang="en-US" dirty="0" smtClean="0"/>
              <a:t>On subsequent well child visits you confirm what you know, inquire about changes, and always ask about what you do not know</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ctr">
              <a:buNone/>
            </a:pPr>
            <a:r>
              <a:rPr lang="en-US" sz="3892" b="1" dirty="0" smtClean="0">
                <a:solidFill>
                  <a:srgbClr val="FF0000"/>
                </a:solidFill>
              </a:rPr>
              <a:t>G</a:t>
            </a:r>
            <a:r>
              <a:rPr lang="en-US" b="1" dirty="0" smtClean="0">
                <a:solidFill>
                  <a:srgbClr val="FF0000"/>
                </a:solidFill>
              </a:rPr>
              <a:t> = Growth</a:t>
            </a:r>
          </a:p>
          <a:p>
            <a:r>
              <a:rPr lang="en-US" dirty="0" smtClean="0"/>
              <a:t>Plot the growth parameters and BMI (</a:t>
            </a:r>
            <a:r>
              <a:rPr lang="en-US" u="sng" dirty="0" smtClean="0"/>
              <a:t>&gt; </a:t>
            </a:r>
            <a:r>
              <a:rPr lang="en-US" dirty="0" smtClean="0"/>
              <a:t>2yrs.) </a:t>
            </a:r>
          </a:p>
          <a:p>
            <a:r>
              <a:rPr lang="en-US" dirty="0" smtClean="0"/>
              <a:t>Interpret the results showing the parent/patient </a:t>
            </a:r>
          </a:p>
          <a:p>
            <a:pPr>
              <a:buNone/>
            </a:pPr>
            <a:r>
              <a:rPr lang="en-US" dirty="0" smtClean="0"/>
              <a:t>	(too much, too little, just right)</a:t>
            </a:r>
          </a:p>
          <a:p>
            <a:r>
              <a:rPr lang="en-US" dirty="0" smtClean="0"/>
              <a:t>Is this patient’s growth adequate? If not, why?</a:t>
            </a:r>
          </a:p>
          <a:p>
            <a:pPr lvl="1"/>
            <a:r>
              <a:rPr lang="en-US" dirty="0" smtClean="0"/>
              <a:t>Diet/ feeding history/calories/nutrition</a:t>
            </a:r>
          </a:p>
          <a:p>
            <a:pPr lvl="1"/>
            <a:r>
              <a:rPr lang="en-US" dirty="0" smtClean="0"/>
              <a:t>Chronic /underlying medical condition</a:t>
            </a:r>
          </a:p>
          <a:p>
            <a:pPr lvl="1"/>
            <a:r>
              <a:rPr lang="en-US" dirty="0" smtClean="0"/>
              <a:t>Psychological issue –parent or patient</a:t>
            </a:r>
          </a:p>
          <a:p>
            <a:pPr lvl="1"/>
            <a:r>
              <a:rPr lang="en-US" dirty="0" smtClean="0"/>
              <a:t>Economic issue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a:bodyPr>
          <a:lstStyle/>
          <a:p>
            <a:pPr algn="ctr">
              <a:buNone/>
            </a:pPr>
            <a:r>
              <a:rPr lang="en-US" sz="3892" b="1" dirty="0" smtClean="0">
                <a:solidFill>
                  <a:srgbClr val="FF0000"/>
                </a:solidFill>
              </a:rPr>
              <a:t>U</a:t>
            </a:r>
            <a:r>
              <a:rPr lang="en-US" b="1" dirty="0" smtClean="0">
                <a:solidFill>
                  <a:srgbClr val="FF0000"/>
                </a:solidFill>
              </a:rPr>
              <a:t> = Underlying medical issues</a:t>
            </a:r>
          </a:p>
          <a:p>
            <a:r>
              <a:rPr lang="en-US" dirty="0" smtClean="0"/>
              <a:t>Chronic medical conditions</a:t>
            </a:r>
          </a:p>
          <a:p>
            <a:r>
              <a:rPr lang="en-US" dirty="0" smtClean="0"/>
              <a:t>Special needs children</a:t>
            </a:r>
          </a:p>
          <a:p>
            <a:pPr lvl="1"/>
            <a:r>
              <a:rPr lang="en-US" dirty="0" smtClean="0"/>
              <a:t>are three times more likely to be maltreated</a:t>
            </a:r>
          </a:p>
          <a:p>
            <a:pPr lvl="1"/>
            <a:r>
              <a:rPr lang="en-US" dirty="0" smtClean="0"/>
              <a:t>add to emotional and financial demands on a  family</a:t>
            </a:r>
          </a:p>
          <a:p>
            <a:pPr lvl="1"/>
            <a:r>
              <a:rPr lang="en-US" dirty="0" smtClean="0"/>
              <a:t>require more care and time</a:t>
            </a:r>
          </a:p>
          <a:p>
            <a:pPr lvl="1"/>
            <a:r>
              <a:rPr lang="en-US" dirty="0" smtClean="0"/>
              <a:t>can add significant stress especially if the child is totally dependent on the caretaker beyond the usual age of dependency</a:t>
            </a:r>
          </a:p>
          <a:p>
            <a:pPr marL="971550" lvl="1" indent="-514350">
              <a:buFont typeface="Wingdings" pitchFamily="2" charset="2"/>
              <a:buChar char="§"/>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lgn="ctr">
              <a:buNone/>
            </a:pPr>
            <a:r>
              <a:rPr lang="en-US" sz="4235" dirty="0" smtClean="0">
                <a:solidFill>
                  <a:srgbClr val="FF0000"/>
                </a:solidFill>
              </a:rPr>
              <a:t> </a:t>
            </a:r>
            <a:r>
              <a:rPr lang="en-US" sz="4235" b="1" dirty="0">
                <a:solidFill>
                  <a:srgbClr val="FF0000"/>
                </a:solidFill>
              </a:rPr>
              <a:t>U </a:t>
            </a:r>
            <a:r>
              <a:rPr lang="en-US" sz="3294" b="1" dirty="0">
                <a:solidFill>
                  <a:srgbClr val="FF0000"/>
                </a:solidFill>
              </a:rPr>
              <a:t>= Underlying medical </a:t>
            </a:r>
            <a:r>
              <a:rPr lang="en-US" sz="3294" b="1" dirty="0" smtClean="0">
                <a:solidFill>
                  <a:srgbClr val="FF0000"/>
                </a:solidFill>
              </a:rPr>
              <a:t>issues (questions to ask)</a:t>
            </a:r>
            <a:endParaRPr lang="en-US" sz="3294" b="1" dirty="0">
              <a:solidFill>
                <a:srgbClr val="FF0000"/>
              </a:solidFill>
            </a:endParaRPr>
          </a:p>
          <a:p>
            <a:r>
              <a:rPr lang="en-US" dirty="0" smtClean="0"/>
              <a:t>How are things going for the patient? For the parent?</a:t>
            </a:r>
          </a:p>
          <a:p>
            <a:r>
              <a:rPr lang="en-US" dirty="0" smtClean="0"/>
              <a:t>Is the “condition” under “control?”</a:t>
            </a:r>
          </a:p>
          <a:p>
            <a:r>
              <a:rPr lang="en-US" dirty="0" smtClean="0"/>
              <a:t>Are follow up appointments being made/kept with  subspecialists and or therapists?</a:t>
            </a:r>
          </a:p>
          <a:p>
            <a:r>
              <a:rPr lang="en-US" dirty="0" smtClean="0"/>
              <a:t>What are parents’ expectations regarding their child’s condition? </a:t>
            </a:r>
          </a:p>
          <a:p>
            <a:r>
              <a:rPr lang="en-US" dirty="0" smtClean="0"/>
              <a:t>What are the patient’s expectations regarding her/his condition?</a:t>
            </a:r>
          </a:p>
          <a:p>
            <a:r>
              <a:rPr lang="en-US" dirty="0" smtClean="0"/>
              <a:t>What support systems are in place to help the family?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ctr">
              <a:buNone/>
            </a:pPr>
            <a:r>
              <a:rPr lang="en-US" sz="3600" b="1" dirty="0" smtClean="0">
                <a:solidFill>
                  <a:srgbClr val="FF0000"/>
                </a:solidFill>
              </a:rPr>
              <a:t>U </a:t>
            </a:r>
            <a:r>
              <a:rPr lang="en-US" b="1" dirty="0" smtClean="0">
                <a:solidFill>
                  <a:srgbClr val="FF0000"/>
                </a:solidFill>
              </a:rPr>
              <a:t>= Usual health – General categories</a:t>
            </a:r>
          </a:p>
          <a:p>
            <a:r>
              <a:rPr lang="en-US" dirty="0" smtClean="0"/>
              <a:t>Recent illnesses/ hospitalizations/surgery</a:t>
            </a:r>
          </a:p>
          <a:p>
            <a:r>
              <a:rPr lang="en-US" dirty="0" smtClean="0"/>
              <a:t>Routine medications</a:t>
            </a:r>
          </a:p>
          <a:p>
            <a:r>
              <a:rPr lang="en-US" dirty="0" smtClean="0"/>
              <a:t>Allergies</a:t>
            </a:r>
          </a:p>
          <a:p>
            <a:r>
              <a:rPr lang="en-US" dirty="0" smtClean="0"/>
              <a:t>Immunizations</a:t>
            </a:r>
          </a:p>
          <a:p>
            <a:r>
              <a:rPr lang="en-US" dirty="0" smtClean="0"/>
              <a:t>Concerns with hearing or vision</a:t>
            </a:r>
          </a:p>
          <a:p>
            <a:r>
              <a:rPr lang="en-US" dirty="0" smtClean="0"/>
              <a:t>Dental care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effectLst/>
              </a:rPr>
              <a:t>GOALS and OBJECTIVES</a:t>
            </a:r>
            <a:endParaRPr lang="en-US" dirty="0">
              <a:solidFill>
                <a:schemeClr val="tx1"/>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lvl="0"/>
            <a:r>
              <a:rPr lang="en-US" dirty="0" smtClean="0"/>
              <a:t>Learn the mnemonic, GUIDES, and define strategies for addressing risk factors for childhood harm/injury in the primary care setting, utilizing GUIDES to structure questions.</a:t>
            </a:r>
          </a:p>
          <a:p>
            <a:pPr lvl="0"/>
            <a:r>
              <a:rPr lang="en-US" dirty="0" smtClean="0"/>
              <a:t>Identify well-established risk factors for childhood harm/injury</a:t>
            </a:r>
          </a:p>
          <a:p>
            <a:r>
              <a:rPr lang="en-US" dirty="0" smtClean="0"/>
              <a:t>How to utilize GUIDES in the primary care setting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a:xfrm>
            <a:off x="457200" y="1371600"/>
            <a:ext cx="8229600" cy="548640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lgn="ctr">
              <a:buNone/>
            </a:pPr>
            <a:r>
              <a:rPr lang="en-US" sz="4645" b="1" dirty="0" smtClean="0">
                <a:solidFill>
                  <a:srgbClr val="FF0000"/>
                </a:solidFill>
              </a:rPr>
              <a:t>I</a:t>
            </a:r>
            <a:r>
              <a:rPr lang="en-US" b="1" dirty="0" smtClean="0">
                <a:solidFill>
                  <a:srgbClr val="FF0000"/>
                </a:solidFill>
              </a:rPr>
              <a:t> = </a:t>
            </a:r>
            <a:r>
              <a:rPr lang="en-US" sz="3294" b="1" dirty="0" smtClean="0">
                <a:solidFill>
                  <a:srgbClr val="FF0000"/>
                </a:solidFill>
              </a:rPr>
              <a:t>Injury history /Prevention</a:t>
            </a:r>
          </a:p>
          <a:p>
            <a:r>
              <a:rPr lang="en-US" sz="3294" dirty="0" smtClean="0"/>
              <a:t>Emergency Room Visits</a:t>
            </a:r>
          </a:p>
          <a:p>
            <a:pPr lvl="1"/>
            <a:r>
              <a:rPr lang="en-US" dirty="0" smtClean="0"/>
              <a:t>Fractures, stitches, burns, head injuries.</a:t>
            </a:r>
          </a:p>
          <a:p>
            <a:pPr>
              <a:buClr>
                <a:schemeClr val="tx1"/>
              </a:buClr>
            </a:pPr>
            <a:r>
              <a:rPr lang="en-US" sz="3294" dirty="0" smtClean="0">
                <a:solidFill>
                  <a:schemeClr val="tx1"/>
                </a:solidFill>
              </a:rPr>
              <a:t>Prevention</a:t>
            </a:r>
          </a:p>
          <a:p>
            <a:pPr lvl="1"/>
            <a:r>
              <a:rPr lang="en-US" dirty="0" smtClean="0"/>
              <a:t>smoke alarms and CO monitor</a:t>
            </a:r>
          </a:p>
          <a:p>
            <a:pPr lvl="1"/>
            <a:r>
              <a:rPr lang="en-US" dirty="0" smtClean="0"/>
              <a:t>poison control number</a:t>
            </a:r>
          </a:p>
          <a:p>
            <a:pPr lvl="1"/>
            <a:r>
              <a:rPr lang="en-US" dirty="0" smtClean="0"/>
              <a:t>car seat, booster seat, seat belt</a:t>
            </a:r>
          </a:p>
          <a:p>
            <a:pPr lvl="1"/>
            <a:r>
              <a:rPr lang="en-US" dirty="0" smtClean="0"/>
              <a:t>helmet, safety gear</a:t>
            </a:r>
          </a:p>
          <a:p>
            <a:pPr lvl="1"/>
            <a:r>
              <a:rPr lang="en-US" dirty="0" smtClean="0"/>
              <a:t>smokers in home</a:t>
            </a:r>
          </a:p>
          <a:p>
            <a:pPr lvl="1"/>
            <a:r>
              <a:rPr lang="en-US" dirty="0" smtClean="0"/>
              <a:t>weapons in home</a:t>
            </a:r>
          </a:p>
          <a:p>
            <a:pPr lvl="1"/>
            <a:r>
              <a:rPr lang="en-US" dirty="0" smtClean="0"/>
              <a:t>gates, plugs, locks, storage of chemicals, medication</a:t>
            </a:r>
          </a:p>
          <a:p>
            <a:pPr lvl="1"/>
            <a:r>
              <a:rPr lang="en-US" dirty="0" smtClean="0"/>
              <a:t>hot water temperature setting</a:t>
            </a:r>
          </a:p>
          <a:p>
            <a:pPr marL="651510" indent="-514350">
              <a:buNone/>
            </a:pPr>
            <a:r>
              <a:rPr lang="en-US" dirty="0" smtClean="0"/>
              <a:t>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algn="ctr">
              <a:buNone/>
            </a:pPr>
            <a:r>
              <a:rPr lang="en-US" sz="3892" b="1" dirty="0" smtClean="0">
                <a:solidFill>
                  <a:srgbClr val="FF0000"/>
                </a:solidFill>
              </a:rPr>
              <a:t>D </a:t>
            </a:r>
            <a:r>
              <a:rPr lang="en-US" b="1" dirty="0" smtClean="0">
                <a:solidFill>
                  <a:srgbClr val="FF0000"/>
                </a:solidFill>
              </a:rPr>
              <a:t>= Development and behavior</a:t>
            </a:r>
          </a:p>
          <a:p>
            <a:r>
              <a:rPr lang="en-US" sz="2800" dirty="0" smtClean="0"/>
              <a:t>Current level- Use of a developmental screening questionnaire   (ex: ASQ, PDQ)</a:t>
            </a:r>
          </a:p>
          <a:p>
            <a:r>
              <a:rPr lang="en-US" sz="2800" dirty="0" smtClean="0"/>
              <a:t>Upcoming milestones – what to expect</a:t>
            </a:r>
          </a:p>
          <a:p>
            <a:r>
              <a:rPr lang="en-US" sz="2800" dirty="0" smtClean="0"/>
              <a:t>Expectations of parent(s)- met or unmet?</a:t>
            </a:r>
          </a:p>
          <a:p>
            <a:r>
              <a:rPr lang="en-US" sz="2800" dirty="0" smtClean="0"/>
              <a:t>Parental concerns about the child’s development?</a:t>
            </a:r>
          </a:p>
          <a:p>
            <a:pPr>
              <a:spcBef>
                <a:spcPts val="1368"/>
              </a:spcBef>
              <a:spcAft>
                <a:spcPts val="600"/>
              </a:spcAft>
              <a:buNone/>
            </a:pPr>
            <a:r>
              <a:rPr lang="en-US" dirty="0" smtClean="0"/>
              <a:t>                 </a:t>
            </a:r>
            <a:r>
              <a:rPr lang="en-US" b="1" dirty="0" smtClean="0"/>
              <a:t>Is my child “normal”??????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lgn="ctr">
              <a:buNone/>
            </a:pPr>
            <a:r>
              <a:rPr lang="en-US" sz="5143" b="1" dirty="0">
                <a:solidFill>
                  <a:srgbClr val="FF0000"/>
                </a:solidFill>
              </a:rPr>
              <a:t>D</a:t>
            </a:r>
            <a:r>
              <a:rPr lang="en-US" b="1" dirty="0">
                <a:solidFill>
                  <a:srgbClr val="FF0000"/>
                </a:solidFill>
              </a:rPr>
              <a:t> = </a:t>
            </a:r>
            <a:r>
              <a:rPr lang="en-US" sz="4000" b="1" dirty="0">
                <a:solidFill>
                  <a:srgbClr val="FF0000"/>
                </a:solidFill>
              </a:rPr>
              <a:t>Development and behavior</a:t>
            </a:r>
            <a:endParaRPr lang="en-US" sz="4000" b="1" dirty="0" smtClean="0">
              <a:solidFill>
                <a:srgbClr val="FF0000"/>
              </a:solidFill>
            </a:endParaRPr>
          </a:p>
          <a:p>
            <a:r>
              <a:rPr lang="en-US" sz="3429" b="1" dirty="0" smtClean="0"/>
              <a:t>What is normal?????</a:t>
            </a:r>
          </a:p>
          <a:p>
            <a:pPr algn="ctr">
              <a:buNone/>
            </a:pPr>
            <a:r>
              <a:rPr lang="en-US" dirty="0" smtClean="0"/>
              <a:t>        </a:t>
            </a:r>
            <a:r>
              <a:rPr lang="en-US" b="1" dirty="0" smtClean="0">
                <a:solidFill>
                  <a:srgbClr val="FF0000"/>
                </a:solidFill>
              </a:rPr>
              <a:t>“7 deadly sins of childhood” </a:t>
            </a:r>
            <a:r>
              <a:rPr lang="en-US" dirty="0" smtClean="0"/>
              <a:t>(Schmitt BD, 1987)</a:t>
            </a:r>
          </a:p>
          <a:p>
            <a:r>
              <a:rPr lang="en-US" sz="3429" dirty="0" smtClean="0"/>
              <a:t>Normal developmental phases may be difficult for parents:</a:t>
            </a:r>
          </a:p>
          <a:p>
            <a:pPr>
              <a:buNone/>
            </a:pPr>
            <a:r>
              <a:rPr lang="en-US" dirty="0" smtClean="0"/>
              <a:t>     1. colic   </a:t>
            </a:r>
          </a:p>
          <a:p>
            <a:pPr>
              <a:buNone/>
            </a:pPr>
            <a:r>
              <a:rPr lang="en-US" dirty="0" smtClean="0"/>
              <a:t>     2. awakening at night                                </a:t>
            </a:r>
          </a:p>
          <a:p>
            <a:pPr>
              <a:buNone/>
            </a:pPr>
            <a:r>
              <a:rPr lang="en-US" dirty="0" smtClean="0"/>
              <a:t>     3. separation anxiety  </a:t>
            </a:r>
          </a:p>
          <a:p>
            <a:pPr>
              <a:buNone/>
            </a:pPr>
            <a:r>
              <a:rPr lang="en-US" dirty="0" smtClean="0"/>
              <a:t>     4. normal exploratory behavior  </a:t>
            </a:r>
          </a:p>
          <a:p>
            <a:pPr>
              <a:buNone/>
            </a:pPr>
            <a:r>
              <a:rPr lang="en-US" dirty="0" smtClean="0"/>
              <a:t>     5. normal negativism </a:t>
            </a:r>
          </a:p>
          <a:p>
            <a:pPr>
              <a:buNone/>
            </a:pPr>
            <a:r>
              <a:rPr lang="en-US" dirty="0" smtClean="0"/>
              <a:t>     6. normal poor appetite </a:t>
            </a:r>
          </a:p>
          <a:p>
            <a:pPr>
              <a:buNone/>
            </a:pPr>
            <a:r>
              <a:rPr lang="en-US" dirty="0" smtClean="0"/>
              <a:t>     7. toilet training resistance</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lgn="ctr">
              <a:buNone/>
            </a:pPr>
            <a:r>
              <a:rPr lang="en-US" sz="3892" b="1" dirty="0">
                <a:solidFill>
                  <a:srgbClr val="FF0000"/>
                </a:solidFill>
              </a:rPr>
              <a:t>D</a:t>
            </a:r>
            <a:r>
              <a:rPr lang="en-US" b="1" dirty="0">
                <a:solidFill>
                  <a:srgbClr val="FF0000"/>
                </a:solidFill>
              </a:rPr>
              <a:t> = </a:t>
            </a:r>
            <a:r>
              <a:rPr lang="en-US" sz="3027" b="1" dirty="0">
                <a:solidFill>
                  <a:srgbClr val="FF0000"/>
                </a:solidFill>
              </a:rPr>
              <a:t>Development and </a:t>
            </a:r>
            <a:r>
              <a:rPr lang="en-US" sz="3027" b="1" dirty="0" smtClean="0">
                <a:solidFill>
                  <a:srgbClr val="FF0000"/>
                </a:solidFill>
              </a:rPr>
              <a:t>behavior (guidance)</a:t>
            </a:r>
            <a:endParaRPr lang="en-US" sz="3027" b="1" dirty="0">
              <a:solidFill>
                <a:srgbClr val="FF0000"/>
              </a:solidFill>
            </a:endParaRPr>
          </a:p>
          <a:p>
            <a:r>
              <a:rPr lang="en-US" sz="3027" dirty="0" smtClean="0"/>
              <a:t>Anticipate normal developmental stages</a:t>
            </a:r>
          </a:p>
          <a:p>
            <a:r>
              <a:rPr lang="en-US" sz="3027" dirty="0" smtClean="0"/>
              <a:t>Give guidance on how to manage potentially difficult situations</a:t>
            </a:r>
            <a:endParaRPr lang="en-US" dirty="0" smtClean="0"/>
          </a:p>
          <a:p>
            <a:r>
              <a:rPr lang="en-US" sz="3027" dirty="0" smtClean="0"/>
              <a:t>Three examples</a:t>
            </a:r>
            <a:r>
              <a:rPr lang="en-US" dirty="0" smtClean="0"/>
              <a:t>:</a:t>
            </a:r>
          </a:p>
          <a:p>
            <a:pPr lvl="1"/>
            <a:r>
              <a:rPr lang="en-US" i="1" dirty="0" smtClean="0"/>
              <a:t>Crying is most common trigger for abusive head  trauma </a:t>
            </a:r>
          </a:p>
          <a:p>
            <a:pPr lvl="1"/>
            <a:r>
              <a:rPr lang="en-US" i="1" dirty="0" smtClean="0"/>
              <a:t>Developmentally </a:t>
            </a:r>
            <a:r>
              <a:rPr lang="en-US" i="1" dirty="0"/>
              <a:t>normal behavior can be mistaken as abnormal or unacceptable such as with exploratory behavior and </a:t>
            </a:r>
            <a:r>
              <a:rPr lang="en-US" i="1" dirty="0" smtClean="0"/>
              <a:t>negativism</a:t>
            </a:r>
          </a:p>
          <a:p>
            <a:pPr lvl="1"/>
            <a:r>
              <a:rPr lang="en-US" i="1" dirty="0" smtClean="0"/>
              <a:t>Toilet </a:t>
            </a:r>
            <a:r>
              <a:rPr lang="en-US" i="1" dirty="0"/>
              <a:t>training and in particular “accidents</a:t>
            </a:r>
            <a:r>
              <a:rPr lang="en-US" i="1" dirty="0" smtClean="0"/>
              <a:t>”</a:t>
            </a:r>
          </a:p>
          <a:p>
            <a:pPr>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algn="ctr">
              <a:buNone/>
            </a:pPr>
            <a:r>
              <a:rPr lang="en-US" sz="3600" b="1" dirty="0" smtClean="0">
                <a:solidFill>
                  <a:srgbClr val="FF0000"/>
                </a:solidFill>
              </a:rPr>
              <a:t>D</a:t>
            </a:r>
            <a:r>
              <a:rPr lang="en-US" b="1" dirty="0" smtClean="0">
                <a:solidFill>
                  <a:srgbClr val="FF0000"/>
                </a:solidFill>
              </a:rPr>
              <a:t> = </a:t>
            </a:r>
            <a:r>
              <a:rPr lang="en-US" sz="2800" b="1" dirty="0" smtClean="0">
                <a:solidFill>
                  <a:srgbClr val="FF0000"/>
                </a:solidFill>
              </a:rPr>
              <a:t>Development and behavior (guidance)</a:t>
            </a:r>
          </a:p>
          <a:p>
            <a:r>
              <a:rPr lang="en-US" dirty="0" smtClean="0"/>
              <a:t>Crying: </a:t>
            </a:r>
          </a:p>
          <a:p>
            <a:pPr lvl="1"/>
            <a:r>
              <a:rPr lang="en-US" dirty="0" smtClean="0"/>
              <a:t>Educate parents on the fact that all infants cry</a:t>
            </a:r>
          </a:p>
          <a:p>
            <a:pPr lvl="1"/>
            <a:r>
              <a:rPr lang="en-US" dirty="0" smtClean="0"/>
              <a:t>How does the parent react to their infant crying</a:t>
            </a:r>
          </a:p>
          <a:p>
            <a:pPr lvl="1"/>
            <a:r>
              <a:rPr lang="en-US" dirty="0" smtClean="0"/>
              <a:t>What do they usually do?</a:t>
            </a:r>
          </a:p>
          <a:p>
            <a:pPr lvl="1"/>
            <a:r>
              <a:rPr lang="en-US" dirty="0" smtClean="0"/>
              <a:t>Talk to parents about developmentally “normal” behavior and how to approach these situations</a:t>
            </a:r>
          </a:p>
          <a:p>
            <a:pPr>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algn="ctr">
              <a:buNone/>
            </a:pPr>
            <a:r>
              <a:rPr lang="en-US" sz="3892" b="1" dirty="0">
                <a:solidFill>
                  <a:srgbClr val="FF0000"/>
                </a:solidFill>
              </a:rPr>
              <a:t>D</a:t>
            </a:r>
            <a:r>
              <a:rPr lang="en-US" b="1" dirty="0">
                <a:solidFill>
                  <a:srgbClr val="FF0000"/>
                </a:solidFill>
              </a:rPr>
              <a:t> = Development and behavior (guidance</a:t>
            </a:r>
            <a:r>
              <a:rPr lang="en-US" b="1" dirty="0" smtClean="0">
                <a:solidFill>
                  <a:srgbClr val="FF0000"/>
                </a:solidFill>
              </a:rPr>
              <a:t>)</a:t>
            </a:r>
            <a:endParaRPr lang="en-US" dirty="0" smtClean="0"/>
          </a:p>
          <a:p>
            <a:r>
              <a:rPr lang="en-US" dirty="0" smtClean="0"/>
              <a:t>Negativism</a:t>
            </a:r>
          </a:p>
          <a:p>
            <a:pPr lvl="1"/>
            <a:r>
              <a:rPr lang="en-US" dirty="0" smtClean="0"/>
              <a:t>Ask parents how and when (for what behaviors) they “discipline” their child </a:t>
            </a:r>
          </a:p>
          <a:p>
            <a:pPr lvl="1"/>
            <a:r>
              <a:rPr lang="en-US" dirty="0" smtClean="0"/>
              <a:t>Suggest developmentally appropriate methods of “behavior modification”</a:t>
            </a:r>
          </a:p>
          <a:p>
            <a:pPr lvl="1"/>
            <a:r>
              <a:rPr lang="en-US" dirty="0" smtClean="0"/>
              <a:t> Stress the importance of consistency of “rules” and follow through of appropriate consequences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a:solidFill>
                  <a:srgbClr val="FF0000"/>
                </a:solidFill>
              </a:rPr>
              <a:t>D</a:t>
            </a:r>
            <a:r>
              <a:rPr lang="en-US" b="1" dirty="0">
                <a:solidFill>
                  <a:srgbClr val="FF0000"/>
                </a:solidFill>
              </a:rPr>
              <a:t> = Development and behavior (guidance)</a:t>
            </a:r>
          </a:p>
          <a:p>
            <a:r>
              <a:rPr lang="en-US" dirty="0" smtClean="0"/>
              <a:t>Toilet training/“accidents”</a:t>
            </a:r>
          </a:p>
          <a:p>
            <a:pPr lvl="1"/>
            <a:r>
              <a:rPr lang="en-US" dirty="0" smtClean="0"/>
              <a:t>May be a trigger for child maltreatment often involving burns (immersion and or cigarette) </a:t>
            </a:r>
          </a:p>
          <a:p>
            <a:pPr lvl="1"/>
            <a:r>
              <a:rPr lang="en-US" dirty="0" smtClean="0"/>
              <a:t>Taking time to talk about toilet training is important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lgn="ctr">
              <a:buNone/>
            </a:pPr>
            <a:r>
              <a:rPr lang="en-US" sz="4235" b="1" dirty="0" smtClean="0">
                <a:solidFill>
                  <a:srgbClr val="FF0000"/>
                </a:solidFill>
              </a:rPr>
              <a:t>E</a:t>
            </a:r>
            <a:r>
              <a:rPr lang="en-US" b="1" dirty="0" smtClean="0">
                <a:solidFill>
                  <a:srgbClr val="FF0000"/>
                </a:solidFill>
              </a:rPr>
              <a:t> = Economic situation of the child/family</a:t>
            </a:r>
          </a:p>
          <a:p>
            <a:r>
              <a:rPr lang="en-US" dirty="0" smtClean="0"/>
              <a:t>Economic hardship </a:t>
            </a:r>
            <a:r>
              <a:rPr lang="en-US" dirty="0" smtClean="0">
                <a:sym typeface="Wingdings" pitchFamily="2" charset="2"/>
              </a:rPr>
              <a:t> </a:t>
            </a:r>
            <a:r>
              <a:rPr lang="en-US" dirty="0" smtClean="0"/>
              <a:t>increase in child maltreatment</a:t>
            </a:r>
          </a:p>
          <a:p>
            <a:r>
              <a:rPr lang="en-US" dirty="0" smtClean="0"/>
              <a:t>Ask/assess at each visit:</a:t>
            </a:r>
          </a:p>
          <a:p>
            <a:pPr lvl="1"/>
            <a:r>
              <a:rPr lang="en-US" dirty="0" smtClean="0"/>
              <a:t>two parent or single parent home</a:t>
            </a:r>
          </a:p>
          <a:p>
            <a:pPr lvl="1"/>
            <a:r>
              <a:rPr lang="en-US" dirty="0" smtClean="0"/>
              <a:t>one, two or no parent(s) working</a:t>
            </a:r>
          </a:p>
          <a:p>
            <a:pPr lvl="1"/>
            <a:r>
              <a:rPr lang="en-US" dirty="0" smtClean="0"/>
              <a:t>any recent changes in health insurance or employment income</a:t>
            </a:r>
          </a:p>
          <a:p>
            <a:pPr lvl="1"/>
            <a:r>
              <a:rPr lang="en-US" dirty="0" smtClean="0"/>
              <a:t>any recent concerns or difficulties in providing food, clothing, or shelter</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ctr">
              <a:buNone/>
            </a:pPr>
            <a:r>
              <a:rPr lang="en-US" sz="3892" b="1" dirty="0" smtClean="0">
                <a:solidFill>
                  <a:srgbClr val="FF0000"/>
                </a:solidFill>
              </a:rPr>
              <a:t>S</a:t>
            </a:r>
            <a:r>
              <a:rPr lang="en-US" b="1" dirty="0" smtClean="0">
                <a:solidFill>
                  <a:srgbClr val="FF0000"/>
                </a:solidFill>
              </a:rPr>
              <a:t> = Social/ family history (what to ask)</a:t>
            </a:r>
          </a:p>
          <a:p>
            <a:r>
              <a:rPr lang="en-US" dirty="0" smtClean="0"/>
              <a:t>On initial visit:</a:t>
            </a:r>
          </a:p>
          <a:p>
            <a:pPr lvl="1"/>
            <a:r>
              <a:rPr lang="en-US" dirty="0" smtClean="0"/>
              <a:t>Ask re:  “family constellation;” health history, mental health, substance use</a:t>
            </a:r>
          </a:p>
          <a:p>
            <a:pPr lvl="1"/>
            <a:r>
              <a:rPr lang="en-US" dirty="0" smtClean="0"/>
              <a:t>Who</a:t>
            </a:r>
            <a:r>
              <a:rPr lang="en-US" b="1" i="1" dirty="0" smtClean="0"/>
              <a:t> </a:t>
            </a:r>
            <a:r>
              <a:rPr lang="en-US" dirty="0" smtClean="0"/>
              <a:t>lives in the home?</a:t>
            </a:r>
          </a:p>
          <a:p>
            <a:pPr lvl="1"/>
            <a:r>
              <a:rPr lang="en-US" dirty="0" smtClean="0"/>
              <a:t>Where does the family live?</a:t>
            </a:r>
          </a:p>
          <a:p>
            <a:pPr lvl="1"/>
            <a:r>
              <a:rPr lang="en-US" dirty="0" smtClean="0"/>
              <a:t>Does the parent feel safe?</a:t>
            </a:r>
          </a:p>
          <a:p>
            <a:pPr lvl="1"/>
            <a:r>
              <a:rPr lang="en-US" dirty="0" smtClean="0"/>
              <a:t>Does the parent have any concerns for their child’s safety?</a:t>
            </a:r>
          </a:p>
          <a:p>
            <a:pPr lvl="1"/>
            <a:r>
              <a:rPr lang="en-US" dirty="0" smtClean="0"/>
              <a:t>Who/what is a support?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algn="ctr">
              <a:spcAft>
                <a:spcPts val="600"/>
              </a:spcAft>
              <a:buNone/>
            </a:pPr>
            <a:r>
              <a:rPr lang="en-US" sz="3892" b="1" dirty="0" smtClean="0">
                <a:solidFill>
                  <a:srgbClr val="FF0000"/>
                </a:solidFill>
              </a:rPr>
              <a:t>S</a:t>
            </a:r>
            <a:r>
              <a:rPr lang="en-US" b="1" dirty="0" smtClean="0">
                <a:solidFill>
                  <a:srgbClr val="FF0000"/>
                </a:solidFill>
              </a:rPr>
              <a:t> = </a:t>
            </a:r>
            <a:r>
              <a:rPr lang="en-US" sz="3027" b="1" dirty="0" smtClean="0">
                <a:solidFill>
                  <a:srgbClr val="FF0000"/>
                </a:solidFill>
              </a:rPr>
              <a:t>Social/family history</a:t>
            </a:r>
            <a:r>
              <a:rPr lang="en-US" sz="3027" b="1" dirty="0" smtClean="0"/>
              <a:t> </a:t>
            </a:r>
            <a:r>
              <a:rPr lang="en-US" sz="3027" b="1" dirty="0" smtClean="0">
                <a:solidFill>
                  <a:srgbClr val="FF0000"/>
                </a:solidFill>
              </a:rPr>
              <a:t>(what to ask)</a:t>
            </a:r>
          </a:p>
          <a:p>
            <a:r>
              <a:rPr lang="en-US" dirty="0" smtClean="0"/>
              <a:t>On each subsequent well visit ask:</a:t>
            </a:r>
          </a:p>
          <a:p>
            <a:pPr lvl="1"/>
            <a:r>
              <a:rPr lang="en-US" dirty="0" smtClean="0"/>
              <a:t>Any changes: where</a:t>
            </a:r>
            <a:r>
              <a:rPr lang="en-US" b="1" dirty="0" smtClean="0"/>
              <a:t> </a:t>
            </a:r>
            <a:r>
              <a:rPr lang="en-US" dirty="0" smtClean="0"/>
              <a:t>you live or who lives w</a:t>
            </a:r>
            <a:r>
              <a:rPr lang="en-US" b="1" dirty="0" smtClean="0"/>
              <a:t>i</a:t>
            </a:r>
            <a:r>
              <a:rPr lang="en-US" dirty="0" smtClean="0"/>
              <a:t>th you?</a:t>
            </a:r>
          </a:p>
          <a:p>
            <a:pPr lvl="1"/>
            <a:r>
              <a:rPr lang="en-US" dirty="0" smtClean="0"/>
              <a:t>Do they feel safe in their home? History of verbal threat or physical abuse?</a:t>
            </a:r>
          </a:p>
          <a:p>
            <a:pPr lvl="1"/>
            <a:r>
              <a:rPr lang="en-US" dirty="0" smtClean="0"/>
              <a:t>Do they have any concerns for their child’s safety?</a:t>
            </a:r>
          </a:p>
          <a:p>
            <a:pPr lvl="1"/>
            <a:r>
              <a:rPr lang="en-US" dirty="0" smtClean="0"/>
              <a:t>Who</a:t>
            </a:r>
            <a:r>
              <a:rPr lang="en-US" dirty="0"/>
              <a:t>/what is a support?</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FF0000"/>
                </a:solidFill>
                <a:effectLst/>
              </a:rPr>
              <a:t>“GUIDES” What is it?</a:t>
            </a:r>
            <a:endParaRPr lang="en-US" sz="5400"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r>
              <a:rPr lang="en-US" b="1" dirty="0" smtClean="0">
                <a:solidFill>
                  <a:srgbClr val="FF0000"/>
                </a:solidFill>
              </a:rPr>
              <a:t>GUIDES</a:t>
            </a:r>
            <a:r>
              <a:rPr lang="en-US" dirty="0" smtClean="0"/>
              <a:t> is a mnemonic similar to “HEADSS”</a:t>
            </a:r>
          </a:p>
          <a:p>
            <a:endParaRPr lang="en-US" dirty="0" smtClean="0"/>
          </a:p>
          <a:p>
            <a:r>
              <a:rPr lang="en-US" dirty="0" smtClean="0"/>
              <a:t>A method to organize (and </a:t>
            </a:r>
            <a:r>
              <a:rPr lang="en-US" dirty="0" smtClean="0">
                <a:solidFill>
                  <a:srgbClr val="FF0000"/>
                </a:solidFill>
              </a:rPr>
              <a:t>GUIDE</a:t>
            </a:r>
            <a:r>
              <a:rPr lang="en-US" dirty="0" smtClean="0"/>
              <a:t>) you in screening for risk factors for child maltreatment</a:t>
            </a:r>
          </a:p>
          <a:p>
            <a:endParaRPr lang="en-US" dirty="0" smtClean="0"/>
          </a:p>
          <a:p>
            <a:r>
              <a:rPr lang="en-US" dirty="0" smtClean="0"/>
              <a:t>Done routinely during all well-child visits</a:t>
            </a:r>
          </a:p>
          <a:p>
            <a:pPr>
              <a:buNone/>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Using “GUIDES”</a:t>
            </a:r>
            <a:endParaRPr lang="en-US"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algn="ctr">
              <a:spcAft>
                <a:spcPts val="600"/>
              </a:spcAft>
              <a:buNone/>
            </a:pPr>
            <a:r>
              <a:rPr lang="en-US" sz="2800" b="1" dirty="0" smtClean="0">
                <a:solidFill>
                  <a:srgbClr val="FF0000"/>
                </a:solidFill>
              </a:rPr>
              <a:t>If referrals for services are necessary:</a:t>
            </a:r>
          </a:p>
          <a:p>
            <a:r>
              <a:rPr lang="en-US" dirty="0" smtClean="0"/>
              <a:t>If issues arise which warrant referral:</a:t>
            </a:r>
          </a:p>
          <a:p>
            <a:pPr lvl="1"/>
            <a:r>
              <a:rPr lang="en-US" dirty="0" smtClean="0"/>
              <a:t>Initiate referral </a:t>
            </a:r>
          </a:p>
          <a:p>
            <a:pPr lvl="1"/>
            <a:r>
              <a:rPr lang="en-US" dirty="0" smtClean="0"/>
              <a:t>Discuss with supervisor or colleague if unclear</a:t>
            </a:r>
          </a:p>
          <a:p>
            <a:pPr lvl="1"/>
            <a:r>
              <a:rPr lang="en-US" dirty="0" smtClean="0"/>
              <a:t>Establish plan for follow up</a:t>
            </a:r>
          </a:p>
          <a:p>
            <a:pPr>
              <a:buNone/>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crucial aspect of screening for risk factors for child maltreatment is:</a:t>
            </a:r>
            <a:endParaRPr lang="en-US" dirty="0"/>
          </a:p>
        </p:txBody>
      </p:sp>
      <p:sp>
        <p:nvSpPr>
          <p:cNvPr id="3" name="Content Placeholder 2"/>
          <p:cNvSpPr>
            <a:spLocks noGrp="1"/>
          </p:cNvSpPr>
          <p:nvPr>
            <p:ph idx="1"/>
          </p:nvPr>
        </p:nvSpPr>
        <p:spPr>
          <a:xfrm>
            <a:off x="457200" y="1600201"/>
            <a:ext cx="8229600" cy="4495800"/>
          </a:xfrm>
        </p:spPr>
        <p:style>
          <a:lnRef idx="2">
            <a:schemeClr val="dk1"/>
          </a:lnRef>
          <a:fillRef idx="1">
            <a:schemeClr val="lt1"/>
          </a:fillRef>
          <a:effectRef idx="0">
            <a:schemeClr val="dk1"/>
          </a:effectRef>
          <a:fontRef idx="minor">
            <a:schemeClr val="dk1"/>
          </a:fontRef>
        </p:style>
        <p:txBody>
          <a:bodyPr>
            <a:normAutofit lnSpcReduction="10000"/>
          </a:bodyPr>
          <a:lstStyle/>
          <a:p>
            <a:pPr marL="514350" indent="-514350">
              <a:buAutoNum type="alphaUcPeriod"/>
            </a:pPr>
            <a:r>
              <a:rPr lang="en-US" dirty="0" smtClean="0"/>
              <a:t>Not to disclose to parents why you are asking about certain issues.</a:t>
            </a:r>
          </a:p>
          <a:p>
            <a:pPr marL="514350" indent="-514350">
              <a:buNone/>
            </a:pPr>
            <a:r>
              <a:rPr lang="en-US" dirty="0" smtClean="0"/>
              <a:t>B.  To ask only children and teenagers about  possible risk factors.</a:t>
            </a:r>
          </a:p>
          <a:p>
            <a:pPr marL="514350" indent="-514350">
              <a:buAutoNum type="alphaUcPeriod" startAt="3"/>
            </a:pPr>
            <a:r>
              <a:rPr lang="en-US" dirty="0" smtClean="0"/>
              <a:t>To make a report to Child Protective Services if the screening is positive.</a:t>
            </a:r>
          </a:p>
          <a:p>
            <a:pPr marL="514350" indent="-514350">
              <a:buAutoNum type="alphaUcPeriod" startAt="4"/>
            </a:pPr>
            <a:r>
              <a:rPr lang="en-US" dirty="0" smtClean="0"/>
              <a:t>To rely primarily on clinical appearances and intuition.</a:t>
            </a:r>
          </a:p>
          <a:p>
            <a:pPr marL="514350" indent="-514350">
              <a:buNone/>
            </a:pPr>
            <a:r>
              <a:rPr lang="en-US" dirty="0" smtClean="0"/>
              <a:t>E.  To screen all families routinely.    </a:t>
            </a:r>
            <a:r>
              <a:rPr lang="en-US" sz="1600" i="1" dirty="0" smtClean="0"/>
              <a:t>PIR</a:t>
            </a:r>
            <a:r>
              <a:rPr lang="en-US" sz="1600" dirty="0" smtClean="0"/>
              <a:t>. 2002;23(6): 196</a:t>
            </a:r>
            <a:r>
              <a:rPr lang="en-US" dirty="0" smtClean="0"/>
              <a:t>                                  </a:t>
            </a:r>
            <a:endParaRPr lang="en-US" sz="1600" dirty="0"/>
          </a:p>
        </p:txBody>
      </p:sp>
      <p:sp>
        <p:nvSpPr>
          <p:cNvPr id="4" name="Rectangle 3"/>
          <p:cNvSpPr/>
          <p:nvPr/>
        </p:nvSpPr>
        <p:spPr>
          <a:xfrm>
            <a:off x="990600" y="5486400"/>
            <a:ext cx="5181600" cy="5334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GUIDES</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sz="2000" b="1" dirty="0" smtClean="0"/>
              <a:t>Growth</a:t>
            </a:r>
            <a:r>
              <a:rPr lang="en-US" sz="2000" dirty="0" smtClean="0"/>
              <a:t>-plot on curve, BMI (&gt;2yr) If not adequate, why? (feeding routine/diet/</a:t>
            </a:r>
            <a:r>
              <a:rPr lang="en-US" sz="2000" dirty="0" err="1" smtClean="0"/>
              <a:t>med,psych,economic</a:t>
            </a:r>
            <a:r>
              <a:rPr lang="en-US" sz="2000" dirty="0" smtClean="0"/>
              <a:t> issues)</a:t>
            </a:r>
          </a:p>
          <a:p>
            <a:r>
              <a:rPr lang="en-US" sz="2000" b="1" dirty="0" smtClean="0"/>
              <a:t>Underlying medical issues- </a:t>
            </a:r>
            <a:r>
              <a:rPr lang="en-US" sz="2000" dirty="0" smtClean="0"/>
              <a:t>chronic/ special needs How are things going for you and your child? Are you able to keep up with F/U </a:t>
            </a:r>
            <a:r>
              <a:rPr lang="en-US" sz="2000" dirty="0" err="1" smtClean="0"/>
              <a:t>appts</a:t>
            </a:r>
            <a:r>
              <a:rPr lang="en-US" sz="2000" dirty="0" smtClean="0"/>
              <a:t>., therapy, etc.? Who are the people who help you care for your child?</a:t>
            </a:r>
          </a:p>
          <a:p>
            <a:r>
              <a:rPr lang="en-US" sz="2000" b="1" dirty="0" smtClean="0"/>
              <a:t>Usual health </a:t>
            </a:r>
            <a:r>
              <a:rPr lang="en-US" sz="2000" dirty="0" smtClean="0"/>
              <a:t>illnesses/hosp/meds/allergies/</a:t>
            </a:r>
            <a:r>
              <a:rPr lang="en-US" sz="2000" dirty="0" err="1" smtClean="0"/>
              <a:t>immun</a:t>
            </a:r>
            <a:r>
              <a:rPr lang="en-US" sz="2000" dirty="0" smtClean="0"/>
              <a:t>/hearing/vision/dental</a:t>
            </a:r>
          </a:p>
          <a:p>
            <a:r>
              <a:rPr lang="en-US" sz="2000" b="1" dirty="0" smtClean="0"/>
              <a:t>Injury</a:t>
            </a:r>
            <a:r>
              <a:rPr lang="en-US" sz="2000" dirty="0" smtClean="0"/>
              <a:t>- ED visits/</a:t>
            </a:r>
            <a:r>
              <a:rPr lang="en-US" sz="2000" dirty="0" err="1" smtClean="0"/>
              <a:t>fxs</a:t>
            </a:r>
            <a:r>
              <a:rPr lang="en-US" sz="2000" dirty="0" smtClean="0"/>
              <a:t>/stitches/burns/head injuries  Prevention-safety in the home/car/sports &amp; recreation</a:t>
            </a:r>
          </a:p>
          <a:p>
            <a:r>
              <a:rPr lang="en-US" sz="2000" b="1" dirty="0" smtClean="0"/>
              <a:t>Development/Behavior</a:t>
            </a:r>
            <a:r>
              <a:rPr lang="en-US" sz="2000" dirty="0" smtClean="0"/>
              <a:t>- Developmental screen, any delays? Expectations of parent(s) met or unmet? 7 Deadly sins of childhood- explain, educate, give guidance. How do you modify your child’s behavior?    </a:t>
            </a:r>
          </a:p>
          <a:p>
            <a:r>
              <a:rPr lang="en-US" sz="2000" b="1" dirty="0" smtClean="0"/>
              <a:t>Economics</a:t>
            </a:r>
            <a:r>
              <a:rPr lang="en-US" sz="2000" dirty="0" smtClean="0"/>
              <a:t>- Any concerns providing food, clothing or shelter? Changes in employment, income, insurance?</a:t>
            </a:r>
          </a:p>
          <a:p>
            <a:r>
              <a:rPr lang="en-US" sz="2000" b="1" dirty="0" smtClean="0"/>
              <a:t>Social </a:t>
            </a:r>
            <a:r>
              <a:rPr lang="en-US" sz="2000" dirty="0" smtClean="0"/>
              <a:t> Who lives in your home? Do you feel physically and mentally safe in your home? Your community? Any concerns for your child’s safety?  Who do you turn to when you need help parenting?                                                           </a:t>
            </a:r>
            <a:endParaRPr lang="en-US" sz="2000" dirty="0"/>
          </a:p>
        </p:txBody>
      </p:sp>
      <p:sp>
        <p:nvSpPr>
          <p:cNvPr id="4" name="TextBox 3"/>
          <p:cNvSpPr txBox="1"/>
          <p:nvPr/>
        </p:nvSpPr>
        <p:spPr>
          <a:xfrm>
            <a:off x="609600" y="6488668"/>
            <a:ext cx="3294254" cy="369332"/>
          </a:xfrm>
          <a:prstGeom prst="rect">
            <a:avLst/>
          </a:prstGeom>
          <a:noFill/>
        </p:spPr>
        <p:txBody>
          <a:bodyPr wrap="none" rtlCol="0">
            <a:spAutoFit/>
          </a:bodyPr>
          <a:lstStyle/>
          <a:p>
            <a:r>
              <a:rPr lang="en-US" dirty="0" smtClean="0"/>
              <a:t>© Leslie M Quinn, Rachel Boykan</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References</a:t>
            </a:r>
            <a:endParaRPr lang="en-US" dirty="0">
              <a:latin typeface="Times New Roman" pitchFamily="18" charset="0"/>
              <a:cs typeface="Times New Roman" pitchFamily="18" charset="0"/>
            </a:endParaRPr>
          </a:p>
        </p:txBody>
      </p:sp>
      <p:sp>
        <p:nvSpPr>
          <p:cNvPr id="6" name="Content Placeholder 5"/>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marL="514350" lvl="0" indent="-514350">
              <a:buFont typeface="Wingdings" charset="2"/>
              <a:buAutoNum type="arabicPlain"/>
            </a:pPr>
            <a:r>
              <a:rPr lang="en-US" sz="1800" dirty="0" smtClean="0"/>
              <a:t>U.S. Department of Health and Human Services, Administration on Children, Youth and Families. </a:t>
            </a:r>
            <a:r>
              <a:rPr lang="en-US" sz="1800" i="1" dirty="0" smtClean="0"/>
              <a:t>Child Maltreatment 2010</a:t>
            </a:r>
            <a:r>
              <a:rPr lang="en-US" sz="1800" dirty="0" smtClean="0"/>
              <a:t>[Washington DC. U.S. Government Printing Office, 2012] </a:t>
            </a:r>
            <a:r>
              <a:rPr lang="en-US" sz="1800" u="sng" dirty="0" smtClean="0">
                <a:hlinkClick r:id="rId3"/>
              </a:rPr>
              <a:t>http://www.acf.hhs.gov</a:t>
            </a:r>
            <a:r>
              <a:rPr lang="en-US" sz="1800" dirty="0" smtClean="0"/>
              <a:t> </a:t>
            </a:r>
          </a:p>
          <a:p>
            <a:pPr marL="514350" lvl="0" indent="-514350">
              <a:buFont typeface="Wingdings" charset="2"/>
              <a:buAutoNum type="arabicPlain"/>
            </a:pPr>
            <a:r>
              <a:rPr lang="en-US" sz="1800" dirty="0" smtClean="0"/>
              <a:t>Bailey, Child Abuse and Neglect: A System that Still Needs </a:t>
            </a:r>
            <a:r>
              <a:rPr lang="en-US" sz="1800" dirty="0" err="1" smtClean="0"/>
              <a:t>Leadership;Pediatrics</a:t>
            </a:r>
            <a:r>
              <a:rPr lang="en-US" sz="1800" dirty="0" smtClean="0"/>
              <a:t> Vol. 122 No. 3 September 1, 2008 pp. 654 -655 </a:t>
            </a:r>
          </a:p>
          <a:p>
            <a:pPr marL="514350" lvl="0" indent="-514350">
              <a:buFont typeface="Wingdings" charset="2"/>
              <a:buAutoNum type="arabicPlain"/>
            </a:pPr>
            <a:r>
              <a:rPr lang="en-US" sz="1800" dirty="0" smtClean="0"/>
              <a:t>Flaherty EG, </a:t>
            </a:r>
            <a:r>
              <a:rPr lang="en-US" sz="1800" dirty="0" err="1" smtClean="0"/>
              <a:t>Stirling</a:t>
            </a:r>
            <a:r>
              <a:rPr lang="en-US" sz="1800" dirty="0" smtClean="0"/>
              <a:t> J </a:t>
            </a:r>
            <a:r>
              <a:rPr lang="en-US" sz="1800" dirty="0" err="1" smtClean="0"/>
              <a:t>Jr</a:t>
            </a:r>
            <a:r>
              <a:rPr lang="en-US" sz="1800" dirty="0" smtClean="0"/>
              <a:t>; American Academy of Pediatrics. Committee on Child Abuse and Neglect. </a:t>
            </a:r>
            <a:r>
              <a:rPr lang="en-US" sz="1800" u="sng" dirty="0" smtClean="0">
                <a:hlinkClick r:id="rId4"/>
              </a:rPr>
              <a:t>Clinical report—the pediatrician’s role in child maltreatment prevention.</a:t>
            </a:r>
            <a:r>
              <a:rPr lang="en-US" sz="1800" dirty="0" smtClean="0"/>
              <a:t> Pediatrics. 2010 Oct;126(4):833-41. </a:t>
            </a:r>
          </a:p>
          <a:p>
            <a:pPr marL="514350" lvl="0" indent="-514350">
              <a:buFont typeface="Wingdings" charset="2"/>
              <a:buAutoNum type="arabicPlain"/>
            </a:pPr>
            <a:r>
              <a:rPr lang="en-US" sz="1800" dirty="0" err="1" smtClean="0"/>
              <a:t>Dubowitz</a:t>
            </a:r>
            <a:r>
              <a:rPr lang="en-US" sz="1800" dirty="0" smtClean="0"/>
              <a:t> H, Kim J, Black MM, </a:t>
            </a:r>
            <a:r>
              <a:rPr lang="en-US" sz="1800" dirty="0" err="1" smtClean="0"/>
              <a:t>Weisbart</a:t>
            </a:r>
            <a:r>
              <a:rPr lang="en-US" sz="1800" dirty="0" smtClean="0"/>
              <a:t> C, </a:t>
            </a:r>
            <a:r>
              <a:rPr lang="en-US" sz="1800" dirty="0" err="1" smtClean="0"/>
              <a:t>Semiatin</a:t>
            </a:r>
            <a:r>
              <a:rPr lang="en-US" sz="1800" dirty="0" smtClean="0"/>
              <a:t> J, </a:t>
            </a:r>
            <a:r>
              <a:rPr lang="en-US" sz="1800" dirty="0" err="1" smtClean="0"/>
              <a:t>Magder</a:t>
            </a:r>
            <a:r>
              <a:rPr lang="en-US" sz="1800" dirty="0" smtClean="0"/>
              <a:t> LS. </a:t>
            </a:r>
            <a:r>
              <a:rPr lang="en-US" sz="1800" u="sng" dirty="0" smtClean="0">
                <a:hlinkClick r:id="rId5"/>
              </a:rPr>
              <a:t>Identifying children at high risk for a child maltreatment report.</a:t>
            </a:r>
            <a:r>
              <a:rPr lang="en-US" sz="1800" dirty="0" smtClean="0"/>
              <a:t> Child Abuse </a:t>
            </a:r>
            <a:r>
              <a:rPr lang="en-US" sz="1800" dirty="0" err="1" smtClean="0"/>
              <a:t>Negl</a:t>
            </a:r>
            <a:r>
              <a:rPr lang="en-US" sz="1800" dirty="0" smtClean="0"/>
              <a:t>. 2011 Feb;35(2):96-104. </a:t>
            </a:r>
          </a:p>
          <a:p>
            <a:pPr marL="514350" lvl="0" indent="-514350">
              <a:buFont typeface="Wingdings" charset="2"/>
              <a:buAutoNum type="arabicPlain"/>
            </a:pPr>
            <a:r>
              <a:rPr lang="en-US" sz="1800" dirty="0" err="1" smtClean="0"/>
              <a:t>Anderst</a:t>
            </a:r>
            <a:r>
              <a:rPr lang="en-US" sz="1800" dirty="0" smtClean="0"/>
              <a:t> J, Dowd MD, Comparative needs in child abuse education and resources: perceptions from three medical specialties</a:t>
            </a:r>
            <a:r>
              <a:rPr lang="en-US" sz="1800" u="sng" dirty="0" smtClean="0">
                <a:hlinkClick r:id="rId6"/>
              </a:rPr>
              <a:t>.</a:t>
            </a:r>
            <a:r>
              <a:rPr lang="en-US" sz="1800" u="sng" dirty="0" smtClean="0"/>
              <a:t> Med </a:t>
            </a:r>
            <a:r>
              <a:rPr lang="en-US" sz="1800" u="sng" dirty="0" err="1" smtClean="0"/>
              <a:t>Edu</a:t>
            </a:r>
            <a:r>
              <a:rPr lang="en-US" sz="1800" dirty="0" err="1" smtClean="0"/>
              <a:t>c</a:t>
            </a:r>
            <a:r>
              <a:rPr lang="en-US" sz="1800" dirty="0" smtClean="0"/>
              <a:t> Online. 2010 Jul 20;15. </a:t>
            </a:r>
            <a:r>
              <a:rPr lang="en-US" sz="1800" dirty="0" err="1" smtClean="0"/>
              <a:t>doi</a:t>
            </a:r>
            <a:r>
              <a:rPr lang="en-US" sz="1800" dirty="0" smtClean="0"/>
              <a:t>: 10.3402/meo.v15i0.5193</a:t>
            </a:r>
          </a:p>
        </p:txBody>
      </p:sp>
      <p:sp>
        <p:nvSpPr>
          <p:cNvPr id="4" name="Rectangle 3"/>
          <p:cNvSpPr/>
          <p:nvPr/>
        </p:nvSpPr>
        <p:spPr>
          <a:xfrm>
            <a:off x="3657600" y="990600"/>
            <a:ext cx="762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References</a:t>
            </a:r>
            <a:endParaRPr lang="en-US" dirty="0">
              <a:latin typeface="Times New Roman" pitchFamily="18" charset="0"/>
              <a:cs typeface="Times New Roman" pitchFamily="18" charset="0"/>
            </a:endParaRPr>
          </a:p>
        </p:txBody>
      </p:sp>
      <p:sp>
        <p:nvSpPr>
          <p:cNvPr id="6" name="Content Placeholder 5"/>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marL="514350" lvl="0" indent="-514350">
              <a:buNone/>
            </a:pPr>
            <a:endParaRPr lang="en-US" sz="2000" u="sng" dirty="0" smtClean="0">
              <a:hlinkClick r:id="rId3"/>
            </a:endParaRPr>
          </a:p>
          <a:p>
            <a:pPr marL="514350" lvl="0" indent="-514350">
              <a:buFont typeface="Wingdings" charset="2"/>
              <a:buAutoNum type="arabicPlain" startAt="6"/>
            </a:pPr>
            <a:r>
              <a:rPr lang="en-US" sz="2000" u="sng" dirty="0" smtClean="0">
                <a:hlinkClick r:id="rId3"/>
              </a:rPr>
              <a:t>http://brightfutures.aap.org/</a:t>
            </a:r>
            <a:endParaRPr lang="en-US" sz="2000" u="sng" dirty="0" smtClean="0"/>
          </a:p>
          <a:p>
            <a:pPr marL="514350" indent="-514350">
              <a:buFont typeface="Wingdings" charset="2"/>
              <a:buAutoNum type="arabicPlain" startAt="6"/>
            </a:pPr>
            <a:r>
              <a:rPr lang="en-US" sz="2000" dirty="0" err="1" smtClean="0"/>
              <a:t>Goldenring</a:t>
            </a:r>
            <a:r>
              <a:rPr lang="en-US" sz="2000" dirty="0" smtClean="0"/>
              <a:t> JM, Rosen D. Getting into adolescent heads: an essential update. </a:t>
            </a:r>
            <a:r>
              <a:rPr lang="en-US" sz="2000" i="1" dirty="0" smtClean="0"/>
              <a:t>Contemporary Pediatrics </a:t>
            </a:r>
            <a:r>
              <a:rPr lang="en-US" sz="2000" dirty="0" smtClean="0"/>
              <a:t>2004;21:64</a:t>
            </a:r>
          </a:p>
          <a:p>
            <a:pPr marL="514350" lvl="0" indent="-514350">
              <a:buFont typeface="Wingdings" charset="2"/>
              <a:buAutoNum type="arabicPlain" startAt="6"/>
            </a:pPr>
            <a:r>
              <a:rPr lang="en-US" sz="2000" dirty="0" err="1" smtClean="0"/>
              <a:t>Kempe</a:t>
            </a:r>
            <a:r>
              <a:rPr lang="en-US" sz="2000" dirty="0" smtClean="0"/>
              <a:t> CH, Silverman FN, Steele BF, </a:t>
            </a:r>
            <a:r>
              <a:rPr lang="en-US" sz="2000" dirty="0" err="1" smtClean="0"/>
              <a:t>Droegmuller</a:t>
            </a:r>
            <a:r>
              <a:rPr lang="en-US" sz="2000" dirty="0" smtClean="0"/>
              <a:t> W, Silver HK. The Battered Child Syndrome. </a:t>
            </a:r>
            <a:r>
              <a:rPr lang="en-US" sz="2000" i="1" dirty="0" smtClean="0"/>
              <a:t>JAMA</a:t>
            </a:r>
            <a:r>
              <a:rPr lang="en-US" sz="2000" dirty="0" smtClean="0"/>
              <a:t>. 1962 181: 17-24</a:t>
            </a:r>
          </a:p>
          <a:p>
            <a:pPr marL="514350" lvl="0" indent="-514350">
              <a:buFont typeface="Wingdings" charset="2"/>
              <a:buAutoNum type="arabicPlain" startAt="6"/>
            </a:pPr>
            <a:r>
              <a:rPr lang="en-US" sz="2000" dirty="0" smtClean="0"/>
              <a:t>Flaherty EG, </a:t>
            </a:r>
            <a:r>
              <a:rPr lang="en-US" sz="2000" dirty="0" err="1" smtClean="0"/>
              <a:t>Sege</a:t>
            </a:r>
            <a:r>
              <a:rPr lang="en-US" sz="2000" dirty="0" smtClean="0"/>
              <a:t> R. Barriers to Physician Identification and Reporting of Child Abuse. </a:t>
            </a:r>
            <a:r>
              <a:rPr lang="en-US" sz="2000" i="1" dirty="0" smtClean="0"/>
              <a:t>Pediatric Annals</a:t>
            </a:r>
            <a:r>
              <a:rPr lang="en-US" sz="2000" dirty="0" smtClean="0"/>
              <a:t>. May 2005 Vol. 34 No. 5: 349-356</a:t>
            </a:r>
          </a:p>
          <a:p>
            <a:pPr marL="514350" lvl="0" indent="-514350">
              <a:buFont typeface="Wingdings" charset="2"/>
              <a:buAutoNum type="arabicPlain" startAt="6"/>
            </a:pPr>
            <a:r>
              <a:rPr lang="en-US" sz="2000" dirty="0" err="1" smtClean="0"/>
              <a:t>Dubowitz</a:t>
            </a:r>
            <a:r>
              <a:rPr lang="en-US" sz="2000" dirty="0" smtClean="0"/>
              <a:t> H. Preventing Child Neglect and Physical Abuse. </a:t>
            </a:r>
            <a:r>
              <a:rPr lang="en-US" sz="2000" i="1" dirty="0" smtClean="0"/>
              <a:t>PIR</a:t>
            </a:r>
            <a:r>
              <a:rPr lang="en-US" sz="2000" dirty="0" smtClean="0"/>
              <a:t>. June 2002 Vol.23. No. 6 </a:t>
            </a:r>
          </a:p>
          <a:p>
            <a:pPr marL="514350" lvl="0" indent="-514350">
              <a:buFont typeface="Wingdings" charset="2"/>
              <a:buAutoNum type="arabicPlain" startAt="6"/>
            </a:pPr>
            <a:r>
              <a:rPr lang="en-US" sz="2000" dirty="0" smtClean="0"/>
              <a:t>Schmitt BD. Seven deadly sins of childhood: advising parents about difficult developmental phases. </a:t>
            </a:r>
            <a:r>
              <a:rPr lang="en-US" sz="2000" i="1" dirty="0" smtClean="0"/>
              <a:t>Child Abuse </a:t>
            </a:r>
            <a:r>
              <a:rPr lang="en-US" sz="2000" i="1" dirty="0" err="1" smtClean="0"/>
              <a:t>Negl</a:t>
            </a:r>
            <a:r>
              <a:rPr lang="en-US" sz="2000" dirty="0" smtClean="0"/>
              <a:t>. 1987;11(3):421-423</a:t>
            </a:r>
          </a:p>
          <a:p>
            <a:pPr marL="514350" indent="-514350">
              <a:buFont typeface="Wingdings" charset="2"/>
              <a:buAutoNum type="arabicPlain" startAt="6"/>
            </a:pPr>
            <a:endParaRPr lang="en-US" sz="2000" dirty="0" smtClean="0">
              <a:latin typeface="Times New Roman" pitchFamily="18" charset="0"/>
              <a:cs typeface="Times New Roman" pitchFamily="18" charset="0"/>
            </a:endParaRPr>
          </a:p>
        </p:txBody>
      </p:sp>
      <p:sp>
        <p:nvSpPr>
          <p:cNvPr id="4" name="Rectangle 3"/>
          <p:cNvSpPr/>
          <p:nvPr/>
        </p:nvSpPr>
        <p:spPr>
          <a:xfrm>
            <a:off x="3657600" y="990600"/>
            <a:ext cx="762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5400" dirty="0" smtClean="0">
                <a:solidFill>
                  <a:srgbClr val="FF0000"/>
                </a:solidFill>
                <a:effectLst/>
              </a:rPr>
              <a:t>“GUIDES”</a:t>
            </a:r>
            <a:endParaRPr lang="en-US" sz="5400"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lvl="1">
              <a:buNone/>
            </a:pPr>
            <a:r>
              <a:rPr lang="en-US" sz="3200" b="1" dirty="0" smtClean="0">
                <a:solidFill>
                  <a:srgbClr val="FF0000"/>
                </a:solidFill>
              </a:rPr>
              <a:t>G</a:t>
            </a:r>
            <a:r>
              <a:rPr lang="en-US" dirty="0" smtClean="0"/>
              <a:t> = Growth</a:t>
            </a:r>
          </a:p>
          <a:p>
            <a:pPr lvl="1">
              <a:buNone/>
            </a:pPr>
            <a:r>
              <a:rPr lang="en-US" sz="3200" b="1" dirty="0" smtClean="0">
                <a:solidFill>
                  <a:srgbClr val="FF0000"/>
                </a:solidFill>
              </a:rPr>
              <a:t>U</a:t>
            </a:r>
            <a:r>
              <a:rPr lang="en-US" dirty="0" smtClean="0"/>
              <a:t> = Underlying medical issues/usual health</a:t>
            </a:r>
          </a:p>
          <a:p>
            <a:pPr lvl="1">
              <a:buNone/>
            </a:pPr>
            <a:r>
              <a:rPr lang="en-US" sz="3200" b="1" dirty="0" smtClean="0">
                <a:solidFill>
                  <a:srgbClr val="FF0000"/>
                </a:solidFill>
              </a:rPr>
              <a:t>I</a:t>
            </a:r>
            <a:r>
              <a:rPr lang="en-US" sz="3200" dirty="0" smtClean="0"/>
              <a:t> </a:t>
            </a:r>
            <a:r>
              <a:rPr lang="en-US" dirty="0" smtClean="0"/>
              <a:t> =  Injury history/prevention</a:t>
            </a:r>
          </a:p>
          <a:p>
            <a:pPr lvl="1">
              <a:buNone/>
            </a:pPr>
            <a:r>
              <a:rPr lang="en-US" sz="3200" b="1" dirty="0" smtClean="0">
                <a:solidFill>
                  <a:srgbClr val="FF0000"/>
                </a:solidFill>
              </a:rPr>
              <a:t>D</a:t>
            </a:r>
            <a:r>
              <a:rPr lang="en-US" b="1" dirty="0" smtClean="0"/>
              <a:t> </a:t>
            </a:r>
            <a:r>
              <a:rPr lang="en-US" dirty="0" smtClean="0"/>
              <a:t>= Development/behavior/ parental expectations</a:t>
            </a:r>
          </a:p>
          <a:p>
            <a:pPr lvl="1">
              <a:buNone/>
            </a:pPr>
            <a:r>
              <a:rPr lang="en-US" sz="3200" b="1" dirty="0" smtClean="0">
                <a:solidFill>
                  <a:srgbClr val="FF0000"/>
                </a:solidFill>
              </a:rPr>
              <a:t>E</a:t>
            </a:r>
            <a:r>
              <a:rPr lang="en-US" sz="3200" dirty="0" smtClean="0"/>
              <a:t> </a:t>
            </a:r>
            <a:r>
              <a:rPr lang="en-US" dirty="0" smtClean="0"/>
              <a:t>=  Economic situation of the child/family</a:t>
            </a:r>
          </a:p>
          <a:p>
            <a:pPr lvl="1">
              <a:buNone/>
            </a:pPr>
            <a:r>
              <a:rPr lang="en-US" sz="3200" b="1" dirty="0" smtClean="0">
                <a:solidFill>
                  <a:srgbClr val="FF0000"/>
                </a:solidFill>
              </a:rPr>
              <a:t>S</a:t>
            </a:r>
            <a:r>
              <a:rPr lang="en-US" sz="3200" dirty="0" smtClean="0"/>
              <a:t> </a:t>
            </a:r>
            <a:r>
              <a:rPr lang="en-US" dirty="0" smtClean="0"/>
              <a:t>=  Social/ family history- structure, changes, and</a:t>
            </a:r>
          </a:p>
          <a:p>
            <a:pPr>
              <a:buNone/>
            </a:pPr>
            <a:r>
              <a:rPr lang="en-US" sz="2800" dirty="0" smtClean="0"/>
              <a:t>             safety/support systems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0000"/>
                </a:solidFill>
              </a:rPr>
              <a:t>Why Do We Need To Screen For Risk Factors?</a:t>
            </a:r>
            <a:r>
              <a:rPr lang="en-US" sz="3200" dirty="0" smtClean="0">
                <a:solidFill>
                  <a:srgbClr val="FF0000"/>
                </a:solidFill>
                <a:effectLst/>
              </a:rPr>
              <a:t/>
            </a:r>
            <a:br>
              <a:rPr lang="en-US" sz="3200" dirty="0" smtClean="0">
                <a:solidFill>
                  <a:srgbClr val="FF0000"/>
                </a:solidFill>
                <a:effectLst/>
              </a:rPr>
            </a:br>
            <a:r>
              <a:rPr lang="en-US" sz="4000" dirty="0" smtClean="0">
                <a:solidFill>
                  <a:schemeClr val="tx1"/>
                </a:solidFill>
                <a:effectLst/>
              </a:rPr>
              <a:t>CHILD MALTREATMENT DEFINITION</a:t>
            </a:r>
            <a:endParaRPr lang="en-US" sz="4000" dirty="0">
              <a:solidFill>
                <a:schemeClr val="tx1"/>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r>
              <a:rPr lang="en-US" dirty="0" smtClean="0"/>
              <a:t>1961-the “beginning”- Dr. Henry </a:t>
            </a:r>
            <a:r>
              <a:rPr lang="en-US" dirty="0" err="1" smtClean="0"/>
              <a:t>Kempe</a:t>
            </a:r>
            <a:r>
              <a:rPr lang="en-US" dirty="0" smtClean="0"/>
              <a:t>                    </a:t>
            </a:r>
            <a:r>
              <a:rPr lang="en-US" b="1" dirty="0" smtClean="0"/>
              <a:t>“The Battered Child Syndrome”</a:t>
            </a:r>
          </a:p>
          <a:p>
            <a:pPr marL="651510" indent="-514350">
              <a:buNone/>
            </a:pPr>
            <a:r>
              <a:rPr lang="en-US" dirty="0" smtClean="0"/>
              <a:t>    </a:t>
            </a:r>
          </a:p>
          <a:p>
            <a:pPr marL="651510" indent="-514350">
              <a:buNone/>
            </a:pPr>
            <a:r>
              <a:rPr lang="en-US" sz="2800" dirty="0" smtClean="0"/>
              <a:t>     “ involves caregiver acts of commission or omission (neglect of a child’s basic needs) that have or are likely to have injurious effects on the child’s physical, developmental and psychosocial well being”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rgbClr val="FF0000"/>
                </a:solidFill>
                <a:effectLst/>
              </a:rPr>
              <a:t>Why Do We Need To Screen For Risk Factors? </a:t>
            </a:r>
            <a:endParaRPr lang="en-US" dirty="0">
              <a:solidFill>
                <a:schemeClr val="tx1"/>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lgn="ctr">
              <a:buNone/>
            </a:pPr>
            <a:r>
              <a:rPr lang="en-US" sz="4645" b="1" dirty="0" smtClean="0">
                <a:solidFill>
                  <a:schemeClr val="tx1"/>
                </a:solidFill>
              </a:rPr>
              <a:t>STATISTICS</a:t>
            </a:r>
            <a:endParaRPr lang="en-US" sz="4645" b="1" dirty="0" smtClean="0"/>
          </a:p>
          <a:p>
            <a:pPr>
              <a:lnSpc>
                <a:spcPct val="120000"/>
              </a:lnSpc>
            </a:pPr>
            <a:r>
              <a:rPr lang="en-US" sz="3765" dirty="0" smtClean="0"/>
              <a:t>Over 3.3 million reports made</a:t>
            </a:r>
          </a:p>
          <a:p>
            <a:pPr>
              <a:lnSpc>
                <a:spcPct val="120000"/>
              </a:lnSpc>
            </a:pPr>
            <a:r>
              <a:rPr lang="en-US" sz="3765" dirty="0" smtClean="0"/>
              <a:t>Involving 5.9 million children</a:t>
            </a:r>
          </a:p>
          <a:p>
            <a:pPr>
              <a:lnSpc>
                <a:spcPct val="120000"/>
              </a:lnSpc>
            </a:pPr>
            <a:r>
              <a:rPr lang="en-US" sz="3765" dirty="0" smtClean="0"/>
              <a:t>695,000 child victims</a:t>
            </a:r>
          </a:p>
          <a:p>
            <a:pPr>
              <a:lnSpc>
                <a:spcPct val="120000"/>
              </a:lnSpc>
            </a:pPr>
            <a:r>
              <a:rPr lang="en-US" sz="3765" dirty="0" smtClean="0"/>
              <a:t>1560 child fatalities</a:t>
            </a:r>
          </a:p>
          <a:p>
            <a:endParaRPr lang="en-US" dirty="0" smtClean="0"/>
          </a:p>
          <a:p>
            <a:pPr algn="ctr">
              <a:buNone/>
            </a:pPr>
            <a:r>
              <a:rPr lang="en-US" sz="4235" b="1" i="1" dirty="0" smtClean="0"/>
              <a:t>“TIP OF THE ICEBERG”</a:t>
            </a:r>
          </a:p>
          <a:p>
            <a:endParaRPr lang="en-US" dirty="0" smtClean="0"/>
          </a:p>
          <a:p>
            <a:pPr algn="r">
              <a:spcBef>
                <a:spcPts val="0"/>
              </a:spcBef>
              <a:buNone/>
            </a:pPr>
            <a:r>
              <a:rPr lang="en-US" sz="2400" dirty="0" smtClean="0"/>
              <a:t>U.S. Department of Health and Human Services: </a:t>
            </a:r>
          </a:p>
          <a:p>
            <a:pPr algn="r">
              <a:spcBef>
                <a:spcPts val="0"/>
              </a:spcBef>
              <a:buNone/>
            </a:pPr>
            <a:r>
              <a:rPr lang="en-US" sz="2400" dirty="0" smtClean="0"/>
              <a:t>2012 Report for FFY 2010</a:t>
            </a:r>
          </a:p>
          <a:p>
            <a:pPr>
              <a:buNone/>
            </a:pPr>
            <a:r>
              <a:rPr lang="en-US" dirty="0" smtClean="0"/>
              <a:t>                       </a:t>
            </a: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0000"/>
                </a:solidFill>
                <a:effectLst/>
              </a:rPr>
              <a:t>Why Do We Need To Screen For Risk Factors?</a:t>
            </a:r>
            <a:endParaRPr lang="en-US" sz="3200"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r>
              <a:rPr lang="en-US" dirty="0" smtClean="0"/>
              <a:t>Screening for risk factors of child maltreatment  will allow for education, identification, guidance and intervention</a:t>
            </a:r>
          </a:p>
          <a:p>
            <a:pPr>
              <a:buNone/>
            </a:pPr>
            <a:endParaRPr lang="en-US" dirty="0" smtClean="0"/>
          </a:p>
          <a:p>
            <a:r>
              <a:rPr lang="en-US" dirty="0" smtClean="0"/>
              <a:t>Facilitates access to resources and referrals for services when risk factors are identified</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effectLst/>
              </a:rPr>
              <a:t>Why Do We Need To Screen For Risk Factors?</a:t>
            </a:r>
            <a:endParaRPr lang="en-US" sz="3200"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r>
              <a:rPr lang="en-US" dirty="0" smtClean="0"/>
              <a:t>Screening: </a:t>
            </a:r>
          </a:p>
          <a:p>
            <a:pPr lvl="1"/>
            <a:r>
              <a:rPr lang="en-US" dirty="0" smtClean="0"/>
              <a:t>Can spare a child physical and psychological pain and suffering</a:t>
            </a:r>
          </a:p>
          <a:p>
            <a:pPr lvl="1"/>
            <a:r>
              <a:rPr lang="en-US" dirty="0" smtClean="0"/>
              <a:t>Can strengthen families and child rearing practices</a:t>
            </a:r>
          </a:p>
          <a:p>
            <a:pPr>
              <a:buNone/>
            </a:pPr>
            <a:r>
              <a:rPr lang="en-US" sz="2000" dirty="0" smtClean="0">
                <a:solidFill>
                  <a:schemeClr val="tx1"/>
                </a:solidFill>
              </a:rPr>
              <a:t>       </a:t>
            </a:r>
          </a:p>
          <a:p>
            <a:pPr algn="ctr">
              <a:buNone/>
            </a:pPr>
            <a:r>
              <a:rPr lang="en-US" sz="2000" dirty="0" err="1" smtClean="0">
                <a:solidFill>
                  <a:schemeClr val="tx1"/>
                </a:solidFill>
              </a:rPr>
              <a:t>Dubowitz</a:t>
            </a:r>
            <a:r>
              <a:rPr lang="en-US" sz="2000" dirty="0" smtClean="0">
                <a:solidFill>
                  <a:schemeClr val="tx1"/>
                </a:solidFill>
              </a:rPr>
              <a:t>. </a:t>
            </a:r>
            <a:r>
              <a:rPr lang="en-US" sz="2000" i="1" dirty="0" smtClean="0">
                <a:solidFill>
                  <a:schemeClr val="tx1"/>
                </a:solidFill>
              </a:rPr>
              <a:t>PIR</a:t>
            </a:r>
            <a:r>
              <a:rPr lang="en-US" sz="2000" dirty="0" smtClean="0">
                <a:solidFill>
                  <a:schemeClr val="tx1"/>
                </a:solidFill>
              </a:rPr>
              <a:t> June 2002  and Flaherty et al. </a:t>
            </a:r>
            <a:r>
              <a:rPr lang="en-US" sz="2000" i="1" dirty="0" smtClean="0">
                <a:solidFill>
                  <a:schemeClr val="tx1"/>
                </a:solidFill>
              </a:rPr>
              <a:t>Pediatrics</a:t>
            </a:r>
            <a:r>
              <a:rPr lang="en-US" sz="2000" dirty="0" smtClean="0">
                <a:solidFill>
                  <a:schemeClr val="tx1"/>
                </a:solidFill>
              </a:rPr>
              <a:t> Oct. 2010</a:t>
            </a:r>
          </a:p>
          <a:p>
            <a:pPr>
              <a:buNone/>
            </a:pPr>
            <a:endParaRPr lang="en-US" sz="2000" dirty="0" smtClean="0">
              <a:solidFill>
                <a:schemeClr val="tx1"/>
              </a:solidFill>
            </a:endParaRPr>
          </a:p>
          <a:p>
            <a:pPr>
              <a:buNone/>
            </a:pPr>
            <a:r>
              <a:rPr lang="en-US" sz="2800" b="1" u="sng" dirty="0" smtClean="0">
                <a:solidFill>
                  <a:srgbClr val="FF0000"/>
                </a:solidFill>
              </a:rPr>
              <a:t>You not only prevent a negative, you create a positive</a:t>
            </a:r>
            <a:endParaRPr lang="en-US" sz="2800" b="1" u="sng"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effectLst/>
              </a:rPr>
              <a:t>Why Do We Need To Screen For Risk Factors?</a:t>
            </a:r>
            <a:endParaRPr lang="en-US" sz="3200" dirty="0">
              <a:solidFill>
                <a:srgbClr val="FF0000"/>
              </a:solidFill>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endParaRPr lang="en-US" dirty="0" smtClean="0"/>
          </a:p>
          <a:p>
            <a:pPr>
              <a:buNone/>
            </a:pPr>
            <a:endParaRPr lang="en-US" dirty="0" smtClean="0"/>
          </a:p>
          <a:p>
            <a:pPr>
              <a:buNone/>
            </a:pPr>
            <a:r>
              <a:rPr lang="en-US" sz="4000" b="1" dirty="0" smtClean="0"/>
              <a:t>          SCREENING + INTERVENTION</a:t>
            </a:r>
          </a:p>
          <a:p>
            <a:pPr>
              <a:buNone/>
            </a:pPr>
            <a:r>
              <a:rPr lang="en-US" sz="4000" b="1" dirty="0" smtClean="0"/>
              <a:t>                                =</a:t>
            </a:r>
          </a:p>
          <a:p>
            <a:pPr>
              <a:buNone/>
            </a:pPr>
            <a:r>
              <a:rPr lang="en-US" sz="4000" b="1" dirty="0" smtClean="0"/>
              <a:t>             PRIMARY PREVENTION</a:t>
            </a:r>
            <a:endParaRPr lang="en-US" sz="40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3074</TotalTime>
  <Words>2830</Words>
  <Application>Microsoft Office PowerPoint</Application>
  <PresentationFormat>On-screen Show (4:3)</PresentationFormat>
  <Paragraphs>308</Paragraphs>
  <Slides>34</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Times New Roman</vt:lpstr>
      <vt:lpstr>Wingdings</vt:lpstr>
      <vt:lpstr>Office Theme</vt:lpstr>
      <vt:lpstr>“GUIDES”  </vt:lpstr>
      <vt:lpstr>GOALS and OBJECTIVES</vt:lpstr>
      <vt:lpstr>“GUIDES” What is it?</vt:lpstr>
      <vt:lpstr>“GUIDES”</vt:lpstr>
      <vt:lpstr>Why Do We Need To Screen For Risk Factors? CHILD MALTREATMENT DEFINITION</vt:lpstr>
      <vt:lpstr>Why Do We Need To Screen For Risk Factors? </vt:lpstr>
      <vt:lpstr>Why Do We Need To Screen For Risk Factors?</vt:lpstr>
      <vt:lpstr>Why Do We Need To Screen For Risk Factors?</vt:lpstr>
      <vt:lpstr>Why Do We Need To Screen For Risk Factors?</vt:lpstr>
      <vt:lpstr>RISK FACTORS</vt:lpstr>
      <vt:lpstr>RISK FACTORS</vt:lpstr>
      <vt:lpstr>Screening For Risk Factors</vt:lpstr>
      <vt:lpstr>Screening For Risk Factors</vt:lpstr>
      <vt:lpstr>Using “GUIDES”</vt:lpstr>
      <vt:lpstr>Using “GUIDES”</vt:lpstr>
      <vt:lpstr>Using “GUIDES”</vt:lpstr>
      <vt:lpstr>Using “GUIDES”</vt:lpstr>
      <vt:lpstr>Using “GUIDES”</vt:lpstr>
      <vt:lpstr>Using “GUIDES”</vt:lpstr>
      <vt:lpstr>Using “GUIDES”</vt:lpstr>
      <vt:lpstr>Using “GUIDES”</vt:lpstr>
      <vt:lpstr>Using “GUIDES”</vt:lpstr>
      <vt:lpstr>Using “GUIDES”</vt:lpstr>
      <vt:lpstr>Using “GUIDES”</vt:lpstr>
      <vt:lpstr>Using “GUIDES”</vt:lpstr>
      <vt:lpstr>Using “GUIDES”</vt:lpstr>
      <vt:lpstr>Using “GUIDES”</vt:lpstr>
      <vt:lpstr>Using “GUIDES”</vt:lpstr>
      <vt:lpstr>Using “GUIDES”</vt:lpstr>
      <vt:lpstr>Using “GUIDES”</vt:lpstr>
      <vt:lpstr>A crucial aspect of screening for risk factors for child maltreatment is:</vt:lpstr>
      <vt:lpstr>GUIDES</vt:lpstr>
      <vt:lpstr>References</vt:lpstr>
      <vt:lpstr>References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“GUIDES”</dc:title>
  <dc:creator>binky</dc:creator>
  <cp:lastModifiedBy>Boykan, Rachel</cp:lastModifiedBy>
  <cp:revision>140</cp:revision>
  <dcterms:created xsi:type="dcterms:W3CDTF">2013-04-23T22:15:09Z</dcterms:created>
  <dcterms:modified xsi:type="dcterms:W3CDTF">2018-01-10T15:14:33Z</dcterms:modified>
</cp:coreProperties>
</file>