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58" r:id="rId6"/>
    <p:sldId id="260" r:id="rId7"/>
    <p:sldId id="261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02"/>
    <p:restoredTop sz="97128"/>
  </p:normalViewPr>
  <p:slideViewPr>
    <p:cSldViewPr snapToGrid="0">
      <p:cViewPr varScale="1">
        <p:scale>
          <a:sx n="160" d="100"/>
          <a:sy n="160" d="100"/>
        </p:scale>
        <p:origin x="184" y="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F36FB-1B21-4A45-A779-28153D894B08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84E8A-606A-FF45-8CD4-0B2128965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 sources of funds for travel</a:t>
            </a:r>
            <a:r>
              <a:rPr lang="en-US" baseline="0" dirty="0"/>
              <a:t> awards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84E8A-606A-FF45-8CD4-0B2128965C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GRD 500 session on Mentoring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84E8A-606A-FF45-8CD4-0B2128965C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GRD 500 session on Mentoring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84E8A-606A-FF45-8CD4-0B2128965C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6AD8-749F-3147-BD50-3E46E3BC241B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9A3-41B0-E64D-81F7-737A82120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6AD8-749F-3147-BD50-3E46E3BC241B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9A3-41B0-E64D-81F7-737A82120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6AD8-749F-3147-BD50-3E46E3BC241B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9A3-41B0-E64D-81F7-737A82120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6AD8-749F-3147-BD50-3E46E3BC241B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9A3-41B0-E64D-81F7-737A82120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6AD8-749F-3147-BD50-3E46E3BC241B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9A3-41B0-E64D-81F7-737A82120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6AD8-749F-3147-BD50-3E46E3BC241B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9A3-41B0-E64D-81F7-737A82120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6AD8-749F-3147-BD50-3E46E3BC241B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9A3-41B0-E64D-81F7-737A82120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6AD8-749F-3147-BD50-3E46E3BC241B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9A3-41B0-E64D-81F7-737A82120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6AD8-749F-3147-BD50-3E46E3BC241B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9A3-41B0-E64D-81F7-737A82120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6AD8-749F-3147-BD50-3E46E3BC241B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9A3-41B0-E64D-81F7-737A82120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6AD8-749F-3147-BD50-3E46E3BC241B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9A3-41B0-E64D-81F7-737A82120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6AD8-749F-3147-BD50-3E46E3BC241B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E9A3-41B0-E64D-81F7-737A82120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onybrook.us10.list-manage.com/subscribe?u=783a0762b53304103756b32e9&amp;id=e46e07406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0617"/>
            <a:ext cx="7772400" cy="2653638"/>
          </a:xfrm>
        </p:spPr>
        <p:txBody>
          <a:bodyPr>
            <a:normAutofit fontScale="90000"/>
          </a:bodyPr>
          <a:lstStyle/>
          <a:p>
            <a:r>
              <a:rPr lang="en-US" sz="4889" dirty="0"/>
              <a:t>How to Succeed in</a:t>
            </a:r>
            <a:br>
              <a:rPr lang="en-US" sz="4889" dirty="0"/>
            </a:br>
            <a:r>
              <a:rPr lang="en-US" sz="4889" dirty="0"/>
              <a:t>Graduate School:</a:t>
            </a:r>
            <a:br>
              <a:rPr lang="en-US" sz="4889" dirty="0"/>
            </a:br>
            <a:r>
              <a:rPr lang="en-US" sz="4889" dirty="0"/>
              <a:t>The Hidden Curriculum</a:t>
            </a:r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rgbClr val="1F497D"/>
                </a:solidFill>
              </a:rPr>
              <a:t>Orientation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802"/>
            <a:ext cx="8229600" cy="1336749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 Development:</a:t>
            </a:r>
            <a:br>
              <a:rPr lang="en-US" dirty="0"/>
            </a:br>
            <a:r>
              <a:rPr lang="en-US" dirty="0"/>
              <a:t>Don’t Leave it to the End!!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957384"/>
            <a:ext cx="8229600" cy="4065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ea typeface="+mj-ea"/>
                <a:cs typeface="+mj-cs"/>
              </a:rPr>
              <a:t>Individual Development Plans</a:t>
            </a:r>
          </a:p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ea typeface="+mj-ea"/>
                <a:cs typeface="+mj-cs"/>
              </a:rPr>
              <a:t>Workshops (Postdoctoral Affairs, department-sponsored)</a:t>
            </a:r>
          </a:p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ea typeface="+mj-ea"/>
                <a:cs typeface="+mj-cs"/>
              </a:rPr>
              <a:t>Special seminars</a:t>
            </a:r>
          </a:p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ea typeface="+mj-ea"/>
                <a:cs typeface="+mj-cs"/>
              </a:rPr>
              <a:t>TLT Center</a:t>
            </a:r>
          </a:p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ea typeface="+mj-ea"/>
                <a:cs typeface="+mj-cs"/>
              </a:rPr>
              <a:t>Network (including program alumni)</a:t>
            </a:r>
            <a:endParaRPr lang="en-US" dirty="0">
              <a:solidFill>
                <a:srgbClr val="000000"/>
              </a:solidFill>
              <a:ea typeface="+mj-ea"/>
              <a:cs typeface="+mj-cs"/>
            </a:endParaRPr>
          </a:p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ea typeface="+mj-ea"/>
                <a:cs typeface="+mj-cs"/>
              </a:rPr>
              <a:t>Reflect on career goal and update CV often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477"/>
            <a:ext cx="8229600" cy="1525844"/>
          </a:xfrm>
        </p:spPr>
        <p:txBody>
          <a:bodyPr>
            <a:normAutofit/>
          </a:bodyPr>
          <a:lstStyle/>
          <a:p>
            <a:r>
              <a:rPr lang="en-US" dirty="0"/>
              <a:t>Listservs Plus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085004"/>
            <a:ext cx="8229600" cy="41889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1313" lvl="0" indent="-341313">
              <a:spcBef>
                <a:spcPct val="0"/>
              </a:spcBef>
              <a:defRPr/>
            </a:pPr>
            <a:r>
              <a:rPr lang="en-US" sz="2800" dirty="0">
                <a:ea typeface="+mj-ea"/>
                <a:cs typeface="+mj-cs"/>
              </a:rPr>
              <a:t>Office for the Integration of Research, Education and Professional Development (IREP) listserv </a:t>
            </a:r>
            <a:r>
              <a:rPr lang="en-US" sz="2800" dirty="0">
                <a:ea typeface="+mj-ea"/>
                <a:cs typeface="+mj-cs"/>
                <a:hlinkClick r:id="rId3"/>
              </a:rPr>
              <a:t>http://stonybrook.us10.list-manage.com/subscribe?u=783a0762b53304103756b32e9&amp;id=e46e07406e</a:t>
            </a:r>
            <a:endParaRPr lang="en-US" sz="2800" dirty="0">
              <a:ea typeface="+mj-ea"/>
              <a:cs typeface="+mj-cs"/>
            </a:endParaRPr>
          </a:p>
          <a:p>
            <a:pPr marL="341313" lvl="0" indent="-341313"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 marL="341313" lvl="0" indent="-341313">
              <a:spcBef>
                <a:spcPct val="0"/>
              </a:spcBef>
              <a:defRPr/>
            </a:pPr>
            <a:r>
              <a:rPr lang="en-US" sz="2800" dirty="0">
                <a:ea typeface="+mj-ea"/>
                <a:cs typeface="+mj-cs"/>
              </a:rPr>
              <a:t>Campus Announcements</a:t>
            </a:r>
          </a:p>
          <a:p>
            <a:pPr marL="341313" lvl="0" indent="-341313">
              <a:spcBef>
                <a:spcPct val="0"/>
              </a:spcBef>
              <a:defRPr/>
            </a:pPr>
            <a:r>
              <a:rPr lang="en-US" sz="2800" dirty="0">
                <a:ea typeface="+mj-ea"/>
                <a:cs typeface="+mj-cs"/>
              </a:rPr>
              <a:t>Departmental Seminars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Good news…you will have lots of support along the way!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187794" y="2343698"/>
            <a:ext cx="2305137" cy="2701679"/>
            <a:chOff x="356024" y="4070884"/>
            <a:chExt cx="2305137" cy="2701679"/>
          </a:xfrm>
        </p:grpSpPr>
        <p:pic>
          <p:nvPicPr>
            <p:cNvPr id="7" name="Picture 6" descr="meeting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024" y="4070884"/>
              <a:ext cx="2305137" cy="233234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3737" y="6403232"/>
              <a:ext cx="208971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Advisory Committee</a:t>
              </a:r>
            </a:p>
          </p:txBody>
        </p:sp>
      </p:grpSp>
      <p:pic>
        <p:nvPicPr>
          <p:cNvPr id="8" name="Picture 7" descr="safe_image.gif"/>
          <p:cNvPicPr>
            <a:picLocks noChangeAspect="1"/>
          </p:cNvPicPr>
          <p:nvPr/>
        </p:nvPicPr>
        <p:blipFill>
          <a:blip r:embed="rId3"/>
          <a:srcRect t="113" r="75172" b="5459"/>
          <a:stretch>
            <a:fillRect/>
          </a:stretch>
        </p:blipFill>
        <p:spPr>
          <a:xfrm>
            <a:off x="3551543" y="1964634"/>
            <a:ext cx="1891869" cy="3118026"/>
          </a:xfrm>
          <a:prstGeom prst="rect">
            <a:avLst/>
          </a:prstGeom>
        </p:spPr>
      </p:pic>
      <p:pic>
        <p:nvPicPr>
          <p:cNvPr id="9" name="Picture 8" descr="safe_image.gif"/>
          <p:cNvPicPr>
            <a:picLocks noChangeAspect="1"/>
          </p:cNvPicPr>
          <p:nvPr/>
        </p:nvPicPr>
        <p:blipFill>
          <a:blip r:embed="rId3"/>
          <a:srcRect l="73973" t="93370"/>
          <a:stretch>
            <a:fillRect/>
          </a:stretch>
        </p:blipFill>
        <p:spPr>
          <a:xfrm>
            <a:off x="3704871" y="5063705"/>
            <a:ext cx="1574433" cy="1737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7093" y="531934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Advisor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4366" y="380064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GPD</a:t>
            </a:r>
          </a:p>
        </p:txBody>
      </p:sp>
      <p:pic>
        <p:nvPicPr>
          <p:cNvPr id="21" name="Picture 20" descr="hearing-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84" y="1964634"/>
            <a:ext cx="1651000" cy="1841500"/>
          </a:xfrm>
          <a:prstGeom prst="rect">
            <a:avLst/>
          </a:prstGeom>
        </p:spPr>
      </p:pic>
      <p:pic>
        <p:nvPicPr>
          <p:cNvPr id="13" name="Picture 12" descr="20160817_114044.jpg">
            <a:extLst>
              <a:ext uri="{FF2B5EF4-FFF2-40B4-BE49-F238E27FC236}">
                <a16:creationId xmlns:a16="http://schemas.microsoft.com/office/drawing/2014/main" id="{1E9D1CD7-A090-814F-9143-A9DBE6473D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69" t="12997" r="28623"/>
          <a:stretch/>
        </p:blipFill>
        <p:spPr>
          <a:xfrm>
            <a:off x="1174527" y="4353130"/>
            <a:ext cx="1879140" cy="2220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1610AE-FC22-F048-9FCE-B1B1E7BD9928}"/>
              </a:ext>
            </a:extLst>
          </p:cNvPr>
          <p:cNvSpPr txBox="1"/>
          <p:nvPr/>
        </p:nvSpPr>
        <p:spPr>
          <a:xfrm>
            <a:off x="3064888" y="5948824"/>
            <a:ext cx="57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GPC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274" y="358715"/>
            <a:ext cx="6566073" cy="152331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However, your background and goals are unique…you need to take charge of your training!</a:t>
            </a:r>
          </a:p>
        </p:txBody>
      </p:sp>
      <p:pic>
        <p:nvPicPr>
          <p:cNvPr id="4" name="Picture 3" descr="retreat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36" y="1991428"/>
            <a:ext cx="4116498" cy="2732897"/>
          </a:xfrm>
          <a:prstGeom prst="rect">
            <a:avLst/>
          </a:prstGeom>
        </p:spPr>
      </p:pic>
      <p:pic>
        <p:nvPicPr>
          <p:cNvPr id="5" name="Picture 4" descr="retreat52.jpg"/>
          <p:cNvPicPr>
            <a:picLocks noChangeAspect="1"/>
          </p:cNvPicPr>
          <p:nvPr/>
        </p:nvPicPr>
        <p:blipFill rotWithShape="1">
          <a:blip r:embed="rId3"/>
          <a:srcRect r="22952"/>
          <a:stretch/>
        </p:blipFill>
        <p:spPr>
          <a:xfrm>
            <a:off x="5394461" y="1991428"/>
            <a:ext cx="2656278" cy="2288811"/>
          </a:xfrm>
          <a:prstGeom prst="rect">
            <a:avLst/>
          </a:prstGeom>
        </p:spPr>
      </p:pic>
      <p:pic>
        <p:nvPicPr>
          <p:cNvPr id="15" name="Picture 14" descr="IMG_9062.JPG"/>
          <p:cNvPicPr>
            <a:picLocks noChangeAspect="1"/>
          </p:cNvPicPr>
          <p:nvPr/>
        </p:nvPicPr>
        <p:blipFill>
          <a:blip r:embed="rId4"/>
          <a:srcRect l="35603" t="14297" r="2037"/>
          <a:stretch>
            <a:fillRect/>
          </a:stretch>
        </p:blipFill>
        <p:spPr>
          <a:xfrm>
            <a:off x="3262448" y="3919726"/>
            <a:ext cx="2908162" cy="2664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437D2-A7F0-5B45-8BD9-99C8E02C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Formal Coursework is only</a:t>
            </a:r>
            <a:br>
              <a:rPr lang="en-US" sz="3600" dirty="0"/>
            </a:br>
            <a:r>
              <a:rPr lang="en-US" sz="3600" dirty="0"/>
              <a:t>Part of your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49347-5C9F-664B-8032-4BAD19C9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228" y="1653099"/>
            <a:ext cx="487806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Molecular Genetics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Graduate Genetics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Graduate Biochemistry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Cell Biology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Readings in Genetics/MBM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Graduate Immunology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1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Scientific Skills and the</a:t>
            </a:r>
            <a:br>
              <a:rPr lang="en-US" dirty="0"/>
            </a:br>
            <a:r>
              <a:rPr lang="en-US" dirty="0"/>
              <a:t>“Hidden Curriculum”</a:t>
            </a:r>
          </a:p>
        </p:txBody>
      </p:sp>
      <p:pic>
        <p:nvPicPr>
          <p:cNvPr id="4" name="Picture 3" descr="sc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65" y="1554391"/>
            <a:ext cx="5037271" cy="4184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448" y="6236053"/>
            <a:ext cx="756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Parker, R. 2012. Skill development in graduate education. Mol. Cell 46: 377-381.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910"/>
            <a:ext cx="8229600" cy="892694"/>
          </a:xfrm>
        </p:spPr>
        <p:txBody>
          <a:bodyPr>
            <a:normAutofit/>
          </a:bodyPr>
          <a:lstStyle/>
          <a:p>
            <a:r>
              <a:rPr lang="en-US" dirty="0"/>
              <a:t>Basic Starting Points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448" y="6236053"/>
            <a:ext cx="756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Parker, R. 2012. Skill development in graduate education. Mol. Cell 46: 377-381.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715387"/>
            <a:ext cx="8229600" cy="4226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Broad knowledge of discipline</a:t>
            </a:r>
          </a:p>
          <a:p>
            <a:pPr marL="339725" marR="0" lvl="0" indent="-339725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ea typeface="+mj-ea"/>
                <a:cs typeface="+mj-cs"/>
              </a:rPr>
              <a:t>Broad interdisciplinary knowledge of experimental approaches</a:t>
            </a:r>
          </a:p>
          <a:p>
            <a:pPr marL="339725" marR="0" lvl="0" indent="-339725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ea typeface="+mj-ea"/>
              <a:cs typeface="+mj-cs"/>
            </a:endParaRPr>
          </a:p>
          <a:p>
            <a:pPr marL="455613" lvl="0" indent="-222250">
              <a:spcBef>
                <a:spcPct val="0"/>
              </a:spcBef>
              <a:defRPr/>
            </a:pPr>
            <a:r>
              <a:rPr lang="en-US" sz="2800" dirty="0">
                <a:solidFill>
                  <a:schemeClr val="tx2"/>
                </a:solidFill>
              </a:rPr>
              <a:t>Courses (e.g., Molecular Genetics, Microbial </a:t>
            </a:r>
            <a:r>
              <a:rPr lang="en-US" sz="2800" dirty="0" err="1">
                <a:solidFill>
                  <a:schemeClr val="tx2"/>
                </a:solidFill>
              </a:rPr>
              <a:t>Pathogensis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marL="455613" lvl="0" indent="-222250">
              <a:spcBef>
                <a:spcPct val="0"/>
              </a:spcBef>
              <a:defRPr/>
            </a:pPr>
            <a:r>
              <a:rPr lang="en-US" sz="2800" dirty="0">
                <a:solidFill>
                  <a:schemeClr val="tx2"/>
                </a:solidFill>
              </a:rPr>
              <a:t>Seminars, symposia, scientific meetings</a:t>
            </a:r>
          </a:p>
          <a:p>
            <a:pPr marL="455613" lvl="0" indent="-222250">
              <a:spcBef>
                <a:spcPct val="0"/>
              </a:spcBef>
              <a:defRPr/>
            </a:pPr>
            <a:r>
              <a:rPr lang="en-US" sz="2800" dirty="0">
                <a:solidFill>
                  <a:schemeClr val="tx2"/>
                </a:solidFill>
              </a:rPr>
              <a:t>Journal clubs</a:t>
            </a:r>
          </a:p>
          <a:p>
            <a:pPr marL="455613" lvl="0" indent="-222250">
              <a:spcBef>
                <a:spcPct val="0"/>
              </a:spcBef>
              <a:defRPr/>
            </a:pPr>
            <a:r>
              <a:rPr lang="en-US" sz="2800" dirty="0">
                <a:solidFill>
                  <a:schemeClr val="tx2"/>
                </a:solidFill>
              </a:rPr>
              <a:t>Reading the literature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72967"/>
          </a:xfrm>
        </p:spPr>
        <p:txBody>
          <a:bodyPr>
            <a:normAutofit/>
          </a:bodyPr>
          <a:lstStyle/>
          <a:p>
            <a:r>
              <a:rPr lang="en-US" dirty="0"/>
              <a:t>Seminars, Symposia, Meetings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448" y="6236053"/>
            <a:ext cx="756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Parker, R. 2012. Skill development in graduate education. Mol. Cell 46: 377-381.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601661"/>
            <a:ext cx="8229600" cy="4473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ea typeface="+mj-ea"/>
                <a:cs typeface="+mj-cs"/>
              </a:rPr>
              <a:t>Graduate seminars (Tuesdays 1:30 - 2:30pm)</a:t>
            </a:r>
          </a:p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ea typeface="+mj-ea"/>
                <a:cs typeface="+mj-cs"/>
              </a:rPr>
              <a:t>Departmental seminar series</a:t>
            </a:r>
          </a:p>
          <a:p>
            <a:pPr marL="341313" marR="0" lvl="0" indent="7938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700" dirty="0">
                <a:solidFill>
                  <a:srgbClr val="1F497D"/>
                </a:solidFill>
                <a:ea typeface="+mj-ea"/>
                <a:cs typeface="+mj-cs"/>
              </a:rPr>
              <a:t>Mondays at noon for MGM</a:t>
            </a:r>
          </a:p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ea typeface="+mj-ea"/>
                <a:cs typeface="+mj-cs"/>
              </a:rPr>
              <a:t>Other seminar series</a:t>
            </a:r>
          </a:p>
          <a:p>
            <a:pPr marL="341313"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solidFill>
                  <a:srgbClr val="1F497D"/>
                </a:solidFill>
                <a:ea typeface="+mj-ea"/>
                <a:cs typeface="+mj-cs"/>
              </a:rPr>
              <a:t>e.g., BNL, </a:t>
            </a:r>
            <a:r>
              <a:rPr lang="en-US" sz="2700" dirty="0" err="1">
                <a:solidFill>
                  <a:srgbClr val="1F497D"/>
                </a:solidFill>
                <a:ea typeface="+mj-ea"/>
                <a:cs typeface="+mj-cs"/>
              </a:rPr>
              <a:t>Laufer</a:t>
            </a:r>
            <a:r>
              <a:rPr lang="en-US" sz="2700" dirty="0">
                <a:solidFill>
                  <a:srgbClr val="1F497D"/>
                </a:solidFill>
                <a:ea typeface="+mj-ea"/>
                <a:cs typeface="+mj-cs"/>
              </a:rPr>
              <a:t> Center, Cancer Center</a:t>
            </a:r>
          </a:p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ea typeface="+mj-ea"/>
                <a:cs typeface="+mj-cs"/>
              </a:rPr>
              <a:t>Symposia &amp; Colloquia</a:t>
            </a:r>
          </a:p>
          <a:p>
            <a:pPr marL="341313"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solidFill>
                  <a:srgbClr val="1F497D"/>
                </a:solidFill>
                <a:ea typeface="+mj-ea"/>
                <a:cs typeface="+mj-cs"/>
              </a:rPr>
              <a:t>Cancer Center, </a:t>
            </a:r>
            <a:r>
              <a:rPr lang="en-US" sz="2700" dirty="0" err="1">
                <a:solidFill>
                  <a:srgbClr val="1F497D"/>
                </a:solidFill>
                <a:ea typeface="+mj-ea"/>
                <a:cs typeface="+mj-cs"/>
              </a:rPr>
              <a:t>Laufer</a:t>
            </a:r>
            <a:r>
              <a:rPr lang="en-US" sz="2700" dirty="0">
                <a:solidFill>
                  <a:srgbClr val="1F497D"/>
                </a:solidFill>
                <a:ea typeface="+mj-ea"/>
                <a:cs typeface="+mj-cs"/>
              </a:rPr>
              <a:t> Center, ICB&amp;DD, department- and program-sponsored</a:t>
            </a:r>
          </a:p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ea typeface="+mj-ea"/>
                <a:cs typeface="+mj-cs"/>
              </a:rPr>
              <a:t>Scientific meetings</a:t>
            </a:r>
          </a:p>
          <a:p>
            <a:pPr marL="341313"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solidFill>
                  <a:srgbClr val="1F497D"/>
                </a:solidFill>
                <a:ea typeface="+mj-ea"/>
                <a:cs typeface="+mj-cs"/>
              </a:rPr>
              <a:t>e.g., CSHL, discipline-specific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72967"/>
          </a:xfrm>
        </p:spPr>
        <p:txBody>
          <a:bodyPr>
            <a:normAutofit/>
          </a:bodyPr>
          <a:lstStyle/>
          <a:p>
            <a:r>
              <a:rPr lang="en-US" dirty="0"/>
              <a:t>Research “Mechanics”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448" y="6236053"/>
            <a:ext cx="756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Parker, R. 2012. Skill development in graduate education. Mol. Cell 46: 377-381.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535319"/>
            <a:ext cx="8229600" cy="4425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ea typeface="+mj-ea"/>
                <a:cs typeface="+mj-cs"/>
              </a:rPr>
              <a:t>Effective oral and written communication </a:t>
            </a:r>
            <a:r>
              <a:rPr lang="en-US" sz="2500" dirty="0">
                <a:solidFill>
                  <a:schemeClr val="tx2"/>
                </a:solidFill>
                <a:ea typeface="+mj-ea"/>
                <a:cs typeface="+mj-cs"/>
              </a:rPr>
              <a:t>(courses, journal clubs, graduate seminar, Center for Communicating Science, workshops and special seminars, group meetings, qualifying exam, poster &amp; oral presentations; dissertation proposal defense, dissertation, manuscript preparation)</a:t>
            </a:r>
          </a:p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ea typeface="+mj-ea"/>
                <a:cs typeface="+mj-cs"/>
              </a:rPr>
              <a:t>Depth of knowledge in field </a:t>
            </a:r>
            <a:r>
              <a:rPr lang="en-US" sz="2500" dirty="0">
                <a:solidFill>
                  <a:srgbClr val="1F497D"/>
                </a:solidFill>
                <a:ea typeface="+mj-ea"/>
                <a:cs typeface="+mj-cs"/>
              </a:rPr>
              <a:t>(literature, scientific meetings, seminars)</a:t>
            </a:r>
          </a:p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ea typeface="+mj-ea"/>
                <a:cs typeface="+mj-cs"/>
              </a:rPr>
              <a:t>Read, evaluate and integrate literature </a:t>
            </a:r>
            <a:r>
              <a:rPr lang="en-US" sz="2500" dirty="0">
                <a:solidFill>
                  <a:srgbClr val="1F497D"/>
                </a:solidFill>
                <a:ea typeface="+mj-ea"/>
                <a:cs typeface="+mj-cs"/>
              </a:rPr>
              <a:t>(journal clubs, qualifying exam, reading the literature)</a:t>
            </a:r>
          </a:p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ea typeface="+mj-ea"/>
                <a:cs typeface="+mj-cs"/>
              </a:rPr>
              <a:t>Plan and execute experiments </a:t>
            </a:r>
            <a:r>
              <a:rPr lang="en-US" sz="2500" dirty="0">
                <a:solidFill>
                  <a:srgbClr val="1F497D"/>
                </a:solidFill>
                <a:ea typeface="+mj-ea"/>
                <a:cs typeface="+mj-cs"/>
              </a:rPr>
              <a:t>(methods courses, journal clubs, mentor, advisory committee, group meetings)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046"/>
            <a:ext cx="8229600" cy="890865"/>
          </a:xfrm>
        </p:spPr>
        <p:txBody>
          <a:bodyPr>
            <a:normAutofit/>
          </a:bodyPr>
          <a:lstStyle/>
          <a:p>
            <a:r>
              <a:rPr lang="en-US" dirty="0"/>
              <a:t>Having New Ideas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448" y="6236053"/>
            <a:ext cx="756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Parker, R. 2012. Skill development in graduate education. Mol. Cell 46: 377-381.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724866"/>
            <a:ext cx="8229600" cy="3942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ea typeface="+mj-ea"/>
                <a:cs typeface="+mj-cs"/>
              </a:rPr>
              <a:t>Choose important research problems</a:t>
            </a:r>
          </a:p>
          <a:p>
            <a:pPr marL="682625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1F497D"/>
                </a:solidFill>
                <a:ea typeface="+mj-ea"/>
                <a:cs typeface="+mj-cs"/>
              </a:rPr>
              <a:t>Reflect on the careers of other scientists</a:t>
            </a:r>
          </a:p>
          <a:p>
            <a:pPr marL="682625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1F497D"/>
                </a:solidFill>
                <a:ea typeface="+mj-ea"/>
                <a:cs typeface="+mj-cs"/>
              </a:rPr>
              <a:t>Be aware of directions in science, societal needs</a:t>
            </a:r>
          </a:p>
          <a:p>
            <a:pPr marL="682625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1F497D"/>
                </a:solidFill>
                <a:ea typeface="+mj-ea"/>
                <a:cs typeface="+mj-cs"/>
              </a:rPr>
              <a:t>Qualifying exam, dissertation proposal defense</a:t>
            </a:r>
          </a:p>
          <a:p>
            <a:pPr marL="341313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ea typeface="+mj-ea"/>
                <a:cs typeface="+mj-cs"/>
              </a:rPr>
              <a:t>Have new insights – be creative!</a:t>
            </a:r>
          </a:p>
          <a:p>
            <a:pPr marL="682625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1F497D"/>
                </a:solidFill>
                <a:ea typeface="+mj-ea"/>
                <a:cs typeface="+mj-cs"/>
              </a:rPr>
              <a:t>Be aware of technological developments</a:t>
            </a:r>
          </a:p>
          <a:p>
            <a:pPr marL="682625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1F497D"/>
                </a:solidFill>
                <a:ea typeface="+mj-ea"/>
                <a:cs typeface="+mj-cs"/>
              </a:rPr>
              <a:t>“Chance favors the prepared mind” L. Pasteur</a:t>
            </a:r>
          </a:p>
          <a:p>
            <a:pPr marL="682625" marR="0" lvl="0" indent="-341313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F497D"/>
              </a:solidFill>
              <a:ea typeface="+mj-ea"/>
              <a:cs typeface="+mj-cs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ea typeface="+mj-ea"/>
                <a:cs typeface="+mj-cs"/>
              </a:rPr>
              <a:t>Recommended readings:</a:t>
            </a:r>
          </a:p>
          <a:p>
            <a:pPr marL="458788" marR="0" lvl="0" indent="-230188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ea typeface="+mj-ea"/>
                <a:cs typeface="+mj-cs"/>
              </a:rPr>
              <a:t>McKnight, S.L. 2009. Unconventional wisdom. Cell 138: 817-819</a:t>
            </a:r>
          </a:p>
          <a:p>
            <a:pPr marL="458788" marR="0" lvl="0" indent="-230188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ea typeface="+mj-ea"/>
                <a:cs typeface="+mj-cs"/>
              </a:rPr>
              <a:t>Scheffer, M. 2014. The forgotten half of scientific thinking. PNAS 111: 6119</a:t>
            </a:r>
            <a:endParaRPr lang="en-US" sz="2200" dirty="0"/>
          </a:p>
          <a:p>
            <a:pPr marL="339725" marR="0" lvl="0" indent="-339725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528</Words>
  <Application>Microsoft Macintosh PowerPoint</Application>
  <PresentationFormat>On-screen Show (4:3)</PresentationFormat>
  <Paragraphs>73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How to Succeed in Graduate School: The Hidden Curriculum  Orientation 2019</vt:lpstr>
      <vt:lpstr>Good news…you will have lots of support along the way!</vt:lpstr>
      <vt:lpstr>However, your background and goals are unique…you need to take charge of your training!</vt:lpstr>
      <vt:lpstr>Formal Coursework is only Part of your Training</vt:lpstr>
      <vt:lpstr>Scientific Skills and the “Hidden Curriculum”</vt:lpstr>
      <vt:lpstr>Basic Starting Points</vt:lpstr>
      <vt:lpstr>Seminars, Symposia, Meetings</vt:lpstr>
      <vt:lpstr>Research “Mechanics”</vt:lpstr>
      <vt:lpstr>Having New Ideas</vt:lpstr>
      <vt:lpstr>Career Development: Don’t Leave it to the End!!</vt:lpstr>
      <vt:lpstr>Listservs Plus</vt:lpstr>
    </vt:vector>
  </TitlesOfParts>
  <Company>Stony Brook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Succeed in Graduate School</dc:title>
  <dc:creator>Janet Hearing</dc:creator>
  <cp:lastModifiedBy>Janet Hearing</cp:lastModifiedBy>
  <cp:revision>56</cp:revision>
  <dcterms:created xsi:type="dcterms:W3CDTF">2017-08-21T16:21:21Z</dcterms:created>
  <dcterms:modified xsi:type="dcterms:W3CDTF">2019-06-28T12:45:55Z</dcterms:modified>
</cp:coreProperties>
</file>