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256" r:id="rId2"/>
    <p:sldId id="299" r:id="rId3"/>
    <p:sldId id="257" r:id="rId4"/>
    <p:sldId id="258" r:id="rId5"/>
    <p:sldId id="259" r:id="rId6"/>
    <p:sldId id="260" r:id="rId7"/>
    <p:sldId id="266" r:id="rId8"/>
    <p:sldId id="269" r:id="rId9"/>
    <p:sldId id="270" r:id="rId10"/>
    <p:sldId id="261" r:id="rId11"/>
    <p:sldId id="291" r:id="rId12"/>
    <p:sldId id="274" r:id="rId13"/>
    <p:sldId id="276" r:id="rId14"/>
    <p:sldId id="277" r:id="rId15"/>
    <p:sldId id="278" r:id="rId16"/>
    <p:sldId id="279" r:id="rId17"/>
    <p:sldId id="280" r:id="rId18"/>
    <p:sldId id="281" r:id="rId19"/>
    <p:sldId id="303" r:id="rId20"/>
    <p:sldId id="302" r:id="rId21"/>
    <p:sldId id="288" r:id="rId22"/>
    <p:sldId id="282" r:id="rId23"/>
    <p:sldId id="283" r:id="rId24"/>
    <p:sldId id="284" r:id="rId25"/>
    <p:sldId id="285" r:id="rId26"/>
    <p:sldId id="286" r:id="rId27"/>
    <p:sldId id="287" r:id="rId28"/>
    <p:sldId id="301" r:id="rId29"/>
    <p:sldId id="289" r:id="rId30"/>
    <p:sldId id="290" r:id="rId31"/>
    <p:sldId id="292" r:id="rId32"/>
    <p:sldId id="293" r:id="rId33"/>
    <p:sldId id="297" r:id="rId34"/>
    <p:sldId id="295" r:id="rId35"/>
    <p:sldId id="304" r:id="rId36"/>
    <p:sldId id="308" r:id="rId37"/>
    <p:sldId id="305" r:id="rId38"/>
    <p:sldId id="306" r:id="rId39"/>
    <p:sldId id="309" r:id="rId40"/>
    <p:sldId id="307" r:id="rId41"/>
    <p:sldId id="310" r:id="rId42"/>
    <p:sldId id="311" r:id="rId43"/>
    <p:sldId id="312" r:id="rId44"/>
    <p:sldId id="313" r:id="rId45"/>
    <p:sldId id="315" r:id="rId46"/>
    <p:sldId id="314" r:id="rId47"/>
    <p:sldId id="316" r:id="rId48"/>
    <p:sldId id="320" r:id="rId49"/>
    <p:sldId id="323" r:id="rId50"/>
    <p:sldId id="317" r:id="rId51"/>
    <p:sldId id="321" r:id="rId52"/>
    <p:sldId id="324" r:id="rId53"/>
    <p:sldId id="322" r:id="rId54"/>
    <p:sldId id="318" r:id="rId55"/>
    <p:sldId id="319" r:id="rId56"/>
    <p:sldId id="298"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56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37B0563-5D75-4EB5-B85C-6D123C558371}"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99D32D6-02B5-470F-9059-E59EC83E72F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4B4BE1-0CF5-4528-A693-01E6DA3F0C59}"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A12E916-A989-4320-B924-DDF78EFA6C28}"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FAA141C-03B2-4A2A-99C5-D0A8BE09A318}"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482F07A-A89E-4A54-A79C-9588CD8F08BF}"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3E28095-38EC-497D-8EAD-DEC2A17B7CD6}"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Avoiding activity completely can lead to deconditioning and may lead to more injuries upon resuming activity.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E52B504-EBC2-4E3A-9C9C-D67D25668770}" type="slidenum">
              <a:rPr lang="en-US" sz="1200">
                <a:latin typeface="Calibri" pitchFamily="34" charset="0"/>
              </a:rPr>
              <a:pPr algn="r"/>
              <a:t>16</a:t>
            </a:fld>
            <a:endParaRPr lang="en-US" sz="12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6A9D4D9-4AFC-4D7B-9658-95278DD73194}"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DF00C9B-1834-40BC-AF5B-0B5A0FB98744}" type="slidenum">
              <a:rPr lang="en-US" smtClean="0"/>
              <a:pPr>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13B0AF3-C69C-478F-A4A5-958DE7207A17}" type="slidenum">
              <a:rPr lang="en-US" smtClean="0"/>
              <a:pPr>
                <a:defRPr/>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2AD47DD-B168-44EB-87B4-88B16E4774F7}"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14845B-A9CB-47EC-AAAD-CB66B4A56CCA}" type="slidenum">
              <a:rPr lang="en-US"/>
              <a:pPr fontAlgn="base">
                <a:spcBef>
                  <a:spcPct val="0"/>
                </a:spcBef>
                <a:spcAft>
                  <a:spcPct val="0"/>
                </a:spcAft>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3AA17A8-6783-472D-825D-84CC07B57E07}" type="slidenum">
              <a:rPr lang="en-US" smtClean="0"/>
              <a:pPr>
                <a:defRPr/>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9CB6D23-8F59-4523-9CF0-3D5E831007CD}" type="slidenum">
              <a:rPr lang="en-US" smtClean="0"/>
              <a:pPr>
                <a:defRPr/>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3658E74-8999-46A0-838F-58136E730D34}"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1CC6C02-3E09-4D72-98D4-B79935E43EC4}"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2808BBE-8474-49D7-AB81-EB0A12D6884D}"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TextEdit="1"/>
          </p:cNvSpPr>
          <p:nvPr>
            <p:ph type="sldImg"/>
          </p:nvPr>
        </p:nvSpPr>
        <p:spPr bwMode="auto">
          <a:noFill/>
          <a:ln>
            <a:solidFill>
              <a:srgbClr val="000000"/>
            </a:solidFill>
            <a:miter lim="800000"/>
            <a:headEnd/>
            <a:tailEnd/>
          </a:ln>
        </p:spPr>
      </p:sp>
      <p:sp>
        <p:nvSpPr>
          <p:cNvPr id="67586"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Ankle X-ray series should include AP, lateral, and mortise views.  There is a less than 2% chance that a patient with no sign of fracture by the rules will have a fracture on X-ray.  Of note, the ottawa rules were validated on adult studies.  They may be less reliable in prepubescent patinets with open growth plates or those who are less communicative.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AFCF577-F9D8-478E-99F4-41425F75C254}" type="slidenum">
              <a:rPr lang="en-US" smtClean="0"/>
              <a:pPr>
                <a:defRPr/>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BDD9BA7-B8F8-4F10-9278-B4A99DAAD17C}" type="slidenum">
              <a:rPr lang="en-US" smtClean="0"/>
              <a:pPr>
                <a:defRPr/>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7C6659D-5A0E-47B4-8425-D88D94975205}" type="slidenum">
              <a:rPr lang="en-US" smtClean="0"/>
              <a:pPr>
                <a:defRPr/>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FC6871-7A67-4BEC-B654-D8092566BAC8}" type="slidenum">
              <a:rPr lang="en-US"/>
              <a:pPr fontAlgn="base">
                <a:spcBef>
                  <a:spcPct val="0"/>
                </a:spcBef>
                <a:spcAft>
                  <a:spcPct val="0"/>
                </a:spcAft>
                <a:defRPr/>
              </a:pPr>
              <a:t>56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E0D990-6902-4BB3-A234-9061144CDF74}" type="slidenum">
              <a:rPr lang="en-US"/>
              <a:pPr fontAlgn="base">
                <a:spcBef>
                  <a:spcPct val="0"/>
                </a:spcBef>
                <a:spcAft>
                  <a:spcPct val="0"/>
                </a:spcAft>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99F615-535B-4BF0-9240-1B62ACB02605}" type="slidenum">
              <a:rPr lang="en-US"/>
              <a:pPr fontAlgn="base">
                <a:spcBef>
                  <a:spcPct val="0"/>
                </a:spcBef>
                <a:spcAft>
                  <a:spcPct val="0"/>
                </a:spcAft>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Diagnosis is based on constellation of history and physical findings.  There is no pathognomonic sign for PFPS.  Must rule-out alternative diagnoses.</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DD7C9E-DD38-45D3-85A2-45779B64EEEE}" type="slidenum">
              <a:rPr lang="en-US"/>
              <a:pPr fontAlgn="base">
                <a:spcBef>
                  <a:spcPct val="0"/>
                </a:spcBef>
                <a:spcAft>
                  <a:spcPct val="0"/>
                </a:spcAft>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71F13E-5377-44B2-8769-673A0C67CE57}" type="slidenum">
              <a:rPr lang="en-US"/>
              <a:pPr fontAlgn="base">
                <a:spcBef>
                  <a:spcPct val="0"/>
                </a:spcBef>
                <a:spcAft>
                  <a:spcPct val="0"/>
                </a:spcAft>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E386C84-A6B8-4674-8C75-DF06163B44FC}"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C3FCC59-D27B-42F1-9858-9C977E6884E4}"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957C60-9BF9-4281-B8D6-78A78914B307}" type="slidenum">
              <a:rPr lang="en-US"/>
              <a:pPr fontAlgn="base">
                <a:spcBef>
                  <a:spcPct val="0"/>
                </a:spcBef>
                <a:spcAft>
                  <a:spcPct val="0"/>
                </a:spcAft>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8E0FAB41-5EEB-442C-86FF-2049ED4D7B7A}" type="datetimeFigureOut">
              <a:rPr lang="en-US"/>
              <a:pPr>
                <a:defRPr/>
              </a:pPr>
              <a:t>8/7/2012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F4D78714-4A49-4236-B523-6BD0BBD7849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22911EC-A208-46F8-94B2-0FEBCA9C26E6}"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57F4EC8-ADAC-4D79-90C3-1F2769F72B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CC09D32-F8C1-4599-984E-DB116EC420DA}"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79CED57-4CEE-45F7-9ADD-C039429FEF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9"/>
          <p:cNvSpPr>
            <a:spLocks noGrp="1"/>
          </p:cNvSpPr>
          <p:nvPr>
            <p:ph type="dt" sz="half" idx="10"/>
          </p:nvPr>
        </p:nvSpPr>
        <p:spPr/>
        <p:txBody>
          <a:bodyPr/>
          <a:lstStyle>
            <a:lvl1pPr>
              <a:defRPr/>
            </a:lvl1pPr>
          </a:lstStyle>
          <a:p>
            <a:pPr>
              <a:defRPr/>
            </a:pPr>
            <a:fld id="{4734CC32-6DFD-4B41-A5D4-D8CEFD4D8B56}"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AB4068B-586D-4D1C-930B-F8CF110821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D66C5D0-E470-4A3B-A4DF-42561EC0BEF5}"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064F613-1567-4A6A-A1AE-191FE55733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F8771D-A38E-47A5-84A2-9B8128521D7E}" type="datetimeFigureOut">
              <a:rPr lang="en-US"/>
              <a:pPr>
                <a:defRPr/>
              </a:pPr>
              <a:t>8/7/2012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F63953-9C11-438D-9F78-472E19C36F9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3D42703-6EFA-446C-AF68-4E66A779816E}"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7658256-39BD-4884-8E4B-AE904A3C11C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BDCD073-0AAC-4F78-9827-FFB8DACCEFBA}" type="datetimeFigureOut">
              <a:rPr lang="en-US"/>
              <a:pPr>
                <a:defRPr/>
              </a:pPr>
              <a:t>8/7/2012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504D2DA-BCB1-45C4-8529-848A2CDDAC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FE4ADAD-A1D5-48E6-8DE3-F07252807559}" type="datetimeFigureOut">
              <a:rPr lang="en-US"/>
              <a:pPr>
                <a:defRPr/>
              </a:pPr>
              <a:t>8/7/2012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95854726-2FE4-4262-8E2E-58E14120B4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042638A-B12E-4437-81B5-49DA5622D1D3}" type="datetimeFigureOut">
              <a:rPr lang="en-US"/>
              <a:pPr>
                <a:defRPr/>
              </a:pPr>
              <a:t>8/7/2012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B753E84-8FD1-4647-9897-842D1580A25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19839F4A-A154-4185-A984-7662A1FA13BE}"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3E7C1B7-5355-4598-9940-749C60351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A8A7D51-65EB-496F-BE4D-EBA1F7841A45}" type="datetimeFigureOut">
              <a:rPr lang="en-US"/>
              <a:pPr>
                <a:defRPr/>
              </a:pPr>
              <a:t>8/7/2012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DA7313D-E968-4358-995D-16376540B4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7A6CED11-6852-4979-B40B-449134C7F05C}" type="datetimeFigureOut">
              <a:rPr lang="en-US"/>
              <a:pPr>
                <a:defRPr/>
              </a:pPr>
              <a:t>8/7/2012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8538AF67-94F5-45FB-92B8-31A8429F573B}"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3" r:id="rId1"/>
    <p:sldLayoutId id="2147483664" r:id="rId2"/>
    <p:sldLayoutId id="2147483674" r:id="rId3"/>
    <p:sldLayoutId id="2147483665" r:id="rId4"/>
    <p:sldLayoutId id="2147483666" r:id="rId5"/>
    <p:sldLayoutId id="2147483667" r:id="rId6"/>
    <p:sldLayoutId id="2147483668" r:id="rId7"/>
    <p:sldLayoutId id="2147483669" r:id="rId8"/>
    <p:sldLayoutId id="2147483675" r:id="rId9"/>
    <p:sldLayoutId id="2147483670" r:id="rId10"/>
    <p:sldLayoutId id="2147483671" r:id="rId11"/>
    <p:sldLayoutId id="2147483672"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US" sz="4800" dirty="0" smtClean="0"/>
              <a:t>Lower Extremity Injuries in Adolescent Athletes</a:t>
            </a:r>
            <a:endParaRPr lang="en-US" sz="4800" dirty="0"/>
          </a:p>
        </p:txBody>
      </p:sp>
      <p:sp>
        <p:nvSpPr>
          <p:cNvPr id="15362" name="Rectangle 2"/>
          <p:cNvSpPr>
            <a:spLocks noChangeArrowheads="1"/>
          </p:cNvSpPr>
          <p:nvPr/>
        </p:nvSpPr>
        <p:spPr bwMode="auto">
          <a:xfrm>
            <a:off x="1905000" y="4267200"/>
            <a:ext cx="6281738" cy="708025"/>
          </a:xfrm>
          <a:prstGeom prst="rect">
            <a:avLst/>
          </a:prstGeom>
          <a:noFill/>
          <a:ln w="9525">
            <a:noFill/>
            <a:miter lim="800000"/>
            <a:headEnd/>
            <a:tailEnd/>
          </a:ln>
        </p:spPr>
        <p:txBody>
          <a:bodyPr wrap="none">
            <a:spAutoFit/>
          </a:bodyPr>
          <a:lstStyle/>
          <a:p>
            <a:r>
              <a:rPr lang="en-US" sz="4000" b="1"/>
              <a:t>Allison Eliscu, MD, FAAP</a:t>
            </a:r>
          </a:p>
        </p:txBody>
      </p:sp>
      <p:sp>
        <p:nvSpPr>
          <p:cNvPr id="15363" name="Rectangle 3"/>
          <p:cNvSpPr>
            <a:spLocks noChangeArrowheads="1"/>
          </p:cNvSpPr>
          <p:nvPr/>
        </p:nvSpPr>
        <p:spPr bwMode="auto">
          <a:xfrm>
            <a:off x="5943600" y="5867400"/>
            <a:ext cx="1695450" cy="366713"/>
          </a:xfrm>
          <a:prstGeom prst="rect">
            <a:avLst/>
          </a:prstGeom>
          <a:noFill/>
          <a:ln w="9525">
            <a:noFill/>
            <a:miter lim="800000"/>
            <a:headEnd/>
            <a:tailEnd/>
          </a:ln>
        </p:spPr>
        <p:txBody>
          <a:bodyPr wrap="none">
            <a:spAutoFit/>
          </a:bodyPr>
          <a:lstStyle/>
          <a:p>
            <a:r>
              <a:rPr lang="en-US"/>
              <a:t>Rev. Aug 2012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4"/>
          <p:cNvSpPr>
            <a:spLocks noGrp="1"/>
          </p:cNvSpPr>
          <p:nvPr>
            <p:ph type="title"/>
          </p:nvPr>
        </p:nvSpPr>
        <p:spPr/>
        <p:txBody>
          <a:bodyPr/>
          <a:lstStyle/>
          <a:p>
            <a:pPr algn="ctr" eaLnBrk="1" hangingPunct="1"/>
            <a:r>
              <a:rPr lang="en-US" smtClean="0"/>
              <a:t>Recommended Reading</a:t>
            </a:r>
          </a:p>
        </p:txBody>
      </p:sp>
      <p:sp>
        <p:nvSpPr>
          <p:cNvPr id="32770" name="Content Placeholder 5"/>
          <p:cNvSpPr>
            <a:spLocks noGrp="1"/>
          </p:cNvSpPr>
          <p:nvPr>
            <p:ph idx="1"/>
          </p:nvPr>
        </p:nvSpPr>
        <p:spPr/>
        <p:txBody>
          <a:bodyPr/>
          <a:lstStyle/>
          <a:p>
            <a:pPr eaLnBrk="1" hangingPunct="1"/>
            <a:r>
              <a:rPr lang="en-US" sz="2000" smtClean="0"/>
              <a:t>Dixit S, DiFiori JP, Burton M, Mines B.  Management of Patellofemoral Pain Syndrome.  Am Fam Physician.  2007 Jan;75(2):194-202.</a:t>
            </a:r>
          </a:p>
          <a:p>
            <a:pPr eaLnBrk="1" hangingPunct="1"/>
            <a:r>
              <a:rPr lang="en-US" sz="2000" smtClean="0"/>
              <a:t>Patel DR, Nelson TL.  Sports Injuries in Adolescents.  Med Clin North Am 2000 Jul;84(4):983-1007.</a:t>
            </a:r>
          </a:p>
          <a:p>
            <a:pPr eaLnBrk="1" hangingPunct="1"/>
            <a:r>
              <a:rPr lang="en-US" sz="2000" smtClean="0"/>
              <a:t>O’Connor FG, Mulvaney SW.  Patellofemoral Pain Syndrome.  UpToDate Online.  Updated April 30, 2009.</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smtClean="0"/>
              <a:t>Osgood-Schlatter Disease</a:t>
            </a:r>
            <a:endParaRPr/>
          </a:p>
        </p:txBody>
      </p:sp>
      <p:pic>
        <p:nvPicPr>
          <p:cNvPr id="34818" name="Picture 11" descr="preventing-runners-knee"/>
          <p:cNvPicPr>
            <a:picLocks noChangeAspect="1" noChangeArrowheads="1"/>
          </p:cNvPicPr>
          <p:nvPr/>
        </p:nvPicPr>
        <p:blipFill>
          <a:blip r:embed="rId3"/>
          <a:srcRect/>
          <a:stretch>
            <a:fillRect/>
          </a:stretch>
        </p:blipFill>
        <p:spPr bwMode="auto">
          <a:xfrm>
            <a:off x="5486400" y="3048000"/>
            <a:ext cx="3113088" cy="33051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p:nvPr>
        </p:nvSpPr>
        <p:spPr>
          <a:xfrm>
            <a:off x="457200" y="685800"/>
            <a:ext cx="8458200" cy="1143000"/>
          </a:xfrm>
        </p:spPr>
        <p:txBody>
          <a:bodyPr/>
          <a:lstStyle/>
          <a:p>
            <a:pPr algn="ctr" eaLnBrk="1" hangingPunct="1"/>
            <a:r>
              <a:rPr lang="en-US" sz="4600" smtClean="0"/>
              <a:t>What is Osgood-Schlatter Disease?</a:t>
            </a:r>
          </a:p>
        </p:txBody>
      </p:sp>
      <p:sp>
        <p:nvSpPr>
          <p:cNvPr id="36866" name="Rectangle 3"/>
          <p:cNvSpPr>
            <a:spLocks noGrp="1"/>
          </p:cNvSpPr>
          <p:nvPr>
            <p:ph type="body" idx="1"/>
          </p:nvPr>
        </p:nvSpPr>
        <p:spPr>
          <a:xfrm>
            <a:off x="2743200" y="2209800"/>
            <a:ext cx="6248400" cy="4008438"/>
          </a:xfrm>
        </p:spPr>
        <p:txBody>
          <a:bodyPr/>
          <a:lstStyle/>
          <a:p>
            <a:pPr eaLnBrk="1" hangingPunct="1"/>
            <a:r>
              <a:rPr lang="en-US" smtClean="0"/>
              <a:t>Traction apophysitis affecting insertion of patellar tendon on tibial tuberosity</a:t>
            </a:r>
          </a:p>
          <a:p>
            <a:pPr eaLnBrk="1" hangingPunct="1"/>
            <a:r>
              <a:rPr lang="en-US" smtClean="0"/>
              <a:t>Overuse injury</a:t>
            </a:r>
          </a:p>
          <a:p>
            <a:pPr eaLnBrk="1" hangingPunct="1"/>
            <a:r>
              <a:rPr lang="en-US" smtClean="0"/>
              <a:t>~20% adolescent athletes affected</a:t>
            </a:r>
          </a:p>
          <a:p>
            <a:pPr eaLnBrk="1" hangingPunct="1"/>
            <a:r>
              <a:rPr lang="en-US" smtClean="0"/>
              <a:t>Males &gt; Females</a:t>
            </a:r>
          </a:p>
          <a:p>
            <a:pPr eaLnBrk="1" hangingPunct="1"/>
            <a:r>
              <a:rPr lang="en-US" smtClean="0"/>
              <a:t>Presents in Tanner 2-3</a:t>
            </a:r>
          </a:p>
        </p:txBody>
      </p:sp>
      <p:pic>
        <p:nvPicPr>
          <p:cNvPr id="36867" name="Picture 4" descr="osgood-schlatter"/>
          <p:cNvPicPr>
            <a:picLocks noChangeAspect="1" noChangeArrowheads="1"/>
          </p:cNvPicPr>
          <p:nvPr/>
        </p:nvPicPr>
        <p:blipFill>
          <a:blip r:embed="rId3"/>
          <a:srcRect r="38400"/>
          <a:stretch>
            <a:fillRect/>
          </a:stretch>
        </p:blipFill>
        <p:spPr bwMode="auto">
          <a:xfrm>
            <a:off x="228600" y="2743200"/>
            <a:ext cx="2363788" cy="3962400"/>
          </a:xfrm>
          <a:prstGeom prst="rect">
            <a:avLst/>
          </a:prstGeom>
          <a:noFill/>
          <a:ln w="9525">
            <a:noFill/>
            <a:miter lim="800000"/>
            <a:headEnd/>
            <a:tailEnd/>
          </a:ln>
        </p:spPr>
      </p:pic>
      <p:sp>
        <p:nvSpPr>
          <p:cNvPr id="36868" name="Text Box 5"/>
          <p:cNvSpPr txBox="1">
            <a:spLocks noChangeArrowheads="1"/>
          </p:cNvSpPr>
          <p:nvPr/>
        </p:nvSpPr>
        <p:spPr bwMode="auto">
          <a:xfrm>
            <a:off x="4327525" y="5218113"/>
            <a:ext cx="3825875" cy="366712"/>
          </a:xfrm>
          <a:prstGeom prst="rect">
            <a:avLst/>
          </a:prstGeom>
          <a:noFill/>
          <a:ln w="9525">
            <a:noFill/>
            <a:miter lim="800000"/>
            <a:headEnd/>
            <a:tailEnd/>
          </a:ln>
        </p:spPr>
        <p:txBody>
          <a:bodyPr>
            <a:spAutoFit/>
          </a:bodyPr>
          <a:lstStyle/>
          <a:p>
            <a:endParaRPr lang="en-US"/>
          </a:p>
        </p:txBody>
      </p:sp>
      <p:sp>
        <p:nvSpPr>
          <p:cNvPr id="36869" name="Text Box 6"/>
          <p:cNvSpPr txBox="1">
            <a:spLocks noChangeArrowheads="1"/>
          </p:cNvSpPr>
          <p:nvPr/>
        </p:nvSpPr>
        <p:spPr bwMode="auto">
          <a:xfrm>
            <a:off x="2667000" y="5257800"/>
            <a:ext cx="3581400" cy="915988"/>
          </a:xfrm>
          <a:prstGeom prst="rect">
            <a:avLst/>
          </a:prstGeom>
          <a:noFill/>
          <a:ln w="9525">
            <a:noFill/>
            <a:miter lim="800000"/>
            <a:headEnd/>
            <a:tailEnd/>
          </a:ln>
        </p:spPr>
        <p:txBody>
          <a:bodyPr>
            <a:spAutoFit/>
          </a:bodyPr>
          <a:lstStyle/>
          <a:p>
            <a:r>
              <a:rPr lang="en-US"/>
              <a:t>Separation of patellar tendon from tibial tuberosity due to chronic avulsions of apophysis</a:t>
            </a:r>
          </a:p>
        </p:txBody>
      </p:sp>
      <p:sp>
        <p:nvSpPr>
          <p:cNvPr id="36870" name="AutoShape 8"/>
          <p:cNvSpPr>
            <a:spLocks noChangeArrowheads="1"/>
          </p:cNvSpPr>
          <p:nvPr/>
        </p:nvSpPr>
        <p:spPr bwMode="auto">
          <a:xfrm>
            <a:off x="1447800" y="5638800"/>
            <a:ext cx="1143000" cy="152400"/>
          </a:xfrm>
          <a:prstGeom prst="leftArrow">
            <a:avLst>
              <a:gd name="adj1" fmla="val 50000"/>
              <a:gd name="adj2" fmla="val 1875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pPr algn="ctr" eaLnBrk="1" hangingPunct="1"/>
            <a:r>
              <a:rPr lang="en-US" smtClean="0"/>
              <a:t>Clinical Presentation</a:t>
            </a:r>
          </a:p>
        </p:txBody>
      </p:sp>
      <p:sp>
        <p:nvSpPr>
          <p:cNvPr id="38914" name="Rectangle 3"/>
          <p:cNvSpPr>
            <a:spLocks noGrp="1"/>
          </p:cNvSpPr>
          <p:nvPr>
            <p:ph type="body" idx="1"/>
          </p:nvPr>
        </p:nvSpPr>
        <p:spPr>
          <a:xfrm>
            <a:off x="457200" y="2362200"/>
            <a:ext cx="8229600" cy="3962400"/>
          </a:xfrm>
        </p:spPr>
        <p:txBody>
          <a:bodyPr/>
          <a:lstStyle/>
          <a:p>
            <a:pPr eaLnBrk="1" hangingPunct="1"/>
            <a:r>
              <a:rPr lang="en-US" smtClean="0"/>
              <a:t>Subacute pain of anterior knee</a:t>
            </a:r>
          </a:p>
          <a:p>
            <a:pPr eaLnBrk="1" hangingPunct="1"/>
            <a:r>
              <a:rPr lang="en-US" smtClean="0"/>
              <a:t>Gradually worsening</a:t>
            </a:r>
          </a:p>
          <a:p>
            <a:pPr eaLnBrk="1" hangingPunct="1"/>
            <a:r>
              <a:rPr lang="en-US" smtClean="0"/>
              <a:t>Pain exacerbated by jumping, squating, and kneeling</a:t>
            </a:r>
          </a:p>
          <a:p>
            <a:pPr eaLnBrk="1" hangingPunct="1"/>
            <a:r>
              <a:rPr lang="en-US" smtClean="0"/>
              <a:t>Relieved with rest</a:t>
            </a:r>
          </a:p>
          <a:p>
            <a:pPr eaLnBrk="1" hangingPunct="1"/>
            <a:r>
              <a:rPr lang="en-US" smtClean="0"/>
              <a:t>Bilateral symptoms in 20-30% of patients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p:txBody>
          <a:bodyPr/>
          <a:lstStyle/>
          <a:p>
            <a:pPr algn="ctr" eaLnBrk="1" hangingPunct="1"/>
            <a:r>
              <a:rPr lang="en-US" smtClean="0"/>
              <a:t>Physical Examination Findings</a:t>
            </a:r>
          </a:p>
        </p:txBody>
      </p:sp>
      <p:sp>
        <p:nvSpPr>
          <p:cNvPr id="40962" name="Rectangle 3"/>
          <p:cNvSpPr>
            <a:spLocks noGrp="1"/>
          </p:cNvSpPr>
          <p:nvPr>
            <p:ph type="body" idx="1"/>
          </p:nvPr>
        </p:nvSpPr>
        <p:spPr/>
        <p:txBody>
          <a:bodyPr/>
          <a:lstStyle/>
          <a:p>
            <a:pPr eaLnBrk="1" hangingPunct="1"/>
            <a:r>
              <a:rPr lang="en-US" smtClean="0"/>
              <a:t>Local tenderness and swelling over tibial tuberosity</a:t>
            </a:r>
          </a:p>
          <a:p>
            <a:pPr eaLnBrk="1" hangingPunct="1"/>
            <a:r>
              <a:rPr lang="en-US" smtClean="0"/>
              <a:t>Pain reproduced by extending knee against resistance</a:t>
            </a:r>
          </a:p>
          <a:p>
            <a:pPr eaLnBrk="1" hangingPunct="1"/>
            <a:r>
              <a:rPr lang="en-US" smtClean="0"/>
              <a:t>Pain with squatting in full flexion</a:t>
            </a:r>
          </a:p>
          <a:p>
            <a:pPr eaLnBrk="1" hangingPunct="1"/>
            <a:r>
              <a:rPr lang="en-US" smtClean="0"/>
              <a:t>Ossicle in tendon may be present</a:t>
            </a:r>
          </a:p>
          <a:p>
            <a:pPr eaLnBrk="1" hangingPunct="1"/>
            <a:endParaRPr lang="en-US" smtClean="0"/>
          </a:p>
          <a:p>
            <a:pPr eaLnBrk="1" hangingPunct="1"/>
            <a:endParaRPr lang="en-US" smtClean="0"/>
          </a:p>
        </p:txBody>
      </p:sp>
      <p:pic>
        <p:nvPicPr>
          <p:cNvPr id="40963" name="Picture 4" descr="osap_1"/>
          <p:cNvPicPr>
            <a:picLocks noChangeAspect="1" noChangeArrowheads="1"/>
          </p:cNvPicPr>
          <p:nvPr/>
        </p:nvPicPr>
        <p:blipFill>
          <a:blip r:embed="rId3"/>
          <a:srcRect/>
          <a:stretch>
            <a:fillRect/>
          </a:stretch>
        </p:blipFill>
        <p:spPr bwMode="auto">
          <a:xfrm>
            <a:off x="3733800" y="3886200"/>
            <a:ext cx="3771900" cy="2828925"/>
          </a:xfrm>
          <a:prstGeom prst="rect">
            <a:avLst/>
          </a:prstGeom>
          <a:noFill/>
          <a:ln w="9525">
            <a:noFill/>
            <a:miter lim="800000"/>
            <a:headEnd/>
            <a:tailEnd/>
          </a:ln>
        </p:spPr>
      </p:pic>
      <p:sp>
        <p:nvSpPr>
          <p:cNvPr id="40964" name="Text Box 5"/>
          <p:cNvSpPr txBox="1">
            <a:spLocks noChangeArrowheads="1"/>
          </p:cNvSpPr>
          <p:nvPr/>
        </p:nvSpPr>
        <p:spPr bwMode="auto">
          <a:xfrm>
            <a:off x="1295400" y="5105400"/>
            <a:ext cx="1997075" cy="641350"/>
          </a:xfrm>
          <a:prstGeom prst="rect">
            <a:avLst/>
          </a:prstGeom>
          <a:noFill/>
          <a:ln w="9525">
            <a:noFill/>
            <a:miter lim="800000"/>
            <a:headEnd/>
            <a:tailEnd/>
          </a:ln>
        </p:spPr>
        <p:txBody>
          <a:bodyPr>
            <a:spAutoFit/>
          </a:bodyPr>
          <a:lstStyle/>
          <a:p>
            <a:r>
              <a:rPr lang="en-US"/>
              <a:t>Prominence over </a:t>
            </a:r>
          </a:p>
          <a:p>
            <a:r>
              <a:rPr lang="en-US"/>
              <a:t>tibial tuberosity</a:t>
            </a:r>
          </a:p>
        </p:txBody>
      </p:sp>
      <p:sp>
        <p:nvSpPr>
          <p:cNvPr id="40965" name="AutoShape 6"/>
          <p:cNvSpPr>
            <a:spLocks noChangeArrowheads="1"/>
          </p:cNvSpPr>
          <p:nvPr/>
        </p:nvSpPr>
        <p:spPr bwMode="auto">
          <a:xfrm>
            <a:off x="3352800" y="5257800"/>
            <a:ext cx="1143000" cy="228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pPr algn="ctr" eaLnBrk="1" hangingPunct="1"/>
            <a:r>
              <a:rPr lang="en-US" sz="4600" smtClean="0"/>
              <a:t>Management of Osgood-Schlatter</a:t>
            </a:r>
          </a:p>
        </p:txBody>
      </p:sp>
      <p:sp>
        <p:nvSpPr>
          <p:cNvPr id="43010" name="Rectangle 3"/>
          <p:cNvSpPr>
            <a:spLocks noGrp="1"/>
          </p:cNvSpPr>
          <p:nvPr>
            <p:ph type="body" idx="1"/>
          </p:nvPr>
        </p:nvSpPr>
        <p:spPr>
          <a:xfrm>
            <a:off x="457200" y="1935163"/>
            <a:ext cx="8458200" cy="4770437"/>
          </a:xfrm>
        </p:spPr>
        <p:txBody>
          <a:bodyPr/>
          <a:lstStyle/>
          <a:p>
            <a:pPr eaLnBrk="1" hangingPunct="1">
              <a:lnSpc>
                <a:spcPct val="90000"/>
              </a:lnSpc>
            </a:pPr>
            <a:r>
              <a:rPr lang="en-US" smtClean="0"/>
              <a:t>X-ray required if atypical complaints present</a:t>
            </a:r>
          </a:p>
          <a:p>
            <a:pPr lvl="1" eaLnBrk="1" hangingPunct="1">
              <a:lnSpc>
                <a:spcPct val="90000"/>
              </a:lnSpc>
            </a:pPr>
            <a:r>
              <a:rPr lang="en-US" smtClean="0"/>
              <a:t>Night pain, acute onset, pain unrelated to activity</a:t>
            </a:r>
          </a:p>
          <a:p>
            <a:pPr eaLnBrk="1" hangingPunct="1">
              <a:lnSpc>
                <a:spcPct val="90000"/>
              </a:lnSpc>
            </a:pPr>
            <a:r>
              <a:rPr lang="en-US" smtClean="0">
                <a:solidFill>
                  <a:srgbClr val="FF0000"/>
                </a:solidFill>
              </a:rPr>
              <a:t>Continue to participate in sports as tolerated</a:t>
            </a:r>
          </a:p>
          <a:p>
            <a:pPr lvl="1" eaLnBrk="1" hangingPunct="1">
              <a:lnSpc>
                <a:spcPct val="90000"/>
              </a:lnSpc>
            </a:pPr>
            <a:r>
              <a:rPr lang="en-US" smtClean="0"/>
              <a:t>Even if some pain is present</a:t>
            </a:r>
          </a:p>
          <a:p>
            <a:pPr lvl="1" eaLnBrk="1" hangingPunct="1">
              <a:lnSpc>
                <a:spcPct val="90000"/>
              </a:lnSpc>
            </a:pPr>
            <a:r>
              <a:rPr lang="en-US" b="1" smtClean="0">
                <a:solidFill>
                  <a:srgbClr val="FF0000"/>
                </a:solidFill>
              </a:rPr>
              <a:t>Avoidance of activity NOT recommended</a:t>
            </a:r>
          </a:p>
          <a:p>
            <a:pPr eaLnBrk="1" hangingPunct="1">
              <a:lnSpc>
                <a:spcPct val="90000"/>
              </a:lnSpc>
            </a:pPr>
            <a:r>
              <a:rPr lang="en-US" smtClean="0"/>
              <a:t>Ice may improve symptoms</a:t>
            </a:r>
          </a:p>
          <a:p>
            <a:pPr eaLnBrk="1" hangingPunct="1">
              <a:lnSpc>
                <a:spcPct val="90000"/>
              </a:lnSpc>
            </a:pPr>
            <a:r>
              <a:rPr lang="en-US" smtClean="0"/>
              <a:t>Physical therapy</a:t>
            </a:r>
          </a:p>
          <a:p>
            <a:pPr lvl="1" eaLnBrk="1" hangingPunct="1">
              <a:lnSpc>
                <a:spcPct val="90000"/>
              </a:lnSpc>
            </a:pPr>
            <a:r>
              <a:rPr lang="en-US" smtClean="0"/>
              <a:t>Improve flexibility and strength of hamstrings and quads</a:t>
            </a:r>
          </a:p>
          <a:p>
            <a:pPr eaLnBrk="1" hangingPunct="1">
              <a:lnSpc>
                <a:spcPct val="90000"/>
              </a:lnSpc>
            </a:pPr>
            <a:r>
              <a:rPr lang="en-US" smtClean="0"/>
              <a:t>Usually resolves with ossification of growth plate</a:t>
            </a:r>
          </a:p>
          <a:p>
            <a:pPr eaLnBrk="1" hangingPunct="1">
              <a:lnSpc>
                <a:spcPct val="90000"/>
              </a:lnSpc>
            </a:pPr>
            <a:r>
              <a:rPr lang="en-US" smtClean="0"/>
              <a:t>Rarely requires surgery to remove ossicle (only done after closure of growth plate)</a:t>
            </a:r>
          </a:p>
        </p:txBody>
      </p:sp>
      <p:pic>
        <p:nvPicPr>
          <p:cNvPr id="43011" name="Picture 4" descr="osgood-schlatter_1"/>
          <p:cNvPicPr>
            <a:picLocks noChangeAspect="1" noChangeArrowheads="1"/>
          </p:cNvPicPr>
          <p:nvPr/>
        </p:nvPicPr>
        <p:blipFill>
          <a:blip r:embed="rId3"/>
          <a:srcRect l="53391"/>
          <a:stretch>
            <a:fillRect/>
          </a:stretch>
        </p:blipFill>
        <p:spPr bwMode="auto">
          <a:xfrm>
            <a:off x="7467600" y="2971800"/>
            <a:ext cx="1309688" cy="16668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4"/>
          <p:cNvSpPr>
            <a:spLocks noGrp="1"/>
          </p:cNvSpPr>
          <p:nvPr>
            <p:ph type="title" idx="4294967295"/>
          </p:nvPr>
        </p:nvSpPr>
        <p:spPr/>
        <p:txBody>
          <a:bodyPr/>
          <a:lstStyle/>
          <a:p>
            <a:pPr algn="ctr" eaLnBrk="1" hangingPunct="1"/>
            <a:r>
              <a:rPr lang="en-US" smtClean="0"/>
              <a:t>Recommended Reading</a:t>
            </a:r>
          </a:p>
        </p:txBody>
      </p:sp>
      <p:sp>
        <p:nvSpPr>
          <p:cNvPr id="45058" name="Content Placeholder 5"/>
          <p:cNvSpPr>
            <a:spLocks noGrp="1"/>
          </p:cNvSpPr>
          <p:nvPr>
            <p:ph idx="4294967295"/>
          </p:nvPr>
        </p:nvSpPr>
        <p:spPr/>
        <p:txBody>
          <a:bodyPr/>
          <a:lstStyle/>
          <a:p>
            <a:pPr eaLnBrk="1" hangingPunct="1"/>
            <a:r>
              <a:rPr lang="en-US" sz="2000" smtClean="0"/>
              <a:t>Patel DR, Nelson TL.  Sports Injuries in Adolescents.  Med Clin North Am 2000 Jul;84(4):983-1007.</a:t>
            </a:r>
          </a:p>
          <a:p>
            <a:pPr eaLnBrk="1" hangingPunct="1"/>
            <a:r>
              <a:rPr lang="en-US" sz="2000" smtClean="0"/>
              <a:t>Kienstra AJ, Macias CG.  Osgood-Schlatter Disease.  UpToDate Online.  Updated September 8, 2008.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p:cNvSpPr>
          <p:nvPr>
            <p:ph type="title"/>
          </p:nvPr>
        </p:nvSpPr>
        <p:spPr/>
        <p:txBody>
          <a:bodyPr/>
          <a:lstStyle/>
          <a:p>
            <a:pPr algn="ctr">
              <a:defRPr/>
            </a:pPr>
            <a:r>
              <a:rPr smtClean="0"/>
              <a:t>Ankle Sprains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a:xfrm>
            <a:off x="381000" y="152400"/>
            <a:ext cx="8229600" cy="1143000"/>
          </a:xfrm>
        </p:spPr>
        <p:txBody>
          <a:bodyPr/>
          <a:lstStyle/>
          <a:p>
            <a:pPr algn="ctr"/>
            <a:r>
              <a:rPr lang="en-US" smtClean="0"/>
              <a:t>Types of Ankle Sprains</a:t>
            </a:r>
          </a:p>
        </p:txBody>
      </p:sp>
      <p:sp>
        <p:nvSpPr>
          <p:cNvPr id="49154" name="Rectangle 3"/>
          <p:cNvSpPr>
            <a:spLocks noGrp="1"/>
          </p:cNvSpPr>
          <p:nvPr>
            <p:ph type="body" idx="1"/>
          </p:nvPr>
        </p:nvSpPr>
        <p:spPr>
          <a:xfrm>
            <a:off x="76200" y="1447800"/>
            <a:ext cx="8534400" cy="4846638"/>
          </a:xfrm>
        </p:spPr>
        <p:txBody>
          <a:bodyPr/>
          <a:lstStyle/>
          <a:p>
            <a:endParaRPr lang="en-US" smtClean="0"/>
          </a:p>
          <a:p>
            <a:r>
              <a:rPr lang="en-US" smtClean="0"/>
              <a:t>Lateral sprain – inversion injury</a:t>
            </a:r>
          </a:p>
          <a:p>
            <a:pPr lvl="1"/>
            <a:r>
              <a:rPr lang="en-US" smtClean="0"/>
              <a:t>Most common (85% of sprains)</a:t>
            </a:r>
          </a:p>
          <a:p>
            <a:pPr lvl="1"/>
            <a:r>
              <a:rPr lang="en-US" smtClean="0"/>
              <a:t>Involves ATFL most commonly</a:t>
            </a:r>
          </a:p>
          <a:p>
            <a:pPr lvl="1"/>
            <a:r>
              <a:rPr lang="en-US" smtClean="0"/>
              <a:t>May affect stronger CFL or PTFL</a:t>
            </a:r>
          </a:p>
          <a:p>
            <a:endParaRPr lang="en-US" smtClean="0"/>
          </a:p>
          <a:p>
            <a:endParaRPr lang="en-US" smtClean="0"/>
          </a:p>
          <a:p>
            <a:r>
              <a:rPr lang="en-US" smtClean="0"/>
              <a:t>Medial sprain – eversion injury</a:t>
            </a:r>
          </a:p>
          <a:p>
            <a:pPr lvl="1"/>
            <a:r>
              <a:rPr lang="en-US" smtClean="0"/>
              <a:t>Rare injury</a:t>
            </a:r>
          </a:p>
          <a:p>
            <a:pPr lvl="1"/>
            <a:r>
              <a:rPr lang="en-US" smtClean="0"/>
              <a:t>Involves strongest ligaments (deltoid)</a:t>
            </a:r>
          </a:p>
          <a:p>
            <a:pPr lvl="1"/>
            <a:endParaRPr lang="en-US" smtClean="0"/>
          </a:p>
          <a:p>
            <a:pPr lvl="1">
              <a:buFont typeface="Wingdings 2" pitchFamily="18" charset="2"/>
              <a:buNone/>
            </a:pPr>
            <a:endParaRPr lang="en-US" smtClean="0"/>
          </a:p>
          <a:p>
            <a:pPr lvl="1">
              <a:buFont typeface="Wingdings 2" pitchFamily="18" charset="2"/>
              <a:buNone/>
            </a:pPr>
            <a:endParaRPr lang="en-US" smtClean="0"/>
          </a:p>
        </p:txBody>
      </p:sp>
      <p:pic>
        <p:nvPicPr>
          <p:cNvPr id="49155" name="Picture 5" descr="Lateral_ankle_ligaments"/>
          <p:cNvPicPr>
            <a:picLocks noChangeAspect="1" noChangeArrowheads="1"/>
          </p:cNvPicPr>
          <p:nvPr/>
        </p:nvPicPr>
        <p:blipFill>
          <a:blip r:embed="rId3"/>
          <a:srcRect/>
          <a:stretch>
            <a:fillRect/>
          </a:stretch>
        </p:blipFill>
        <p:spPr bwMode="auto">
          <a:xfrm>
            <a:off x="5105400" y="1524000"/>
            <a:ext cx="3505200" cy="1998663"/>
          </a:xfrm>
          <a:prstGeom prst="rect">
            <a:avLst/>
          </a:prstGeom>
          <a:noFill/>
          <a:ln w="9525">
            <a:noFill/>
            <a:miter lim="800000"/>
            <a:headEnd/>
            <a:tailEnd/>
          </a:ln>
        </p:spPr>
      </p:pic>
      <p:sp>
        <p:nvSpPr>
          <p:cNvPr id="49156" name="Text Box 8"/>
          <p:cNvSpPr txBox="1">
            <a:spLocks noChangeArrowheads="1"/>
          </p:cNvSpPr>
          <p:nvPr/>
        </p:nvSpPr>
        <p:spPr bwMode="auto">
          <a:xfrm>
            <a:off x="6553200" y="1905000"/>
            <a:ext cx="1692275" cy="365125"/>
          </a:xfrm>
          <a:prstGeom prst="rect">
            <a:avLst/>
          </a:prstGeom>
          <a:solidFill>
            <a:schemeClr val="bg1"/>
          </a:solidFill>
          <a:ln w="9525">
            <a:noFill/>
            <a:miter lim="800000"/>
            <a:headEnd/>
            <a:tailEnd/>
          </a:ln>
        </p:spPr>
        <p:txBody>
          <a:bodyPr>
            <a:spAutoFit/>
          </a:bodyPr>
          <a:lstStyle/>
          <a:p>
            <a:r>
              <a:rPr lang="en-US" sz="900">
                <a:solidFill>
                  <a:srgbClr val="FF0000"/>
                </a:solidFill>
              </a:rPr>
              <a:t>Anteriotalofibular Ligament (ATFL)</a:t>
            </a:r>
          </a:p>
        </p:txBody>
      </p:sp>
      <p:sp>
        <p:nvSpPr>
          <p:cNvPr id="49157" name="Text Box 9"/>
          <p:cNvSpPr txBox="1">
            <a:spLocks noChangeArrowheads="1"/>
          </p:cNvSpPr>
          <p:nvPr/>
        </p:nvSpPr>
        <p:spPr bwMode="auto">
          <a:xfrm>
            <a:off x="6629400" y="1219200"/>
            <a:ext cx="2149475" cy="304800"/>
          </a:xfrm>
          <a:prstGeom prst="rect">
            <a:avLst/>
          </a:prstGeom>
          <a:noFill/>
          <a:ln w="9525">
            <a:noFill/>
            <a:miter lim="800000"/>
            <a:headEnd/>
            <a:tailEnd/>
          </a:ln>
        </p:spPr>
        <p:txBody>
          <a:bodyPr>
            <a:spAutoFit/>
          </a:bodyPr>
          <a:lstStyle/>
          <a:p>
            <a:r>
              <a:rPr lang="en-US" sz="1400"/>
              <a:t>Lateral Ankle View</a:t>
            </a:r>
          </a:p>
        </p:txBody>
      </p:sp>
      <p:sp>
        <p:nvSpPr>
          <p:cNvPr id="49158" name="Text Box 10"/>
          <p:cNvSpPr txBox="1">
            <a:spLocks noChangeArrowheads="1"/>
          </p:cNvSpPr>
          <p:nvPr/>
        </p:nvSpPr>
        <p:spPr bwMode="auto">
          <a:xfrm>
            <a:off x="5638800" y="3429000"/>
            <a:ext cx="1524000" cy="365125"/>
          </a:xfrm>
          <a:prstGeom prst="rect">
            <a:avLst/>
          </a:prstGeom>
          <a:solidFill>
            <a:schemeClr val="bg1"/>
          </a:solidFill>
          <a:ln w="9525">
            <a:noFill/>
            <a:miter lim="800000"/>
            <a:headEnd/>
            <a:tailEnd/>
          </a:ln>
        </p:spPr>
        <p:txBody>
          <a:bodyPr>
            <a:spAutoFit/>
          </a:bodyPr>
          <a:lstStyle/>
          <a:p>
            <a:r>
              <a:rPr lang="en-US" sz="900">
                <a:solidFill>
                  <a:srgbClr val="FF0000"/>
                </a:solidFill>
              </a:rPr>
              <a:t>Calcaneofibular Ligament (CFL)</a:t>
            </a:r>
          </a:p>
        </p:txBody>
      </p:sp>
      <p:sp>
        <p:nvSpPr>
          <p:cNvPr id="49159" name="Text Box 11"/>
          <p:cNvSpPr txBox="1">
            <a:spLocks noChangeArrowheads="1"/>
          </p:cNvSpPr>
          <p:nvPr/>
        </p:nvSpPr>
        <p:spPr bwMode="auto">
          <a:xfrm>
            <a:off x="4648200" y="1219200"/>
            <a:ext cx="1692275" cy="365125"/>
          </a:xfrm>
          <a:prstGeom prst="rect">
            <a:avLst/>
          </a:prstGeom>
          <a:solidFill>
            <a:schemeClr val="bg1"/>
          </a:solidFill>
          <a:ln w="9525">
            <a:noFill/>
            <a:miter lim="800000"/>
            <a:headEnd/>
            <a:tailEnd/>
          </a:ln>
        </p:spPr>
        <p:txBody>
          <a:bodyPr>
            <a:spAutoFit/>
          </a:bodyPr>
          <a:lstStyle/>
          <a:p>
            <a:r>
              <a:rPr lang="en-US" sz="900">
                <a:solidFill>
                  <a:srgbClr val="FF0000"/>
                </a:solidFill>
              </a:rPr>
              <a:t>Posterotalofibular Ligament (PTFL)</a:t>
            </a:r>
          </a:p>
        </p:txBody>
      </p:sp>
      <p:sp>
        <p:nvSpPr>
          <p:cNvPr id="49160" name="Line 12"/>
          <p:cNvSpPr>
            <a:spLocks noChangeShapeType="1"/>
          </p:cNvSpPr>
          <p:nvPr/>
        </p:nvSpPr>
        <p:spPr bwMode="auto">
          <a:xfrm>
            <a:off x="6096000" y="3352800"/>
            <a:ext cx="0" cy="152400"/>
          </a:xfrm>
          <a:prstGeom prst="line">
            <a:avLst/>
          </a:prstGeom>
          <a:noFill/>
          <a:ln w="9525">
            <a:solidFill>
              <a:schemeClr val="tx1"/>
            </a:solidFill>
            <a:round/>
            <a:headEnd/>
            <a:tailEnd/>
          </a:ln>
        </p:spPr>
        <p:txBody>
          <a:bodyPr/>
          <a:lstStyle/>
          <a:p>
            <a:endParaRPr lang="en-US"/>
          </a:p>
        </p:txBody>
      </p:sp>
      <p:sp>
        <p:nvSpPr>
          <p:cNvPr id="49161" name="Line 14"/>
          <p:cNvSpPr>
            <a:spLocks noChangeShapeType="1"/>
          </p:cNvSpPr>
          <p:nvPr/>
        </p:nvSpPr>
        <p:spPr bwMode="auto">
          <a:xfrm flipH="1" flipV="1">
            <a:off x="5410200" y="1524000"/>
            <a:ext cx="304800" cy="609600"/>
          </a:xfrm>
          <a:prstGeom prst="line">
            <a:avLst/>
          </a:prstGeom>
          <a:noFill/>
          <a:ln w="9525">
            <a:solidFill>
              <a:schemeClr val="tx1"/>
            </a:solidFill>
            <a:round/>
            <a:headEnd/>
            <a:tailEnd/>
          </a:ln>
        </p:spPr>
        <p:txBody>
          <a:bodyPr/>
          <a:lstStyle/>
          <a:p>
            <a:endParaRPr lang="en-US"/>
          </a:p>
        </p:txBody>
      </p:sp>
      <p:pic>
        <p:nvPicPr>
          <p:cNvPr id="49162" name="Picture 16" descr="Medial_ankle_ligaments"/>
          <p:cNvPicPr>
            <a:picLocks noChangeAspect="1" noChangeArrowheads="1"/>
          </p:cNvPicPr>
          <p:nvPr/>
        </p:nvPicPr>
        <p:blipFill>
          <a:blip r:embed="rId4"/>
          <a:srcRect t="20769"/>
          <a:stretch>
            <a:fillRect/>
          </a:stretch>
        </p:blipFill>
        <p:spPr bwMode="auto">
          <a:xfrm>
            <a:off x="6096000" y="3937000"/>
            <a:ext cx="2898775" cy="2768600"/>
          </a:xfrm>
          <a:prstGeom prst="rect">
            <a:avLst/>
          </a:prstGeom>
          <a:noFill/>
          <a:ln w="9525">
            <a:noFill/>
            <a:miter lim="800000"/>
            <a:headEnd/>
            <a:tailEnd/>
          </a:ln>
        </p:spPr>
      </p:pic>
      <p:sp>
        <p:nvSpPr>
          <p:cNvPr id="49163" name="Text Box 17"/>
          <p:cNvSpPr txBox="1">
            <a:spLocks noChangeArrowheads="1"/>
          </p:cNvSpPr>
          <p:nvPr/>
        </p:nvSpPr>
        <p:spPr bwMode="auto">
          <a:xfrm>
            <a:off x="6553200" y="6553200"/>
            <a:ext cx="2149475" cy="304800"/>
          </a:xfrm>
          <a:prstGeom prst="rect">
            <a:avLst/>
          </a:prstGeom>
          <a:noFill/>
          <a:ln w="9525">
            <a:noFill/>
            <a:miter lim="800000"/>
            <a:headEnd/>
            <a:tailEnd/>
          </a:ln>
        </p:spPr>
        <p:txBody>
          <a:bodyPr>
            <a:spAutoFit/>
          </a:bodyPr>
          <a:lstStyle/>
          <a:p>
            <a:r>
              <a:rPr lang="en-US" sz="1400"/>
              <a:t>Medial Ankle View</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a:xfrm>
            <a:off x="381000" y="152400"/>
            <a:ext cx="8229600" cy="762000"/>
          </a:xfrm>
        </p:spPr>
        <p:txBody>
          <a:bodyPr/>
          <a:lstStyle/>
          <a:p>
            <a:pPr algn="ctr"/>
            <a:r>
              <a:rPr lang="en-US" smtClean="0"/>
              <a:t>Ankle Sprains</a:t>
            </a:r>
          </a:p>
        </p:txBody>
      </p:sp>
      <p:pic>
        <p:nvPicPr>
          <p:cNvPr id="51202" name="Picture 5" descr="Lateral_ankle_ligaments"/>
          <p:cNvPicPr>
            <a:picLocks noChangeAspect="1" noChangeArrowheads="1"/>
          </p:cNvPicPr>
          <p:nvPr/>
        </p:nvPicPr>
        <p:blipFill>
          <a:blip r:embed="rId3"/>
          <a:srcRect/>
          <a:stretch>
            <a:fillRect/>
          </a:stretch>
        </p:blipFill>
        <p:spPr bwMode="auto">
          <a:xfrm>
            <a:off x="0" y="990600"/>
            <a:ext cx="8686800" cy="4953000"/>
          </a:xfrm>
          <a:prstGeom prst="rect">
            <a:avLst/>
          </a:prstGeom>
          <a:noFill/>
          <a:ln w="9525">
            <a:noFill/>
            <a:miter lim="800000"/>
            <a:headEnd/>
            <a:tailEnd/>
          </a:ln>
        </p:spPr>
      </p:pic>
      <p:sp>
        <p:nvSpPr>
          <p:cNvPr id="51203" name="Text Box 9"/>
          <p:cNvSpPr txBox="1">
            <a:spLocks noChangeArrowheads="1"/>
          </p:cNvSpPr>
          <p:nvPr/>
        </p:nvSpPr>
        <p:spPr bwMode="auto">
          <a:xfrm>
            <a:off x="381000" y="5715000"/>
            <a:ext cx="4648200" cy="584200"/>
          </a:xfrm>
          <a:prstGeom prst="rect">
            <a:avLst/>
          </a:prstGeom>
          <a:noFill/>
          <a:ln w="9525">
            <a:noFill/>
            <a:miter lim="800000"/>
            <a:headEnd/>
            <a:tailEnd/>
          </a:ln>
        </p:spPr>
        <p:txBody>
          <a:bodyPr>
            <a:spAutoFit/>
          </a:bodyPr>
          <a:lstStyle/>
          <a:p>
            <a:r>
              <a:rPr lang="en-US" sz="3200"/>
              <a:t>Lateral Ankle View</a:t>
            </a:r>
          </a:p>
        </p:txBody>
      </p:sp>
      <p:sp>
        <p:nvSpPr>
          <p:cNvPr id="51204" name="Text Box 11"/>
          <p:cNvSpPr txBox="1">
            <a:spLocks noChangeArrowheads="1"/>
          </p:cNvSpPr>
          <p:nvPr/>
        </p:nvSpPr>
        <p:spPr bwMode="auto">
          <a:xfrm>
            <a:off x="304800" y="6248400"/>
            <a:ext cx="7620000" cy="523875"/>
          </a:xfrm>
          <a:prstGeom prst="rect">
            <a:avLst/>
          </a:prstGeom>
          <a:solidFill>
            <a:schemeClr val="bg1"/>
          </a:solidFill>
          <a:ln w="9525">
            <a:noFill/>
            <a:miter lim="800000"/>
            <a:headEnd/>
            <a:tailEnd/>
          </a:ln>
        </p:spPr>
        <p:txBody>
          <a:bodyPr>
            <a:spAutoFit/>
          </a:bodyPr>
          <a:lstStyle/>
          <a:p>
            <a:r>
              <a:rPr lang="en-US" sz="1400">
                <a:solidFill>
                  <a:srgbClr val="FF0000"/>
                </a:solidFill>
              </a:rPr>
              <a:t>Posterotalofibular Ligament (PTFL), Anteriotalofibular Ligament (ATFL), </a:t>
            </a:r>
          </a:p>
          <a:p>
            <a:r>
              <a:rPr lang="en-US" sz="1400">
                <a:solidFill>
                  <a:srgbClr val="FF0000"/>
                </a:solidFill>
              </a:rPr>
              <a:t>Calcaneofibular Ligament (CFL)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algn="ctr"/>
            <a:r>
              <a:rPr lang="en-US" sz="5400" smtClean="0"/>
              <a:t>Lower Extremity Injuries</a:t>
            </a:r>
            <a:endParaRPr lang="en-US" smtClean="0"/>
          </a:p>
        </p:txBody>
      </p:sp>
      <p:sp>
        <p:nvSpPr>
          <p:cNvPr id="17410" name="Content Placeholder 2"/>
          <p:cNvSpPr>
            <a:spLocks noGrp="1"/>
          </p:cNvSpPr>
          <p:nvPr>
            <p:ph idx="1"/>
          </p:nvPr>
        </p:nvSpPr>
        <p:spPr/>
        <p:txBody>
          <a:bodyPr/>
          <a:lstStyle/>
          <a:p>
            <a:endParaRPr lang="en-US" smtClean="0"/>
          </a:p>
          <a:p>
            <a:pPr>
              <a:buFont typeface="Wingdings" pitchFamily="2" charset="2"/>
              <a:buChar char="Ø"/>
            </a:pPr>
            <a:r>
              <a:rPr lang="en-US" smtClean="0"/>
              <a:t>  Patellofemoral Pain Syndrome</a:t>
            </a:r>
          </a:p>
          <a:p>
            <a:pPr>
              <a:buFont typeface="Wingdings" pitchFamily="2" charset="2"/>
              <a:buChar char="Ø"/>
            </a:pPr>
            <a:r>
              <a:rPr lang="en-US" smtClean="0"/>
              <a:t>  Osgood Schlatter Disease</a:t>
            </a:r>
          </a:p>
          <a:p>
            <a:pPr>
              <a:buFont typeface="Wingdings" pitchFamily="2" charset="2"/>
              <a:buChar char="Ø"/>
            </a:pPr>
            <a:r>
              <a:rPr lang="en-US" smtClean="0"/>
              <a:t>  Ankle sprains</a:t>
            </a:r>
          </a:p>
          <a:p>
            <a:pPr>
              <a:buFont typeface="Wingdings" pitchFamily="2" charset="2"/>
              <a:buChar char="Ø"/>
            </a:pPr>
            <a:r>
              <a:rPr lang="en-US" smtClean="0"/>
              <a:t>  Sever’s Disease</a:t>
            </a:r>
          </a:p>
          <a:p>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457200" y="0"/>
            <a:ext cx="8229600" cy="1143000"/>
          </a:xfrm>
        </p:spPr>
        <p:txBody>
          <a:bodyPr/>
          <a:lstStyle/>
          <a:p>
            <a:pPr algn="ctr"/>
            <a:r>
              <a:rPr lang="en-US" smtClean="0"/>
              <a:t>Ankle Sprains</a:t>
            </a:r>
          </a:p>
        </p:txBody>
      </p:sp>
      <p:pic>
        <p:nvPicPr>
          <p:cNvPr id="53250" name="Picture 16" descr="Medial_ankle_ligaments"/>
          <p:cNvPicPr>
            <a:picLocks noChangeAspect="1" noChangeArrowheads="1"/>
          </p:cNvPicPr>
          <p:nvPr/>
        </p:nvPicPr>
        <p:blipFill>
          <a:blip r:embed="rId2"/>
          <a:srcRect t="20769"/>
          <a:stretch>
            <a:fillRect/>
          </a:stretch>
        </p:blipFill>
        <p:spPr bwMode="auto">
          <a:xfrm>
            <a:off x="1447800" y="1416050"/>
            <a:ext cx="6019800" cy="4657725"/>
          </a:xfrm>
          <a:prstGeom prst="rect">
            <a:avLst/>
          </a:prstGeom>
          <a:noFill/>
          <a:ln w="9525">
            <a:noFill/>
            <a:miter lim="800000"/>
            <a:headEnd/>
            <a:tailEnd/>
          </a:ln>
        </p:spPr>
      </p:pic>
      <p:sp>
        <p:nvSpPr>
          <p:cNvPr id="53251" name="Text Box 17"/>
          <p:cNvSpPr txBox="1">
            <a:spLocks noChangeArrowheads="1"/>
          </p:cNvSpPr>
          <p:nvPr/>
        </p:nvSpPr>
        <p:spPr bwMode="auto">
          <a:xfrm>
            <a:off x="1295400" y="5867400"/>
            <a:ext cx="6553200" cy="646113"/>
          </a:xfrm>
          <a:prstGeom prst="rect">
            <a:avLst/>
          </a:prstGeom>
          <a:noFill/>
          <a:ln w="9525">
            <a:noFill/>
            <a:miter lim="800000"/>
            <a:headEnd/>
            <a:tailEnd/>
          </a:ln>
        </p:spPr>
        <p:txBody>
          <a:bodyPr>
            <a:spAutoFit/>
          </a:bodyPr>
          <a:lstStyle/>
          <a:p>
            <a:pPr algn="ctr"/>
            <a:r>
              <a:rPr lang="en-US" sz="3600" b="1"/>
              <a:t>Medial Ankle View</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p:nvPr>
        </p:nvSpPr>
        <p:spPr>
          <a:xfrm>
            <a:off x="304800" y="704850"/>
            <a:ext cx="8534400" cy="1143000"/>
          </a:xfrm>
        </p:spPr>
        <p:txBody>
          <a:bodyPr/>
          <a:lstStyle/>
          <a:p>
            <a:pPr algn="ctr"/>
            <a:r>
              <a:rPr lang="en-US" smtClean="0"/>
              <a:t>High Ankle (Syndesmotic) Sprain</a:t>
            </a:r>
          </a:p>
        </p:txBody>
      </p:sp>
      <p:sp>
        <p:nvSpPr>
          <p:cNvPr id="54274" name="Rectangle 3"/>
          <p:cNvSpPr>
            <a:spLocks noGrp="1"/>
          </p:cNvSpPr>
          <p:nvPr>
            <p:ph type="body" idx="1"/>
          </p:nvPr>
        </p:nvSpPr>
        <p:spPr/>
        <p:txBody>
          <a:bodyPr/>
          <a:lstStyle/>
          <a:p>
            <a:r>
              <a:rPr lang="en-US" smtClean="0"/>
              <a:t>Due to dorsiflexion + eversion of ankle with internal rotation of tibia</a:t>
            </a:r>
          </a:p>
          <a:p>
            <a:r>
              <a:rPr lang="en-US" smtClean="0"/>
              <a:t>Involves ATFL + PTFL + tibiofibular ligaments + interosseous membrane</a:t>
            </a:r>
          </a:p>
          <a:p>
            <a:r>
              <a:rPr lang="en-US" smtClean="0"/>
              <a:t>Critical to ankle stability</a:t>
            </a:r>
          </a:p>
          <a:p>
            <a:r>
              <a:rPr lang="en-US" smtClean="0"/>
              <a:t>Frequently leads to recurrent sprains</a:t>
            </a:r>
          </a:p>
          <a:p>
            <a:r>
              <a:rPr lang="en-US" smtClean="0"/>
              <a:t>Confirm with MRI and refer to orthopedics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a:xfrm>
            <a:off x="457200" y="381000"/>
            <a:ext cx="8229600" cy="1143000"/>
          </a:xfrm>
        </p:spPr>
        <p:txBody>
          <a:bodyPr/>
          <a:lstStyle/>
          <a:p>
            <a:pPr algn="ctr"/>
            <a:r>
              <a:rPr lang="en-US" smtClean="0"/>
              <a:t>Grading Ankle Sprains</a:t>
            </a:r>
          </a:p>
        </p:txBody>
      </p:sp>
      <p:sp>
        <p:nvSpPr>
          <p:cNvPr id="56322" name="Rectangle 3"/>
          <p:cNvSpPr>
            <a:spLocks noGrp="1"/>
          </p:cNvSpPr>
          <p:nvPr>
            <p:ph type="body" idx="1"/>
          </p:nvPr>
        </p:nvSpPr>
        <p:spPr>
          <a:xfrm>
            <a:off x="457200" y="1600200"/>
            <a:ext cx="8229600" cy="4770438"/>
          </a:xfrm>
        </p:spPr>
        <p:txBody>
          <a:bodyPr/>
          <a:lstStyle/>
          <a:p>
            <a:pPr>
              <a:lnSpc>
                <a:spcPct val="90000"/>
              </a:lnSpc>
            </a:pPr>
            <a:r>
              <a:rPr lang="en-US" u="sng" smtClean="0"/>
              <a:t>Grade I</a:t>
            </a:r>
            <a:r>
              <a:rPr lang="en-US" smtClean="0"/>
              <a:t> – Mild stretch of ligament</a:t>
            </a:r>
          </a:p>
          <a:p>
            <a:pPr lvl="1">
              <a:lnSpc>
                <a:spcPct val="90000"/>
              </a:lnSpc>
            </a:pPr>
            <a:r>
              <a:rPr lang="en-US" smtClean="0"/>
              <a:t>Mild swelling and tenderness</a:t>
            </a:r>
          </a:p>
          <a:p>
            <a:pPr lvl="1">
              <a:lnSpc>
                <a:spcPct val="90000"/>
              </a:lnSpc>
            </a:pPr>
            <a:r>
              <a:rPr lang="en-US" smtClean="0"/>
              <a:t>Able to walk with minimal pain</a:t>
            </a:r>
          </a:p>
          <a:p>
            <a:pPr>
              <a:lnSpc>
                <a:spcPct val="90000"/>
              </a:lnSpc>
              <a:spcBef>
                <a:spcPts val="2400"/>
              </a:spcBef>
            </a:pPr>
            <a:r>
              <a:rPr lang="en-US" u="sng" smtClean="0"/>
              <a:t>Grade II</a:t>
            </a:r>
            <a:r>
              <a:rPr lang="en-US" smtClean="0"/>
              <a:t> – Incomplete tear of ligament</a:t>
            </a:r>
          </a:p>
          <a:p>
            <a:pPr lvl="1">
              <a:lnSpc>
                <a:spcPct val="90000"/>
              </a:lnSpc>
            </a:pPr>
            <a:r>
              <a:rPr lang="en-US" smtClean="0"/>
              <a:t>Moderate pain, swelling, and bruising</a:t>
            </a:r>
          </a:p>
          <a:p>
            <a:pPr lvl="1">
              <a:lnSpc>
                <a:spcPct val="90000"/>
              </a:lnSpc>
            </a:pPr>
            <a:r>
              <a:rPr lang="en-US" smtClean="0"/>
              <a:t>Pain with walking</a:t>
            </a:r>
          </a:p>
          <a:p>
            <a:pPr lvl="1">
              <a:lnSpc>
                <a:spcPct val="90000"/>
              </a:lnSpc>
            </a:pPr>
            <a:r>
              <a:rPr lang="en-US" smtClean="0"/>
              <a:t>Mild decreased range of motion</a:t>
            </a:r>
          </a:p>
          <a:p>
            <a:pPr>
              <a:lnSpc>
                <a:spcPct val="90000"/>
              </a:lnSpc>
              <a:spcBef>
                <a:spcPts val="2400"/>
              </a:spcBef>
            </a:pPr>
            <a:r>
              <a:rPr lang="en-US" u="sng" smtClean="0"/>
              <a:t>Grade III</a:t>
            </a:r>
            <a:r>
              <a:rPr lang="en-US" smtClean="0"/>
              <a:t> – Complete tear of ligament</a:t>
            </a:r>
            <a:endParaRPr lang="en-US" u="sng" smtClean="0"/>
          </a:p>
          <a:p>
            <a:pPr lvl="1">
              <a:lnSpc>
                <a:spcPct val="90000"/>
              </a:lnSpc>
            </a:pPr>
            <a:r>
              <a:rPr lang="en-US" smtClean="0"/>
              <a:t>Severe pain, swelling, and bruising</a:t>
            </a:r>
          </a:p>
          <a:p>
            <a:pPr lvl="1">
              <a:lnSpc>
                <a:spcPct val="90000"/>
              </a:lnSpc>
            </a:pPr>
            <a:r>
              <a:rPr lang="en-US" smtClean="0"/>
              <a:t>Unable to walk</a:t>
            </a:r>
          </a:p>
          <a:p>
            <a:pPr lvl="1">
              <a:lnSpc>
                <a:spcPct val="90000"/>
              </a:lnSpc>
            </a:pPr>
            <a:r>
              <a:rPr lang="en-US" smtClean="0"/>
              <a:t>Significantly decreased range of motion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p:cNvSpPr>
          <p:nvPr>
            <p:ph type="title"/>
          </p:nvPr>
        </p:nvSpPr>
        <p:spPr/>
        <p:txBody>
          <a:bodyPr/>
          <a:lstStyle/>
          <a:p>
            <a:pPr algn="ctr"/>
            <a:r>
              <a:rPr lang="en-US" sz="4600" smtClean="0"/>
              <a:t>Questions to Ask a Patient Presenting with an Ankle Injury</a:t>
            </a:r>
          </a:p>
        </p:txBody>
      </p:sp>
      <p:sp>
        <p:nvSpPr>
          <p:cNvPr id="58370" name="Rectangle 3"/>
          <p:cNvSpPr>
            <a:spLocks noGrp="1"/>
          </p:cNvSpPr>
          <p:nvPr>
            <p:ph type="body" idx="1"/>
          </p:nvPr>
        </p:nvSpPr>
        <p:spPr/>
        <p:txBody>
          <a:bodyPr/>
          <a:lstStyle/>
          <a:p>
            <a:endParaRPr lang="en-US" smtClean="0"/>
          </a:p>
          <a:p>
            <a:r>
              <a:rPr lang="en-US" smtClean="0"/>
              <a:t>Mechanism of injury</a:t>
            </a:r>
          </a:p>
          <a:p>
            <a:r>
              <a:rPr lang="en-US" smtClean="0"/>
              <a:t>History of prior injuries</a:t>
            </a:r>
          </a:p>
          <a:p>
            <a:r>
              <a:rPr lang="en-US" smtClean="0"/>
              <a:t>Ability to walk immediately after injury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p:txBody>
          <a:bodyPr/>
          <a:lstStyle/>
          <a:p>
            <a:pPr algn="ctr"/>
            <a:r>
              <a:rPr lang="en-US" smtClean="0"/>
              <a:t>On Physical Examination</a:t>
            </a:r>
          </a:p>
        </p:txBody>
      </p:sp>
      <p:sp>
        <p:nvSpPr>
          <p:cNvPr id="60418" name="Rectangle 3"/>
          <p:cNvSpPr>
            <a:spLocks noGrp="1"/>
          </p:cNvSpPr>
          <p:nvPr>
            <p:ph type="body" idx="1"/>
          </p:nvPr>
        </p:nvSpPr>
        <p:spPr/>
        <p:txBody>
          <a:bodyPr/>
          <a:lstStyle/>
          <a:p>
            <a:pPr>
              <a:lnSpc>
                <a:spcPct val="90000"/>
              </a:lnSpc>
            </a:pPr>
            <a:r>
              <a:rPr lang="en-US" smtClean="0"/>
              <a:t>Examine for swelling and ecchymosis</a:t>
            </a:r>
          </a:p>
          <a:p>
            <a:pPr>
              <a:lnSpc>
                <a:spcPct val="90000"/>
              </a:lnSpc>
            </a:pPr>
            <a:r>
              <a:rPr lang="en-US" smtClean="0"/>
              <a:t>Palpate fibula, tibia, foot, and Achilles tendon for pain</a:t>
            </a:r>
          </a:p>
          <a:p>
            <a:pPr>
              <a:lnSpc>
                <a:spcPct val="90000"/>
              </a:lnSpc>
            </a:pPr>
            <a:r>
              <a:rPr lang="en-US" smtClean="0"/>
              <a:t>Palpate tip of malleoli, base of 5</a:t>
            </a:r>
            <a:r>
              <a:rPr lang="en-US" baseline="30000" smtClean="0"/>
              <a:t>th</a:t>
            </a:r>
            <a:r>
              <a:rPr lang="en-US" smtClean="0"/>
              <a:t> metatarsal, and navicular bone for pain</a:t>
            </a:r>
          </a:p>
          <a:p>
            <a:pPr>
              <a:lnSpc>
                <a:spcPct val="90000"/>
              </a:lnSpc>
            </a:pPr>
            <a:r>
              <a:rPr lang="en-US" smtClean="0"/>
              <a:t>Check for pain with passive inversion and eversion</a:t>
            </a:r>
          </a:p>
          <a:p>
            <a:pPr>
              <a:lnSpc>
                <a:spcPct val="90000"/>
              </a:lnSpc>
            </a:pPr>
            <a:r>
              <a:rPr lang="en-US" smtClean="0"/>
              <a:t>Special ankle tests:</a:t>
            </a:r>
          </a:p>
          <a:p>
            <a:pPr lvl="1">
              <a:lnSpc>
                <a:spcPct val="90000"/>
              </a:lnSpc>
            </a:pPr>
            <a:r>
              <a:rPr lang="en-US" smtClean="0"/>
              <a:t>Squeeze test</a:t>
            </a:r>
          </a:p>
          <a:p>
            <a:pPr lvl="1">
              <a:lnSpc>
                <a:spcPct val="90000"/>
              </a:lnSpc>
            </a:pPr>
            <a:r>
              <a:rPr lang="en-US" smtClean="0"/>
              <a:t>External rotation test</a:t>
            </a:r>
          </a:p>
          <a:p>
            <a:pPr lvl="1">
              <a:lnSpc>
                <a:spcPct val="90000"/>
              </a:lnSpc>
            </a:pPr>
            <a:r>
              <a:rPr lang="en-US" smtClean="0"/>
              <a:t>Anterior drawer test</a:t>
            </a:r>
          </a:p>
          <a:p>
            <a:pPr lvl="1">
              <a:lnSpc>
                <a:spcPct val="90000"/>
              </a:lnSpc>
            </a:pPr>
            <a:r>
              <a:rPr lang="en-US" smtClean="0"/>
              <a:t>Talar tilt test</a:t>
            </a:r>
          </a:p>
          <a:p>
            <a:pPr>
              <a:lnSpc>
                <a:spcPct val="90000"/>
              </a:lnSpc>
            </a:pPr>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p:txBody>
          <a:bodyPr/>
          <a:lstStyle/>
          <a:p>
            <a:pPr algn="ctr"/>
            <a:r>
              <a:rPr lang="en-US" smtClean="0"/>
              <a:t>Ankle Examination</a:t>
            </a:r>
          </a:p>
        </p:txBody>
      </p:sp>
      <p:sp>
        <p:nvSpPr>
          <p:cNvPr id="62466" name="Rectangle 3"/>
          <p:cNvSpPr>
            <a:spLocks noGrp="1"/>
          </p:cNvSpPr>
          <p:nvPr>
            <p:ph type="body" idx="1"/>
          </p:nvPr>
        </p:nvSpPr>
        <p:spPr/>
        <p:txBody>
          <a:bodyPr/>
          <a:lstStyle/>
          <a:p>
            <a:r>
              <a:rPr lang="en-US" smtClean="0"/>
              <a:t>Squeeze Test</a:t>
            </a:r>
          </a:p>
          <a:p>
            <a:pPr lvl="1"/>
            <a:r>
              <a:rPr lang="en-US" smtClean="0"/>
              <a:t>Compress fibula and tibia at mid-calf level</a:t>
            </a:r>
          </a:p>
          <a:p>
            <a:pPr lvl="1"/>
            <a:r>
              <a:rPr lang="en-US" smtClean="0"/>
              <a:t>Pain in ATFL area suggests high ankle sprain</a:t>
            </a:r>
          </a:p>
          <a:p>
            <a:r>
              <a:rPr lang="en-US" smtClean="0"/>
              <a:t>External Rotation Test</a:t>
            </a:r>
          </a:p>
          <a:p>
            <a:pPr lvl="1"/>
            <a:r>
              <a:rPr lang="en-US" smtClean="0"/>
              <a:t>Stabilize tibia and fibula with one hand</a:t>
            </a:r>
          </a:p>
          <a:p>
            <a:pPr lvl="1"/>
            <a:r>
              <a:rPr lang="en-US" smtClean="0"/>
              <a:t>Rotate foot externally</a:t>
            </a:r>
          </a:p>
          <a:p>
            <a:pPr lvl="1"/>
            <a:r>
              <a:rPr lang="en-US" smtClean="0"/>
              <a:t>Pain in ATFL area suggests high ankle sprain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p:nvPr>
        </p:nvSpPr>
        <p:spPr/>
        <p:txBody>
          <a:bodyPr/>
          <a:lstStyle/>
          <a:p>
            <a:pPr algn="ctr"/>
            <a:r>
              <a:rPr lang="en-US" smtClean="0"/>
              <a:t>Ankle Examination (Continued)</a:t>
            </a:r>
          </a:p>
        </p:txBody>
      </p:sp>
      <p:sp>
        <p:nvSpPr>
          <p:cNvPr id="64514" name="Rectangle 3"/>
          <p:cNvSpPr>
            <a:spLocks noGrp="1"/>
          </p:cNvSpPr>
          <p:nvPr>
            <p:ph type="body" idx="1"/>
          </p:nvPr>
        </p:nvSpPr>
        <p:spPr>
          <a:xfrm>
            <a:off x="457200" y="1935163"/>
            <a:ext cx="8229600" cy="4694237"/>
          </a:xfrm>
        </p:spPr>
        <p:txBody>
          <a:bodyPr/>
          <a:lstStyle/>
          <a:p>
            <a:r>
              <a:rPr lang="en-US" sz="2200" smtClean="0"/>
              <a:t>Anterior Drawer Test*</a:t>
            </a:r>
          </a:p>
          <a:p>
            <a:pPr lvl="1"/>
            <a:r>
              <a:rPr lang="en-US" sz="2000" smtClean="0"/>
              <a:t>Stabilize tibia and fibula with one hand</a:t>
            </a:r>
          </a:p>
          <a:p>
            <a:pPr lvl="1"/>
            <a:r>
              <a:rPr lang="en-US" sz="2000" smtClean="0"/>
              <a:t>Opposite hand on heel, apply anterior force</a:t>
            </a:r>
          </a:p>
          <a:p>
            <a:pPr lvl="1"/>
            <a:r>
              <a:rPr lang="en-US" sz="2000" smtClean="0"/>
              <a:t>Compare to uninjured side</a:t>
            </a:r>
          </a:p>
          <a:p>
            <a:pPr lvl="1"/>
            <a:r>
              <a:rPr lang="en-US" sz="2000" smtClean="0"/>
              <a:t>Excessive displacement is a sign of ligamentous injury</a:t>
            </a:r>
          </a:p>
          <a:p>
            <a:r>
              <a:rPr lang="en-US" sz="2200" smtClean="0"/>
              <a:t>Talar Tilt Test*</a:t>
            </a:r>
          </a:p>
          <a:p>
            <a:pPr lvl="1"/>
            <a:r>
              <a:rPr lang="en-US" sz="2000" smtClean="0"/>
              <a:t>Stabilize tibia and fibula with one hand</a:t>
            </a:r>
          </a:p>
          <a:p>
            <a:pPr lvl="1"/>
            <a:r>
              <a:rPr lang="en-US" sz="2000" smtClean="0"/>
              <a:t>Invert the foot gently</a:t>
            </a:r>
          </a:p>
          <a:p>
            <a:pPr lvl="1"/>
            <a:r>
              <a:rPr lang="en-US" sz="2000" smtClean="0"/>
              <a:t>Compare to uninjured side</a:t>
            </a:r>
          </a:p>
          <a:p>
            <a:pPr lvl="1"/>
            <a:r>
              <a:rPr lang="en-US" sz="2000" smtClean="0"/>
              <a:t>Excessive laxity is a sign of ligamentous injury</a:t>
            </a:r>
          </a:p>
          <a:p>
            <a:pPr lvl="1"/>
            <a:endParaRPr lang="en-US" sz="2000" smtClean="0"/>
          </a:p>
          <a:p>
            <a:pPr>
              <a:buFont typeface="Wingdings 2" pitchFamily="18" charset="2"/>
              <a:buNone/>
            </a:pPr>
            <a:r>
              <a:rPr lang="en-US" sz="2200" smtClean="0"/>
              <a:t>*Limited use in acute phase – motion limited by pain/swelling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a:xfrm>
            <a:off x="304800" y="704850"/>
            <a:ext cx="8610600" cy="1143000"/>
          </a:xfrm>
        </p:spPr>
        <p:txBody>
          <a:bodyPr/>
          <a:lstStyle/>
          <a:p>
            <a:pPr algn="ctr"/>
            <a:r>
              <a:rPr lang="en-US" smtClean="0"/>
              <a:t>Ottawa Rules for Obtaining X-Ray</a:t>
            </a:r>
          </a:p>
        </p:txBody>
      </p:sp>
      <p:sp>
        <p:nvSpPr>
          <p:cNvPr id="51203" name="Rectangle 3"/>
          <p:cNvSpPr>
            <a:spLocks noGrp="1"/>
          </p:cNvSpPr>
          <p:nvPr>
            <p:ph type="body" idx="1"/>
          </p:nvPr>
        </p:nvSpPr>
        <p:spPr>
          <a:xfrm>
            <a:off x="152400" y="1935163"/>
            <a:ext cx="8839200" cy="4846637"/>
          </a:xfrm>
        </p:spPr>
        <p:txBody>
          <a:bodyPr/>
          <a:lstStyle/>
          <a:p>
            <a:pPr>
              <a:lnSpc>
                <a:spcPct val="80000"/>
              </a:lnSpc>
              <a:defRPr/>
            </a:pPr>
            <a:endParaRPr lang="en-US" sz="2200" dirty="0" smtClean="0"/>
          </a:p>
          <a:p>
            <a:pPr marL="273050" lvl="1" indent="-273050">
              <a:lnSpc>
                <a:spcPct val="80000"/>
              </a:lnSpc>
              <a:buClr>
                <a:srgbClr val="0BD0D9"/>
              </a:buClr>
              <a:buSzPct val="95000"/>
              <a:defRPr/>
            </a:pPr>
            <a:r>
              <a:rPr lang="en-US" sz="2000" dirty="0" smtClean="0"/>
              <a:t>Method of clinically excluding fractures</a:t>
            </a:r>
          </a:p>
          <a:p>
            <a:pPr marL="273050" lvl="1" indent="-273050">
              <a:lnSpc>
                <a:spcPct val="80000"/>
              </a:lnSpc>
              <a:buClr>
                <a:srgbClr val="0BD0D9"/>
              </a:buClr>
              <a:buSzPct val="95000"/>
              <a:defRPr/>
            </a:pPr>
            <a:r>
              <a:rPr lang="en-US" sz="2200" dirty="0" smtClean="0"/>
              <a:t>Goals:</a:t>
            </a:r>
          </a:p>
          <a:p>
            <a:pPr lvl="1">
              <a:lnSpc>
                <a:spcPct val="80000"/>
              </a:lnSpc>
              <a:defRPr/>
            </a:pPr>
            <a:r>
              <a:rPr lang="en-US" sz="2000" dirty="0" smtClean="0"/>
              <a:t>Avoid unnecessary x-rays in those unlikely to have a fracture</a:t>
            </a:r>
          </a:p>
          <a:p>
            <a:pPr lvl="1">
              <a:lnSpc>
                <a:spcPct val="80000"/>
              </a:lnSpc>
              <a:defRPr/>
            </a:pPr>
            <a:r>
              <a:rPr lang="en-US" sz="2000" dirty="0" smtClean="0"/>
              <a:t>Avoid missing fractures</a:t>
            </a:r>
          </a:p>
          <a:p>
            <a:pPr>
              <a:lnSpc>
                <a:spcPct val="80000"/>
              </a:lnSpc>
              <a:defRPr/>
            </a:pPr>
            <a:r>
              <a:rPr lang="en-US" sz="2200" dirty="0" smtClean="0"/>
              <a:t>High sensitivity (&gt;96%), variable specificity (10-79%)</a:t>
            </a:r>
          </a:p>
          <a:p>
            <a:pPr>
              <a:lnSpc>
                <a:spcPct val="80000"/>
              </a:lnSpc>
              <a:defRPr/>
            </a:pPr>
            <a:r>
              <a:rPr lang="en-US" sz="2200" dirty="0" smtClean="0"/>
              <a:t>Disregard rules if patient is intoxicated or has impaired sensation</a:t>
            </a:r>
          </a:p>
          <a:p>
            <a:pPr>
              <a:lnSpc>
                <a:spcPct val="80000"/>
              </a:lnSpc>
              <a:buFont typeface="Wingdings 2" pitchFamily="18" charset="2"/>
              <a:buNone/>
              <a:defRPr/>
            </a:pPr>
            <a:endParaRPr lang="en-US" sz="2200" dirty="0" smtClean="0"/>
          </a:p>
          <a:p>
            <a:pPr>
              <a:lnSpc>
                <a:spcPct val="80000"/>
              </a:lnSpc>
              <a:buFont typeface="Wingdings 2" pitchFamily="18" charset="2"/>
              <a:buNone/>
              <a:defRPr/>
            </a:pPr>
            <a:r>
              <a:rPr lang="en-US" sz="2200" dirty="0" smtClean="0"/>
              <a:t>**May be less reliable in prepubescent patient with open growth plates**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381000" y="704850"/>
            <a:ext cx="8305800" cy="1143000"/>
          </a:xfrm>
        </p:spPr>
        <p:txBody>
          <a:bodyPr/>
          <a:lstStyle/>
          <a:p>
            <a:pPr algn="ctr"/>
            <a:r>
              <a:rPr lang="en-US" smtClean="0"/>
              <a:t>Ottawa Rules</a:t>
            </a:r>
          </a:p>
        </p:txBody>
      </p:sp>
      <p:sp>
        <p:nvSpPr>
          <p:cNvPr id="68610" name="Content Placeholder 2"/>
          <p:cNvSpPr>
            <a:spLocks noGrp="1"/>
          </p:cNvSpPr>
          <p:nvPr>
            <p:ph idx="1"/>
          </p:nvPr>
        </p:nvSpPr>
        <p:spPr/>
        <p:txBody>
          <a:bodyPr/>
          <a:lstStyle/>
          <a:p>
            <a:pPr>
              <a:lnSpc>
                <a:spcPct val="80000"/>
              </a:lnSpc>
            </a:pPr>
            <a:endParaRPr lang="en-US" sz="2200" smtClean="0"/>
          </a:p>
          <a:p>
            <a:pPr>
              <a:lnSpc>
                <a:spcPct val="80000"/>
              </a:lnSpc>
            </a:pPr>
            <a:r>
              <a:rPr lang="en-US" sz="2200" smtClean="0"/>
              <a:t>Obtain ankle X-ray if: pain in either malleolus </a:t>
            </a:r>
            <a:r>
              <a:rPr lang="en-US" sz="2200" smtClean="0">
                <a:solidFill>
                  <a:srgbClr val="FF0000"/>
                </a:solidFill>
              </a:rPr>
              <a:t>AND</a:t>
            </a:r>
          </a:p>
          <a:p>
            <a:pPr lvl="2">
              <a:lnSpc>
                <a:spcPct val="80000"/>
              </a:lnSpc>
              <a:buSzPct val="85000"/>
            </a:pPr>
            <a:r>
              <a:rPr lang="en-US" sz="2000" smtClean="0"/>
              <a:t>Tenderness at tip of malleolus or distal 6 cm of tibia or fibula</a:t>
            </a:r>
          </a:p>
          <a:p>
            <a:pPr lvl="2">
              <a:lnSpc>
                <a:spcPct val="80000"/>
              </a:lnSpc>
              <a:buSzPct val="85000"/>
            </a:pPr>
            <a:r>
              <a:rPr lang="en-US" sz="2000" smtClean="0"/>
              <a:t>Can’t weight bear immediately after injury AND for 4 steps on examination</a:t>
            </a:r>
          </a:p>
          <a:p>
            <a:pPr>
              <a:lnSpc>
                <a:spcPct val="80000"/>
              </a:lnSpc>
            </a:pPr>
            <a:endParaRPr lang="en-US" sz="2200" smtClean="0"/>
          </a:p>
          <a:p>
            <a:pPr>
              <a:lnSpc>
                <a:spcPct val="80000"/>
              </a:lnSpc>
            </a:pPr>
            <a:r>
              <a:rPr lang="en-US" sz="2200" smtClean="0"/>
              <a:t>Obtain foot X-ray if: pain in midfoot </a:t>
            </a:r>
            <a:r>
              <a:rPr lang="en-US" sz="2200" smtClean="0">
                <a:solidFill>
                  <a:srgbClr val="FF0000"/>
                </a:solidFill>
              </a:rPr>
              <a:t>AND</a:t>
            </a:r>
          </a:p>
          <a:p>
            <a:pPr lvl="2">
              <a:lnSpc>
                <a:spcPct val="80000"/>
              </a:lnSpc>
              <a:buSzPct val="85000"/>
            </a:pPr>
            <a:r>
              <a:rPr lang="en-US" sz="2000" smtClean="0"/>
              <a:t>Tenderness at base of 5</a:t>
            </a:r>
            <a:r>
              <a:rPr lang="en-US" sz="2000" baseline="30000" smtClean="0"/>
              <a:t>th</a:t>
            </a:r>
            <a:r>
              <a:rPr lang="en-US" sz="2000" smtClean="0"/>
              <a:t> metatarsal or navicular bone</a:t>
            </a:r>
          </a:p>
          <a:p>
            <a:pPr lvl="2">
              <a:lnSpc>
                <a:spcPct val="80000"/>
              </a:lnSpc>
              <a:buSzPct val="85000"/>
            </a:pPr>
            <a:r>
              <a:rPr lang="en-US" sz="2000" smtClean="0"/>
              <a:t>Can’t weight bear immediately after injury AND for 4 steps on examination</a:t>
            </a:r>
          </a:p>
          <a:p>
            <a:endParaRPr lang="en-US" smtClean="0"/>
          </a:p>
        </p:txBody>
      </p:sp>
      <p:sp>
        <p:nvSpPr>
          <p:cNvPr id="68611" name="TextBox 3"/>
          <p:cNvSpPr txBox="1">
            <a:spLocks noChangeArrowheads="1"/>
          </p:cNvSpPr>
          <p:nvPr/>
        </p:nvSpPr>
        <p:spPr bwMode="auto">
          <a:xfrm>
            <a:off x="609600" y="2895600"/>
            <a:ext cx="609600" cy="430213"/>
          </a:xfrm>
          <a:prstGeom prst="rect">
            <a:avLst/>
          </a:prstGeom>
          <a:noFill/>
          <a:ln w="9525">
            <a:noFill/>
            <a:miter lim="800000"/>
            <a:headEnd/>
            <a:tailEnd/>
          </a:ln>
        </p:spPr>
        <p:txBody>
          <a:bodyPr>
            <a:spAutoFit/>
          </a:bodyPr>
          <a:lstStyle/>
          <a:p>
            <a:r>
              <a:rPr lang="en-US" sz="2200">
                <a:solidFill>
                  <a:srgbClr val="FF0000"/>
                </a:solidFill>
              </a:rPr>
              <a:t>OR</a:t>
            </a:r>
          </a:p>
        </p:txBody>
      </p:sp>
      <p:sp>
        <p:nvSpPr>
          <p:cNvPr id="68612" name="TextBox 5"/>
          <p:cNvSpPr txBox="1">
            <a:spLocks noChangeArrowheads="1"/>
          </p:cNvSpPr>
          <p:nvPr/>
        </p:nvSpPr>
        <p:spPr bwMode="auto">
          <a:xfrm>
            <a:off x="609600" y="4419600"/>
            <a:ext cx="609600" cy="430213"/>
          </a:xfrm>
          <a:prstGeom prst="rect">
            <a:avLst/>
          </a:prstGeom>
          <a:noFill/>
          <a:ln w="9525">
            <a:noFill/>
            <a:miter lim="800000"/>
            <a:headEnd/>
            <a:tailEnd/>
          </a:ln>
        </p:spPr>
        <p:txBody>
          <a:bodyPr>
            <a:spAutoFit/>
          </a:bodyPr>
          <a:lstStyle/>
          <a:p>
            <a:r>
              <a:rPr lang="en-US" sz="2200">
                <a:solidFill>
                  <a:srgbClr val="FF0000"/>
                </a:solidFill>
              </a:rPr>
              <a:t>OR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p:nvPr>
        </p:nvSpPr>
        <p:spPr/>
        <p:txBody>
          <a:bodyPr/>
          <a:lstStyle/>
          <a:p>
            <a:pPr algn="ctr"/>
            <a:r>
              <a:rPr lang="en-US" smtClean="0"/>
              <a:t>Management of Ankle Sprains</a:t>
            </a:r>
          </a:p>
        </p:txBody>
      </p:sp>
      <p:sp>
        <p:nvSpPr>
          <p:cNvPr id="70658" name="Rectangle 3"/>
          <p:cNvSpPr>
            <a:spLocks noGrp="1"/>
          </p:cNvSpPr>
          <p:nvPr>
            <p:ph type="body" idx="1"/>
          </p:nvPr>
        </p:nvSpPr>
        <p:spPr/>
        <p:txBody>
          <a:bodyPr/>
          <a:lstStyle/>
          <a:p>
            <a:r>
              <a:rPr lang="en-US" smtClean="0"/>
              <a:t>RICE (Rest, ice, compression, elevation) x 2-3 days</a:t>
            </a:r>
          </a:p>
          <a:p>
            <a:r>
              <a:rPr lang="en-US" smtClean="0"/>
              <a:t>Crutches until gait is normal</a:t>
            </a:r>
          </a:p>
          <a:p>
            <a:r>
              <a:rPr lang="en-US" smtClean="0"/>
              <a:t>Begin exercises early (as soon as edema decreases)</a:t>
            </a:r>
          </a:p>
          <a:p>
            <a:pPr lvl="1"/>
            <a:r>
              <a:rPr lang="en-US" smtClean="0"/>
              <a:t>Plantar and dorsiflexion exercises and foot circles</a:t>
            </a:r>
          </a:p>
          <a:p>
            <a:r>
              <a:rPr lang="en-US" smtClean="0"/>
              <a:t>Early weight bearing with brace to prevent reinjury</a:t>
            </a:r>
          </a:p>
          <a:p>
            <a:r>
              <a:rPr lang="en-US" smtClean="0"/>
              <a:t>Usually heal completely in 4-6 weeks</a:t>
            </a:r>
          </a:p>
          <a:p>
            <a:r>
              <a:rPr lang="en-US" smtClean="0"/>
              <a:t>Prolonged symptoms (&gt;6-8 wks) require MRI</a:t>
            </a:r>
          </a:p>
          <a:p>
            <a:pPr lvl="1">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3200"/>
            <a:ext cx="8534400" cy="1362456"/>
          </a:xfrm>
        </p:spPr>
        <p:txBody>
          <a:bodyPr/>
          <a:lstStyle/>
          <a:p>
            <a:pPr algn="ctr" eaLnBrk="1" fontAlgn="auto" hangingPunct="1">
              <a:spcAft>
                <a:spcPts val="0"/>
              </a:spcAft>
              <a:defRPr/>
            </a:pPr>
            <a:r>
              <a:rPr sz="5000" smtClean="0"/>
              <a:t>Patellofemoral Pain Syndrome </a:t>
            </a:r>
            <a:r>
              <a:rPr sz="5400" smtClean="0"/>
              <a:t/>
            </a:r>
            <a:br>
              <a:rPr sz="5400" smtClean="0"/>
            </a:br>
            <a:r>
              <a:rPr sz="5400" smtClean="0"/>
              <a:t>(PFPS) </a:t>
            </a:r>
            <a:br>
              <a:rPr sz="5400" smtClean="0"/>
            </a:br>
            <a:r>
              <a:rPr sz="5400" smtClean="0"/>
              <a:t>Runner's Knee</a:t>
            </a:r>
            <a:endParaRPr sz="5400"/>
          </a:p>
        </p:txBody>
      </p:sp>
      <p:pic>
        <p:nvPicPr>
          <p:cNvPr id="18434" name="Picture 2" descr="http://www.marathonbf.com/marathon_runner_web_lite2.jpg"/>
          <p:cNvPicPr>
            <a:picLocks noChangeAspect="1" noChangeArrowheads="1"/>
          </p:cNvPicPr>
          <p:nvPr/>
        </p:nvPicPr>
        <p:blipFill>
          <a:blip r:embed="rId3"/>
          <a:srcRect/>
          <a:stretch>
            <a:fillRect/>
          </a:stretch>
        </p:blipFill>
        <p:spPr bwMode="auto">
          <a:xfrm>
            <a:off x="457200" y="4267200"/>
            <a:ext cx="1843088" cy="219392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p:cNvSpPr>
          <p:nvPr>
            <p:ph type="title"/>
          </p:nvPr>
        </p:nvSpPr>
        <p:spPr/>
        <p:txBody>
          <a:bodyPr/>
          <a:lstStyle/>
          <a:p>
            <a:pPr algn="ctr"/>
            <a:r>
              <a:rPr lang="en-US" smtClean="0"/>
              <a:t>Recommended Reading</a:t>
            </a:r>
          </a:p>
        </p:txBody>
      </p:sp>
      <p:sp>
        <p:nvSpPr>
          <p:cNvPr id="72706" name="Rectangle 3"/>
          <p:cNvSpPr>
            <a:spLocks noGrp="1"/>
          </p:cNvSpPr>
          <p:nvPr>
            <p:ph type="body" idx="1"/>
          </p:nvPr>
        </p:nvSpPr>
        <p:spPr/>
        <p:txBody>
          <a:bodyPr/>
          <a:lstStyle/>
          <a:p>
            <a:pPr>
              <a:lnSpc>
                <a:spcPct val="90000"/>
              </a:lnSpc>
            </a:pPr>
            <a:r>
              <a:rPr lang="en-US" smtClean="0"/>
              <a:t>Maughan, KL.  Ankle Sprain.  UpToDate Online.  Updated June 4, 2009.</a:t>
            </a:r>
          </a:p>
          <a:p>
            <a:pPr>
              <a:lnSpc>
                <a:spcPct val="90000"/>
              </a:lnSpc>
            </a:pPr>
            <a:r>
              <a:rPr lang="en-US" smtClean="0"/>
              <a:t>Giunta YP, Rocker JA.  Sprains.  Pediatr Rev.  2008 May;29(5):176-8.</a:t>
            </a:r>
          </a:p>
          <a:p>
            <a:pPr>
              <a:lnSpc>
                <a:spcPct val="90000"/>
              </a:lnSpc>
            </a:pPr>
            <a:r>
              <a:rPr lang="en-US" smtClean="0"/>
              <a:t>Clark KD, Tanner S.  Evaluation of the Ottawa Ankle Rules in Children.  Pediatr Emerg Care.  2003 Apr;19(2):73-8.</a:t>
            </a:r>
          </a:p>
          <a:p>
            <a:pPr>
              <a:lnSpc>
                <a:spcPct val="90000"/>
              </a:lnSpc>
            </a:pPr>
            <a:r>
              <a:rPr lang="en-US" smtClean="0"/>
              <a:t>Myers A, Canty K, Nelson T.  Are the Ottawa Ankle Rules Helpful in Ruling Out the Need for X-Ray Examination in Children?  Arch Dis Child.  2005 Dec;90(12):1309-11.</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743200"/>
            <a:ext cx="7772400" cy="1362456"/>
          </a:xfrm>
        </p:spPr>
        <p:txBody>
          <a:bodyPr/>
          <a:lstStyle/>
          <a:p>
            <a:pPr algn="ctr">
              <a:defRPr/>
            </a:pPr>
            <a:r>
              <a:rPr smtClean="0"/>
              <a:t>Sever's Disease</a:t>
            </a:r>
            <a:br>
              <a:rPr smtClean="0"/>
            </a:br>
            <a:r>
              <a:rPr smtClean="0"/>
              <a:t/>
            </a:r>
            <a:br>
              <a:rPr smtClean="0"/>
            </a:br>
            <a:r>
              <a:rPr smtClean="0"/>
              <a:t>(Calcaneal Apophysitis)</a:t>
            </a:r>
            <a:endParaRPr/>
          </a:p>
        </p:txBody>
      </p:sp>
      <p:pic>
        <p:nvPicPr>
          <p:cNvPr id="74754" name="Picture 2" descr="http://www.drfoot.co.uk/pictures/severs.jpg"/>
          <p:cNvPicPr>
            <a:picLocks noChangeAspect="1" noChangeArrowheads="1"/>
          </p:cNvPicPr>
          <p:nvPr/>
        </p:nvPicPr>
        <p:blipFill>
          <a:blip r:embed="rId2"/>
          <a:srcRect/>
          <a:stretch>
            <a:fillRect/>
          </a:stretch>
        </p:blipFill>
        <p:spPr bwMode="auto">
          <a:xfrm>
            <a:off x="381000" y="4267200"/>
            <a:ext cx="1704975" cy="242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3"/>
          <p:cNvSpPr>
            <a:spLocks noGrp="1"/>
          </p:cNvSpPr>
          <p:nvPr>
            <p:ph type="title"/>
          </p:nvPr>
        </p:nvSpPr>
        <p:spPr>
          <a:xfrm>
            <a:off x="381000" y="228600"/>
            <a:ext cx="8229600" cy="1143000"/>
          </a:xfrm>
        </p:spPr>
        <p:txBody>
          <a:bodyPr/>
          <a:lstStyle/>
          <a:p>
            <a:pPr algn="ctr"/>
            <a:r>
              <a:rPr lang="en-US" smtClean="0"/>
              <a:t>Sever’s Disease</a:t>
            </a:r>
          </a:p>
        </p:txBody>
      </p:sp>
      <p:sp>
        <p:nvSpPr>
          <p:cNvPr id="75778" name="Content Placeholder 4"/>
          <p:cNvSpPr>
            <a:spLocks noGrp="1"/>
          </p:cNvSpPr>
          <p:nvPr>
            <p:ph idx="1"/>
          </p:nvPr>
        </p:nvSpPr>
        <p:spPr>
          <a:xfrm>
            <a:off x="457200" y="1447800"/>
            <a:ext cx="8686800" cy="4389438"/>
          </a:xfrm>
        </p:spPr>
        <p:txBody>
          <a:bodyPr/>
          <a:lstStyle/>
          <a:p>
            <a:r>
              <a:rPr lang="en-US" smtClean="0"/>
              <a:t>Overuse injury of posterior calcaneous</a:t>
            </a:r>
          </a:p>
          <a:p>
            <a:r>
              <a:rPr lang="en-US" smtClean="0"/>
              <a:t>Common cause of heel pain in young adolescents</a:t>
            </a:r>
          </a:p>
          <a:p>
            <a:r>
              <a:rPr lang="en-US" smtClean="0"/>
              <a:t>Typically in 8-12 years old males (M:F=3:1)</a:t>
            </a:r>
          </a:p>
          <a:p>
            <a:r>
              <a:rPr lang="en-US" smtClean="0"/>
              <a:t>Common in gymnasts, basketball players, soccer players</a:t>
            </a:r>
          </a:p>
          <a:p>
            <a:r>
              <a:rPr lang="en-US" smtClean="0"/>
              <a:t>Risk factors:  </a:t>
            </a:r>
          </a:p>
          <a:p>
            <a:pPr lvl="1"/>
            <a:r>
              <a:rPr lang="en-US" smtClean="0"/>
              <a:t>Repetitive jumping and landing from height</a:t>
            </a:r>
          </a:p>
          <a:p>
            <a:pPr lvl="1"/>
            <a:r>
              <a:rPr lang="en-US" smtClean="0"/>
              <a:t>Decreased flexibility of Achilles tendon and gastrocnemius</a:t>
            </a:r>
          </a:p>
        </p:txBody>
      </p:sp>
      <p:pic>
        <p:nvPicPr>
          <p:cNvPr id="75779" name="Picture 2" descr="http://riversbendfootandanklecenter.com/images/pedheelpain.jpg"/>
          <p:cNvPicPr>
            <a:picLocks noChangeAspect="1" noChangeArrowheads="1"/>
          </p:cNvPicPr>
          <p:nvPr/>
        </p:nvPicPr>
        <p:blipFill>
          <a:blip r:embed="rId2"/>
          <a:srcRect/>
          <a:stretch>
            <a:fillRect/>
          </a:stretch>
        </p:blipFill>
        <p:spPr bwMode="auto">
          <a:xfrm>
            <a:off x="6096000" y="4800600"/>
            <a:ext cx="2673350" cy="2057400"/>
          </a:xfrm>
          <a:prstGeom prst="rect">
            <a:avLst/>
          </a:prstGeom>
          <a:noFill/>
          <a:ln w="9525">
            <a:noFill/>
            <a:miter lim="800000"/>
            <a:headEnd/>
            <a:tailEnd/>
          </a:ln>
        </p:spPr>
      </p:pic>
      <p:sp>
        <p:nvSpPr>
          <p:cNvPr id="7" name="TextBox 6"/>
          <p:cNvSpPr txBox="1"/>
          <p:nvPr/>
        </p:nvSpPr>
        <p:spPr>
          <a:xfrm>
            <a:off x="4724400" y="5943600"/>
            <a:ext cx="1066800" cy="254000"/>
          </a:xfrm>
          <a:prstGeom prst="rect">
            <a:avLst/>
          </a:prstGeom>
          <a:noFill/>
        </p:spPr>
        <p:txBody>
          <a:bodyPr>
            <a:spAutoFit/>
          </a:bodyPr>
          <a:lstStyle/>
          <a:p>
            <a:pPr>
              <a:defRPr/>
            </a:pPr>
            <a:r>
              <a:rPr lang="en-US" sz="1050" dirty="0">
                <a:solidFill>
                  <a:srgbClr val="FF0000"/>
                </a:solidFill>
              </a:rPr>
              <a:t>Affected Area</a:t>
            </a:r>
            <a:endParaRPr lang="en-US" sz="1050" dirty="0">
              <a:solidFill>
                <a:srgbClr val="FF0000"/>
              </a:solidFill>
            </a:endParaRPr>
          </a:p>
        </p:txBody>
      </p:sp>
      <p:sp>
        <p:nvSpPr>
          <p:cNvPr id="9" name="Oval 8"/>
          <p:cNvSpPr/>
          <p:nvPr/>
        </p:nvSpPr>
        <p:spPr>
          <a:xfrm rot="-1800000">
            <a:off x="6951663" y="5703888"/>
            <a:ext cx="301625" cy="7604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1" name="Straight Arrow Connector 10"/>
          <p:cNvCxnSpPr>
            <a:stCxn id="7" idx="3"/>
          </p:cNvCxnSpPr>
          <p:nvPr/>
        </p:nvCxnSpPr>
        <p:spPr>
          <a:xfrm>
            <a:off x="5791200" y="6070600"/>
            <a:ext cx="533400" cy="269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pPr algn="ctr"/>
            <a:r>
              <a:rPr lang="en-US" smtClean="0"/>
              <a:t>Sever’s Disease</a:t>
            </a:r>
          </a:p>
        </p:txBody>
      </p:sp>
      <p:sp>
        <p:nvSpPr>
          <p:cNvPr id="76802" name="Content Placeholder 2"/>
          <p:cNvSpPr>
            <a:spLocks noGrp="1"/>
          </p:cNvSpPr>
          <p:nvPr>
            <p:ph idx="1"/>
          </p:nvPr>
        </p:nvSpPr>
        <p:spPr/>
        <p:txBody>
          <a:bodyPr/>
          <a:lstStyle/>
          <a:p>
            <a:r>
              <a:rPr lang="en-US" smtClean="0"/>
              <a:t>History</a:t>
            </a:r>
          </a:p>
          <a:p>
            <a:pPr lvl="1"/>
            <a:r>
              <a:rPr lang="en-US" smtClean="0"/>
              <a:t>Presents as gradual heel pain</a:t>
            </a:r>
          </a:p>
          <a:p>
            <a:pPr lvl="1"/>
            <a:r>
              <a:rPr lang="en-US" smtClean="0"/>
              <a:t>Worse with running (especially decelaration)</a:t>
            </a:r>
          </a:p>
          <a:p>
            <a:pPr lvl="1"/>
            <a:r>
              <a:rPr lang="en-US" smtClean="0"/>
              <a:t>Does not affect gait or regular activities</a:t>
            </a:r>
          </a:p>
          <a:p>
            <a:pPr lvl="1"/>
            <a:r>
              <a:rPr lang="en-US" smtClean="0"/>
              <a:t>Bilateral in 61% of cases</a:t>
            </a:r>
          </a:p>
          <a:p>
            <a:pPr lvl="1"/>
            <a:endParaRPr lang="en-US" smtClean="0"/>
          </a:p>
          <a:p>
            <a:r>
              <a:rPr lang="en-US" smtClean="0"/>
              <a:t>Physical Exam</a:t>
            </a:r>
          </a:p>
          <a:p>
            <a:pPr lvl="1"/>
            <a:r>
              <a:rPr lang="en-US" smtClean="0"/>
              <a:t>Pain reproduced by palpation of posterior calcaneous</a:t>
            </a:r>
          </a:p>
          <a:p>
            <a:pPr lvl="1"/>
            <a:r>
              <a:rPr lang="en-US" smtClean="0"/>
              <a:t>Decreased flexibility of gastrocnemius and soleus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pPr algn="ctr"/>
            <a:r>
              <a:rPr lang="en-US" smtClean="0"/>
              <a:t>Management of Sever’s Disease</a:t>
            </a:r>
          </a:p>
        </p:txBody>
      </p:sp>
      <p:sp>
        <p:nvSpPr>
          <p:cNvPr id="77826" name="Content Placeholder 2"/>
          <p:cNvSpPr>
            <a:spLocks noGrp="1"/>
          </p:cNvSpPr>
          <p:nvPr>
            <p:ph idx="1"/>
          </p:nvPr>
        </p:nvSpPr>
        <p:spPr/>
        <p:txBody>
          <a:bodyPr/>
          <a:lstStyle/>
          <a:p>
            <a:endParaRPr lang="en-US" smtClean="0"/>
          </a:p>
          <a:p>
            <a:r>
              <a:rPr lang="en-US" smtClean="0"/>
              <a:t>Ice and NSAIDS acutely for pain control</a:t>
            </a:r>
          </a:p>
          <a:p>
            <a:r>
              <a:rPr lang="en-US" smtClean="0"/>
              <a:t>Relative rest</a:t>
            </a:r>
          </a:p>
          <a:p>
            <a:r>
              <a:rPr lang="en-US" smtClean="0"/>
              <a:t>Heel pad inside shoes</a:t>
            </a:r>
          </a:p>
          <a:p>
            <a:r>
              <a:rPr lang="en-US" smtClean="0"/>
              <a:t>Stretching exercises for gastrocnemius/soleus</a:t>
            </a:r>
          </a:p>
          <a:p>
            <a:r>
              <a:rPr lang="en-US" smtClean="0"/>
              <a:t>Strengthen dorsiflexing muscles</a:t>
            </a:r>
          </a:p>
          <a:p>
            <a:r>
              <a:rPr lang="en-US" smtClean="0"/>
              <a:t>Usually resolves in 6-8 weeks</a:t>
            </a:r>
          </a:p>
          <a:p>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lstStyle/>
          <a:p>
            <a:r>
              <a:rPr lang="en-US" sz="2800" smtClean="0"/>
              <a:t>Which of the following signs or symptoms is NOT consistent with patellofemoral pain syndrome?</a:t>
            </a:r>
            <a:br>
              <a:rPr lang="en-US" sz="2800" smtClean="0"/>
            </a:br>
            <a:endParaRPr lang="en-US" sz="2800" smtClean="0"/>
          </a:p>
        </p:txBody>
      </p:sp>
      <p:sp>
        <p:nvSpPr>
          <p:cNvPr id="83971" name="Rectangle 3"/>
          <p:cNvSpPr>
            <a:spLocks noGrp="1"/>
          </p:cNvSpPr>
          <p:nvPr>
            <p:ph type="body" idx="1"/>
          </p:nvPr>
        </p:nvSpPr>
        <p:spPr/>
        <p:txBody>
          <a:bodyPr/>
          <a:lstStyle/>
          <a:p>
            <a:pPr marL="495300" indent="-495300">
              <a:buFont typeface="Wingdings 2" pitchFamily="18" charset="2"/>
              <a:buNone/>
            </a:pPr>
            <a:endParaRPr lang="en-US" smtClean="0"/>
          </a:p>
          <a:p>
            <a:pPr marL="495300" indent="-495300">
              <a:buFont typeface="Wingdings 2" pitchFamily="18" charset="2"/>
              <a:buAutoNum type="alphaUcPeriod"/>
            </a:pPr>
            <a:r>
              <a:rPr lang="en-US" smtClean="0"/>
              <a:t>Effusion surrounding the patella</a:t>
            </a:r>
          </a:p>
          <a:p>
            <a:pPr marL="495300" indent="-495300">
              <a:buFont typeface="Wingdings 2" pitchFamily="18" charset="2"/>
              <a:buAutoNum type="alphaUcPeriod"/>
            </a:pPr>
            <a:r>
              <a:rPr lang="en-US" smtClean="0"/>
              <a:t>Pain with squatting</a:t>
            </a:r>
          </a:p>
          <a:p>
            <a:pPr marL="495300" indent="-495300">
              <a:buFont typeface="Wingdings 2" pitchFamily="18" charset="2"/>
              <a:buAutoNum type="alphaUcPeriod"/>
            </a:pPr>
            <a:r>
              <a:rPr lang="en-US" smtClean="0"/>
              <a:t>Decreased flexibility of quadriceps</a:t>
            </a:r>
          </a:p>
          <a:p>
            <a:pPr marL="495300" indent="-495300">
              <a:buFont typeface="Wingdings 2" pitchFamily="18" charset="2"/>
              <a:buAutoNum type="alphaUcPeriod"/>
            </a:pPr>
            <a:r>
              <a:rPr lang="en-US" smtClean="0"/>
              <a:t>Popping noise with walking</a:t>
            </a:r>
          </a:p>
          <a:p>
            <a:pPr marL="495300" indent="-495300">
              <a:buFont typeface="Wingdings 2" pitchFamily="18" charset="2"/>
              <a:buAutoNum type="alphaUcPeriod"/>
            </a:pPr>
            <a:r>
              <a:rPr lang="en-US" smtClean="0"/>
              <a:t>Pain onset following recent increase in exercise level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p:txBody>
          <a:bodyPr/>
          <a:lstStyle/>
          <a:p>
            <a:r>
              <a:rPr lang="en-US" sz="2800" smtClean="0"/>
              <a:t>Which of the following signs or symptoms is NOT consistent with patellofemoral pain syndrome?</a:t>
            </a:r>
            <a:br>
              <a:rPr lang="en-US" sz="2800" smtClean="0"/>
            </a:br>
            <a:endParaRPr lang="en-US" sz="2800" smtClean="0"/>
          </a:p>
        </p:txBody>
      </p:sp>
      <p:sp>
        <p:nvSpPr>
          <p:cNvPr id="88067" name="Rectangle 3"/>
          <p:cNvSpPr>
            <a:spLocks noGrp="1"/>
          </p:cNvSpPr>
          <p:nvPr>
            <p:ph type="body" idx="1"/>
          </p:nvPr>
        </p:nvSpPr>
        <p:spPr/>
        <p:txBody>
          <a:bodyPr/>
          <a:lstStyle/>
          <a:p>
            <a:pPr marL="495300" indent="-495300">
              <a:buFont typeface="Wingdings 2" pitchFamily="18" charset="2"/>
              <a:buNone/>
            </a:pPr>
            <a:endParaRPr lang="en-US" smtClean="0"/>
          </a:p>
          <a:p>
            <a:pPr marL="495300" indent="-495300">
              <a:buFont typeface="Wingdings 2" pitchFamily="18" charset="2"/>
              <a:buAutoNum type="alphaUcPeriod"/>
            </a:pPr>
            <a:r>
              <a:rPr lang="en-US" smtClean="0">
                <a:solidFill>
                  <a:srgbClr val="FF0000"/>
                </a:solidFill>
              </a:rPr>
              <a:t>Effusion surrounding the patella</a:t>
            </a:r>
          </a:p>
          <a:p>
            <a:pPr marL="495300" indent="-495300">
              <a:buFont typeface="Wingdings 2" pitchFamily="18" charset="2"/>
              <a:buAutoNum type="alphaUcPeriod"/>
            </a:pPr>
            <a:r>
              <a:rPr lang="en-US" smtClean="0"/>
              <a:t>Pain with squatting</a:t>
            </a:r>
          </a:p>
          <a:p>
            <a:pPr marL="495300" indent="-495300">
              <a:buFont typeface="Wingdings 2" pitchFamily="18" charset="2"/>
              <a:buAutoNum type="alphaUcPeriod"/>
            </a:pPr>
            <a:r>
              <a:rPr lang="en-US" smtClean="0"/>
              <a:t>Decreased flexibility of quadriceps</a:t>
            </a:r>
          </a:p>
          <a:p>
            <a:pPr marL="495300" indent="-495300">
              <a:buFont typeface="Wingdings 2" pitchFamily="18" charset="2"/>
              <a:buAutoNum type="alphaUcPeriod"/>
            </a:pPr>
            <a:r>
              <a:rPr lang="en-US" smtClean="0"/>
              <a:t>Popping noise with walking</a:t>
            </a:r>
          </a:p>
          <a:p>
            <a:pPr marL="495300" indent="-495300">
              <a:buFont typeface="Wingdings 2" pitchFamily="18" charset="2"/>
              <a:buAutoNum type="alphaUcPeriod"/>
            </a:pPr>
            <a:r>
              <a:rPr lang="en-US" smtClean="0"/>
              <a:t>Pain onset following recent increase in exercise level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p:cNvSpPr>
          <p:nvPr>
            <p:ph type="body" idx="1"/>
          </p:nvPr>
        </p:nvSpPr>
        <p:spPr/>
        <p:txBody>
          <a:bodyPr/>
          <a:lstStyle/>
          <a:p>
            <a:r>
              <a:rPr lang="en-US" b="1" smtClean="0"/>
              <a:t>Answer:  A.  </a:t>
            </a:r>
            <a:r>
              <a:rPr lang="en-US" smtClean="0"/>
              <a:t>Effusion surrounding the patella indicates internal injury (ligamentous or meniscal) and is not consistent with patellofemoral pain syndrome.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a:xfrm>
            <a:off x="457200" y="704850"/>
            <a:ext cx="8229600" cy="2495550"/>
          </a:xfrm>
        </p:spPr>
        <p:txBody>
          <a:bodyPr/>
          <a:lstStyle/>
          <a:p>
            <a:r>
              <a:rPr lang="en-US" sz="2600" smtClean="0"/>
              <a:t>A 16 year old runner presents to your office complaining of an achy pain in her right knee.  It started a few days ago after she had increased her mileage and added hills to her running routine.  Her physical exam is remarkable for tight quadriceps and pain when the patella is pushed posteriorly.  You diagnose her with patellofemoral pain syndrome.  How should you manage this patient?</a:t>
            </a:r>
            <a:endParaRPr lang="en-US" sz="4600" smtClean="0"/>
          </a:p>
        </p:txBody>
      </p:sp>
      <p:sp>
        <p:nvSpPr>
          <p:cNvPr id="86019" name="Rectangle 3"/>
          <p:cNvSpPr>
            <a:spLocks noGrp="1"/>
          </p:cNvSpPr>
          <p:nvPr>
            <p:ph type="body" idx="1"/>
          </p:nvPr>
        </p:nvSpPr>
        <p:spPr>
          <a:xfrm>
            <a:off x="457200" y="3429000"/>
            <a:ext cx="8229600" cy="2895600"/>
          </a:xfrm>
        </p:spPr>
        <p:txBody>
          <a:bodyPr/>
          <a:lstStyle/>
          <a:p>
            <a:pPr marL="419100" indent="-419100">
              <a:buFont typeface="Wingdings 2" pitchFamily="18" charset="2"/>
              <a:buAutoNum type="alphaUcPeriod"/>
            </a:pPr>
            <a:r>
              <a:rPr lang="en-US" sz="2200" smtClean="0"/>
              <a:t>Recommend that she stop exercising until she is pain-free</a:t>
            </a:r>
          </a:p>
          <a:p>
            <a:pPr marL="419100" indent="-419100">
              <a:buFont typeface="Wingdings 2" pitchFamily="18" charset="2"/>
              <a:buAutoNum type="alphaUcPeriod"/>
            </a:pPr>
            <a:r>
              <a:rPr lang="en-US" sz="2200" smtClean="0"/>
              <a:t>Apply heat to the area for 20 minutes twice daily</a:t>
            </a:r>
          </a:p>
          <a:p>
            <a:pPr marL="419100" indent="-419100">
              <a:buFont typeface="Wingdings 2" pitchFamily="18" charset="2"/>
              <a:buAutoNum type="alphaUcPeriod"/>
            </a:pPr>
            <a:r>
              <a:rPr lang="en-US" sz="2200" smtClean="0"/>
              <a:t>Begin physical therapy once the pain has improved to increase flexibility and strength</a:t>
            </a:r>
          </a:p>
          <a:p>
            <a:pPr marL="419100" indent="-419100">
              <a:buFont typeface="Wingdings 2" pitchFamily="18" charset="2"/>
              <a:buAutoNum type="alphaUcPeriod"/>
            </a:pPr>
            <a:r>
              <a:rPr lang="en-US" sz="2200" smtClean="0"/>
              <a:t>Recommend that she use crutches until the pain has resolved</a:t>
            </a:r>
          </a:p>
          <a:p>
            <a:pPr marL="419100" indent="-419100">
              <a:buFont typeface="Wingdings 2" pitchFamily="18" charset="2"/>
              <a:buAutoNum type="alphaUcPeriod"/>
            </a:pPr>
            <a:r>
              <a:rPr lang="en-US" sz="2200" smtClean="0"/>
              <a:t>Both A and C</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a:xfrm>
            <a:off x="457200" y="704850"/>
            <a:ext cx="8229600" cy="2495550"/>
          </a:xfrm>
        </p:spPr>
        <p:txBody>
          <a:bodyPr/>
          <a:lstStyle/>
          <a:p>
            <a:r>
              <a:rPr lang="en-US" sz="2600" smtClean="0"/>
              <a:t>A 16 year old runner presents to your office complaining of an achy pain in her right knee.  It started a few days ago after she had increased her mileage and added hills to her running routine.  Her physical exam is remarkable for tight quadriceps and pain when the patella is pushed posteriorly.  You diagnose her with patellofemoral pain syndrome.  How should you manage this patient?</a:t>
            </a:r>
            <a:endParaRPr lang="en-US" sz="4600" smtClean="0"/>
          </a:p>
        </p:txBody>
      </p:sp>
      <p:sp>
        <p:nvSpPr>
          <p:cNvPr id="89091" name="Rectangle 3"/>
          <p:cNvSpPr>
            <a:spLocks noGrp="1"/>
          </p:cNvSpPr>
          <p:nvPr>
            <p:ph type="body" idx="1"/>
          </p:nvPr>
        </p:nvSpPr>
        <p:spPr>
          <a:xfrm>
            <a:off x="457200" y="3429000"/>
            <a:ext cx="8229600" cy="2895600"/>
          </a:xfrm>
        </p:spPr>
        <p:txBody>
          <a:bodyPr/>
          <a:lstStyle/>
          <a:p>
            <a:pPr marL="419100" indent="-419100">
              <a:buFont typeface="Wingdings 2" pitchFamily="18" charset="2"/>
              <a:buAutoNum type="alphaUcPeriod"/>
            </a:pPr>
            <a:r>
              <a:rPr lang="en-US" sz="2200" smtClean="0"/>
              <a:t>Recommend that she stop exercising until she is pain-free</a:t>
            </a:r>
          </a:p>
          <a:p>
            <a:pPr marL="419100" indent="-419100">
              <a:buFont typeface="Wingdings 2" pitchFamily="18" charset="2"/>
              <a:buAutoNum type="alphaUcPeriod"/>
            </a:pPr>
            <a:r>
              <a:rPr lang="en-US" sz="2200" smtClean="0"/>
              <a:t>Apply heat to the area for 20 minutes twice daily</a:t>
            </a:r>
          </a:p>
          <a:p>
            <a:pPr marL="419100" indent="-419100">
              <a:buFont typeface="Wingdings 2" pitchFamily="18" charset="2"/>
              <a:buAutoNum type="alphaUcPeriod"/>
            </a:pPr>
            <a:r>
              <a:rPr lang="en-US" sz="2200" smtClean="0">
                <a:solidFill>
                  <a:srgbClr val="FF0000"/>
                </a:solidFill>
              </a:rPr>
              <a:t>Begin physical therapy once the pain has improved to increase flexibility and strength</a:t>
            </a:r>
          </a:p>
          <a:p>
            <a:pPr marL="419100" indent="-419100">
              <a:buFont typeface="Wingdings 2" pitchFamily="18" charset="2"/>
              <a:buAutoNum type="alphaUcPeriod"/>
            </a:pPr>
            <a:r>
              <a:rPr lang="en-US" sz="2200" smtClean="0"/>
              <a:t>Recommend that she use crutches until the pain has resolved</a:t>
            </a:r>
          </a:p>
          <a:p>
            <a:pPr marL="419100" indent="-419100">
              <a:buFont typeface="Wingdings 2" pitchFamily="18" charset="2"/>
              <a:buAutoNum type="alphaUcPeriod"/>
            </a:pPr>
            <a:r>
              <a:rPr lang="en-US" sz="2200" smtClean="0"/>
              <a:t>Both A and 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3"/>
          <p:cNvSpPr>
            <a:spLocks noGrp="1"/>
          </p:cNvSpPr>
          <p:nvPr>
            <p:ph type="title"/>
          </p:nvPr>
        </p:nvSpPr>
        <p:spPr>
          <a:xfrm>
            <a:off x="457200" y="457200"/>
            <a:ext cx="8229600" cy="1143000"/>
          </a:xfrm>
        </p:spPr>
        <p:txBody>
          <a:bodyPr/>
          <a:lstStyle/>
          <a:p>
            <a:pPr algn="ctr" eaLnBrk="1" hangingPunct="1"/>
            <a:r>
              <a:rPr lang="en-US" smtClean="0"/>
              <a:t>What is Patellofemoral Pain Sx?</a:t>
            </a:r>
          </a:p>
        </p:txBody>
      </p:sp>
      <p:sp>
        <p:nvSpPr>
          <p:cNvPr id="19458" name="Content Placeholder 4"/>
          <p:cNvSpPr>
            <a:spLocks noGrp="1"/>
          </p:cNvSpPr>
          <p:nvPr>
            <p:ph idx="1"/>
          </p:nvPr>
        </p:nvSpPr>
        <p:spPr>
          <a:xfrm>
            <a:off x="304800" y="1676400"/>
            <a:ext cx="8839200" cy="4389438"/>
          </a:xfrm>
        </p:spPr>
        <p:txBody>
          <a:bodyPr/>
          <a:lstStyle/>
          <a:p>
            <a:pPr eaLnBrk="1" hangingPunct="1">
              <a:defRPr/>
            </a:pPr>
            <a:r>
              <a:rPr lang="en-US" dirty="0" smtClean="0"/>
              <a:t>Anterior knee pain involving the patella and </a:t>
            </a:r>
            <a:r>
              <a:rPr lang="en-US" dirty="0" err="1" smtClean="0"/>
              <a:t>retinaculum</a:t>
            </a:r>
            <a:endParaRPr lang="en-US" dirty="0" smtClean="0"/>
          </a:p>
          <a:p>
            <a:pPr eaLnBrk="1" hangingPunct="1">
              <a:defRPr/>
            </a:pPr>
            <a:r>
              <a:rPr lang="en-US" dirty="0" smtClean="0"/>
              <a:t>Must exclude joint and </a:t>
            </a:r>
            <a:r>
              <a:rPr lang="en-US" dirty="0" err="1" smtClean="0"/>
              <a:t>peripatellar</a:t>
            </a:r>
            <a:r>
              <a:rPr lang="en-US" dirty="0" smtClean="0"/>
              <a:t> damage</a:t>
            </a:r>
          </a:p>
          <a:p>
            <a:pPr eaLnBrk="1" hangingPunct="1">
              <a:defRPr/>
            </a:pPr>
            <a:r>
              <a:rPr lang="en-US" dirty="0" smtClean="0">
                <a:solidFill>
                  <a:srgbClr val="FF0000"/>
                </a:solidFill>
              </a:rPr>
              <a:t>Most common cause of knee pain</a:t>
            </a:r>
          </a:p>
          <a:p>
            <a:pPr marL="274320" eaLnBrk="1" hangingPunct="1">
              <a:spcBef>
                <a:spcPts val="3000"/>
              </a:spcBef>
              <a:defRPr/>
            </a:pPr>
            <a:r>
              <a:rPr lang="en-US" dirty="0" err="1" smtClean="0"/>
              <a:t>Multifactorial</a:t>
            </a:r>
            <a:r>
              <a:rPr lang="en-US" dirty="0" smtClean="0"/>
              <a:t> etiology:</a:t>
            </a:r>
          </a:p>
          <a:p>
            <a:pPr lvl="1" eaLnBrk="1" hangingPunct="1">
              <a:defRPr/>
            </a:pPr>
            <a:r>
              <a:rPr lang="en-US" dirty="0" smtClean="0"/>
              <a:t>Overuse, patellar </a:t>
            </a:r>
            <a:r>
              <a:rPr lang="en-US" dirty="0" err="1" smtClean="0"/>
              <a:t>malalignment</a:t>
            </a:r>
            <a:r>
              <a:rPr lang="en-US" dirty="0" smtClean="0"/>
              <a:t>, trauma</a:t>
            </a:r>
          </a:p>
          <a:p>
            <a:pPr eaLnBrk="1" hangingPunct="1">
              <a:spcBef>
                <a:spcPts val="3000"/>
              </a:spcBef>
              <a:defRPr/>
            </a:pPr>
            <a:r>
              <a:rPr lang="en-US" dirty="0" smtClean="0"/>
              <a:t>Anatomic risk Factors:</a:t>
            </a:r>
          </a:p>
          <a:p>
            <a:pPr lvl="1" eaLnBrk="1" hangingPunct="1">
              <a:defRPr/>
            </a:pPr>
            <a:r>
              <a:rPr lang="en-US" dirty="0" smtClean="0"/>
              <a:t>Tight lower extremity muscles</a:t>
            </a:r>
          </a:p>
          <a:p>
            <a:pPr lvl="1" eaLnBrk="1" hangingPunct="1">
              <a:defRPr/>
            </a:pPr>
            <a:r>
              <a:rPr lang="en-US" dirty="0" smtClean="0"/>
              <a:t>Patellar </a:t>
            </a:r>
            <a:r>
              <a:rPr lang="en-US" dirty="0" err="1" smtClean="0"/>
              <a:t>hypermobility</a:t>
            </a:r>
            <a:endParaRPr lang="en-US" dirty="0" smtClean="0"/>
          </a:p>
          <a:p>
            <a:pPr lvl="1" eaLnBrk="1" hangingPunct="1">
              <a:defRPr/>
            </a:pPr>
            <a:r>
              <a:rPr lang="en-US" dirty="0" err="1" smtClean="0"/>
              <a:t>Pes</a:t>
            </a:r>
            <a:r>
              <a:rPr lang="en-US" dirty="0" smtClean="0"/>
              <a:t> </a:t>
            </a:r>
            <a:r>
              <a:rPr lang="en-US" dirty="0" err="1" smtClean="0"/>
              <a:t>cavus</a:t>
            </a:r>
            <a:r>
              <a:rPr lang="en-US" dirty="0" smtClean="0"/>
              <a:t> (high arch)</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p:cNvSpPr>
          <p:nvPr>
            <p:ph type="body" idx="1"/>
          </p:nvPr>
        </p:nvSpPr>
        <p:spPr/>
        <p:txBody>
          <a:bodyPr/>
          <a:lstStyle/>
          <a:p>
            <a:r>
              <a:rPr lang="en-US" b="1" smtClean="0"/>
              <a:t>Answer:  C.</a:t>
            </a:r>
            <a:r>
              <a:rPr lang="en-US" smtClean="0"/>
              <a:t>  Patients with patellofemoral pain syndrome should be instructed to decrease their exercising to a level that isn’t painful and consider changing to a nonimpact workout (i.e., swimming or biking) rather than stopping exercising completely.  NSAIDs and ice may be beneficial in the acute setting but heat should not be used.  The mainstay of treatment is a physical therapy regimen which should focus on improving the flexibility and strength of the lower extremity, hip abductor, and core muscles.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a:xfrm>
            <a:off x="457200" y="533400"/>
            <a:ext cx="8229600" cy="2114550"/>
          </a:xfrm>
        </p:spPr>
        <p:txBody>
          <a:bodyPr/>
          <a:lstStyle/>
          <a:p>
            <a:r>
              <a:rPr lang="en-US" sz="2600" smtClean="0">
                <a:solidFill>
                  <a:schemeClr val="tx1"/>
                </a:solidFill>
              </a:rPr>
              <a:t>A 12 year old male basketball player presents to your office complaining of right knee pain which has gradually been getting worse.  It gets worse with jumping and running and improves with rest.  Findings on physical exam are shown in the picture.  What is this patient’s diagnosis?</a:t>
            </a:r>
          </a:p>
        </p:txBody>
      </p:sp>
      <p:sp>
        <p:nvSpPr>
          <p:cNvPr id="90115" name="Rectangle 3"/>
          <p:cNvSpPr>
            <a:spLocks noGrp="1"/>
          </p:cNvSpPr>
          <p:nvPr>
            <p:ph type="body" idx="1"/>
          </p:nvPr>
        </p:nvSpPr>
        <p:spPr>
          <a:xfrm>
            <a:off x="457200" y="2667000"/>
            <a:ext cx="8229600" cy="3657600"/>
          </a:xfrm>
        </p:spPr>
        <p:txBody>
          <a:bodyPr/>
          <a:lstStyle/>
          <a:p>
            <a:pPr marL="495300" indent="-495300"/>
            <a:endParaRPr lang="en-US" smtClean="0"/>
          </a:p>
          <a:p>
            <a:pPr marL="495300" indent="-495300">
              <a:buFont typeface="Wingdings 2" pitchFamily="18" charset="2"/>
              <a:buAutoNum type="alphaUcPeriod"/>
            </a:pPr>
            <a:r>
              <a:rPr lang="en-US" smtClean="0"/>
              <a:t>Patellofemoral pain syndrome</a:t>
            </a:r>
          </a:p>
          <a:p>
            <a:pPr marL="495300" indent="-495300">
              <a:buFont typeface="Wingdings 2" pitchFamily="18" charset="2"/>
              <a:buAutoNum type="alphaUcPeriod"/>
            </a:pPr>
            <a:r>
              <a:rPr lang="en-US" smtClean="0"/>
              <a:t>Patellar dislocation</a:t>
            </a:r>
          </a:p>
          <a:p>
            <a:pPr marL="495300" indent="-495300">
              <a:buFont typeface="Wingdings 2" pitchFamily="18" charset="2"/>
              <a:buAutoNum type="alphaUcPeriod"/>
            </a:pPr>
            <a:r>
              <a:rPr lang="en-US" smtClean="0"/>
              <a:t>Osgood-Schlatter Disease</a:t>
            </a:r>
          </a:p>
          <a:p>
            <a:pPr marL="495300" indent="-495300">
              <a:buFont typeface="Wingdings 2" pitchFamily="18" charset="2"/>
              <a:buAutoNum type="alphaUcPeriod"/>
            </a:pPr>
            <a:r>
              <a:rPr lang="en-US" smtClean="0"/>
              <a:t>Stress fracture of proximal tibia</a:t>
            </a:r>
          </a:p>
        </p:txBody>
      </p:sp>
      <p:sp>
        <p:nvSpPr>
          <p:cNvPr id="90116" name="Rectangle 4"/>
          <p:cNvSpPr>
            <a:spLocks noChangeArrowheads="1"/>
          </p:cNvSpPr>
          <p:nvPr/>
        </p:nvSpPr>
        <p:spPr bwMode="auto">
          <a:xfrm>
            <a:off x="4479925" y="3106738"/>
            <a:ext cx="184150" cy="641350"/>
          </a:xfrm>
          <a:prstGeom prst="rect">
            <a:avLst/>
          </a:prstGeom>
          <a:noFill/>
          <a:ln w="9525">
            <a:noFill/>
            <a:miter lim="800000"/>
            <a:headEnd/>
            <a:tailEnd/>
          </a:ln>
          <a:effectLst/>
        </p:spPr>
        <p:txBody>
          <a:bodyPr wrap="none" anchor="ctr">
            <a:spAutoFit/>
          </a:bodyPr>
          <a:lstStyle/>
          <a:p>
            <a:pPr algn="ctr"/>
            <a:endParaRPr lang="en-US"/>
          </a:p>
          <a:p>
            <a:pPr algn="ctr"/>
            <a:endParaRPr lang="en-US"/>
          </a:p>
        </p:txBody>
      </p:sp>
      <p:pic>
        <p:nvPicPr>
          <p:cNvPr id="90120" name="Picture 8"/>
          <p:cNvPicPr>
            <a:picLocks noChangeAspect="1" noChangeArrowheads="1"/>
          </p:cNvPicPr>
          <p:nvPr/>
        </p:nvPicPr>
        <p:blipFill>
          <a:blip r:embed="rId2"/>
          <a:srcRect/>
          <a:stretch>
            <a:fillRect/>
          </a:stretch>
        </p:blipFill>
        <p:spPr bwMode="auto">
          <a:xfrm>
            <a:off x="5867400" y="2971800"/>
            <a:ext cx="2895600" cy="217170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a:xfrm>
            <a:off x="457200" y="533400"/>
            <a:ext cx="8229600" cy="2114550"/>
          </a:xfrm>
        </p:spPr>
        <p:txBody>
          <a:bodyPr/>
          <a:lstStyle/>
          <a:p>
            <a:r>
              <a:rPr lang="en-US" sz="2600" smtClean="0">
                <a:solidFill>
                  <a:schemeClr val="tx1"/>
                </a:solidFill>
              </a:rPr>
              <a:t>A 12 year old male basketball player presents to your office complaining of right knee pain which has gradually been getting worse.  It gets worse with jumping and running and improves with rest.  Findings on physical exam are shown in the picture.  What is this patient’s diagnosis?</a:t>
            </a:r>
          </a:p>
        </p:txBody>
      </p:sp>
      <p:sp>
        <p:nvSpPr>
          <p:cNvPr id="91139" name="Rectangle 3"/>
          <p:cNvSpPr>
            <a:spLocks noGrp="1"/>
          </p:cNvSpPr>
          <p:nvPr>
            <p:ph type="body" idx="1"/>
          </p:nvPr>
        </p:nvSpPr>
        <p:spPr>
          <a:xfrm>
            <a:off x="457200" y="2667000"/>
            <a:ext cx="8229600" cy="3657600"/>
          </a:xfrm>
        </p:spPr>
        <p:txBody>
          <a:bodyPr/>
          <a:lstStyle/>
          <a:p>
            <a:pPr marL="495300" indent="-495300"/>
            <a:endParaRPr lang="en-US" smtClean="0"/>
          </a:p>
          <a:p>
            <a:pPr marL="495300" indent="-495300">
              <a:buFont typeface="Wingdings 2" pitchFamily="18" charset="2"/>
              <a:buAutoNum type="alphaUcPeriod"/>
            </a:pPr>
            <a:r>
              <a:rPr lang="en-US" smtClean="0">
                <a:solidFill>
                  <a:srgbClr val="FF0000"/>
                </a:solidFill>
              </a:rPr>
              <a:t>Patellofemoral pain syndrome</a:t>
            </a:r>
          </a:p>
          <a:p>
            <a:pPr marL="495300" indent="-495300">
              <a:buFont typeface="Wingdings 2" pitchFamily="18" charset="2"/>
              <a:buAutoNum type="alphaUcPeriod"/>
            </a:pPr>
            <a:r>
              <a:rPr lang="en-US" smtClean="0"/>
              <a:t>Patellar dislocation</a:t>
            </a:r>
          </a:p>
          <a:p>
            <a:pPr marL="495300" indent="-495300">
              <a:buFont typeface="Wingdings 2" pitchFamily="18" charset="2"/>
              <a:buAutoNum type="alphaUcPeriod"/>
            </a:pPr>
            <a:r>
              <a:rPr lang="en-US" smtClean="0"/>
              <a:t>Osgood-Schlatter Disease</a:t>
            </a:r>
          </a:p>
          <a:p>
            <a:pPr marL="495300" indent="-495300">
              <a:buFont typeface="Wingdings 2" pitchFamily="18" charset="2"/>
              <a:buAutoNum type="alphaUcPeriod"/>
            </a:pPr>
            <a:r>
              <a:rPr lang="en-US" smtClean="0"/>
              <a:t>Stress fracture of proximal tibia</a:t>
            </a:r>
          </a:p>
        </p:txBody>
      </p:sp>
      <p:sp>
        <p:nvSpPr>
          <p:cNvPr id="91140" name="Rectangle 4"/>
          <p:cNvSpPr>
            <a:spLocks noChangeArrowheads="1"/>
          </p:cNvSpPr>
          <p:nvPr/>
        </p:nvSpPr>
        <p:spPr bwMode="auto">
          <a:xfrm>
            <a:off x="4479925" y="3106738"/>
            <a:ext cx="184150" cy="641350"/>
          </a:xfrm>
          <a:prstGeom prst="rect">
            <a:avLst/>
          </a:prstGeom>
          <a:noFill/>
          <a:ln w="9525">
            <a:noFill/>
            <a:miter lim="800000"/>
            <a:headEnd/>
            <a:tailEnd/>
          </a:ln>
          <a:effectLst/>
        </p:spPr>
        <p:txBody>
          <a:bodyPr wrap="none" anchor="ctr">
            <a:spAutoFit/>
          </a:bodyPr>
          <a:lstStyle/>
          <a:p>
            <a:pPr algn="ctr"/>
            <a:endParaRPr lang="en-US"/>
          </a:p>
          <a:p>
            <a:pPr algn="ctr"/>
            <a:endParaRPr lang="en-US"/>
          </a:p>
        </p:txBody>
      </p:sp>
      <p:pic>
        <p:nvPicPr>
          <p:cNvPr id="91141" name="Picture 5"/>
          <p:cNvPicPr>
            <a:picLocks noChangeAspect="1" noChangeArrowheads="1"/>
          </p:cNvPicPr>
          <p:nvPr/>
        </p:nvPicPr>
        <p:blipFill>
          <a:blip r:embed="rId2"/>
          <a:srcRect/>
          <a:stretch>
            <a:fillRect/>
          </a:stretch>
        </p:blipFill>
        <p:spPr bwMode="auto">
          <a:xfrm>
            <a:off x="5867400" y="3009900"/>
            <a:ext cx="2895600" cy="2171700"/>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p:cNvSpPr>
          <p:nvPr>
            <p:ph type="body" idx="1"/>
          </p:nvPr>
        </p:nvSpPr>
        <p:spPr>
          <a:xfrm>
            <a:off x="457200" y="838200"/>
            <a:ext cx="8229600" cy="5486400"/>
          </a:xfrm>
        </p:spPr>
        <p:txBody>
          <a:bodyPr/>
          <a:lstStyle/>
          <a:p>
            <a:r>
              <a:rPr lang="en-US" b="1" smtClean="0"/>
              <a:t>Answer:  C.</a:t>
            </a:r>
            <a:r>
              <a:rPr lang="en-US" smtClean="0"/>
              <a:t>  This patient has a prominence over his tibial tuberosity which is consistent with Osgood-Schlatter disease, traction apophysitis where the patellar tendon inserts on the tibial tuberosity.  Patients with patellofemoral pain syndrome tend to have no abnormality on inspection.  Those with a patellar dislocation usually have an effusion and a gross deformity and present with acute pain.  Patients with a stress fracture may have an effusion.</a:t>
            </a:r>
          </a:p>
        </p:txBody>
      </p:sp>
      <p:pic>
        <p:nvPicPr>
          <p:cNvPr id="92164" name="Picture 4"/>
          <p:cNvPicPr>
            <a:picLocks noChangeAspect="1" noChangeArrowheads="1"/>
          </p:cNvPicPr>
          <p:nvPr/>
        </p:nvPicPr>
        <p:blipFill>
          <a:blip r:embed="rId2"/>
          <a:srcRect/>
          <a:stretch>
            <a:fillRect/>
          </a:stretch>
        </p:blipFill>
        <p:spPr bwMode="auto">
          <a:xfrm>
            <a:off x="5715000" y="4495800"/>
            <a:ext cx="2895600" cy="2171700"/>
          </a:xfrm>
          <a:prstGeom prst="rect">
            <a:avLst/>
          </a:prstGeom>
          <a:noFill/>
          <a:ln w="9525">
            <a:noFill/>
            <a:miter lim="800000"/>
            <a:headEnd/>
            <a:tailEnd/>
          </a:ln>
          <a:effectLst/>
        </p:spPr>
      </p:pic>
      <p:sp>
        <p:nvSpPr>
          <p:cNvPr id="92165" name="AutoShape 5"/>
          <p:cNvSpPr>
            <a:spLocks noChangeArrowheads="1"/>
          </p:cNvSpPr>
          <p:nvPr/>
        </p:nvSpPr>
        <p:spPr bwMode="auto">
          <a:xfrm>
            <a:off x="4953000" y="5486400"/>
            <a:ext cx="1066800" cy="228600"/>
          </a:xfrm>
          <a:prstGeom prst="rightArrow">
            <a:avLst>
              <a:gd name="adj1" fmla="val 50000"/>
              <a:gd name="adj2" fmla="val 116667"/>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a:xfrm>
            <a:off x="457200" y="704850"/>
            <a:ext cx="8229600" cy="2190750"/>
          </a:xfrm>
        </p:spPr>
        <p:txBody>
          <a:bodyPr/>
          <a:lstStyle/>
          <a:p>
            <a:r>
              <a:rPr lang="en-US" sz="2400" smtClean="0"/>
              <a:t>An 11 year old male presents to your office complaining of left knee pain.  The pain has been getting worse over the past few months since he has been playing soccer and gets better with rest.  You suspect that he may have Osgood-Schlatter Disease.  The most appropriate next step is to:</a:t>
            </a:r>
          </a:p>
        </p:txBody>
      </p:sp>
      <p:sp>
        <p:nvSpPr>
          <p:cNvPr id="93187" name="Rectangle 3"/>
          <p:cNvSpPr>
            <a:spLocks noGrp="1"/>
          </p:cNvSpPr>
          <p:nvPr>
            <p:ph type="body" idx="1"/>
          </p:nvPr>
        </p:nvSpPr>
        <p:spPr>
          <a:xfrm>
            <a:off x="457200" y="3352800"/>
            <a:ext cx="8229600" cy="2971800"/>
          </a:xfrm>
        </p:spPr>
        <p:txBody>
          <a:bodyPr/>
          <a:lstStyle/>
          <a:p>
            <a:pPr marL="495300" indent="-495300">
              <a:buFont typeface="Wingdings 2" pitchFamily="18" charset="2"/>
              <a:buAutoNum type="alphaUcPeriod"/>
            </a:pPr>
            <a:r>
              <a:rPr lang="en-US" smtClean="0"/>
              <a:t>Obtain an x-ray of the knee with contralateral side for comparison</a:t>
            </a:r>
          </a:p>
          <a:p>
            <a:pPr marL="495300" indent="-495300">
              <a:buFont typeface="Wingdings 2" pitchFamily="18" charset="2"/>
              <a:buAutoNum type="alphaUcPeriod"/>
            </a:pPr>
            <a:r>
              <a:rPr lang="en-US" smtClean="0"/>
              <a:t>Discontinue all sports until the pain resolves</a:t>
            </a:r>
          </a:p>
          <a:p>
            <a:pPr marL="495300" indent="-495300">
              <a:buFont typeface="Wingdings 2" pitchFamily="18" charset="2"/>
              <a:buAutoNum type="alphaUcPeriod"/>
            </a:pPr>
            <a:r>
              <a:rPr lang="en-US" smtClean="0"/>
              <a:t>Refer him to an orthopedist </a:t>
            </a:r>
          </a:p>
          <a:p>
            <a:pPr marL="495300" indent="-495300">
              <a:buFont typeface="Wingdings 2" pitchFamily="18" charset="2"/>
              <a:buAutoNum type="alphaUcPeriod"/>
            </a:pPr>
            <a:r>
              <a:rPr lang="en-US" smtClean="0"/>
              <a:t>Continue to participate in sports even if it is slightly painful</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a:xfrm>
            <a:off x="457200" y="704850"/>
            <a:ext cx="8229600" cy="2190750"/>
          </a:xfrm>
        </p:spPr>
        <p:txBody>
          <a:bodyPr/>
          <a:lstStyle/>
          <a:p>
            <a:r>
              <a:rPr lang="en-US" sz="2400" smtClean="0"/>
              <a:t>An 11 year old male presents to your office complaining of left knee pain.  The pain has been getting worse over the past few months since he has been playing soccer and gets better with rest.  You suspect that he may have Osgood-Schlatter Disease.  The most appropriate next step is to:</a:t>
            </a:r>
          </a:p>
        </p:txBody>
      </p:sp>
      <p:sp>
        <p:nvSpPr>
          <p:cNvPr id="95235" name="Rectangle 3"/>
          <p:cNvSpPr>
            <a:spLocks noGrp="1"/>
          </p:cNvSpPr>
          <p:nvPr>
            <p:ph type="body" idx="1"/>
          </p:nvPr>
        </p:nvSpPr>
        <p:spPr>
          <a:xfrm>
            <a:off x="457200" y="3352800"/>
            <a:ext cx="8229600" cy="2971800"/>
          </a:xfrm>
        </p:spPr>
        <p:txBody>
          <a:bodyPr/>
          <a:lstStyle/>
          <a:p>
            <a:pPr marL="495300" indent="-495300">
              <a:buFont typeface="Wingdings 2" pitchFamily="18" charset="2"/>
              <a:buAutoNum type="alphaUcPeriod"/>
            </a:pPr>
            <a:r>
              <a:rPr lang="en-US" smtClean="0"/>
              <a:t>Obtain an x-ray of the knee with contralateral side for comparison</a:t>
            </a:r>
          </a:p>
          <a:p>
            <a:pPr marL="495300" indent="-495300">
              <a:buFont typeface="Wingdings 2" pitchFamily="18" charset="2"/>
              <a:buAutoNum type="alphaUcPeriod"/>
            </a:pPr>
            <a:r>
              <a:rPr lang="en-US" smtClean="0"/>
              <a:t>Discontinue all sports until the pain resolves</a:t>
            </a:r>
          </a:p>
          <a:p>
            <a:pPr marL="495300" indent="-495300">
              <a:buFont typeface="Wingdings 2" pitchFamily="18" charset="2"/>
              <a:buAutoNum type="alphaUcPeriod"/>
            </a:pPr>
            <a:r>
              <a:rPr lang="en-US" smtClean="0"/>
              <a:t>Refer him to an orthopedist </a:t>
            </a:r>
          </a:p>
          <a:p>
            <a:pPr marL="495300" indent="-495300">
              <a:buFont typeface="Wingdings 2" pitchFamily="18" charset="2"/>
              <a:buAutoNum type="alphaUcPeriod"/>
            </a:pPr>
            <a:r>
              <a:rPr lang="en-US" smtClean="0">
                <a:solidFill>
                  <a:srgbClr val="FF0000"/>
                </a:solidFill>
              </a:rPr>
              <a:t>Continue to participate in sports even if it is slightly painful</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p:cNvSpPr>
          <p:nvPr>
            <p:ph type="body" idx="1"/>
          </p:nvPr>
        </p:nvSpPr>
        <p:spPr/>
        <p:txBody>
          <a:bodyPr/>
          <a:lstStyle/>
          <a:p>
            <a:pPr>
              <a:lnSpc>
                <a:spcPct val="90000"/>
              </a:lnSpc>
            </a:pPr>
            <a:r>
              <a:rPr lang="en-US" b="1" smtClean="0"/>
              <a:t>Answer:  D.  </a:t>
            </a:r>
            <a:r>
              <a:rPr lang="en-US" smtClean="0"/>
              <a:t>Osgood-Schlatter is a clinical diagnosis that is based on history and physical exam.  X-rays are not needed unless the patient has an atypical complaint (acute pain, pain waking them up, pain unrelated to activity).  This is one of the rare times that participating in sports despite pain (as long as the pain is tolerable) is encouraged in order to avoid deconditioning.  Referral to orthopedics is rarely necessary in Osgood-Schlatter unless the pain persists despite physical therapy and after closure of growth plates.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a:lstStyle/>
          <a:p>
            <a:r>
              <a:rPr lang="en-US" sz="4600" smtClean="0"/>
              <a:t>Which of the following patients does NOT require an x-ray?</a:t>
            </a:r>
          </a:p>
        </p:txBody>
      </p:sp>
      <p:sp>
        <p:nvSpPr>
          <p:cNvPr id="96259" name="Rectangle 3"/>
          <p:cNvSpPr>
            <a:spLocks noGrp="1"/>
          </p:cNvSpPr>
          <p:nvPr>
            <p:ph type="body" idx="1"/>
          </p:nvPr>
        </p:nvSpPr>
        <p:spPr/>
        <p:txBody>
          <a:bodyPr/>
          <a:lstStyle/>
          <a:p>
            <a:pPr marL="495300" indent="-495300">
              <a:buFont typeface="Wingdings 2" pitchFamily="18" charset="2"/>
              <a:buAutoNum type="alphaUcPeriod"/>
            </a:pPr>
            <a:r>
              <a:rPr lang="en-US" sz="2200" smtClean="0"/>
              <a:t>12 year old male with some pain in the left malleolus, no tenderness on exam, and able to walk with a limp.</a:t>
            </a:r>
          </a:p>
          <a:p>
            <a:pPr marL="495300" indent="-495300">
              <a:buFont typeface="Wingdings 2" pitchFamily="18" charset="2"/>
              <a:buAutoNum type="alphaUcPeriod"/>
            </a:pPr>
            <a:r>
              <a:rPr lang="en-US" sz="2200" smtClean="0"/>
              <a:t>An intoxicated 18 year old male with pain in his right ankle, difficult to assess for tenderness on exam, and able to walk without limping.</a:t>
            </a:r>
          </a:p>
          <a:p>
            <a:pPr marL="495300" indent="-495300">
              <a:buFont typeface="Wingdings 2" pitchFamily="18" charset="2"/>
              <a:buAutoNum type="alphaUcPeriod"/>
            </a:pPr>
            <a:r>
              <a:rPr lang="en-US" sz="2200" smtClean="0"/>
              <a:t>11 year old female with pain in the left lateral malleolus and tenderness over the distal fibula but able to walk with a limp.</a:t>
            </a:r>
          </a:p>
          <a:p>
            <a:pPr marL="495300" indent="-495300">
              <a:buFont typeface="Wingdings 2" pitchFamily="18" charset="2"/>
              <a:buAutoNum type="alphaUcPeriod"/>
            </a:pPr>
            <a:r>
              <a:rPr lang="en-US" sz="2200" smtClean="0"/>
              <a:t>19 year old female complaining of pain in the right midfoot area with no tenderness on exam but unable to walk.</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p:txBody>
          <a:bodyPr/>
          <a:lstStyle/>
          <a:p>
            <a:r>
              <a:rPr lang="en-US" sz="4600" smtClean="0"/>
              <a:t>Which of the following patients does NOT require an x-ray?</a:t>
            </a:r>
          </a:p>
        </p:txBody>
      </p:sp>
      <p:sp>
        <p:nvSpPr>
          <p:cNvPr id="100355" name="Rectangle 3"/>
          <p:cNvSpPr>
            <a:spLocks noGrp="1"/>
          </p:cNvSpPr>
          <p:nvPr>
            <p:ph type="body" idx="1"/>
          </p:nvPr>
        </p:nvSpPr>
        <p:spPr/>
        <p:txBody>
          <a:bodyPr/>
          <a:lstStyle/>
          <a:p>
            <a:pPr marL="495300" indent="-495300">
              <a:buFont typeface="Wingdings 2" pitchFamily="18" charset="2"/>
              <a:buAutoNum type="alphaUcPeriod"/>
            </a:pPr>
            <a:r>
              <a:rPr lang="en-US" sz="2200" smtClean="0">
                <a:solidFill>
                  <a:srgbClr val="FF0000"/>
                </a:solidFill>
              </a:rPr>
              <a:t>12 year old male with some pain in the left malleolus, no tenderness on exam, and able to walk with a limp.</a:t>
            </a:r>
          </a:p>
          <a:p>
            <a:pPr marL="495300" indent="-495300">
              <a:buFont typeface="Wingdings 2" pitchFamily="18" charset="2"/>
              <a:buAutoNum type="alphaUcPeriod"/>
            </a:pPr>
            <a:r>
              <a:rPr lang="en-US" sz="2200" smtClean="0"/>
              <a:t>An intoxicated 18 year old male with pain in his right ankle, difficult to assess for tenderness on exam, and able to walk without limping.</a:t>
            </a:r>
          </a:p>
          <a:p>
            <a:pPr marL="495300" indent="-495300">
              <a:buFont typeface="Wingdings 2" pitchFamily="18" charset="2"/>
              <a:buAutoNum type="alphaUcPeriod"/>
            </a:pPr>
            <a:r>
              <a:rPr lang="en-US" sz="2200" smtClean="0"/>
              <a:t>11 year old female with pain in the left lateral malleolus and tenderness over the distal fibula but able to walk with a limp.</a:t>
            </a:r>
          </a:p>
          <a:p>
            <a:pPr marL="495300" indent="-495300">
              <a:buFont typeface="Wingdings 2" pitchFamily="18" charset="2"/>
              <a:buAutoNum type="alphaUcPeriod"/>
            </a:pPr>
            <a:r>
              <a:rPr lang="en-US" sz="2200" smtClean="0"/>
              <a:t>19 year old female complaining of pain in the right midfoot area with no tenderness on exam but unable to walk.</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p:cNvSpPr>
          <p:nvPr>
            <p:ph type="body" idx="1"/>
          </p:nvPr>
        </p:nvSpPr>
        <p:spPr/>
        <p:txBody>
          <a:bodyPr/>
          <a:lstStyle/>
          <a:p>
            <a:r>
              <a:rPr lang="en-US" sz="2200" b="1" smtClean="0"/>
              <a:t>Answer:  A.</a:t>
            </a:r>
            <a:r>
              <a:rPr lang="en-US" sz="2200" smtClean="0"/>
              <a:t>  The Ottawa rules recommend that a patient with pain in either malleolus or midfoot should get an x-ray if they also have either tenderness in the tip of the malleolus or distal tibia or fibula on exam OR inability to bear weight immediately after injury and for at least 4 steps on exam (limping is permitted).  The rules may be less reliable in skeletally immature patients as they are at risk for Salter-Harris fractures.  The patient in answer A does not qualify for an x-ray.  If pain persists for more than a few weeks, he may need an x-ray in the future but will probably not benefit from one now.  The intoxicated patient should receive an x-ray since the rules may not be valid in intoxicated patients.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algn="ctr" eaLnBrk="1" hangingPunct="1"/>
            <a:r>
              <a:rPr lang="en-US" smtClean="0"/>
              <a:t>History Consistent With PFPS</a:t>
            </a:r>
          </a:p>
        </p:txBody>
      </p:sp>
      <p:sp>
        <p:nvSpPr>
          <p:cNvPr id="22530" name="Content Placeholder 2"/>
          <p:cNvSpPr>
            <a:spLocks noGrp="1"/>
          </p:cNvSpPr>
          <p:nvPr>
            <p:ph idx="1"/>
          </p:nvPr>
        </p:nvSpPr>
        <p:spPr/>
        <p:txBody>
          <a:bodyPr/>
          <a:lstStyle/>
          <a:p>
            <a:pPr eaLnBrk="1" hangingPunct="1"/>
            <a:r>
              <a:rPr lang="en-US" smtClean="0"/>
              <a:t>Achy pain behind, underneath, or around patella</a:t>
            </a:r>
          </a:p>
          <a:p>
            <a:pPr eaLnBrk="1" hangingPunct="1"/>
            <a:r>
              <a:rPr lang="en-US" smtClean="0"/>
              <a:t>Gradual onset</a:t>
            </a:r>
          </a:p>
          <a:p>
            <a:pPr eaLnBrk="1" hangingPunct="1"/>
            <a:r>
              <a:rPr lang="en-US" smtClean="0"/>
              <a:t>Pain or stiffness with sitting for long periods of time</a:t>
            </a:r>
          </a:p>
          <a:p>
            <a:pPr eaLnBrk="1" hangingPunct="1"/>
            <a:r>
              <a:rPr lang="en-US" smtClean="0"/>
              <a:t>Pain with squatting, stairs, or running</a:t>
            </a:r>
          </a:p>
          <a:p>
            <a:pPr eaLnBrk="1" hangingPunct="1"/>
            <a:r>
              <a:rPr lang="en-US" smtClean="0"/>
              <a:t>May hear popping or feel knee catching</a:t>
            </a:r>
          </a:p>
          <a:p>
            <a:pPr eaLnBrk="1" hangingPunct="1"/>
            <a:r>
              <a:rPr lang="en-US" smtClean="0"/>
              <a:t>Associated with increase in activity level</a:t>
            </a:r>
          </a:p>
          <a:p>
            <a:pPr lvl="1" eaLnBrk="1" hangingPunct="1"/>
            <a:r>
              <a:rPr lang="en-US" smtClean="0"/>
              <a:t>Frequency, duration, or intensity</a:t>
            </a:r>
          </a:p>
          <a:p>
            <a:pPr eaLnBrk="1" hangingPunct="1"/>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a:xfrm>
            <a:off x="457200" y="704850"/>
            <a:ext cx="8229600" cy="2038350"/>
          </a:xfrm>
        </p:spPr>
        <p:txBody>
          <a:bodyPr/>
          <a:lstStyle/>
          <a:p>
            <a:r>
              <a:rPr lang="en-US" sz="2800" smtClean="0"/>
              <a:t>A 12 year old male soccer player is complaining of heel pain for the past 1 ½ months.  Pain is worse after playing soccer and his mother has noticed him limping a little bit after games.  He has no nighttime symptoms and no pain or limping with regular activities.  What is the most likely diagnosis?</a:t>
            </a:r>
          </a:p>
        </p:txBody>
      </p:sp>
      <p:sp>
        <p:nvSpPr>
          <p:cNvPr id="97283" name="Rectangle 3"/>
          <p:cNvSpPr>
            <a:spLocks noGrp="1"/>
          </p:cNvSpPr>
          <p:nvPr>
            <p:ph type="body" idx="1"/>
          </p:nvPr>
        </p:nvSpPr>
        <p:spPr>
          <a:xfrm>
            <a:off x="457200" y="3048000"/>
            <a:ext cx="8229600" cy="3276600"/>
          </a:xfrm>
        </p:spPr>
        <p:txBody>
          <a:bodyPr/>
          <a:lstStyle/>
          <a:p>
            <a:pPr marL="495300" indent="-495300">
              <a:buFont typeface="Wingdings 2" pitchFamily="18" charset="2"/>
              <a:buAutoNum type="alphaUcPeriod"/>
            </a:pPr>
            <a:r>
              <a:rPr lang="en-US" smtClean="0"/>
              <a:t>High ankle sprain</a:t>
            </a:r>
          </a:p>
          <a:p>
            <a:pPr marL="495300" indent="-495300">
              <a:buFont typeface="Wingdings 2" pitchFamily="18" charset="2"/>
              <a:buAutoNum type="alphaUcPeriod"/>
            </a:pPr>
            <a:r>
              <a:rPr lang="en-US" smtClean="0"/>
              <a:t>Bone tumor</a:t>
            </a:r>
          </a:p>
          <a:p>
            <a:pPr marL="495300" indent="-495300">
              <a:buFont typeface="Wingdings 2" pitchFamily="18" charset="2"/>
              <a:buAutoNum type="alphaUcPeriod"/>
            </a:pPr>
            <a:r>
              <a:rPr lang="en-US" smtClean="0"/>
              <a:t>Sever’s Disease</a:t>
            </a:r>
          </a:p>
          <a:p>
            <a:pPr marL="495300" indent="-495300">
              <a:buFont typeface="Wingdings 2" pitchFamily="18" charset="2"/>
              <a:buAutoNum type="alphaUcPeriod"/>
            </a:pPr>
            <a:r>
              <a:rPr lang="en-US" smtClean="0"/>
              <a:t>Osgood Schlatter Disease </a:t>
            </a:r>
          </a:p>
          <a:p>
            <a:pPr marL="495300" indent="-495300"/>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a:xfrm>
            <a:off x="457200" y="704850"/>
            <a:ext cx="8229600" cy="2038350"/>
          </a:xfrm>
        </p:spPr>
        <p:txBody>
          <a:bodyPr/>
          <a:lstStyle/>
          <a:p>
            <a:r>
              <a:rPr lang="en-US" sz="2800" smtClean="0"/>
              <a:t>A 12 year old male soccer player is complaining of heel pain for the past 1 ½ months.  Pain is worse after playing soccer and his mother has noticed him limping a little bit after games.  He has no nighttime symptoms and no pain or limping with regular activities.  What is the most likely diagnosis?</a:t>
            </a:r>
          </a:p>
        </p:txBody>
      </p:sp>
      <p:sp>
        <p:nvSpPr>
          <p:cNvPr id="101379" name="Rectangle 3"/>
          <p:cNvSpPr>
            <a:spLocks noGrp="1"/>
          </p:cNvSpPr>
          <p:nvPr>
            <p:ph type="body" idx="1"/>
          </p:nvPr>
        </p:nvSpPr>
        <p:spPr>
          <a:xfrm>
            <a:off x="457200" y="3048000"/>
            <a:ext cx="8229600" cy="3276600"/>
          </a:xfrm>
        </p:spPr>
        <p:txBody>
          <a:bodyPr/>
          <a:lstStyle/>
          <a:p>
            <a:pPr marL="495300" indent="-495300">
              <a:buFont typeface="Wingdings 2" pitchFamily="18" charset="2"/>
              <a:buAutoNum type="alphaUcPeriod"/>
            </a:pPr>
            <a:r>
              <a:rPr lang="en-US" smtClean="0"/>
              <a:t>High ankle sprain</a:t>
            </a:r>
          </a:p>
          <a:p>
            <a:pPr marL="495300" indent="-495300">
              <a:buFont typeface="Wingdings 2" pitchFamily="18" charset="2"/>
              <a:buAutoNum type="alphaUcPeriod"/>
            </a:pPr>
            <a:r>
              <a:rPr lang="en-US" smtClean="0"/>
              <a:t>Bone tumor</a:t>
            </a:r>
          </a:p>
          <a:p>
            <a:pPr marL="495300" indent="-495300">
              <a:buFont typeface="Wingdings 2" pitchFamily="18" charset="2"/>
              <a:buAutoNum type="alphaUcPeriod"/>
            </a:pPr>
            <a:r>
              <a:rPr lang="en-US" smtClean="0">
                <a:solidFill>
                  <a:srgbClr val="FF0000"/>
                </a:solidFill>
              </a:rPr>
              <a:t>Sever’s Disease</a:t>
            </a:r>
          </a:p>
          <a:p>
            <a:pPr marL="495300" indent="-495300">
              <a:buFont typeface="Wingdings 2" pitchFamily="18" charset="2"/>
              <a:buAutoNum type="alphaUcPeriod"/>
            </a:pPr>
            <a:r>
              <a:rPr lang="en-US" smtClean="0"/>
              <a:t>Osgood Schlatter Disease </a:t>
            </a:r>
          </a:p>
          <a:p>
            <a:pPr marL="495300" indent="-495300"/>
            <a:endParaRPr lang="en-US"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p:cNvSpPr>
          <p:nvPr>
            <p:ph type="body" idx="1"/>
          </p:nvPr>
        </p:nvSpPr>
        <p:spPr/>
        <p:txBody>
          <a:bodyPr/>
          <a:lstStyle/>
          <a:p>
            <a:pPr>
              <a:lnSpc>
                <a:spcPct val="90000"/>
              </a:lnSpc>
            </a:pPr>
            <a:r>
              <a:rPr lang="en-US" b="1" smtClean="0"/>
              <a:t>Answer:  C.</a:t>
            </a:r>
            <a:r>
              <a:rPr lang="en-US" smtClean="0"/>
              <a:t>  Subacute pain localized to the heel which worsens with running in a young athlete is consistent with Sever’s Disease (calcaneal apophysitis).  High ankle sprains tend to produce acute pain in the distal tibia/fibula region or the posterior ankle which worsens with weight bearing.  Bone tumor may cause pain in the heel but may cause nighttime wakening with pain, fever, and night sweats.  Osgood Schlatter Disease is a traction apophysitis which produces pain at the site of the patellar tendon insertion on the tibial tuberosity.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p:txBody>
          <a:bodyPr/>
          <a:lstStyle/>
          <a:p>
            <a:r>
              <a:rPr lang="en-US" sz="3000" smtClean="0"/>
              <a:t>Which of the following statements is true regarding ankle sprains?</a:t>
            </a:r>
          </a:p>
        </p:txBody>
      </p:sp>
      <p:sp>
        <p:nvSpPr>
          <p:cNvPr id="102403" name="Rectangle 3"/>
          <p:cNvSpPr>
            <a:spLocks noGrp="1"/>
          </p:cNvSpPr>
          <p:nvPr>
            <p:ph type="body" idx="1"/>
          </p:nvPr>
        </p:nvSpPr>
        <p:spPr/>
        <p:txBody>
          <a:bodyPr/>
          <a:lstStyle/>
          <a:p>
            <a:pPr marL="495300" indent="-495300">
              <a:lnSpc>
                <a:spcPct val="90000"/>
              </a:lnSpc>
              <a:buFont typeface="Wingdings 2" pitchFamily="18" charset="2"/>
              <a:buAutoNum type="alphaUcPeriod"/>
            </a:pPr>
            <a:r>
              <a:rPr lang="en-US" smtClean="0"/>
              <a:t>Medial ankle sprains are the most common type.</a:t>
            </a:r>
          </a:p>
          <a:p>
            <a:pPr marL="495300" indent="-495300">
              <a:lnSpc>
                <a:spcPct val="90000"/>
              </a:lnSpc>
              <a:buFont typeface="Wingdings 2" pitchFamily="18" charset="2"/>
              <a:buAutoNum type="alphaUcPeriod"/>
            </a:pPr>
            <a:r>
              <a:rPr lang="en-US" smtClean="0"/>
              <a:t>A thorough ankle examination on a patient with ankle pain should include palpation of tip of malleolus, base of 5th metatarsal, and navicular bone.</a:t>
            </a:r>
          </a:p>
          <a:p>
            <a:pPr marL="495300" indent="-495300">
              <a:lnSpc>
                <a:spcPct val="90000"/>
              </a:lnSpc>
              <a:buFont typeface="Wingdings 2" pitchFamily="18" charset="2"/>
              <a:buAutoNum type="alphaUcPeriod"/>
            </a:pPr>
            <a:r>
              <a:rPr lang="en-US" smtClean="0"/>
              <a:t>Patients recovering from an ankle sprain should wait at least 6 months after the injury to start physical therapy.</a:t>
            </a:r>
          </a:p>
          <a:p>
            <a:pPr marL="495300" indent="-495300">
              <a:lnSpc>
                <a:spcPct val="90000"/>
              </a:lnSpc>
              <a:buFont typeface="Wingdings 2" pitchFamily="18" charset="2"/>
              <a:buAutoNum type="alphaUcPeriod"/>
            </a:pPr>
            <a:r>
              <a:rPr lang="en-US" smtClean="0"/>
              <a:t>A patient with an ankle sprain will have decreased displacement on anterior drawer test on the affected side compared to the unaffected side.</a:t>
            </a:r>
          </a:p>
          <a:p>
            <a:pPr marL="495300" indent="-495300">
              <a:lnSpc>
                <a:spcPct val="90000"/>
              </a:lnSpc>
            </a:pPr>
            <a:endParaRPr lang="en-US"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lstStyle/>
          <a:p>
            <a:r>
              <a:rPr lang="en-US" sz="3000" smtClean="0"/>
              <a:t>Which of the following statements is true regarding ankle sprains?</a:t>
            </a:r>
          </a:p>
        </p:txBody>
      </p:sp>
      <p:sp>
        <p:nvSpPr>
          <p:cNvPr id="98307" name="Rectangle 3"/>
          <p:cNvSpPr>
            <a:spLocks noGrp="1"/>
          </p:cNvSpPr>
          <p:nvPr>
            <p:ph type="body" idx="1"/>
          </p:nvPr>
        </p:nvSpPr>
        <p:spPr/>
        <p:txBody>
          <a:bodyPr/>
          <a:lstStyle/>
          <a:p>
            <a:pPr marL="495300" indent="-495300">
              <a:lnSpc>
                <a:spcPct val="90000"/>
              </a:lnSpc>
              <a:buFont typeface="Wingdings 2" pitchFamily="18" charset="2"/>
              <a:buAutoNum type="alphaUcPeriod"/>
            </a:pPr>
            <a:r>
              <a:rPr lang="en-US" smtClean="0"/>
              <a:t>Medial ankle sprains are the most common type.</a:t>
            </a:r>
          </a:p>
          <a:p>
            <a:pPr marL="495300" indent="-495300">
              <a:lnSpc>
                <a:spcPct val="90000"/>
              </a:lnSpc>
              <a:buFont typeface="Wingdings 2" pitchFamily="18" charset="2"/>
              <a:buAutoNum type="alphaUcPeriod"/>
            </a:pPr>
            <a:r>
              <a:rPr lang="en-US" smtClean="0">
                <a:solidFill>
                  <a:srgbClr val="FF0000"/>
                </a:solidFill>
              </a:rPr>
              <a:t>A thorough ankle examination on a patient with ankle pain should include palpation of tip of malleolus, base of 5th metatarsal, and navicular bone.</a:t>
            </a:r>
          </a:p>
          <a:p>
            <a:pPr marL="495300" indent="-495300">
              <a:lnSpc>
                <a:spcPct val="90000"/>
              </a:lnSpc>
              <a:buFont typeface="Wingdings 2" pitchFamily="18" charset="2"/>
              <a:buAutoNum type="alphaUcPeriod"/>
            </a:pPr>
            <a:r>
              <a:rPr lang="en-US" smtClean="0"/>
              <a:t>Patients recovering from an ankle sprain should wait at least 6 months after the injury to start physical therapy.</a:t>
            </a:r>
          </a:p>
          <a:p>
            <a:pPr marL="495300" indent="-495300">
              <a:lnSpc>
                <a:spcPct val="90000"/>
              </a:lnSpc>
              <a:buFont typeface="Wingdings 2" pitchFamily="18" charset="2"/>
              <a:buAutoNum type="alphaUcPeriod"/>
            </a:pPr>
            <a:r>
              <a:rPr lang="en-US" smtClean="0"/>
              <a:t>A patient with an ankle sprain will have decreased displacement on anterior drawer test on the affected side compared to the unaffected side.</a:t>
            </a:r>
          </a:p>
          <a:p>
            <a:pPr marL="495300" indent="-495300">
              <a:lnSpc>
                <a:spcPct val="90000"/>
              </a:lnSpc>
            </a:pPr>
            <a:endParaRPr lang="en-US"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p:cNvSpPr>
          <p:nvPr>
            <p:ph type="body" idx="1"/>
          </p:nvPr>
        </p:nvSpPr>
        <p:spPr>
          <a:xfrm>
            <a:off x="457200" y="914400"/>
            <a:ext cx="8229600" cy="5105400"/>
          </a:xfrm>
        </p:spPr>
        <p:txBody>
          <a:bodyPr/>
          <a:lstStyle/>
          <a:p>
            <a:pPr>
              <a:lnSpc>
                <a:spcPct val="90000"/>
              </a:lnSpc>
            </a:pPr>
            <a:r>
              <a:rPr lang="en-US" b="1" smtClean="0"/>
              <a:t>Answer:  B.  </a:t>
            </a:r>
            <a:r>
              <a:rPr lang="en-US" smtClean="0"/>
              <a:t>A thorough ankle examination should be performed on all patients with ankle pain.  This should include palpation of the malleoli, base of the 5th metatarsal, and navicular bone as well as the tibia, fibula, and ankle ligaments.  Lateral ankle sprains are the most common type of sprain; the anterior talofibular ligament is the weakest ligament.  Medial sprains are significantly less common since the deltoid ligaments are the strongest ankle ligaments.  On exam, patients with an ankle sprain usually have increased laxity and displacement on the affected side on anterior drawer test compared to the unaffected side.  Patients recovering from an ankle sprain should begin PT as soon as the edema begins to subside.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4"/>
          <p:cNvSpPr>
            <a:spLocks noGrp="1"/>
          </p:cNvSpPr>
          <p:nvPr>
            <p:ph type="title"/>
          </p:nvPr>
        </p:nvSpPr>
        <p:spPr/>
        <p:txBody>
          <a:bodyPr/>
          <a:lstStyle/>
          <a:p>
            <a:pPr algn="ctr" eaLnBrk="1" hangingPunct="1"/>
            <a:r>
              <a:rPr lang="en-US" smtClean="0"/>
              <a:t>Recommended Reading</a:t>
            </a:r>
          </a:p>
        </p:txBody>
      </p:sp>
      <p:sp>
        <p:nvSpPr>
          <p:cNvPr id="78850" name="Content Placeholder 5"/>
          <p:cNvSpPr>
            <a:spLocks noGrp="1"/>
          </p:cNvSpPr>
          <p:nvPr>
            <p:ph idx="1"/>
          </p:nvPr>
        </p:nvSpPr>
        <p:spPr/>
        <p:txBody>
          <a:bodyPr/>
          <a:lstStyle/>
          <a:p>
            <a:pPr eaLnBrk="1" hangingPunct="1"/>
            <a:r>
              <a:rPr lang="en-US" sz="2000" smtClean="0"/>
              <a:t>Patel DR, Nelson TL.  Sports Injuries in Adolescents.  Med Clin North Am 2000 Jul;84(4):983-1007.</a:t>
            </a:r>
          </a:p>
          <a:p>
            <a:pPr eaLnBrk="1" hangingPunct="1"/>
            <a:r>
              <a:rPr lang="en-US" sz="2000" smtClean="0"/>
              <a:t>Chorley J, Powers CR.  Clinical Features and Management of Heel Pain in the Young Athlete.  UpToDate Online.  Updated September 14, 2006.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704850"/>
            <a:ext cx="8229600" cy="1143000"/>
          </a:xfrm>
        </p:spPr>
        <p:txBody>
          <a:bodyPr/>
          <a:lstStyle/>
          <a:p>
            <a:pPr algn="ctr" eaLnBrk="1" hangingPunct="1"/>
            <a:r>
              <a:rPr lang="en-US" smtClean="0"/>
              <a:t>Physical Exam of PFPS</a:t>
            </a:r>
          </a:p>
        </p:txBody>
      </p:sp>
      <p:sp>
        <p:nvSpPr>
          <p:cNvPr id="24578" name="Content Placeholder 4"/>
          <p:cNvSpPr>
            <a:spLocks noGrp="1"/>
          </p:cNvSpPr>
          <p:nvPr>
            <p:ph sz="half" idx="1"/>
          </p:nvPr>
        </p:nvSpPr>
        <p:spPr>
          <a:xfrm>
            <a:off x="0" y="1920875"/>
            <a:ext cx="5334000" cy="4937125"/>
          </a:xfrm>
        </p:spPr>
        <p:txBody>
          <a:bodyPr/>
          <a:lstStyle/>
          <a:p>
            <a:pPr eaLnBrk="1" hangingPunct="1"/>
            <a:r>
              <a:rPr lang="en-US" smtClean="0"/>
              <a:t>No Effusion</a:t>
            </a:r>
            <a:endParaRPr lang="en-US" smtClean="0">
              <a:solidFill>
                <a:srgbClr val="FF0000"/>
              </a:solidFill>
            </a:endParaRPr>
          </a:p>
          <a:p>
            <a:pPr eaLnBrk="1" hangingPunct="1"/>
            <a:r>
              <a:rPr lang="en-US" smtClean="0"/>
              <a:t>Normal range of motion</a:t>
            </a:r>
          </a:p>
          <a:p>
            <a:pPr eaLnBrk="1" hangingPunct="1"/>
            <a:r>
              <a:rPr lang="en-US" smtClean="0"/>
              <a:t>Normal internal ligament exam</a:t>
            </a:r>
          </a:p>
          <a:p>
            <a:pPr eaLnBrk="1" hangingPunct="1"/>
            <a:r>
              <a:rPr lang="en-US" smtClean="0"/>
              <a:t>Decreased flexibility of IT Band or quadriceps</a:t>
            </a:r>
          </a:p>
          <a:p>
            <a:pPr eaLnBrk="1" hangingPunct="1">
              <a:spcBef>
                <a:spcPts val="2400"/>
              </a:spcBef>
            </a:pPr>
            <a:r>
              <a:rPr lang="en-US" smtClean="0"/>
              <a:t>Special patellar  tests:</a:t>
            </a:r>
          </a:p>
          <a:p>
            <a:pPr lvl="1" eaLnBrk="1" hangingPunct="1"/>
            <a:r>
              <a:rPr lang="en-US" smtClean="0"/>
              <a:t>Patellar glide</a:t>
            </a:r>
          </a:p>
          <a:p>
            <a:pPr lvl="1" eaLnBrk="1" hangingPunct="1"/>
            <a:r>
              <a:rPr lang="en-US" smtClean="0"/>
              <a:t>Patellofemoral compression test</a:t>
            </a:r>
          </a:p>
          <a:p>
            <a:pPr lvl="1" eaLnBrk="1" hangingPunct="1"/>
            <a:r>
              <a:rPr lang="en-US" smtClean="0"/>
              <a:t>Patellar facet tenderness</a:t>
            </a:r>
          </a:p>
        </p:txBody>
      </p:sp>
      <p:pic>
        <p:nvPicPr>
          <p:cNvPr id="24579" name="Picture 2" descr="image"/>
          <p:cNvPicPr>
            <a:picLocks noChangeAspect="1" noChangeArrowheads="1"/>
          </p:cNvPicPr>
          <p:nvPr/>
        </p:nvPicPr>
        <p:blipFill>
          <a:blip r:embed="rId3"/>
          <a:srcRect/>
          <a:stretch>
            <a:fillRect/>
          </a:stretch>
        </p:blipFill>
        <p:spPr bwMode="auto">
          <a:xfrm>
            <a:off x="5257800" y="1828800"/>
            <a:ext cx="37338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1"/>
          <p:cNvSpPr>
            <a:spLocks noGrp="1"/>
          </p:cNvSpPr>
          <p:nvPr>
            <p:ph type="title"/>
          </p:nvPr>
        </p:nvSpPr>
        <p:spPr/>
        <p:txBody>
          <a:bodyPr/>
          <a:lstStyle/>
          <a:p>
            <a:pPr algn="ctr" eaLnBrk="1" hangingPunct="1"/>
            <a:r>
              <a:rPr lang="en-US" smtClean="0"/>
              <a:t>Patellar Glide Test</a:t>
            </a:r>
          </a:p>
        </p:txBody>
      </p:sp>
      <p:sp>
        <p:nvSpPr>
          <p:cNvPr id="26626" name="Content Placeholder 8"/>
          <p:cNvSpPr>
            <a:spLocks noGrp="1"/>
          </p:cNvSpPr>
          <p:nvPr>
            <p:ph idx="1"/>
          </p:nvPr>
        </p:nvSpPr>
        <p:spPr/>
        <p:txBody>
          <a:bodyPr/>
          <a:lstStyle/>
          <a:p>
            <a:pPr eaLnBrk="1" hangingPunct="1"/>
            <a:r>
              <a:rPr lang="en-US" smtClean="0"/>
              <a:t>Patient supine with knee extended</a:t>
            </a:r>
          </a:p>
          <a:p>
            <a:pPr eaLnBrk="1" hangingPunct="1"/>
            <a:r>
              <a:rPr lang="en-US" smtClean="0"/>
              <a:t>Displace the patella medially</a:t>
            </a:r>
          </a:p>
          <a:p>
            <a:pPr eaLnBrk="1" hangingPunct="1"/>
            <a:r>
              <a:rPr lang="en-US" smtClean="0"/>
              <a:t>Movement &lt; ¼ of patella’s width = tight retinaculum</a:t>
            </a:r>
          </a:p>
          <a:p>
            <a:pPr eaLnBrk="1" hangingPunct="1"/>
            <a:r>
              <a:rPr lang="en-US" smtClean="0"/>
              <a:t>Movement &gt; ¾ of width = hypermobility of patella</a:t>
            </a:r>
          </a:p>
          <a:p>
            <a:pPr eaLnBrk="1" hangingPunct="1"/>
            <a:r>
              <a:rPr lang="en-US" smtClean="0"/>
              <a:t>Both are risk factors for PFPS</a:t>
            </a:r>
          </a:p>
        </p:txBody>
      </p:sp>
      <p:pic>
        <p:nvPicPr>
          <p:cNvPr id="26627" name="Picture 2" descr="http://2.bp.blogspot.com/_BsgqbRhgCnQ/SOuxWbsjaSI/AAAAAAAAALc/gbZqVKI_ZZY/s400-R/patella-displacement.gif"/>
          <p:cNvPicPr>
            <a:picLocks noChangeAspect="1" noChangeArrowheads="1"/>
          </p:cNvPicPr>
          <p:nvPr/>
        </p:nvPicPr>
        <p:blipFill>
          <a:blip r:embed="rId3"/>
          <a:srcRect l="2815" t="2400" r="5630" b="2400"/>
          <a:stretch>
            <a:fillRect/>
          </a:stretch>
        </p:blipFill>
        <p:spPr bwMode="auto">
          <a:xfrm>
            <a:off x="6096000" y="4029075"/>
            <a:ext cx="2438400" cy="2828925"/>
          </a:xfrm>
          <a:prstGeom prst="rect">
            <a:avLst/>
          </a:prstGeom>
          <a:noFill/>
          <a:ln w="9525">
            <a:noFill/>
            <a:miter lim="800000"/>
            <a:headEnd/>
            <a:tailEnd/>
          </a:ln>
        </p:spPr>
      </p:pic>
      <p:sp>
        <p:nvSpPr>
          <p:cNvPr id="26628" name="TextBox 12"/>
          <p:cNvSpPr txBox="1">
            <a:spLocks noChangeArrowheads="1"/>
          </p:cNvSpPr>
          <p:nvPr/>
        </p:nvSpPr>
        <p:spPr bwMode="auto">
          <a:xfrm>
            <a:off x="4038600" y="6172200"/>
            <a:ext cx="2362200" cy="369888"/>
          </a:xfrm>
          <a:prstGeom prst="rect">
            <a:avLst/>
          </a:prstGeom>
          <a:noFill/>
          <a:ln w="9525">
            <a:noFill/>
            <a:miter lim="800000"/>
            <a:headEnd/>
            <a:tailEnd/>
          </a:ln>
        </p:spPr>
        <p:txBody>
          <a:bodyPr>
            <a:spAutoFit/>
          </a:bodyPr>
          <a:lstStyle/>
          <a:p>
            <a:r>
              <a:rPr lang="en-US">
                <a:latin typeface="Constantia" pitchFamily="18" charset="0"/>
              </a:rPr>
              <a:t>Medial Displacement </a:t>
            </a:r>
          </a:p>
        </p:txBody>
      </p:sp>
      <p:sp>
        <p:nvSpPr>
          <p:cNvPr id="26629" name="TextBox 5"/>
          <p:cNvSpPr txBox="1">
            <a:spLocks noChangeArrowheads="1"/>
          </p:cNvSpPr>
          <p:nvPr/>
        </p:nvSpPr>
        <p:spPr bwMode="auto">
          <a:xfrm>
            <a:off x="5334000" y="5486400"/>
            <a:ext cx="863600" cy="369888"/>
          </a:xfrm>
          <a:prstGeom prst="rect">
            <a:avLst/>
          </a:prstGeom>
          <a:noFill/>
          <a:ln w="9525">
            <a:noFill/>
            <a:miter lim="800000"/>
            <a:headEnd/>
            <a:tailEnd/>
          </a:ln>
        </p:spPr>
        <p:txBody>
          <a:bodyPr wrap="none">
            <a:spAutoFit/>
          </a:bodyPr>
          <a:lstStyle/>
          <a:p>
            <a:r>
              <a:rPr lang="en-US">
                <a:solidFill>
                  <a:srgbClr val="7030A0"/>
                </a:solidFill>
              </a:rPr>
              <a:t>Medial</a:t>
            </a:r>
          </a:p>
        </p:txBody>
      </p:sp>
      <p:sp>
        <p:nvSpPr>
          <p:cNvPr id="26630" name="Rectangle 6"/>
          <p:cNvSpPr>
            <a:spLocks noChangeArrowheads="1"/>
          </p:cNvSpPr>
          <p:nvPr/>
        </p:nvSpPr>
        <p:spPr bwMode="auto">
          <a:xfrm>
            <a:off x="8253413" y="5334000"/>
            <a:ext cx="890587" cy="369888"/>
          </a:xfrm>
          <a:prstGeom prst="rect">
            <a:avLst/>
          </a:prstGeom>
          <a:noFill/>
          <a:ln w="9525">
            <a:noFill/>
            <a:miter lim="800000"/>
            <a:headEnd/>
            <a:tailEnd/>
          </a:ln>
        </p:spPr>
        <p:txBody>
          <a:bodyPr wrap="none">
            <a:spAutoFit/>
          </a:bodyPr>
          <a:lstStyle/>
          <a:p>
            <a:r>
              <a:rPr lang="en-US">
                <a:solidFill>
                  <a:srgbClr val="7030A0"/>
                </a:solidFill>
              </a:rPr>
              <a:t>Lateral</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pPr algn="ctr" eaLnBrk="1" hangingPunct="1"/>
            <a:r>
              <a:rPr lang="en-US" smtClean="0"/>
              <a:t>Patellar Examination</a:t>
            </a:r>
          </a:p>
        </p:txBody>
      </p:sp>
      <p:sp>
        <p:nvSpPr>
          <p:cNvPr id="28674" name="Rectangle 3"/>
          <p:cNvSpPr>
            <a:spLocks noGrp="1"/>
          </p:cNvSpPr>
          <p:nvPr>
            <p:ph type="body" idx="1"/>
          </p:nvPr>
        </p:nvSpPr>
        <p:spPr>
          <a:xfrm>
            <a:off x="457200" y="1935163"/>
            <a:ext cx="8229600" cy="4694237"/>
          </a:xfrm>
        </p:spPr>
        <p:txBody>
          <a:bodyPr/>
          <a:lstStyle/>
          <a:p>
            <a:pPr eaLnBrk="1" hangingPunct="1">
              <a:lnSpc>
                <a:spcPct val="90000"/>
              </a:lnSpc>
            </a:pPr>
            <a:r>
              <a:rPr lang="en-US" smtClean="0"/>
              <a:t>Patellofemoral Compression Test</a:t>
            </a:r>
          </a:p>
          <a:p>
            <a:pPr lvl="1" eaLnBrk="1" hangingPunct="1">
              <a:lnSpc>
                <a:spcPct val="90000"/>
              </a:lnSpc>
            </a:pPr>
            <a:r>
              <a:rPr lang="en-US" smtClean="0"/>
              <a:t>Patient supine, knee extended</a:t>
            </a:r>
          </a:p>
          <a:p>
            <a:pPr lvl="1" eaLnBrk="1" hangingPunct="1">
              <a:lnSpc>
                <a:spcPct val="90000"/>
              </a:lnSpc>
            </a:pPr>
            <a:r>
              <a:rPr lang="en-US" smtClean="0"/>
              <a:t>Compress patella posteriorly into femoral trochlear groove</a:t>
            </a:r>
          </a:p>
          <a:p>
            <a:pPr lvl="1" eaLnBrk="1" hangingPunct="1">
              <a:lnSpc>
                <a:spcPct val="90000"/>
              </a:lnSpc>
            </a:pPr>
            <a:r>
              <a:rPr lang="en-US" smtClean="0"/>
              <a:t>Pain consistent with PFPS</a:t>
            </a:r>
          </a:p>
          <a:p>
            <a:pPr eaLnBrk="1" hangingPunct="1">
              <a:lnSpc>
                <a:spcPct val="90000"/>
              </a:lnSpc>
            </a:pPr>
            <a:endParaRPr lang="en-US" smtClean="0"/>
          </a:p>
          <a:p>
            <a:pPr eaLnBrk="1" hangingPunct="1">
              <a:lnSpc>
                <a:spcPct val="90000"/>
              </a:lnSpc>
            </a:pPr>
            <a:r>
              <a:rPr lang="en-US" smtClean="0"/>
              <a:t>Patellar Facet Tenderness</a:t>
            </a:r>
          </a:p>
          <a:p>
            <a:pPr lvl="1" eaLnBrk="1" hangingPunct="1">
              <a:lnSpc>
                <a:spcPct val="90000"/>
              </a:lnSpc>
            </a:pPr>
            <a:r>
              <a:rPr lang="en-US" smtClean="0"/>
              <a:t>Displace the patella laterally</a:t>
            </a:r>
          </a:p>
          <a:p>
            <a:pPr lvl="1" eaLnBrk="1" hangingPunct="1">
              <a:lnSpc>
                <a:spcPct val="90000"/>
              </a:lnSpc>
            </a:pPr>
            <a:r>
              <a:rPr lang="en-US" smtClean="0"/>
              <a:t>Palpate the lateral facet (undersurface)</a:t>
            </a:r>
          </a:p>
          <a:p>
            <a:pPr lvl="1" eaLnBrk="1" hangingPunct="1">
              <a:lnSpc>
                <a:spcPct val="90000"/>
              </a:lnSpc>
            </a:pPr>
            <a:r>
              <a:rPr lang="en-US" smtClean="0"/>
              <a:t>Repeat medially</a:t>
            </a:r>
          </a:p>
          <a:p>
            <a:pPr lvl="1" eaLnBrk="1" hangingPunct="1">
              <a:lnSpc>
                <a:spcPct val="90000"/>
              </a:lnSpc>
            </a:pPr>
            <a:r>
              <a:rPr lang="en-US" smtClean="0"/>
              <a:t>Pain consistent with PFPS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pPr algn="ctr" eaLnBrk="1" hangingPunct="1"/>
            <a:r>
              <a:rPr lang="en-US" smtClean="0"/>
              <a:t>Management of PFPS</a:t>
            </a:r>
          </a:p>
        </p:txBody>
      </p:sp>
      <p:sp>
        <p:nvSpPr>
          <p:cNvPr id="30722" name="Rectangle 3"/>
          <p:cNvSpPr>
            <a:spLocks noGrp="1"/>
          </p:cNvSpPr>
          <p:nvPr>
            <p:ph type="body" idx="1"/>
          </p:nvPr>
        </p:nvSpPr>
        <p:spPr>
          <a:xfrm>
            <a:off x="304800" y="1935163"/>
            <a:ext cx="8686800" cy="4770437"/>
          </a:xfrm>
        </p:spPr>
        <p:txBody>
          <a:bodyPr/>
          <a:lstStyle/>
          <a:p>
            <a:pPr eaLnBrk="1" hangingPunct="1"/>
            <a:r>
              <a:rPr lang="en-US" smtClean="0"/>
              <a:t>Initial treatment: relative rest, ice, NSAIDS for pain</a:t>
            </a:r>
          </a:p>
          <a:p>
            <a:pPr eaLnBrk="1" hangingPunct="1"/>
            <a:r>
              <a:rPr lang="en-US" smtClean="0"/>
              <a:t>Reduce workout until have no pain</a:t>
            </a:r>
          </a:p>
          <a:p>
            <a:pPr eaLnBrk="1" hangingPunct="1"/>
            <a:r>
              <a:rPr lang="en-US" smtClean="0"/>
              <a:t>Consider nonimpact workout (swimming, biking)</a:t>
            </a:r>
          </a:p>
          <a:p>
            <a:pPr eaLnBrk="1" hangingPunct="1"/>
            <a:r>
              <a:rPr lang="en-US" smtClean="0"/>
              <a:t>Physical therapy</a:t>
            </a:r>
          </a:p>
          <a:p>
            <a:pPr lvl="1" eaLnBrk="1" hangingPunct="1"/>
            <a:r>
              <a:rPr lang="en-US" smtClean="0"/>
              <a:t>Goal: Decrease patellar strain</a:t>
            </a:r>
          </a:p>
          <a:p>
            <a:pPr lvl="1" eaLnBrk="1" hangingPunct="1"/>
            <a:r>
              <a:rPr lang="en-US" smtClean="0"/>
              <a:t>Improve flexibility and strength of surrounding muscles</a:t>
            </a:r>
          </a:p>
          <a:p>
            <a:pPr lvl="1" eaLnBrk="1" hangingPunct="1"/>
            <a:r>
              <a:rPr lang="en-US" smtClean="0"/>
              <a:t>Focus on quadriceps, hamstrings, gastrocnemius, soleus</a:t>
            </a:r>
          </a:p>
          <a:p>
            <a:pPr eaLnBrk="1" hangingPunct="1"/>
            <a:r>
              <a:rPr lang="en-US" smtClean="0"/>
              <a:t>Taping and braces may improve symptoms</a:t>
            </a:r>
          </a:p>
          <a:p>
            <a:pPr eaLnBrk="1" hangingPunct="1"/>
            <a:r>
              <a:rPr lang="en-US" smtClean="0"/>
              <a:t>Consider surgery if no improvement in 6-12 months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696</TotalTime>
  <Words>3040</Words>
  <Application>Microsoft Office PowerPoint</Application>
  <PresentationFormat>On-screen Show (4:3)</PresentationFormat>
  <Paragraphs>359</Paragraphs>
  <Slides>56</Slides>
  <Notes>29</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56</vt:i4>
      </vt:variant>
    </vt:vector>
  </HeadingPairs>
  <TitlesOfParts>
    <vt:vector size="65" baseType="lpstr">
      <vt:lpstr>Arial</vt:lpstr>
      <vt:lpstr>Calibri</vt:lpstr>
      <vt:lpstr>Constantia</vt:lpstr>
      <vt:lpstr>Wingdings 2</vt:lpstr>
      <vt:lpstr>Wingdings</vt:lpstr>
      <vt:lpstr>Flow</vt:lpstr>
      <vt:lpstr>Flow</vt:lpstr>
      <vt:lpstr>Flow</vt:lpstr>
      <vt:lpstr>Flow</vt:lpstr>
      <vt:lpstr>Slide 1</vt:lpstr>
      <vt:lpstr>Lower Extremity Injuries</vt:lpstr>
      <vt:lpstr>Slide 3</vt:lpstr>
      <vt:lpstr>What is Patellofemoral Pain Sx?</vt:lpstr>
      <vt:lpstr>History Consistent With PFPS</vt:lpstr>
      <vt:lpstr>Physical Exam of PFPS</vt:lpstr>
      <vt:lpstr>Patellar Glide Test</vt:lpstr>
      <vt:lpstr>Patellar Examination</vt:lpstr>
      <vt:lpstr>Management of PFPS</vt:lpstr>
      <vt:lpstr>Recommended Reading</vt:lpstr>
      <vt:lpstr>Slide 11</vt:lpstr>
      <vt:lpstr>What is Osgood-Schlatter Disease?</vt:lpstr>
      <vt:lpstr>Clinical Presentation</vt:lpstr>
      <vt:lpstr>Physical Examination Findings</vt:lpstr>
      <vt:lpstr>Management of Osgood-Schlatter</vt:lpstr>
      <vt:lpstr>Recommended Reading</vt:lpstr>
      <vt:lpstr>Slide 17</vt:lpstr>
      <vt:lpstr>Types of Ankle Sprains</vt:lpstr>
      <vt:lpstr>Ankle Sprains</vt:lpstr>
      <vt:lpstr>Ankle Sprains</vt:lpstr>
      <vt:lpstr>High Ankle (Syndesmotic) Sprain</vt:lpstr>
      <vt:lpstr>Grading Ankle Sprains</vt:lpstr>
      <vt:lpstr>Questions to Ask a Patient Presenting with an Ankle Injury</vt:lpstr>
      <vt:lpstr>On Physical Examination</vt:lpstr>
      <vt:lpstr>Ankle Examination</vt:lpstr>
      <vt:lpstr>Ankle Examination (Continued)</vt:lpstr>
      <vt:lpstr>Ottawa Rules for Obtaining X-Ray</vt:lpstr>
      <vt:lpstr>Ottawa Rules</vt:lpstr>
      <vt:lpstr>Management of Ankle Sprains</vt:lpstr>
      <vt:lpstr>Recommended Reading</vt:lpstr>
      <vt:lpstr>Slide 31</vt:lpstr>
      <vt:lpstr>Sever’s Disease</vt:lpstr>
      <vt:lpstr>Sever’s Disease</vt:lpstr>
      <vt:lpstr>Management of Sever’s Disease</vt:lpstr>
      <vt:lpstr>Which of the following signs or symptoms is NOT consistent with patellofemoral pain syndrome? </vt:lpstr>
      <vt:lpstr>Which of the following signs or symptoms is NOT consistent with patellofemoral pain syndrome? </vt:lpstr>
      <vt:lpstr>Slide 37</vt:lpstr>
      <vt:lpstr>A 16 year old runner presents to your office complaining of an achy pain in her right knee.  It started a few days ago after she had increased her mileage and added hills to her running routine.  Her physical exam is remarkable for tight quadriceps and pain when the patella is pushed posteriorly.  You diagnose her with patellofemoral pain syndrome.  How should you manage this patient?</vt:lpstr>
      <vt:lpstr>A 16 year old runner presents to your office complaining of an achy pain in her right knee.  It started a few days ago after she had increased her mileage and added hills to her running routine.  Her physical exam is remarkable for tight quadriceps and pain when the patella is pushed posteriorly.  You diagnose her with patellofemoral pain syndrome.  How should you manage this patient?</vt:lpstr>
      <vt:lpstr>Slide 40</vt:lpstr>
      <vt:lpstr>A 12 year old male basketball player presents to your office complaining of right knee pain which has gradually been getting worse.  It gets worse with jumping and running and improves with rest.  Findings on physical exam are shown in the picture.  What is this patient’s diagnosis?</vt:lpstr>
      <vt:lpstr>A 12 year old male basketball player presents to your office complaining of right knee pain which has gradually been getting worse.  It gets worse with jumping and running and improves with rest.  Findings on physical exam are shown in the picture.  What is this patient’s diagnosis?</vt:lpstr>
      <vt:lpstr>Slide 43</vt:lpstr>
      <vt:lpstr>An 11 year old male presents to your office complaining of left knee pain.  The pain has been getting worse over the past few months since he has been playing soccer and gets better with rest.  You suspect that he may have Osgood-Schlatter Disease.  The most appropriate next step is to:</vt:lpstr>
      <vt:lpstr>An 11 year old male presents to your office complaining of left knee pain.  The pain has been getting worse over the past few months since he has been playing soccer and gets better with rest.  You suspect that he may have Osgood-Schlatter Disease.  The most appropriate next step is to:</vt:lpstr>
      <vt:lpstr>Slide 46</vt:lpstr>
      <vt:lpstr>Which of the following patients does NOT require an x-ray?</vt:lpstr>
      <vt:lpstr>Which of the following patients does NOT require an x-ray?</vt:lpstr>
      <vt:lpstr>Slide 49</vt:lpstr>
      <vt:lpstr>A 12 year old male soccer player is complaining of heel pain for the past 1 ½ months.  Pain is worse after playing soccer and his mother has noticed him limping a little bit after games.  He has no nighttime symptoms and no pain or limping with regular activities.  What is the most likely diagnosis?</vt:lpstr>
      <vt:lpstr>A 12 year old male soccer player is complaining of heel pain for the past 1 ½ months.  Pain is worse after playing soccer and his mother has noticed him limping a little bit after games.  He has no nighttime symptoms and no pain or limping with regular activities.  What is the most likely diagnosis?</vt:lpstr>
      <vt:lpstr>Slide 52</vt:lpstr>
      <vt:lpstr>Which of the following statements is true regarding ankle sprains?</vt:lpstr>
      <vt:lpstr>Which of the following statements is true regarding ankle sprains?</vt:lpstr>
      <vt:lpstr>Slide 55</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Injuries of the Lower Extremity in Adolescent Athletes</dc:title>
  <dc:creator>Eliscu, Allison H.</dc:creator>
  <cp:lastModifiedBy>Allie</cp:lastModifiedBy>
  <cp:revision>51</cp:revision>
  <dcterms:created xsi:type="dcterms:W3CDTF">2009-08-20T21:19:35Z</dcterms:created>
  <dcterms:modified xsi:type="dcterms:W3CDTF">2012-08-07T20:22:59Z</dcterms:modified>
</cp:coreProperties>
</file>