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3" r:id="rId4"/>
    <p:sldId id="258" r:id="rId5"/>
    <p:sldId id="260" r:id="rId6"/>
    <p:sldId id="261" r:id="rId7"/>
    <p:sldId id="264" r:id="rId8"/>
    <p:sldId id="265" r:id="rId9"/>
    <p:sldId id="267" r:id="rId10"/>
    <p:sldId id="259" r:id="rId11"/>
    <p:sldId id="268" r:id="rId12"/>
    <p:sldId id="269"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0344E-6A38-4FC8-B7B6-6DA361739B20}"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5A83D-9B49-4A21-AB9A-58255DD226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44E-6A38-4FC8-B7B6-6DA361739B20}" type="datetimeFigureOut">
              <a:rPr lang="en-US" smtClean="0"/>
              <a:pPr/>
              <a:t>10/25/2012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5A83D-9B49-4A21-AB9A-58255DD226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newborns.stanford.edu/Circumcision.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Neonatal Circumcision</a:t>
            </a:r>
            <a:endParaRPr lang="en-US" dirty="0"/>
          </a:p>
        </p:txBody>
      </p:sp>
      <p:sp>
        <p:nvSpPr>
          <p:cNvPr id="3" name="Subtitle 2"/>
          <p:cNvSpPr>
            <a:spLocks noGrp="1"/>
          </p:cNvSpPr>
          <p:nvPr>
            <p:ph type="subTitle" idx="1"/>
          </p:nvPr>
        </p:nvSpPr>
        <p:spPr>
          <a:xfrm>
            <a:off x="1371600" y="3276600"/>
            <a:ext cx="6400800" cy="2362200"/>
          </a:xfrm>
        </p:spPr>
        <p:txBody>
          <a:bodyPr>
            <a:normAutofit fontScale="85000" lnSpcReduction="20000"/>
          </a:bodyPr>
          <a:lstStyle/>
          <a:p>
            <a:r>
              <a:rPr lang="en-US" dirty="0" smtClean="0"/>
              <a:t>Indications</a:t>
            </a:r>
          </a:p>
          <a:p>
            <a:r>
              <a:rPr lang="en-US" dirty="0" smtClean="0"/>
              <a:t>The Procedure</a:t>
            </a:r>
          </a:p>
          <a:p>
            <a:r>
              <a:rPr lang="en-US" dirty="0" smtClean="0"/>
              <a:t>Recommendations</a:t>
            </a:r>
          </a:p>
          <a:p>
            <a:r>
              <a:rPr lang="en-US" dirty="0" smtClean="0"/>
              <a:t>Complications</a:t>
            </a:r>
          </a:p>
          <a:p>
            <a:endParaRPr lang="en-US" dirty="0" smtClean="0"/>
          </a:p>
          <a:p>
            <a:r>
              <a:rPr lang="en-US" sz="2000" dirty="0" smtClean="0"/>
              <a:t>Rachel Boykan, MD 2012</a:t>
            </a:r>
            <a:endParaRPr lang="en-US" sz="2000" dirty="0"/>
          </a:p>
        </p:txBody>
      </p:sp>
      <p:pic>
        <p:nvPicPr>
          <p:cNvPr id="4" name="Picture 3" descr="Children's Hospital Logo.PNG"/>
          <p:cNvPicPr>
            <a:picLocks noChangeAspect="1"/>
          </p:cNvPicPr>
          <p:nvPr/>
        </p:nvPicPr>
        <p:blipFill>
          <a:blip r:embed="rId2" cstate="print"/>
          <a:stretch>
            <a:fillRect/>
          </a:stretch>
        </p:blipFill>
        <p:spPr>
          <a:xfrm>
            <a:off x="7848600" y="5486400"/>
            <a:ext cx="1066892" cy="10607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a:bodyPr>
          <a:lstStyle/>
          <a:p>
            <a:r>
              <a:rPr lang="en-US" sz="2400" dirty="0" smtClean="0"/>
              <a:t>Acute complications are rare, occurring in approximately 1 in 500 newborn male circumcisions</a:t>
            </a:r>
          </a:p>
          <a:p>
            <a:r>
              <a:rPr lang="en-US" sz="2400" dirty="0" smtClean="0"/>
              <a:t>Most complications that do occur are minor, and most commonly involved bleeding, infection or an imperfect amount of tissue removed</a:t>
            </a:r>
          </a:p>
          <a:p>
            <a:r>
              <a:rPr lang="en-US" sz="2400" dirty="0" smtClean="0"/>
              <a:t>Second most common complication is infection; in these case they are usually minor with only some local redness or purulence</a:t>
            </a:r>
          </a:p>
          <a:p>
            <a:r>
              <a:rPr lang="en-US" sz="2400" dirty="0" smtClean="0"/>
              <a:t>Late complications do occur, most commonly adhesions, skin</a:t>
            </a:r>
          </a:p>
          <a:p>
            <a:pPr>
              <a:buNone/>
            </a:pPr>
            <a:r>
              <a:rPr lang="en-US" sz="2400" dirty="0" smtClean="0"/>
              <a:t>	bridges, and </a:t>
            </a:r>
            <a:r>
              <a:rPr lang="en-US" sz="2400" dirty="0" err="1" smtClean="0"/>
              <a:t>meatal</a:t>
            </a:r>
            <a:r>
              <a:rPr lang="en-US" sz="2400" dirty="0" smtClean="0"/>
              <a:t> </a:t>
            </a:r>
            <a:r>
              <a:rPr lang="en-US" sz="2400" dirty="0" err="1" smtClean="0"/>
              <a:t>stenosis</a:t>
            </a:r>
            <a:endParaRPr lang="en-US" sz="2400" dirty="0"/>
          </a:p>
        </p:txBody>
      </p:sp>
      <p:sp>
        <p:nvSpPr>
          <p:cNvPr id="4" name="TextBox 3"/>
          <p:cNvSpPr txBox="1"/>
          <p:nvPr/>
        </p:nvSpPr>
        <p:spPr>
          <a:xfrm>
            <a:off x="5334000" y="6172200"/>
            <a:ext cx="2772169" cy="369332"/>
          </a:xfrm>
          <a:prstGeom prst="rect">
            <a:avLst/>
          </a:prstGeom>
          <a:noFill/>
        </p:spPr>
        <p:txBody>
          <a:bodyPr wrap="none" rtlCol="0">
            <a:spAutoFit/>
          </a:bodyPr>
          <a:lstStyle/>
          <a:p>
            <a:r>
              <a:rPr lang="en-US" dirty="0" smtClean="0"/>
              <a:t>AAP Policy Statement, 2012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Circumcision: Questions</a:t>
            </a:r>
            <a:endParaRPr lang="en-US" dirty="0"/>
          </a:p>
        </p:txBody>
      </p:sp>
      <p:sp>
        <p:nvSpPr>
          <p:cNvPr id="3" name="Content Placeholder 2"/>
          <p:cNvSpPr>
            <a:spLocks noGrp="1"/>
          </p:cNvSpPr>
          <p:nvPr>
            <p:ph idx="1"/>
          </p:nvPr>
        </p:nvSpPr>
        <p:spPr/>
        <p:txBody>
          <a:bodyPr>
            <a:normAutofit/>
          </a:bodyPr>
          <a:lstStyle/>
          <a:p>
            <a:pPr>
              <a:buNone/>
            </a:pPr>
            <a:r>
              <a:rPr lang="en-US" sz="2800" dirty="0" smtClean="0"/>
              <a:t>You are discussing circumcision with a new mother, who is considering having her baby circumcised. A true statement regarding circumcision is: </a:t>
            </a:r>
          </a:p>
          <a:p>
            <a:pPr marL="971550" lvl="1" indent="-514350">
              <a:buFont typeface="+mj-lt"/>
              <a:buAutoNum type="alphaUcPeriod"/>
            </a:pPr>
            <a:r>
              <a:rPr lang="en-US" sz="2200" dirty="0" smtClean="0"/>
              <a:t>The benefits of circumcision include improved hygiene and a decreased risk of urinary tract infection until two years of age</a:t>
            </a:r>
          </a:p>
          <a:p>
            <a:pPr marL="971550" lvl="1" indent="-514350">
              <a:buFont typeface="+mj-lt"/>
              <a:buAutoNum type="alphaUcPeriod"/>
            </a:pPr>
            <a:r>
              <a:rPr lang="en-US" sz="2200" dirty="0" smtClean="0"/>
              <a:t>The most common risk of circumcision is infection</a:t>
            </a:r>
          </a:p>
          <a:p>
            <a:pPr marL="971550" lvl="1" indent="-514350">
              <a:buFont typeface="+mj-lt"/>
              <a:buAutoNum type="alphaUcPeriod"/>
            </a:pPr>
            <a:r>
              <a:rPr lang="en-US" sz="2200" dirty="0" smtClean="0"/>
              <a:t>The benefits of circumcision include a decreased risk of urinary tract infection up to one year of age</a:t>
            </a:r>
          </a:p>
          <a:p>
            <a:pPr marL="971550" lvl="1" indent="-514350">
              <a:buFont typeface="+mj-lt"/>
              <a:buAutoNum type="alphaUcPeriod"/>
            </a:pPr>
            <a:r>
              <a:rPr lang="en-US" sz="2200" dirty="0" smtClean="0"/>
              <a:t>AAP guidelines recommend circumcision as the benefits outweigh the risks.</a:t>
            </a: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Circumcision: Questions</a:t>
            </a:r>
            <a:endParaRPr lang="en-US" dirty="0"/>
          </a:p>
        </p:txBody>
      </p:sp>
      <p:sp>
        <p:nvSpPr>
          <p:cNvPr id="3" name="Content Placeholder 2"/>
          <p:cNvSpPr>
            <a:spLocks noGrp="1"/>
          </p:cNvSpPr>
          <p:nvPr>
            <p:ph idx="1"/>
          </p:nvPr>
        </p:nvSpPr>
        <p:spPr/>
        <p:txBody>
          <a:bodyPr>
            <a:normAutofit/>
          </a:bodyPr>
          <a:lstStyle/>
          <a:p>
            <a:pPr>
              <a:buNone/>
            </a:pPr>
            <a:r>
              <a:rPr lang="en-US" sz="2800" dirty="0" smtClean="0"/>
              <a:t>Contraindications to circumcision include:</a:t>
            </a:r>
          </a:p>
          <a:p>
            <a:pPr marL="971550" lvl="1" indent="-514350">
              <a:buFont typeface="+mj-lt"/>
              <a:buAutoNum type="alphaUcPeriod"/>
            </a:pPr>
            <a:r>
              <a:rPr lang="en-US" sz="2200" dirty="0" err="1" smtClean="0"/>
              <a:t>Chordee</a:t>
            </a:r>
            <a:endParaRPr lang="en-US" sz="2200" dirty="0" smtClean="0"/>
          </a:p>
          <a:p>
            <a:pPr marL="971550" lvl="1" indent="-514350">
              <a:buFont typeface="+mj-lt"/>
              <a:buAutoNum type="alphaUcPeriod"/>
            </a:pPr>
            <a:r>
              <a:rPr lang="en-US" sz="2200" dirty="0" smtClean="0"/>
              <a:t>Buried Penis</a:t>
            </a:r>
          </a:p>
          <a:p>
            <a:pPr marL="971550" lvl="1" indent="-514350">
              <a:buFont typeface="+mj-lt"/>
              <a:buAutoNum type="alphaUcPeriod"/>
            </a:pPr>
            <a:r>
              <a:rPr lang="en-US" sz="2200" dirty="0" err="1" smtClean="0"/>
              <a:t>Hydrocele</a:t>
            </a:r>
            <a:endParaRPr lang="en-US" sz="2200" dirty="0" smtClean="0"/>
          </a:p>
          <a:p>
            <a:pPr marL="971550" lvl="1" indent="-514350">
              <a:buFont typeface="+mj-lt"/>
              <a:buAutoNum type="alphaUcPeriod"/>
            </a:pPr>
            <a:r>
              <a:rPr lang="en-US" sz="2200" dirty="0" smtClean="0"/>
              <a:t>A &amp; B</a:t>
            </a: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Circumcision: Questions</a:t>
            </a:r>
            <a:endParaRPr lang="en-US" dirty="0"/>
          </a:p>
        </p:txBody>
      </p:sp>
      <p:sp>
        <p:nvSpPr>
          <p:cNvPr id="3" name="Content Placeholder 2"/>
          <p:cNvSpPr>
            <a:spLocks noGrp="1"/>
          </p:cNvSpPr>
          <p:nvPr>
            <p:ph idx="1"/>
          </p:nvPr>
        </p:nvSpPr>
        <p:spPr/>
        <p:txBody>
          <a:bodyPr>
            <a:normAutofit fontScale="92500"/>
          </a:bodyPr>
          <a:lstStyle/>
          <a:p>
            <a:pPr>
              <a:buNone/>
            </a:pPr>
            <a:r>
              <a:rPr lang="en-US" sz="2600" dirty="0" smtClean="0"/>
              <a:t>You are preparing to circumcise a newborn baby. You have obtained consent and have performed your “time out,” identifying the patient and procedure per protocol. In identifying the patient you realize the baby is only 10 hours old and has not yet voided. The most appropriate next step is:</a:t>
            </a:r>
          </a:p>
          <a:p>
            <a:pPr marL="971550" lvl="1" indent="-514350">
              <a:buFont typeface="+mj-lt"/>
              <a:buAutoNum type="alphaUcPeriod"/>
            </a:pPr>
            <a:r>
              <a:rPr lang="en-US" sz="2200" dirty="0" smtClean="0"/>
              <a:t>Notify the mother that you must wait for the baby to void and to be 12 hours old</a:t>
            </a:r>
          </a:p>
          <a:p>
            <a:pPr marL="971550" lvl="1" indent="-514350">
              <a:buFont typeface="+mj-lt"/>
              <a:buAutoNum type="alphaUcPeriod"/>
            </a:pPr>
            <a:r>
              <a:rPr lang="en-US" sz="2200" dirty="0" smtClean="0"/>
              <a:t>Notify the mother that she should give formula to encourage the baby to void</a:t>
            </a:r>
          </a:p>
          <a:p>
            <a:pPr marL="971550" lvl="1" indent="-514350">
              <a:buFont typeface="+mj-lt"/>
              <a:buAutoNum type="alphaUcPeriod"/>
            </a:pPr>
            <a:r>
              <a:rPr lang="en-US" sz="2200" dirty="0" smtClean="0"/>
              <a:t>Circumcise the baby, as he appears well and is prepped for the procedure</a:t>
            </a:r>
          </a:p>
          <a:p>
            <a:pPr marL="971550" lvl="1" indent="-514350">
              <a:buFont typeface="+mj-lt"/>
              <a:buAutoNum type="alphaUcPeriod"/>
            </a:pPr>
            <a:r>
              <a:rPr lang="en-US" sz="2200" dirty="0" smtClean="0"/>
              <a:t>None of the above</a:t>
            </a:r>
          </a:p>
          <a:p>
            <a:pPr marL="971550" lvl="1" indent="-514350">
              <a:buFont typeface="+mj-lt"/>
              <a:buAutoNum type="alphaUcPeriod"/>
            </a:pPr>
            <a:endParaRPr lang="en-US" sz="22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2400" dirty="0" smtClean="0">
                <a:hlinkClick r:id="rId2"/>
              </a:rPr>
              <a:t>http://pediatrics.aappublications.org/content/130/3/e756.full.pdf+html?sid=da52aec0-fef5-4229-a48c-5d9be9e24103</a:t>
            </a:r>
          </a:p>
          <a:p>
            <a:r>
              <a:rPr lang="en-US" sz="2400" dirty="0" smtClean="0">
                <a:hlinkClick r:id="rId2"/>
              </a:rPr>
              <a:t>http://newborns.stanford.edu/Circumcision.html</a:t>
            </a:r>
            <a:endParaRPr lang="en-US" sz="2400" dirty="0" smtClean="0"/>
          </a:p>
          <a:p>
            <a:pPr>
              <a:buNone/>
            </a:pPr>
            <a:endParaRPr lang="en-US" sz="24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AAP Policy Statement (2012)</a:t>
            </a:r>
            <a:endParaRPr lang="en-US" dirty="0"/>
          </a:p>
        </p:txBody>
      </p:sp>
      <p:sp>
        <p:nvSpPr>
          <p:cNvPr id="3" name="Content Placeholder 2"/>
          <p:cNvSpPr>
            <a:spLocks noGrp="1"/>
          </p:cNvSpPr>
          <p:nvPr>
            <p:ph idx="1"/>
          </p:nvPr>
        </p:nvSpPr>
        <p:spPr>
          <a:xfrm>
            <a:off x="457200" y="1295400"/>
            <a:ext cx="8229600" cy="4525963"/>
          </a:xfrm>
        </p:spPr>
        <p:txBody>
          <a:bodyPr>
            <a:noAutofit/>
          </a:bodyPr>
          <a:lstStyle/>
          <a:p>
            <a:r>
              <a:rPr lang="en-US" sz="2400" dirty="0" smtClean="0"/>
              <a:t>Preventive health benefits of elective circumcision of male newborns outweigh the risks of the procedure</a:t>
            </a:r>
          </a:p>
          <a:p>
            <a:r>
              <a:rPr lang="en-US" sz="2400" dirty="0" smtClean="0"/>
              <a:t>Although health benefits are not great enough to recommend routine circumcision for all male newborns, the benefits are sufficient to justify access to this procedure to warrant third-party payment for circumcision of male newborns. </a:t>
            </a:r>
          </a:p>
          <a:p>
            <a:r>
              <a:rPr lang="en-US" sz="2400" dirty="0" smtClean="0"/>
              <a:t>Clinicians should routinely inform parents of the health benefits and risks of male newborn circumcision in an unbiased and accurate manner.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AAP Policy Statement (2012)</a:t>
            </a:r>
            <a:endParaRPr lang="en-US" dirty="0"/>
          </a:p>
        </p:txBody>
      </p:sp>
      <p:sp>
        <p:nvSpPr>
          <p:cNvPr id="3" name="Content Placeholder 2"/>
          <p:cNvSpPr>
            <a:spLocks noGrp="1"/>
          </p:cNvSpPr>
          <p:nvPr>
            <p:ph idx="1"/>
          </p:nvPr>
        </p:nvSpPr>
        <p:spPr>
          <a:xfrm>
            <a:off x="457200" y="1295400"/>
            <a:ext cx="8229600" cy="4525963"/>
          </a:xfrm>
        </p:spPr>
        <p:txBody>
          <a:bodyPr>
            <a:noAutofit/>
          </a:bodyPr>
          <a:lstStyle/>
          <a:p>
            <a:r>
              <a:rPr lang="en-US" sz="2400" dirty="0" smtClean="0"/>
              <a:t>Parents ultimately should make the decision whether to or not to circumcise their child.</a:t>
            </a:r>
          </a:p>
          <a:p>
            <a:r>
              <a:rPr lang="en-US" sz="2400" dirty="0" smtClean="0"/>
              <a:t>Analgesia is safe and effective in reducing the procedural pain associated with circumcision and should be provided.</a:t>
            </a:r>
          </a:p>
          <a:p>
            <a:r>
              <a:rPr lang="en-US" sz="2400" dirty="0" smtClean="0"/>
              <a:t>If circumcision is performed in the newborn period, it should only be done on infants who are stable and healthy</a:t>
            </a:r>
            <a:r>
              <a:rPr lang="en-US" sz="2000" dirty="0" smtClean="0"/>
              <a:t>. </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Circumcision: Methods</a:t>
            </a:r>
            <a:endParaRPr lang="en-US" dirty="0"/>
          </a:p>
        </p:txBody>
      </p:sp>
      <p:sp>
        <p:nvSpPr>
          <p:cNvPr id="3" name="Content Placeholder 2"/>
          <p:cNvSpPr>
            <a:spLocks noGrp="1"/>
          </p:cNvSpPr>
          <p:nvPr>
            <p:ph idx="1"/>
          </p:nvPr>
        </p:nvSpPr>
        <p:spPr/>
        <p:txBody>
          <a:bodyPr>
            <a:normAutofit/>
          </a:bodyPr>
          <a:lstStyle/>
          <a:p>
            <a:r>
              <a:rPr lang="en-US" dirty="0" smtClean="0"/>
              <a:t>Three common methods of circumcision</a:t>
            </a:r>
          </a:p>
          <a:p>
            <a:pPr lvl="1">
              <a:buNone/>
            </a:pPr>
            <a:r>
              <a:rPr lang="en-US" sz="2000" dirty="0" err="1" smtClean="0"/>
              <a:t>Gomco</a:t>
            </a:r>
            <a:r>
              <a:rPr lang="en-US" sz="2000" dirty="0" smtClean="0"/>
              <a:t> clamp</a:t>
            </a:r>
          </a:p>
          <a:p>
            <a:pPr lvl="1"/>
            <a:endParaRPr lang="en-US" dirty="0" smtClean="0"/>
          </a:p>
          <a:p>
            <a:pPr lvl="1"/>
            <a:endParaRPr lang="en-US" dirty="0" smtClean="0"/>
          </a:p>
          <a:p>
            <a:pPr lvl="1"/>
            <a:endParaRPr lang="en-US" dirty="0" smtClean="0"/>
          </a:p>
          <a:p>
            <a:pPr lvl="1"/>
            <a:endParaRPr lang="en-US" dirty="0" smtClean="0"/>
          </a:p>
          <a:p>
            <a:pPr lvl="7"/>
            <a:endParaRPr lang="en-US" sz="2400" dirty="0" smtClean="0"/>
          </a:p>
          <a:p>
            <a:pPr lvl="8">
              <a:buNone/>
            </a:pPr>
            <a:r>
              <a:rPr lang="en-US" sz="2400" dirty="0" smtClean="0"/>
              <a:t>			</a:t>
            </a:r>
          </a:p>
          <a:p>
            <a:pPr lvl="8">
              <a:buNone/>
            </a:pPr>
            <a:endParaRPr lang="en-US" sz="2400" dirty="0" smtClean="0"/>
          </a:p>
          <a:p>
            <a:pPr lvl="8">
              <a:buNone/>
            </a:pPr>
            <a:endParaRPr lang="en-US" dirty="0" smtClean="0"/>
          </a:p>
          <a:p>
            <a:pPr lvl="8">
              <a:buNone/>
            </a:pPr>
            <a:endParaRPr lang="en-US" sz="2824" dirty="0" smtClean="0"/>
          </a:p>
        </p:txBody>
      </p:sp>
      <p:pic>
        <p:nvPicPr>
          <p:cNvPr id="5" name="Picture 4" descr="GOmco"/>
          <p:cNvPicPr>
            <a:picLocks noChangeAspect="1"/>
          </p:cNvPicPr>
          <p:nvPr/>
        </p:nvPicPr>
        <p:blipFill>
          <a:blip r:embed="rId2" cstate="print"/>
          <a:stretch>
            <a:fillRect/>
          </a:stretch>
        </p:blipFill>
        <p:spPr>
          <a:xfrm>
            <a:off x="914400" y="2590800"/>
            <a:ext cx="3048000" cy="2641600"/>
          </a:xfrm>
          <a:prstGeom prst="rect">
            <a:avLst/>
          </a:prstGeom>
        </p:spPr>
      </p:pic>
      <p:pic>
        <p:nvPicPr>
          <p:cNvPr id="8" name="Picture 7" descr="HL9231.jpg"/>
          <p:cNvPicPr>
            <a:picLocks noChangeAspect="1"/>
          </p:cNvPicPr>
          <p:nvPr/>
        </p:nvPicPr>
        <p:blipFill>
          <a:blip r:embed="rId3" cstate="print"/>
          <a:stretch>
            <a:fillRect/>
          </a:stretch>
        </p:blipFill>
        <p:spPr>
          <a:xfrm>
            <a:off x="4800600" y="2590800"/>
            <a:ext cx="3810000" cy="2641600"/>
          </a:xfrm>
          <a:prstGeom prst="rect">
            <a:avLst/>
          </a:prstGeom>
        </p:spPr>
      </p:pic>
      <p:sp>
        <p:nvSpPr>
          <p:cNvPr id="6" name="TextBox 5"/>
          <p:cNvSpPr txBox="1"/>
          <p:nvPr/>
        </p:nvSpPr>
        <p:spPr>
          <a:xfrm>
            <a:off x="1066800" y="5410200"/>
            <a:ext cx="1604414" cy="400110"/>
          </a:xfrm>
          <a:prstGeom prst="rect">
            <a:avLst/>
          </a:prstGeom>
          <a:noFill/>
        </p:spPr>
        <p:txBody>
          <a:bodyPr wrap="none" rtlCol="0">
            <a:spAutoFit/>
          </a:bodyPr>
          <a:lstStyle/>
          <a:p>
            <a:r>
              <a:rPr lang="en-US" sz="2000" dirty="0" smtClean="0"/>
              <a:t>Mogen</a:t>
            </a:r>
            <a:r>
              <a:rPr lang="en-US" dirty="0" smtClean="0"/>
              <a:t> </a:t>
            </a:r>
            <a:r>
              <a:rPr lang="en-US" sz="2000" dirty="0" smtClean="0"/>
              <a:t>clamp</a:t>
            </a:r>
            <a:endParaRPr lang="en-US" sz="2000" dirty="0"/>
          </a:p>
        </p:txBody>
      </p:sp>
      <p:sp>
        <p:nvSpPr>
          <p:cNvPr id="7" name="TextBox 6"/>
          <p:cNvSpPr txBox="1"/>
          <p:nvPr/>
        </p:nvSpPr>
        <p:spPr>
          <a:xfrm>
            <a:off x="6019800" y="5410200"/>
            <a:ext cx="1066639" cy="400110"/>
          </a:xfrm>
          <a:prstGeom prst="rect">
            <a:avLst/>
          </a:prstGeom>
          <a:noFill/>
        </p:spPr>
        <p:txBody>
          <a:bodyPr wrap="none" rtlCol="0">
            <a:spAutoFit/>
          </a:bodyPr>
          <a:lstStyle/>
          <a:p>
            <a:r>
              <a:rPr lang="en-US" sz="2000" dirty="0" err="1" smtClean="0"/>
              <a:t>Plastibel</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Analgesia</a:t>
            </a:r>
            <a:endParaRPr lang="en-US" dirty="0"/>
          </a:p>
        </p:txBody>
      </p:sp>
      <p:sp>
        <p:nvSpPr>
          <p:cNvPr id="3" name="Content Placeholder 2"/>
          <p:cNvSpPr>
            <a:spLocks noGrp="1"/>
          </p:cNvSpPr>
          <p:nvPr>
            <p:ph idx="1"/>
          </p:nvPr>
        </p:nvSpPr>
        <p:spPr/>
        <p:txBody>
          <a:bodyPr>
            <a:normAutofit/>
          </a:bodyPr>
          <a:lstStyle/>
          <a:p>
            <a:r>
              <a:rPr lang="en-US" sz="2000" dirty="0" smtClean="0"/>
              <a:t>There is considerable evidence that newborns who are circumcised without analgesia experience pain and physiologic stress.</a:t>
            </a:r>
          </a:p>
          <a:p>
            <a:r>
              <a:rPr lang="en-US" sz="2000" dirty="0" smtClean="0"/>
              <a:t>Types of </a:t>
            </a:r>
            <a:r>
              <a:rPr lang="en-US" sz="2000" dirty="0" err="1" smtClean="0"/>
              <a:t>Analgelsia</a:t>
            </a:r>
            <a:endParaRPr lang="en-US" sz="2000" dirty="0" smtClean="0"/>
          </a:p>
          <a:p>
            <a:pPr lvl="1"/>
            <a:r>
              <a:rPr lang="en-US" sz="2000" dirty="0" smtClean="0"/>
              <a:t>EMLA</a:t>
            </a:r>
          </a:p>
          <a:p>
            <a:pPr lvl="1"/>
            <a:r>
              <a:rPr lang="en-US" sz="2000" dirty="0" smtClean="0"/>
              <a:t>Sucrose</a:t>
            </a:r>
          </a:p>
          <a:p>
            <a:pPr lvl="1"/>
            <a:r>
              <a:rPr lang="en-US" sz="2000" dirty="0" smtClean="0"/>
              <a:t>Dorsal Penile Nerve Block</a:t>
            </a:r>
          </a:p>
          <a:p>
            <a:pPr lvl="1"/>
            <a:r>
              <a:rPr lang="en-US" sz="2000" dirty="0" smtClean="0"/>
              <a:t>Ring Block</a:t>
            </a:r>
          </a:p>
          <a:p>
            <a:r>
              <a:rPr lang="en-US" sz="2000" dirty="0" smtClean="0"/>
              <a:t>Efficacy: Evidence that DPNB is superior to </a:t>
            </a:r>
            <a:r>
              <a:rPr lang="en-US" sz="2000" dirty="0" err="1" smtClean="0"/>
              <a:t>lidocaine-prilocaine</a:t>
            </a:r>
            <a:r>
              <a:rPr lang="en-US" sz="2000" dirty="0" smtClean="0"/>
              <a:t> in relieving pain during and after circumcision in newborns</a:t>
            </a:r>
          </a:p>
          <a:p>
            <a:r>
              <a:rPr lang="en-US" sz="2000" dirty="0" smtClean="0"/>
              <a:t>Complications of DPNB </a:t>
            </a:r>
          </a:p>
          <a:p>
            <a:pPr lvl="1"/>
            <a:r>
              <a:rPr lang="en-US" sz="1600" dirty="0" smtClean="0"/>
              <a:t>Bruising is the most frequent complication</a:t>
            </a:r>
          </a:p>
          <a:p>
            <a:pPr lvl="1"/>
            <a:r>
              <a:rPr lang="en-US" sz="1600" dirty="0" smtClean="0"/>
              <a:t>Hematomas were rarely seen and caused no long-term injury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normAutofit/>
          </a:bodyPr>
          <a:lstStyle/>
          <a:p>
            <a:r>
              <a:rPr lang="en-US" sz="2600" dirty="0" smtClean="0"/>
              <a:t>Circumcision protects against urinary tract infection in the first year of life</a:t>
            </a:r>
          </a:p>
          <a:p>
            <a:pPr lvl="1"/>
            <a:r>
              <a:rPr lang="en-US" sz="2600" dirty="0" smtClean="0"/>
              <a:t>Anywhere from a 3 to 10-fold reduction in the risk</a:t>
            </a:r>
          </a:p>
          <a:p>
            <a:r>
              <a:rPr lang="en-US" sz="2600" dirty="0" smtClean="0"/>
              <a:t>Decreased risk of HIV and other STI later on in life for those who are circumcised</a:t>
            </a:r>
          </a:p>
          <a:p>
            <a:r>
              <a:rPr lang="en-US" sz="2600" dirty="0" smtClean="0"/>
              <a:t>Decreased risk of penile cancer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Contraindications- Anatomic	</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noAutofit/>
          </a:bodyPr>
          <a:lstStyle/>
          <a:p>
            <a:r>
              <a:rPr lang="en-US" sz="2400" dirty="0" err="1" smtClean="0"/>
              <a:t>Hypospadias</a:t>
            </a:r>
            <a:r>
              <a:rPr lang="en-US" sz="2400" dirty="0" smtClean="0"/>
              <a:t> (opening on ventral side; may look partially circumcised)</a:t>
            </a:r>
          </a:p>
          <a:p>
            <a:r>
              <a:rPr lang="en-US" sz="2400" dirty="0" err="1" smtClean="0"/>
              <a:t>Chordee</a:t>
            </a:r>
            <a:r>
              <a:rPr lang="en-US" sz="2400" dirty="0" smtClean="0"/>
              <a:t> (ventral curvature of shaft)</a:t>
            </a:r>
          </a:p>
          <a:p>
            <a:r>
              <a:rPr lang="en-US" sz="2400" dirty="0" smtClean="0"/>
              <a:t>Penile Torsion (&lt; 60 degrees is considered normal variant)</a:t>
            </a:r>
          </a:p>
          <a:p>
            <a:r>
              <a:rPr lang="en-US" sz="2400" dirty="0" smtClean="0"/>
              <a:t>Webbed Penis (very little skin surface between the tip of the foreskin and the scrotum)</a:t>
            </a:r>
          </a:p>
          <a:p>
            <a:r>
              <a:rPr lang="en-US" sz="2400" dirty="0" smtClean="0"/>
              <a:t>Buried Penis</a:t>
            </a:r>
          </a:p>
          <a:p>
            <a:r>
              <a:rPr lang="en-US" sz="2400" dirty="0" smtClean="0"/>
              <a:t>Urethral </a:t>
            </a:r>
            <a:r>
              <a:rPr lang="en-US" sz="2400" dirty="0" err="1" smtClean="0"/>
              <a:t>Hypoplasia</a:t>
            </a:r>
            <a:endParaRPr lang="en-US" sz="2400" dirty="0" smtClean="0"/>
          </a:p>
          <a:p>
            <a:r>
              <a:rPr lang="en-US" sz="2400" dirty="0" err="1" smtClean="0"/>
              <a:t>Epispadias</a:t>
            </a:r>
            <a:endParaRPr lang="en-US" sz="2400" dirty="0" smtClean="0"/>
          </a:p>
          <a:p>
            <a:r>
              <a:rPr lang="en-US" sz="2400" dirty="0" smtClean="0"/>
              <a:t>Ambiguous Genitalia (including bilateral </a:t>
            </a:r>
            <a:r>
              <a:rPr lang="en-US" sz="2400" dirty="0" err="1" smtClean="0"/>
              <a:t>cryptorchidism</a:t>
            </a:r>
            <a:r>
              <a:rPr lang="en-US" sz="2400" dirty="0" smtClean="0"/>
              <a:t> or </a:t>
            </a:r>
            <a:r>
              <a:rPr lang="en-US" sz="2400" dirty="0" err="1" smtClean="0"/>
              <a:t>micropenis</a:t>
            </a:r>
            <a:r>
              <a:rPr lang="en-US" sz="2400" dirty="0" smtClean="0"/>
              <a:t>)</a:t>
            </a:r>
          </a:p>
          <a:p>
            <a:pPr>
              <a:buNone/>
            </a:pPr>
            <a:r>
              <a:rPr lang="en-US" sz="2400" dirty="0" smtClean="0"/>
              <a:t/>
            </a:r>
            <a:br>
              <a:rPr lang="en-US" sz="2400" dirty="0" smtClean="0"/>
            </a:br>
            <a:endParaRPr lang="en-US" sz="2400" dirty="0"/>
          </a:p>
        </p:txBody>
      </p:sp>
      <p:sp>
        <p:nvSpPr>
          <p:cNvPr id="4" name="Rectangle 3"/>
          <p:cNvSpPr/>
          <p:nvPr/>
        </p:nvSpPr>
        <p:spPr>
          <a:xfrm>
            <a:off x="4114800" y="6211669"/>
            <a:ext cx="6019800" cy="646331"/>
          </a:xfrm>
          <a:prstGeom prst="rect">
            <a:avLst/>
          </a:prstGeom>
        </p:spPr>
        <p:txBody>
          <a:bodyPr wrap="square">
            <a:spAutoFit/>
          </a:bodyPr>
          <a:lstStyle/>
          <a:p>
            <a:r>
              <a:rPr lang="en-US" dirty="0" smtClean="0"/>
              <a:t>For photos, and further reference: </a:t>
            </a:r>
          </a:p>
          <a:p>
            <a:r>
              <a:rPr lang="en-US" dirty="0" smtClean="0"/>
              <a:t>http://</a:t>
            </a:r>
            <a:r>
              <a:rPr lang="en-US" dirty="0" err="1" smtClean="0"/>
              <a:t>newborns.stanford.edu/Circumcision.html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 Medical</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Any current illness or medical condition that requires monitoring </a:t>
            </a:r>
          </a:p>
          <a:p>
            <a:r>
              <a:rPr lang="en-US" sz="2800" dirty="0" smtClean="0"/>
              <a:t>Age less than 12 - 24 hours </a:t>
            </a:r>
          </a:p>
          <a:p>
            <a:r>
              <a:rPr lang="en-US" sz="2800" dirty="0" smtClean="0"/>
              <a:t>Known bleeding </a:t>
            </a:r>
            <a:r>
              <a:rPr lang="en-US" sz="2800" dirty="0" err="1" smtClean="0"/>
              <a:t>diathasis</a:t>
            </a:r>
            <a:r>
              <a:rPr lang="en-US" sz="2800" dirty="0" smtClean="0"/>
              <a:t> (e.g. hemophilia or thrombocytopenia) </a:t>
            </a:r>
          </a:p>
          <a:p>
            <a:r>
              <a:rPr lang="en-US" sz="2800" dirty="0" smtClean="0"/>
              <a:t>Disorders of the skin or connective tissue that would impair normal healing</a:t>
            </a:r>
          </a:p>
          <a:p>
            <a:r>
              <a:rPr lang="en-US" sz="2800" dirty="0" smtClean="0"/>
              <a:t>significantly premature infants</a:t>
            </a:r>
          </a:p>
          <a:p>
            <a:r>
              <a:rPr lang="en-US" sz="2800" dirty="0" smtClean="0"/>
              <a:t>Infants with blood </a:t>
            </a:r>
            <a:r>
              <a:rPr lang="en-US" sz="2800" dirty="0" err="1" smtClean="0"/>
              <a:t>dyscrasias</a:t>
            </a:r>
            <a:endParaRPr lang="en-US" sz="2800" dirty="0" smtClean="0"/>
          </a:p>
          <a:p>
            <a:r>
              <a:rPr lang="en-US" sz="2800" dirty="0" smtClean="0"/>
              <a:t>Family history of bleeding disorders</a:t>
            </a:r>
          </a:p>
        </p:txBody>
      </p:sp>
      <p:sp>
        <p:nvSpPr>
          <p:cNvPr id="4" name="TextBox 3"/>
          <p:cNvSpPr txBox="1"/>
          <p:nvPr/>
        </p:nvSpPr>
        <p:spPr>
          <a:xfrm>
            <a:off x="4191000" y="6019800"/>
            <a:ext cx="4864280" cy="923330"/>
          </a:xfrm>
          <a:prstGeom prst="rect">
            <a:avLst/>
          </a:prstGeom>
          <a:noFill/>
        </p:spPr>
        <p:txBody>
          <a:bodyPr wrap="none" rtlCol="0">
            <a:spAutoFit/>
          </a:bodyPr>
          <a:lstStyle/>
          <a:p>
            <a:pPr>
              <a:buFont typeface="Arial" pitchFamily="34" charset="0"/>
              <a:buChar char="•"/>
            </a:pPr>
            <a:r>
              <a:rPr lang="en-US" dirty="0" smtClean="0"/>
              <a:t>AAP 2012 Circumcision Policy Statement</a:t>
            </a:r>
          </a:p>
          <a:p>
            <a:pPr>
              <a:buFont typeface="Arial" pitchFamily="34" charset="0"/>
              <a:buChar char="•"/>
            </a:pPr>
            <a:r>
              <a:rPr lang="en-US" dirty="0" smtClean="0"/>
              <a:t>http://newborns.stanford.edu/Circumcision.html</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Circumcision – Basic Steps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Basic steps of the procedure will vary, depending upon the technique used</a:t>
            </a:r>
          </a:p>
          <a:p>
            <a:r>
              <a:rPr lang="en-US" dirty="0" smtClean="0"/>
              <a:t>General steps include:</a:t>
            </a:r>
          </a:p>
          <a:p>
            <a:pPr marL="914400" lvl="1" indent="-514350">
              <a:buFont typeface="+mj-lt"/>
              <a:buAutoNum type="arabicPeriod"/>
            </a:pPr>
            <a:r>
              <a:rPr lang="en-US" dirty="0" smtClean="0"/>
              <a:t>Obtain informed consent</a:t>
            </a:r>
          </a:p>
          <a:p>
            <a:pPr marL="914400" lvl="1" indent="-514350">
              <a:buFont typeface="+mj-lt"/>
              <a:buAutoNum type="arabicPeriod"/>
            </a:pPr>
            <a:r>
              <a:rPr lang="en-US" dirty="0" smtClean="0"/>
              <a:t>Ensure that Vitamin K was given </a:t>
            </a:r>
          </a:p>
          <a:p>
            <a:pPr marL="914400" lvl="1" indent="-514350">
              <a:buFont typeface="+mj-lt"/>
              <a:buAutoNum type="arabicPeriod"/>
            </a:pPr>
            <a:r>
              <a:rPr lang="en-US" dirty="0" smtClean="0"/>
              <a:t>Provide analgesia</a:t>
            </a:r>
          </a:p>
          <a:p>
            <a:pPr marL="914400" lvl="1" indent="-514350">
              <a:buFont typeface="+mj-lt"/>
              <a:buAutoNum type="arabicPeriod"/>
            </a:pPr>
            <a:r>
              <a:rPr lang="en-US" dirty="0" smtClean="0"/>
              <a:t>Clean area in sterile fashion and drape</a:t>
            </a:r>
          </a:p>
          <a:p>
            <a:pPr marL="914400" lvl="1" indent="-514350">
              <a:buFont typeface="+mj-lt"/>
              <a:buAutoNum type="arabicPeriod"/>
            </a:pPr>
            <a:r>
              <a:rPr lang="en-US" dirty="0" smtClean="0"/>
              <a:t>The foreskin is separated from the </a:t>
            </a:r>
            <a:r>
              <a:rPr lang="en-US" dirty="0" err="1" smtClean="0"/>
              <a:t>glans</a:t>
            </a:r>
            <a:r>
              <a:rPr lang="en-US" dirty="0" smtClean="0"/>
              <a:t>, removing adhesions</a:t>
            </a:r>
          </a:p>
          <a:p>
            <a:pPr marL="914400" lvl="1" indent="-514350">
              <a:buFont typeface="+mj-lt"/>
              <a:buAutoNum type="arabicPeriod"/>
            </a:pPr>
            <a:r>
              <a:rPr lang="en-US" dirty="0" smtClean="0"/>
              <a:t>If using the </a:t>
            </a:r>
            <a:r>
              <a:rPr lang="en-US" dirty="0" err="1" smtClean="0"/>
              <a:t>Gomco</a:t>
            </a:r>
            <a:r>
              <a:rPr lang="en-US" dirty="0" smtClean="0"/>
              <a:t> or </a:t>
            </a:r>
            <a:r>
              <a:rPr lang="en-US" dirty="0" err="1" smtClean="0"/>
              <a:t>Plastibel</a:t>
            </a:r>
            <a:r>
              <a:rPr lang="en-US" dirty="0" smtClean="0"/>
              <a:t>, a slit is made on the dorsal side of the foreskin, the appropriately-sized bell is placed over the </a:t>
            </a:r>
            <a:r>
              <a:rPr lang="en-US" dirty="0" err="1" smtClean="0"/>
              <a:t>glans</a:t>
            </a:r>
            <a:r>
              <a:rPr lang="en-US" dirty="0" smtClean="0"/>
              <a:t>, and the foreskin is removed, using the bell as a guide.</a:t>
            </a:r>
          </a:p>
          <a:p>
            <a:pPr marL="914400" lvl="1" indent="-514350">
              <a:buFont typeface="+mj-lt"/>
              <a:buAutoNum type="arabicPeriod"/>
            </a:pPr>
            <a:r>
              <a:rPr lang="en-US" dirty="0" smtClean="0"/>
              <a:t>If the Mogen is used, the clamp is placed distal to the </a:t>
            </a:r>
            <a:r>
              <a:rPr lang="en-US" dirty="0" err="1" smtClean="0"/>
              <a:t>glans</a:t>
            </a:r>
            <a:r>
              <a:rPr lang="en-US" dirty="0" smtClean="0"/>
              <a:t> (taking care not to trap the </a:t>
            </a:r>
            <a:r>
              <a:rPr lang="en-US" dirty="0" err="1" smtClean="0"/>
              <a:t>glans</a:t>
            </a:r>
            <a:r>
              <a:rPr lang="en-US" dirty="0" smtClean="0"/>
              <a:t> in the clamp) and foreskin is removed along the line of the clamp. </a:t>
            </a:r>
          </a:p>
          <a:p>
            <a:pPr marL="914400" lvl="1" indent="-514350">
              <a:buFont typeface="+mj-lt"/>
              <a:buAutoNum type="arabicPeriod"/>
            </a:pPr>
            <a:r>
              <a:rPr lang="en-US" dirty="0" smtClean="0"/>
              <a:t>With the exception of the </a:t>
            </a:r>
            <a:r>
              <a:rPr lang="en-US" dirty="0" err="1" smtClean="0"/>
              <a:t>Plastibel</a:t>
            </a:r>
            <a:r>
              <a:rPr lang="en-US" dirty="0" smtClean="0"/>
              <a:t> (which remains in place until it falls off), the apparatus is removed and any remaining adhesions are </a:t>
            </a:r>
            <a:r>
              <a:rPr lang="en-US" dirty="0" err="1" smtClean="0"/>
              <a:t>lysed</a:t>
            </a:r>
            <a:r>
              <a:rPr lang="en-US" dirty="0" smtClean="0"/>
              <a:t> gently, ensuring that the rim of the </a:t>
            </a:r>
            <a:r>
              <a:rPr lang="en-US" dirty="0" err="1" smtClean="0"/>
              <a:t>glans</a:t>
            </a:r>
            <a:r>
              <a:rPr lang="en-US" dirty="0" smtClean="0"/>
              <a:t> is fully visible. </a:t>
            </a:r>
          </a:p>
          <a:p>
            <a:pPr marL="914400" lvl="1" indent="-514350">
              <a:buFont typeface="+mj-lt"/>
              <a:buAutoNum type="arabicPeriod"/>
            </a:pPr>
            <a:r>
              <a:rPr lang="en-US" dirty="0" smtClean="0"/>
              <a:t>Vitamin A&amp;D ointment and gauze are placed over the </a:t>
            </a:r>
            <a:r>
              <a:rPr lang="en-US" dirty="0" err="1" smtClean="0"/>
              <a:t>glans</a:t>
            </a:r>
            <a:endParaRPr lang="en-US" dirty="0" smtClean="0"/>
          </a:p>
          <a:p>
            <a:pPr marL="914400" lvl="1" indent="-514350">
              <a:buFont typeface="+mj-lt"/>
              <a:buAutoNum type="arabicPeriod"/>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868</Words>
  <Application>Microsoft Office PowerPoint</Application>
  <PresentationFormat>On-screen Show (4:3)</PresentationFormat>
  <Paragraphs>105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Neonatal Circumcision</vt:lpstr>
      <vt:lpstr>AAP Policy Statement (2012)</vt:lpstr>
      <vt:lpstr>AAP Policy Statement (2012)</vt:lpstr>
      <vt:lpstr>Circumcision: Methods</vt:lpstr>
      <vt:lpstr>Analgesia</vt:lpstr>
      <vt:lpstr>Benefits</vt:lpstr>
      <vt:lpstr> Contraindications- Anatomic  </vt:lpstr>
      <vt:lpstr>Contraindications - Medical</vt:lpstr>
      <vt:lpstr>Circumcision – Basic Steps</vt:lpstr>
      <vt:lpstr>Complications</vt:lpstr>
      <vt:lpstr>Circumcision: Questions</vt:lpstr>
      <vt:lpstr>Circumcision: Questions</vt:lpstr>
      <vt:lpstr>Circumcision: Questions</vt:lpstr>
      <vt:lpstr>References</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Boykan, Rachel</dc:creator>
  <cp:lastModifiedBy>Boykan, Rachel</cp:lastModifiedBy>
  <cp:revision>47</cp:revision>
  <dcterms:created xsi:type="dcterms:W3CDTF">2012-07-19T01:28:32Z</dcterms:created>
  <dcterms:modified xsi:type="dcterms:W3CDTF">2012-10-25T20:03:21Z</dcterms:modified>
</cp:coreProperties>
</file>