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1" r:id="rId4"/>
    <p:sldId id="262" r:id="rId5"/>
    <p:sldId id="257" r:id="rId6"/>
    <p:sldId id="264" r:id="rId7"/>
    <p:sldId id="267" r:id="rId8"/>
    <p:sldId id="266" r:id="rId9"/>
    <p:sldId id="265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2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76D1-EB76-480A-B046-174ADA79A5C9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C52C-F16E-4EBA-B10C-6853ACCE2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54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76D1-EB76-480A-B046-174ADA79A5C9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C52C-F16E-4EBA-B10C-6853ACCE2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586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76D1-EB76-480A-B046-174ADA79A5C9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C52C-F16E-4EBA-B10C-6853ACCE2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767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76D1-EB76-480A-B046-174ADA79A5C9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C52C-F16E-4EBA-B10C-6853ACCE2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181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76D1-EB76-480A-B046-174ADA79A5C9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C52C-F16E-4EBA-B10C-6853ACCE2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4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76D1-EB76-480A-B046-174ADA79A5C9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C52C-F16E-4EBA-B10C-6853ACCE2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440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76D1-EB76-480A-B046-174ADA79A5C9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C52C-F16E-4EBA-B10C-6853ACCE2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009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76D1-EB76-480A-B046-174ADA79A5C9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C52C-F16E-4EBA-B10C-6853ACCE2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90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76D1-EB76-480A-B046-174ADA79A5C9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C52C-F16E-4EBA-B10C-6853ACCE2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708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76D1-EB76-480A-B046-174ADA79A5C9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C52C-F16E-4EBA-B10C-6853ACCE2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489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B76D1-EB76-480A-B046-174ADA79A5C9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C52C-F16E-4EBA-B10C-6853ACCE2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543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B76D1-EB76-480A-B046-174ADA79A5C9}" type="datetimeFigureOut">
              <a:rPr lang="en-US" smtClean="0"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C52C-F16E-4EBA-B10C-6853ACCE2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409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Olander</a:t>
            </a:r>
            <a:r>
              <a:rPr lang="en-US" dirty="0" smtClean="0"/>
              <a:t> Family</a:t>
            </a:r>
            <a:br>
              <a:rPr lang="en-US" dirty="0" smtClean="0"/>
            </a:br>
            <a:r>
              <a:rPr lang="en-US" sz="3600" i="1" dirty="0" smtClean="0">
                <a:solidFill>
                  <a:srgbClr val="0070C0"/>
                </a:solidFill>
              </a:rPr>
              <a:t>Cystic Fibrosis </a:t>
            </a:r>
            <a:endParaRPr lang="en-US" sz="3600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83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Curricular phase </a:t>
            </a:r>
            <a:r>
              <a:rPr lang="en-US" sz="3200" dirty="0" smtClean="0"/>
              <a:t>3</a:t>
            </a:r>
            <a:endParaRPr lang="en-US" sz="32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6200" y="990600"/>
            <a:ext cx="8991600" cy="639762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     Anesthesia rotation</a:t>
            </a:r>
            <a:r>
              <a:rPr lang="en-US" sz="2000" dirty="0">
                <a:solidFill>
                  <a:srgbClr val="0070C0"/>
                </a:solidFill>
              </a:rPr>
              <a:t>	</a:t>
            </a:r>
            <a:r>
              <a:rPr lang="en-US" sz="2000" dirty="0" smtClean="0">
                <a:solidFill>
                  <a:srgbClr val="0070C0"/>
                </a:solidFill>
              </a:rPr>
              <a:t>              TTR course, 2016	          Selective in Medicine ACE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76200" y="1676399"/>
            <a:ext cx="3048000" cy="4431983"/>
          </a:xfrm>
          <a:ln>
            <a:solidFill>
              <a:schemeClr val="bg1">
                <a:lumMod val="6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Tara age 14, and Grandfather 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Learning topics:</a:t>
            </a:r>
          </a:p>
          <a:p>
            <a:r>
              <a:rPr lang="en-US" sz="15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Pre-op assessment (IV port)</a:t>
            </a:r>
          </a:p>
          <a:p>
            <a:r>
              <a:rPr lang="en-US" sz="15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Informed consent for a minor</a:t>
            </a:r>
          </a:p>
          <a:p>
            <a:endParaRPr lang="en-US" sz="16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Pedagogical methods</a:t>
            </a:r>
          </a:p>
          <a:p>
            <a:r>
              <a:rPr lang="en-US" sz="15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Small group discussion</a:t>
            </a:r>
          </a:p>
          <a:p>
            <a:endParaRPr lang="en-US" sz="16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Faculty</a:t>
            </a:r>
          </a:p>
          <a:p>
            <a:r>
              <a:rPr lang="en-US" sz="15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Deborah Richman</a:t>
            </a:r>
          </a:p>
          <a:p>
            <a:pPr marL="0" indent="0">
              <a:buNone/>
            </a:pPr>
            <a:endParaRPr lang="en-US" sz="1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Time: 30 minutes</a:t>
            </a:r>
          </a:p>
          <a:p>
            <a:r>
              <a:rPr lang="en-US" sz="1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Adapt an existing case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3200400" y="1676400"/>
            <a:ext cx="2974975" cy="4431983"/>
          </a:xfrm>
          <a:ln>
            <a:solidFill>
              <a:schemeClr val="bg1">
                <a:lumMod val="6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Tara age 16. Learning topics</a:t>
            </a:r>
          </a:p>
          <a:p>
            <a:r>
              <a:rPr lang="en-US" sz="15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Arterial blood gas analysis</a:t>
            </a:r>
          </a:p>
          <a:p>
            <a:r>
              <a:rPr lang="en-US" sz="15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Monitoring gas exchange</a:t>
            </a:r>
          </a:p>
          <a:p>
            <a:r>
              <a:rPr lang="en-US" sz="15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Treating hypoxia, </a:t>
            </a:r>
            <a:r>
              <a:rPr lang="en-US" sz="15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hypercarbia</a:t>
            </a:r>
            <a:endParaRPr lang="en-US" sz="15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Pedagogical methods</a:t>
            </a:r>
          </a:p>
          <a:p>
            <a:r>
              <a:rPr lang="en-US" sz="15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Case-based plenary session</a:t>
            </a:r>
          </a:p>
          <a:p>
            <a:pPr marL="0" indent="0">
              <a:buNone/>
            </a:pPr>
            <a:endParaRPr lang="en-US" sz="1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Faculty</a:t>
            </a:r>
          </a:p>
          <a:p>
            <a:r>
              <a:rPr lang="en-US" sz="15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Paul Richman</a:t>
            </a:r>
          </a:p>
          <a:p>
            <a:pPr marL="0" indent="0">
              <a:buNone/>
            </a:pPr>
            <a:endParaRPr lang="en-US" sz="1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en-US" sz="1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Time:  30 min</a:t>
            </a:r>
          </a:p>
          <a:p>
            <a:r>
              <a:rPr lang="en-US" sz="1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Adapt an existing case</a:t>
            </a:r>
            <a:endParaRPr lang="en-US" sz="16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48400" y="1676400"/>
            <a:ext cx="2819400" cy="440120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Tara age 17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Respiratory failure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Mechanical ventilation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Inter-professional care</a:t>
            </a:r>
          </a:p>
          <a:p>
            <a:endParaRPr lang="en-US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Pedagogical methods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Simulation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Small-group problem</a:t>
            </a:r>
          </a:p>
          <a:p>
            <a:endParaRPr lang="en-US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Faculty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Paul Richman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Andrew Wackett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5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Rahul </a:t>
            </a:r>
            <a:r>
              <a:rPr lang="en-US" sz="15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Panesar</a:t>
            </a:r>
            <a:endParaRPr lang="en-US" sz="15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endParaRPr lang="en-US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Time: 3 hrs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New ILP offering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16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81000"/>
            <a:ext cx="6019800" cy="71596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3600" dirty="0" smtClean="0"/>
              <a:t>CF-family project faculty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524000"/>
            <a:ext cx="71628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/>
              <a:t>Anu</a:t>
            </a:r>
            <a:r>
              <a:rPr lang="en-US" sz="2400" dirty="0" smtClean="0"/>
              <a:t> Chawla, MD. Pediatric gastroenterology</a:t>
            </a:r>
          </a:p>
          <a:p>
            <a:pPr marL="0" indent="0">
              <a:buNone/>
            </a:pPr>
            <a:r>
              <a:rPr lang="en-US" sz="2400" dirty="0" smtClean="0"/>
              <a:t>Patricia </a:t>
            </a:r>
            <a:r>
              <a:rPr lang="en-US" sz="2400" dirty="0"/>
              <a:t>Galvin-Parton, MD.  Pediatric genetics</a:t>
            </a:r>
          </a:p>
          <a:p>
            <a:pPr marL="0" indent="0">
              <a:buNone/>
            </a:pPr>
            <a:r>
              <a:rPr lang="en-US" sz="2400" dirty="0" smtClean="0"/>
              <a:t>Cathy Kier, MD. Pediatric pulmonary</a:t>
            </a:r>
          </a:p>
          <a:p>
            <a:pPr marL="0" indent="0">
              <a:buNone/>
            </a:pPr>
            <a:r>
              <a:rPr lang="en-US" sz="2400" dirty="0" smtClean="0"/>
              <a:t>Jonathan Mintzer, MD. Pediatrics, neonatal</a:t>
            </a:r>
          </a:p>
          <a:p>
            <a:pPr marL="0" indent="0">
              <a:buNone/>
            </a:pPr>
            <a:r>
              <a:rPr lang="en-US" sz="2400" dirty="0"/>
              <a:t>Deborah Richman, </a:t>
            </a:r>
            <a:r>
              <a:rPr lang="en-US" sz="2400" dirty="0" err="1"/>
              <a:t>MBChB</a:t>
            </a:r>
            <a:r>
              <a:rPr lang="en-US" sz="2400" dirty="0"/>
              <a:t>.  Anesthesiology</a:t>
            </a:r>
          </a:p>
          <a:p>
            <a:pPr marL="0" indent="0">
              <a:buNone/>
            </a:pPr>
            <a:r>
              <a:rPr lang="en-US" sz="2400" dirty="0" smtClean="0"/>
              <a:t>Paul Richman, MD.  Medicine, pulmonary/critical care</a:t>
            </a:r>
          </a:p>
          <a:p>
            <a:pPr marL="0" indent="0">
              <a:buNone/>
            </a:pPr>
            <a:r>
              <a:rPr lang="en-US" sz="2400" dirty="0" smtClean="0"/>
              <a:t>Sandy </a:t>
            </a:r>
            <a:r>
              <a:rPr lang="en-US" sz="2400" dirty="0"/>
              <a:t>Simon, MD.  Biochemistry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15564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28600"/>
            <a:ext cx="5486400" cy="685800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3600" dirty="0" smtClean="0"/>
              <a:t>CF family members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1534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Tara: </a:t>
            </a:r>
          </a:p>
          <a:p>
            <a:pPr marL="800100" lvl="2" indent="0">
              <a:buNone/>
            </a:pPr>
            <a:r>
              <a:rPr lang="en-US" sz="2000" dirty="0" smtClean="0"/>
              <a:t>Child with Pseudomonas airway colonization/infection.  She has the burden of chronic lung infection and respiratory therapy.  Later as a teenager she has an unplanned pregnancy and suffers </a:t>
            </a:r>
            <a:r>
              <a:rPr lang="en-US" sz="2000" dirty="0"/>
              <a:t>a medication error </a:t>
            </a:r>
            <a:r>
              <a:rPr lang="en-US" sz="2000" dirty="0" smtClean="0"/>
              <a:t>during an acute respiratory exacerbation.  A later episode of respiratory failure raises issues about DNR and consent by a minor </a:t>
            </a:r>
          </a:p>
          <a:p>
            <a:r>
              <a:rPr lang="en-US" sz="2400" dirty="0" smtClean="0">
                <a:solidFill>
                  <a:srgbClr val="0070C0"/>
                </a:solidFill>
              </a:rPr>
              <a:t>Chloe: </a:t>
            </a:r>
          </a:p>
          <a:p>
            <a:pPr marL="857250" lvl="2" indent="0">
              <a:buNone/>
            </a:pPr>
            <a:r>
              <a:rPr lang="en-US" sz="2000" dirty="0" smtClean="0"/>
              <a:t>Younger sib.  As a neonate, she has meconium ileus; raises issues of genetic screening and the pathophysiology of CFTR defects.  There is family stress related to a sick newborn.  Later in childhood she copes with pancreatic insufficiency.  As an adolescent she has delayed growth and maturation with adjustment problems at school.  At a later stage, she is referred for lung transplantation.</a:t>
            </a:r>
          </a:p>
          <a:p>
            <a:pPr marL="857250" lvl="2" indent="0">
              <a:buNone/>
            </a:pPr>
            <a:endParaRPr lang="en-US" sz="2000" dirty="0" smtClean="0"/>
          </a:p>
          <a:p>
            <a:r>
              <a:rPr lang="en-US" sz="2400" dirty="0" smtClean="0">
                <a:solidFill>
                  <a:srgbClr val="0070C0"/>
                </a:solidFill>
              </a:rPr>
              <a:t>Mother: </a:t>
            </a:r>
          </a:p>
          <a:p>
            <a:pPr marL="800100" lvl="2" indent="0">
              <a:buNone/>
            </a:pPr>
            <a:r>
              <a:rPr lang="en-US" sz="2000" dirty="0" smtClean="0"/>
              <a:t>Asymptomatic disease carrier</a:t>
            </a:r>
          </a:p>
          <a:p>
            <a:pPr marL="800100" lvl="2" indent="0">
              <a:buNone/>
            </a:pPr>
            <a:endParaRPr lang="en-US" sz="2000" dirty="0" smtClean="0"/>
          </a:p>
          <a:p>
            <a:r>
              <a:rPr lang="en-US" sz="2400" dirty="0" smtClean="0">
                <a:solidFill>
                  <a:srgbClr val="0070C0"/>
                </a:solidFill>
              </a:rPr>
              <a:t>Father;  Paternal grandfather</a:t>
            </a:r>
          </a:p>
          <a:p>
            <a:pPr marL="0" indent="0">
              <a:buNone/>
            </a:pPr>
            <a:r>
              <a:rPr lang="en-US" sz="2400" dirty="0" smtClean="0"/>
              <a:t>	</a:t>
            </a:r>
            <a:r>
              <a:rPr lang="en-US" sz="2000" dirty="0" smtClean="0"/>
              <a:t>Asymptomatic disease carrier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17481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239000" cy="76200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3600" dirty="0" smtClean="0"/>
              <a:t>Educational topics related to CF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200" dirty="0" smtClean="0">
                <a:solidFill>
                  <a:srgbClr val="0070C0"/>
                </a:solidFill>
              </a:rPr>
              <a:t>Molecular and cellular medicine</a:t>
            </a:r>
          </a:p>
          <a:p>
            <a:pPr lvl="1"/>
            <a:r>
              <a:rPr lang="en-US" sz="1500" dirty="0" smtClean="0"/>
              <a:t>Polymorphisms, genetic expression</a:t>
            </a:r>
          </a:p>
          <a:p>
            <a:pPr lvl="1"/>
            <a:r>
              <a:rPr lang="en-US" sz="1500" dirty="0" smtClean="0"/>
              <a:t>Modulators of enzyme function</a:t>
            </a:r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2200" dirty="0" smtClean="0">
                <a:solidFill>
                  <a:srgbClr val="0070C0"/>
                </a:solidFill>
              </a:rPr>
              <a:t>Physiology and pathophysiology of CF and its treatment</a:t>
            </a:r>
          </a:p>
          <a:p>
            <a:pPr lvl="1"/>
            <a:r>
              <a:rPr lang="en-US" sz="1500" dirty="0" smtClean="0"/>
              <a:t>Respiratory:  bacteriology, structural change, airflow obstruction, </a:t>
            </a:r>
            <a:r>
              <a:rPr lang="en-US" sz="1500" dirty="0"/>
              <a:t>g</a:t>
            </a:r>
            <a:r>
              <a:rPr lang="en-US" sz="1500" dirty="0" smtClean="0"/>
              <a:t>as exchange. </a:t>
            </a:r>
          </a:p>
          <a:p>
            <a:pPr lvl="1"/>
            <a:r>
              <a:rPr lang="en-US" sz="1500" dirty="0" smtClean="0"/>
              <a:t>Gastrointestinal: mucosal and exocrine dysfunction, malabsorption, diagnostic methods. </a:t>
            </a:r>
          </a:p>
          <a:p>
            <a:endParaRPr lang="en-US" sz="1500" dirty="0" smtClean="0"/>
          </a:p>
          <a:p>
            <a:pPr marL="0" indent="0">
              <a:buNone/>
            </a:pPr>
            <a:r>
              <a:rPr lang="en-US" sz="2200" dirty="0" smtClean="0">
                <a:solidFill>
                  <a:srgbClr val="0070C0"/>
                </a:solidFill>
              </a:rPr>
              <a:t>Patient care</a:t>
            </a:r>
          </a:p>
          <a:p>
            <a:pPr lvl="1"/>
            <a:r>
              <a:rPr lang="en-US" sz="1500" dirty="0" smtClean="0"/>
              <a:t>Patient safety, medication error and disclosure</a:t>
            </a:r>
          </a:p>
          <a:p>
            <a:pPr lvl="1"/>
            <a:r>
              <a:rPr lang="en-US" sz="1500" dirty="0" smtClean="0"/>
              <a:t>Transplantation medicine</a:t>
            </a:r>
          </a:p>
          <a:p>
            <a:pPr lvl="1"/>
            <a:r>
              <a:rPr lang="en-US" sz="1500" dirty="0" smtClean="0"/>
              <a:t>Respiratory failure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200" dirty="0" smtClean="0">
                <a:solidFill>
                  <a:srgbClr val="0070C0"/>
                </a:solidFill>
              </a:rPr>
              <a:t>Lifelong learning</a:t>
            </a:r>
          </a:p>
          <a:p>
            <a:pPr lvl="1"/>
            <a:r>
              <a:rPr lang="en-US" sz="1500" dirty="0" smtClean="0"/>
              <a:t>Evidence-based medicine: statistics, study design and outcome evaluation</a:t>
            </a:r>
            <a:endParaRPr lang="en-US" sz="15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200" dirty="0" smtClean="0">
                <a:solidFill>
                  <a:srgbClr val="0070C0"/>
                </a:solidFill>
              </a:rPr>
              <a:t>Social and professional issues</a:t>
            </a:r>
          </a:p>
          <a:p>
            <a:pPr lvl="1"/>
            <a:r>
              <a:rPr lang="en-US" sz="1500" dirty="0" smtClean="0"/>
              <a:t>Advance directives, End-of-life ethics</a:t>
            </a:r>
          </a:p>
          <a:p>
            <a:pPr lvl="1"/>
            <a:r>
              <a:rPr lang="en-US" sz="1500" dirty="0" smtClean="0"/>
              <a:t>Adolescent medicine and women’s health </a:t>
            </a:r>
          </a:p>
          <a:p>
            <a:pPr lvl="1"/>
            <a:r>
              <a:rPr lang="en-US" sz="1500" dirty="0" err="1" smtClean="0"/>
              <a:t>Interprofessional</a:t>
            </a:r>
            <a:r>
              <a:rPr lang="en-US" sz="1500" dirty="0" smtClean="0"/>
              <a:t> care</a:t>
            </a:r>
          </a:p>
          <a:p>
            <a:pPr lvl="1"/>
            <a:r>
              <a:rPr lang="en-US" sz="1500" dirty="0" smtClean="0"/>
              <a:t>Family-centered care; grief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06175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03F2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03F2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03F2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03F24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71600" y="76200"/>
            <a:ext cx="6019800" cy="639762"/>
          </a:xfrm>
        </p:spPr>
        <p:txBody>
          <a:bodyPr>
            <a:normAutofit/>
          </a:bodyPr>
          <a:lstStyle/>
          <a:p>
            <a:r>
              <a:rPr lang="en-US" sz="2800" dirty="0"/>
              <a:t>Phase-1 visits in 2014-15 : </a:t>
            </a:r>
            <a:r>
              <a:rPr lang="en-US" sz="2800" dirty="0" smtClean="0">
                <a:solidFill>
                  <a:srgbClr val="0070C0"/>
                </a:solidFill>
              </a:rPr>
              <a:t>Tara Olander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65336" y="733124"/>
            <a:ext cx="8421464" cy="533400"/>
          </a:xfrm>
        </p:spPr>
        <p:txBody>
          <a:bodyPr anchor="ctr" anchorCtr="0">
            <a:normAutofit/>
          </a:bodyPr>
          <a:lstStyle/>
          <a:p>
            <a:r>
              <a:rPr lang="en-US" sz="2000" dirty="0" err="1" smtClean="0">
                <a:solidFill>
                  <a:srgbClr val="0070C0"/>
                </a:solidFill>
              </a:rPr>
              <a:t>Pulm</a:t>
            </a:r>
            <a:r>
              <a:rPr lang="en-US" sz="2000" dirty="0" smtClean="0">
                <a:solidFill>
                  <a:srgbClr val="0070C0"/>
                </a:solidFill>
              </a:rPr>
              <a:t> pathophysiology: April 2015        	T.I.M.E. week #3: May 2015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81000" y="1298790"/>
            <a:ext cx="3048000" cy="4953000"/>
          </a:xfrm>
          <a:ln>
            <a:solidFill>
              <a:schemeClr val="bg1">
                <a:lumMod val="65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dirty="0" smtClean="0"/>
              <a:t>Tara age 8.  Learning topics:</a:t>
            </a:r>
          </a:p>
          <a:p>
            <a:pPr marL="182880"/>
            <a:r>
              <a:rPr lang="en-US" sz="1600" dirty="0" smtClean="0"/>
              <a:t>CF gene defects, epidemiology</a:t>
            </a:r>
          </a:p>
          <a:p>
            <a:pPr marL="182880"/>
            <a:r>
              <a:rPr lang="en-US" sz="1600" dirty="0" smtClean="0"/>
              <a:t>Mucosal function</a:t>
            </a:r>
          </a:p>
          <a:p>
            <a:pPr marL="182880"/>
            <a:r>
              <a:rPr lang="en-US" sz="1600" dirty="0" smtClean="0"/>
              <a:t>Airway bacterial flora </a:t>
            </a:r>
          </a:p>
          <a:p>
            <a:pPr marL="182880"/>
            <a:r>
              <a:rPr lang="en-US" sz="1600" dirty="0" smtClean="0"/>
              <a:t>Multi-organ disorder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900" dirty="0" smtClean="0"/>
              <a:t>Pedagogical method</a:t>
            </a:r>
          </a:p>
          <a:p>
            <a:r>
              <a:rPr lang="en-US" sz="1600" dirty="0"/>
              <a:t>s</a:t>
            </a:r>
            <a:r>
              <a:rPr lang="en-US" sz="1600" dirty="0" smtClean="0"/>
              <a:t>elf-study lecture on CF</a:t>
            </a:r>
          </a:p>
          <a:p>
            <a:r>
              <a:rPr lang="en-US" sz="1600" dirty="0" smtClean="0"/>
              <a:t>Interactive case study in class</a:t>
            </a: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900" dirty="0" smtClean="0"/>
              <a:t>Faculty</a:t>
            </a:r>
          </a:p>
          <a:p>
            <a:r>
              <a:rPr lang="en-US" sz="1600" dirty="0" smtClean="0"/>
              <a:t>Catherine Kier</a:t>
            </a:r>
          </a:p>
          <a:p>
            <a:r>
              <a:rPr lang="en-US" sz="1600" dirty="0" smtClean="0"/>
              <a:t>Paul Richman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Time: 2 hrs, 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83125" y="1283686"/>
            <a:ext cx="3317875" cy="5193314"/>
          </a:xfrm>
          <a:noFill/>
          <a:ln>
            <a:solidFill>
              <a:schemeClr val="bg1">
                <a:lumMod val="65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900" dirty="0" smtClean="0"/>
              <a:t>Tara age 15. Learning topics:</a:t>
            </a:r>
          </a:p>
          <a:p>
            <a:r>
              <a:rPr lang="en-US" sz="1600" dirty="0" smtClean="0"/>
              <a:t>Patient safety</a:t>
            </a:r>
          </a:p>
          <a:p>
            <a:r>
              <a:rPr lang="en-US" sz="1600" dirty="0" smtClean="0"/>
              <a:t>Medication error: disclosure</a:t>
            </a:r>
          </a:p>
          <a:p>
            <a:r>
              <a:rPr lang="en-US" sz="1600" dirty="0" smtClean="0"/>
              <a:t>Advance directives; ethics</a:t>
            </a:r>
          </a:p>
          <a:p>
            <a:r>
              <a:rPr lang="en-US" sz="1600" dirty="0" smtClean="0"/>
              <a:t>Human sexuality</a:t>
            </a:r>
          </a:p>
          <a:p>
            <a:r>
              <a:rPr lang="en-US" sz="1600" dirty="0" smtClean="0"/>
              <a:t>Communication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900" dirty="0" smtClean="0"/>
              <a:t>Pedagogical methods</a:t>
            </a:r>
          </a:p>
          <a:p>
            <a:r>
              <a:rPr lang="en-US" sz="1600" dirty="0" smtClean="0"/>
              <a:t>Video of a deep dive</a:t>
            </a:r>
          </a:p>
          <a:p>
            <a:r>
              <a:rPr lang="en-US" sz="1600" dirty="0" smtClean="0"/>
              <a:t>Interactive discussion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900" dirty="0" smtClean="0"/>
              <a:t>Faculty</a:t>
            </a:r>
          </a:p>
          <a:p>
            <a:r>
              <a:rPr lang="en-US" sz="1600" dirty="0" smtClean="0"/>
              <a:t>Planning: Iris </a:t>
            </a:r>
            <a:r>
              <a:rPr lang="en-US" sz="1600" dirty="0" err="1" smtClean="0"/>
              <a:t>Granek</a:t>
            </a:r>
            <a:r>
              <a:rPr lang="en-US" sz="1600" dirty="0" smtClean="0"/>
              <a:t>, Mary </a:t>
            </a:r>
            <a:r>
              <a:rPr lang="en-US" sz="1600" dirty="0" err="1" smtClean="0"/>
              <a:t>Kritzer</a:t>
            </a:r>
            <a:r>
              <a:rPr lang="en-US" sz="1600" dirty="0" smtClean="0"/>
              <a:t>, Paul </a:t>
            </a:r>
            <a:r>
              <a:rPr lang="en-US" sz="1600" dirty="0" err="1" smtClean="0"/>
              <a:t>RIchman</a:t>
            </a:r>
            <a:endParaRPr lang="en-US" sz="1600" dirty="0" smtClean="0"/>
          </a:p>
          <a:p>
            <a:r>
              <a:rPr lang="en-US" sz="1600" dirty="0" smtClean="0"/>
              <a:t>Video: Caroline </a:t>
            </a:r>
            <a:r>
              <a:rPr lang="en-US" sz="1600" dirty="0" err="1" smtClean="0"/>
              <a:t>Santora</a:t>
            </a:r>
            <a:r>
              <a:rPr lang="en-US" sz="1600" dirty="0" smtClean="0"/>
              <a:t>. Doctors C. Kier, M. Parker and S. </a:t>
            </a:r>
            <a:r>
              <a:rPr lang="en-US" sz="1600" dirty="0" err="1" smtClean="0"/>
              <a:t>Kunkov</a:t>
            </a:r>
            <a:r>
              <a:rPr lang="en-US" sz="1600" dirty="0" smtClean="0"/>
              <a:t>.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900" dirty="0" smtClean="0"/>
              <a:t>Time: 2 hrs.  </a:t>
            </a:r>
            <a:r>
              <a:rPr lang="en-US" sz="1600" dirty="0" smtClean="0"/>
              <a:t>New course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329372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9375" y="990600"/>
            <a:ext cx="8991600" cy="639762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     TTMS course		MFM Course</a:t>
            </a:r>
            <a:r>
              <a:rPr lang="en-US" sz="2000" dirty="0">
                <a:solidFill>
                  <a:srgbClr val="0070C0"/>
                </a:solidFill>
              </a:rPr>
              <a:t>	</a:t>
            </a:r>
            <a:r>
              <a:rPr lang="en-US" sz="2000" dirty="0" smtClean="0">
                <a:solidFill>
                  <a:srgbClr val="0070C0"/>
                </a:solidFill>
              </a:rPr>
              <a:t>GI Pathophysiology	MCS course</a:t>
            </a:r>
            <a:endParaRPr lang="en-US" sz="2000" dirty="0">
              <a:solidFill>
                <a:srgbClr val="0070C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724401" y="1681236"/>
            <a:ext cx="2209800" cy="5024364"/>
          </a:xfrm>
          <a:ln>
            <a:solidFill>
              <a:schemeClr val="bg1">
                <a:lumMod val="65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1800" dirty="0" smtClean="0">
                <a:solidFill>
                  <a:srgbClr val="0070C0"/>
                </a:solidFill>
              </a:rPr>
              <a:t>Chloe, age 13 </a:t>
            </a:r>
          </a:p>
          <a:p>
            <a:pPr marL="0" indent="0">
              <a:buNone/>
            </a:pPr>
            <a:r>
              <a:rPr lang="en-US" sz="1800" dirty="0" smtClean="0"/>
              <a:t>Learning topics</a:t>
            </a:r>
          </a:p>
          <a:p>
            <a:r>
              <a:rPr lang="en-US" sz="1500" dirty="0" smtClean="0"/>
              <a:t>Pancreatic enzymes </a:t>
            </a:r>
          </a:p>
          <a:p>
            <a:r>
              <a:rPr lang="en-US" sz="1500" dirty="0" smtClean="0"/>
              <a:t>Nutrition/maturation</a:t>
            </a:r>
          </a:p>
          <a:p>
            <a:r>
              <a:rPr lang="en-US" sz="1500" dirty="0" smtClean="0"/>
              <a:t>EMR skills</a:t>
            </a:r>
            <a:endParaRPr lang="en-US" sz="1500" dirty="0"/>
          </a:p>
          <a:p>
            <a:pPr>
              <a:lnSpc>
                <a:spcPct val="110000"/>
              </a:lnSpc>
            </a:pPr>
            <a:endParaRPr lang="en-US" sz="1800" dirty="0" smtClean="0"/>
          </a:p>
          <a:p>
            <a:pPr>
              <a:lnSpc>
                <a:spcPct val="110000"/>
              </a:lnSpc>
            </a:pPr>
            <a:endParaRPr lang="en-US" sz="1800" dirty="0" smtClean="0"/>
          </a:p>
          <a:p>
            <a:pPr marL="0" indent="0">
              <a:buNone/>
            </a:pPr>
            <a:r>
              <a:rPr lang="en-US" sz="1900" dirty="0" smtClean="0"/>
              <a:t>Pedagogical methods</a:t>
            </a:r>
          </a:p>
          <a:p>
            <a:pPr marL="288925" indent="-288925"/>
            <a:r>
              <a:rPr lang="en-US" sz="1500" dirty="0" smtClean="0"/>
              <a:t>Small Groups work</a:t>
            </a:r>
          </a:p>
          <a:p>
            <a:pPr marL="288925" indent="-288925"/>
            <a:r>
              <a:rPr lang="en-US" sz="1500" dirty="0" smtClean="0"/>
              <a:t>Critique of EMR note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Faculty</a:t>
            </a:r>
          </a:p>
          <a:p>
            <a:r>
              <a:rPr lang="en-US" sz="1500" dirty="0" smtClean="0"/>
              <a:t>Cathy Kier</a:t>
            </a:r>
          </a:p>
          <a:p>
            <a:r>
              <a:rPr lang="en-US" sz="1500" dirty="0" err="1" smtClean="0"/>
              <a:t>Anu</a:t>
            </a:r>
            <a:r>
              <a:rPr lang="en-US" sz="1500" dirty="0" smtClean="0"/>
              <a:t> Chawla</a:t>
            </a:r>
          </a:p>
          <a:p>
            <a:pPr marL="0" indent="0">
              <a:lnSpc>
                <a:spcPct val="160000"/>
              </a:lnSpc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Time:  2 hours min</a:t>
            </a:r>
          </a:p>
          <a:p>
            <a:r>
              <a:rPr lang="en-US" sz="1600" dirty="0" smtClean="0"/>
              <a:t>Adapt an existing case</a:t>
            </a:r>
            <a:endParaRPr lang="en-US" sz="1600" dirty="0"/>
          </a:p>
        </p:txBody>
      </p:sp>
      <p:sp>
        <p:nvSpPr>
          <p:cNvPr id="9" name="Title 3"/>
          <p:cNvSpPr txBox="1">
            <a:spLocks/>
          </p:cNvSpPr>
          <p:nvPr/>
        </p:nvSpPr>
        <p:spPr>
          <a:xfrm>
            <a:off x="304800" y="198438"/>
            <a:ext cx="8534400" cy="6397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i="1" dirty="0" smtClean="0"/>
              <a:t>Additional Proposed </a:t>
            </a:r>
            <a:r>
              <a:rPr lang="en-US" sz="2800" dirty="0" smtClean="0"/>
              <a:t>Phase-1 visits:  2015-16 </a:t>
            </a:r>
          </a:p>
          <a:p>
            <a:r>
              <a:rPr lang="en-US" sz="2800" dirty="0" smtClean="0">
                <a:solidFill>
                  <a:srgbClr val="0070C0"/>
                </a:solidFill>
              </a:rPr>
              <a:t>Chloe Olander in the Electronic Health Record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11" name="Content Placeholder 5"/>
          <p:cNvSpPr txBox="1">
            <a:spLocks/>
          </p:cNvSpPr>
          <p:nvPr/>
        </p:nvSpPr>
        <p:spPr>
          <a:xfrm>
            <a:off x="79375" y="1685590"/>
            <a:ext cx="2359025" cy="5020010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>
                <a:solidFill>
                  <a:srgbClr val="0070C0"/>
                </a:solidFill>
              </a:rPr>
              <a:t>Chloe, newborn.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/>
              <a:t>Learning topics</a:t>
            </a:r>
          </a:p>
          <a:p>
            <a:r>
              <a:rPr lang="en-US" sz="1500" dirty="0" smtClean="0"/>
              <a:t>Obstructed bowel. </a:t>
            </a:r>
          </a:p>
          <a:p>
            <a:r>
              <a:rPr lang="en-US" sz="1600" dirty="0" smtClean="0"/>
              <a:t>Genetic screening</a:t>
            </a:r>
          </a:p>
          <a:p>
            <a:r>
              <a:rPr lang="en-US" sz="1600" dirty="0" smtClean="0"/>
              <a:t>Electronic med record</a:t>
            </a:r>
          </a:p>
          <a:p>
            <a:endParaRPr lang="en-US" sz="1600" dirty="0" smtClean="0"/>
          </a:p>
          <a:p>
            <a:pPr marL="0" indent="0">
              <a:lnSpc>
                <a:spcPct val="160000"/>
              </a:lnSpc>
              <a:buFont typeface="Arial" panose="020B0604020202020204" pitchFamily="34" charset="0"/>
              <a:buNone/>
            </a:pPr>
            <a:endParaRPr lang="en-US" sz="18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/>
              <a:t>Pedagogical methods</a:t>
            </a:r>
          </a:p>
          <a:p>
            <a:r>
              <a:rPr lang="en-US" sz="1500" dirty="0" smtClean="0"/>
              <a:t>Background reading, CF</a:t>
            </a:r>
          </a:p>
          <a:p>
            <a:r>
              <a:rPr lang="en-US" sz="1500" dirty="0" smtClean="0"/>
              <a:t>Introduction to EMR</a:t>
            </a:r>
          </a:p>
          <a:p>
            <a:endParaRPr lang="en-US" sz="16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/>
              <a:t>Faculty</a:t>
            </a:r>
          </a:p>
          <a:p>
            <a:r>
              <a:rPr lang="en-US" sz="1500" dirty="0" smtClean="0"/>
              <a:t>Jonathan </a:t>
            </a:r>
            <a:r>
              <a:rPr lang="en-US" sz="1500" dirty="0" err="1" smtClean="0"/>
              <a:t>Mintzer</a:t>
            </a:r>
            <a:endParaRPr lang="en-US" sz="1500" dirty="0" smtClean="0"/>
          </a:p>
          <a:p>
            <a:r>
              <a:rPr lang="en-US" sz="1500" dirty="0" smtClean="0"/>
              <a:t>Patricia Galvin-Parton</a:t>
            </a:r>
          </a:p>
          <a:p>
            <a:pPr marL="0" indent="0">
              <a:lnSpc>
                <a:spcPct val="160000"/>
              </a:lnSpc>
              <a:buFont typeface="Arial" panose="020B0604020202020204" pitchFamily="34" charset="0"/>
              <a:buNone/>
            </a:pPr>
            <a:endParaRPr lang="en-US" sz="16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/>
              <a:t>Time: 1 hours</a:t>
            </a:r>
          </a:p>
          <a:p>
            <a:r>
              <a:rPr lang="en-US" sz="1600" dirty="0" smtClean="0"/>
              <a:t>New case in existing course</a:t>
            </a:r>
            <a:endParaRPr lang="en-US" sz="1600" dirty="0"/>
          </a:p>
        </p:txBody>
      </p:sp>
      <p:sp>
        <p:nvSpPr>
          <p:cNvPr id="12" name="Content Placeholder 7"/>
          <p:cNvSpPr>
            <a:spLocks noGrp="1"/>
          </p:cNvSpPr>
          <p:nvPr>
            <p:ph sz="quarter" idx="4"/>
          </p:nvPr>
        </p:nvSpPr>
        <p:spPr>
          <a:xfrm>
            <a:off x="2438400" y="1685589"/>
            <a:ext cx="2286000" cy="5020011"/>
          </a:xfrm>
          <a:ln>
            <a:solidFill>
              <a:schemeClr val="bg1">
                <a:lumMod val="65000"/>
              </a:schemeClr>
            </a:solidFill>
          </a:ln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900" dirty="0" smtClean="0">
                <a:solidFill>
                  <a:srgbClr val="0070C0"/>
                </a:solidFill>
              </a:rPr>
              <a:t>Chloe, infant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900" dirty="0" smtClean="0"/>
              <a:t>Learning topics: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Gene polymorphism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Genetic modifiers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CFTR function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Host vs. microbe </a:t>
            </a:r>
          </a:p>
          <a:p>
            <a:endParaRPr lang="en-US" sz="2000" dirty="0" smtClean="0"/>
          </a:p>
          <a:p>
            <a:pPr marL="0" indent="0">
              <a:buNone/>
            </a:pPr>
            <a:r>
              <a:rPr lang="en-US" sz="2900" dirty="0" smtClean="0"/>
              <a:t>Pedagogical methods</a:t>
            </a:r>
          </a:p>
          <a:p>
            <a:r>
              <a:rPr lang="en-US" dirty="0" smtClean="0"/>
              <a:t>OSCE using EMR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900" dirty="0" smtClean="0"/>
              <a:t>Faculty:</a:t>
            </a:r>
          </a:p>
          <a:p>
            <a:pPr>
              <a:lnSpc>
                <a:spcPct val="120000"/>
              </a:lnSpc>
            </a:pPr>
            <a:r>
              <a:rPr lang="en-US" dirty="0" err="1" smtClean="0"/>
              <a:t>Rafaat</a:t>
            </a:r>
            <a:r>
              <a:rPr lang="en-US" dirty="0" smtClean="0"/>
              <a:t> </a:t>
            </a:r>
            <a:r>
              <a:rPr lang="en-US" dirty="0" err="1" smtClean="0"/>
              <a:t>ElMaghrabi</a:t>
            </a: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Paul Richman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Sandy Simon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2900" dirty="0" smtClean="0"/>
              <a:t>Time: 2 hrs</a:t>
            </a:r>
          </a:p>
          <a:p>
            <a:r>
              <a:rPr lang="en-US" sz="2600" dirty="0" smtClean="0"/>
              <a:t>New session</a:t>
            </a:r>
          </a:p>
          <a:p>
            <a:endParaRPr lang="en-US" dirty="0"/>
          </a:p>
        </p:txBody>
      </p:sp>
      <p:sp>
        <p:nvSpPr>
          <p:cNvPr id="13" name="Content Placeholder 5"/>
          <p:cNvSpPr>
            <a:spLocks noGrp="1"/>
          </p:cNvSpPr>
          <p:nvPr>
            <p:ph sz="half" idx="2"/>
          </p:nvPr>
        </p:nvSpPr>
        <p:spPr>
          <a:xfrm>
            <a:off x="6925492" y="1681236"/>
            <a:ext cx="2218508" cy="5024364"/>
          </a:xfrm>
          <a:ln>
            <a:solidFill>
              <a:schemeClr val="bg1">
                <a:lumMod val="65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dirty="0" smtClean="0">
                <a:solidFill>
                  <a:srgbClr val="0070C0"/>
                </a:solidFill>
              </a:rPr>
              <a:t>Chloe, age 19. </a:t>
            </a:r>
            <a:r>
              <a:rPr lang="en-US" sz="1800" dirty="0" smtClean="0"/>
              <a:t>Learning topics</a:t>
            </a:r>
          </a:p>
          <a:p>
            <a:r>
              <a:rPr lang="en-US" sz="1500" dirty="0" smtClean="0"/>
              <a:t>Intra-family stress</a:t>
            </a:r>
          </a:p>
          <a:p>
            <a:r>
              <a:rPr lang="en-US" sz="1500" dirty="0" smtClean="0"/>
              <a:t>Organ Transplant</a:t>
            </a:r>
          </a:p>
          <a:p>
            <a:r>
              <a:rPr lang="en-US" sz="1500" dirty="0" smtClean="0"/>
              <a:t>Allocation of medical resources</a:t>
            </a:r>
          </a:p>
          <a:p>
            <a:endParaRPr lang="en-US" sz="1600" dirty="0"/>
          </a:p>
          <a:p>
            <a:pPr marL="0" indent="0">
              <a:spcBef>
                <a:spcPts val="1200"/>
              </a:spcBef>
              <a:buNone/>
            </a:pPr>
            <a:r>
              <a:rPr lang="en-US" sz="1800" dirty="0" smtClean="0"/>
              <a:t>Pedagogical methods</a:t>
            </a:r>
          </a:p>
          <a:p>
            <a:r>
              <a:rPr lang="en-US" sz="1500" dirty="0" smtClean="0"/>
              <a:t>Case-based  seminar, write progress note</a:t>
            </a:r>
          </a:p>
          <a:p>
            <a:endParaRPr lang="en-US" sz="1600" dirty="0"/>
          </a:p>
          <a:p>
            <a:pPr marL="0" indent="0">
              <a:buNone/>
            </a:pPr>
            <a:r>
              <a:rPr lang="en-US" sz="1800" dirty="0" smtClean="0"/>
              <a:t>Faculty</a:t>
            </a:r>
          </a:p>
          <a:p>
            <a:r>
              <a:rPr lang="en-US" sz="1500" dirty="0" smtClean="0"/>
              <a:t>Michael </a:t>
            </a:r>
            <a:r>
              <a:rPr lang="en-US" sz="1500" dirty="0" err="1" smtClean="0"/>
              <a:t>Vetrano</a:t>
            </a:r>
            <a:r>
              <a:rPr lang="en-US" sz="1500" dirty="0" smtClean="0"/>
              <a:t>, Cathy Kier</a:t>
            </a:r>
          </a:p>
          <a:p>
            <a:pPr marL="0" indent="0">
              <a:lnSpc>
                <a:spcPct val="160000"/>
              </a:lnSpc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800" dirty="0" smtClean="0"/>
              <a:t>Time: 2 hours</a:t>
            </a:r>
          </a:p>
          <a:p>
            <a:r>
              <a:rPr lang="en-US" sz="1600" dirty="0" smtClean="0"/>
              <a:t>New case in existing course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72657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0854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52400" y="2286000"/>
            <a:ext cx="88392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Other proposed Olander visits: Phase 2 and Phase 3 </a:t>
            </a:r>
            <a:r>
              <a:rPr lang="en-US" sz="2400" i="1" dirty="0" smtClean="0"/>
              <a:t>in the learn curriculum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22066801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Curricular phase 2</a:t>
            </a:r>
            <a:endParaRPr lang="en-US" sz="3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295400" y="990600"/>
            <a:ext cx="6705600" cy="609600"/>
          </a:xfrm>
        </p:spPr>
        <p:txBody>
          <a:bodyPr anchor="ctr" anchorCtr="0">
            <a:normAutofit fontScale="92500"/>
          </a:bodyPr>
          <a:lstStyle/>
          <a:p>
            <a:r>
              <a:rPr lang="en-US" sz="1900" dirty="0" err="1" smtClean="0">
                <a:solidFill>
                  <a:srgbClr val="0070C0"/>
                </a:solidFill>
              </a:rPr>
              <a:t>Peds</a:t>
            </a:r>
            <a:r>
              <a:rPr lang="en-US" sz="1900" dirty="0" smtClean="0">
                <a:solidFill>
                  <a:srgbClr val="0070C0"/>
                </a:solidFill>
              </a:rPr>
              <a:t>/OB clerkship, Mar 2016           Translational pillar: Genetics </a:t>
            </a:r>
            <a:r>
              <a:rPr lang="en-US" sz="19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**</a:t>
            </a:r>
            <a:r>
              <a:rPr lang="en-US" sz="1900" dirty="0" smtClean="0">
                <a:solidFill>
                  <a:srgbClr val="0070C0"/>
                </a:solidFill>
              </a:rPr>
              <a:t>         </a:t>
            </a:r>
            <a:endParaRPr lang="en-US" sz="1900" dirty="0">
              <a:solidFill>
                <a:srgbClr val="0070C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295400" y="1524000"/>
            <a:ext cx="3048000" cy="4648200"/>
          </a:xfrm>
          <a:ln>
            <a:solidFill>
              <a:schemeClr val="bg1">
                <a:lumMod val="65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800" dirty="0" smtClean="0"/>
              <a:t>Chloe, newborn to age 2.</a:t>
            </a:r>
          </a:p>
          <a:p>
            <a:pPr marL="0" indent="0">
              <a:buNone/>
            </a:pPr>
            <a:r>
              <a:rPr lang="en-US" sz="1800" dirty="0" smtClean="0"/>
              <a:t>Learning topics</a:t>
            </a:r>
          </a:p>
          <a:p>
            <a:r>
              <a:rPr lang="en-US" sz="1500" dirty="0" smtClean="0"/>
              <a:t>Obstructed bowel, peritonitis. </a:t>
            </a:r>
          </a:p>
          <a:p>
            <a:r>
              <a:rPr lang="en-US" sz="1500" dirty="0" smtClean="0"/>
              <a:t>Infant feeding</a:t>
            </a:r>
          </a:p>
          <a:p>
            <a:r>
              <a:rPr lang="en-US" sz="1500" dirty="0" smtClean="0"/>
              <a:t>Volume resuscitation</a:t>
            </a:r>
          </a:p>
          <a:p>
            <a:r>
              <a:rPr lang="en-US" sz="1500" dirty="0" err="1" smtClean="0"/>
              <a:t>Pancr</a:t>
            </a:r>
            <a:r>
              <a:rPr lang="en-US" sz="1500" dirty="0" smtClean="0"/>
              <a:t> enzyme replacement</a:t>
            </a:r>
          </a:p>
          <a:p>
            <a:endParaRPr lang="en-US" sz="1600" dirty="0"/>
          </a:p>
          <a:p>
            <a:pPr marL="0" indent="0">
              <a:buNone/>
            </a:pPr>
            <a:r>
              <a:rPr lang="en-US" sz="1800" dirty="0" smtClean="0"/>
              <a:t>Pedagogical methods</a:t>
            </a:r>
          </a:p>
          <a:p>
            <a:r>
              <a:rPr lang="en-US" sz="1500" dirty="0" smtClean="0"/>
              <a:t>Case-based  interactive seminar</a:t>
            </a:r>
          </a:p>
          <a:p>
            <a:endParaRPr lang="en-US" sz="1600" dirty="0"/>
          </a:p>
          <a:p>
            <a:pPr marL="0" indent="0">
              <a:buNone/>
            </a:pPr>
            <a:r>
              <a:rPr lang="en-US" sz="1800" dirty="0" smtClean="0"/>
              <a:t>Faculty</a:t>
            </a:r>
          </a:p>
          <a:p>
            <a:r>
              <a:rPr lang="en-US" sz="1500" dirty="0" smtClean="0"/>
              <a:t>Jonathan Mintzer</a:t>
            </a:r>
          </a:p>
          <a:p>
            <a:r>
              <a:rPr lang="en-US" sz="1500" dirty="0" smtClean="0"/>
              <a:t>Maribeth Chitkara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800" dirty="0" smtClean="0"/>
              <a:t>Time: 2 hours</a:t>
            </a:r>
          </a:p>
          <a:p>
            <a:r>
              <a:rPr lang="en-US" sz="1600" dirty="0" smtClean="0"/>
              <a:t>New case in an existing series</a:t>
            </a:r>
            <a:endParaRPr lang="en-US" sz="16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797425" y="1524000"/>
            <a:ext cx="2974975" cy="4648200"/>
          </a:xfrm>
          <a:ln>
            <a:solidFill>
              <a:schemeClr val="bg1">
                <a:lumMod val="65000"/>
              </a:schemeClr>
            </a:solidFill>
          </a:ln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9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Chloe newborn, mom age 36  Learning topics: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Genetic polymorphisms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Genetic modifiers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Chloride channel function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Host-microbe interaction</a:t>
            </a:r>
          </a:p>
          <a:p>
            <a:endParaRPr lang="en-US" sz="2000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en-US" sz="29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Pedagogical methods</a:t>
            </a:r>
          </a:p>
          <a:p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To be determined</a:t>
            </a:r>
          </a:p>
          <a:p>
            <a:pPr marL="0" indent="0">
              <a:buNone/>
            </a:pPr>
            <a:endParaRPr lang="en-US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en-US" sz="29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Faculty: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Sidonie Morrison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Patricia Galvin-Parton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Sandy Simon</a:t>
            </a:r>
          </a:p>
          <a:p>
            <a:pPr marL="0" indent="0">
              <a:buNone/>
            </a:pPr>
            <a:endParaRPr lang="en-US" dirty="0" smtClean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en-US" sz="29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Time: ~3 hrs</a:t>
            </a:r>
          </a:p>
          <a:p>
            <a:r>
              <a:rPr lang="en-US" sz="2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Part of a new pillar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724400" y="63246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** possible curricular “visit”</a:t>
            </a:r>
            <a:endParaRPr lang="en-US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04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</TotalTime>
  <Words>786</Words>
  <Application>Microsoft Office PowerPoint</Application>
  <PresentationFormat>On-screen Show (4:3)</PresentationFormat>
  <Paragraphs>225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The Olander Family Cystic Fibrosis </vt:lpstr>
      <vt:lpstr>CF-family project faculty</vt:lpstr>
      <vt:lpstr>CF family members</vt:lpstr>
      <vt:lpstr>Educational topics related to CF</vt:lpstr>
      <vt:lpstr>Phase-1 visits in 2014-15 : Tara Olander</vt:lpstr>
      <vt:lpstr>PowerPoint Presentation</vt:lpstr>
      <vt:lpstr>End</vt:lpstr>
      <vt:lpstr>Other proposed Olander visits: Phase 2 and Phase 3 in the learn curriculum</vt:lpstr>
      <vt:lpstr>Curricular phase 2</vt:lpstr>
      <vt:lpstr>Curricular phase 3</vt:lpstr>
    </vt:vector>
  </TitlesOfParts>
  <Company>Stony Brook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OCystic Fibrosis</dc:title>
  <dc:creator>Richman, Paul S.</dc:creator>
  <cp:lastModifiedBy>Richman, Paul S.</cp:lastModifiedBy>
  <cp:revision>53</cp:revision>
  <cp:lastPrinted>2014-01-16T18:29:37Z</cp:lastPrinted>
  <dcterms:created xsi:type="dcterms:W3CDTF">2014-01-14T19:08:05Z</dcterms:created>
  <dcterms:modified xsi:type="dcterms:W3CDTF">2015-06-01T17:09:05Z</dcterms:modified>
</cp:coreProperties>
</file>