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3"/>
  </p:notesMasterIdLst>
  <p:sldIdLst>
    <p:sldId id="256" r:id="rId2"/>
    <p:sldId id="257" r:id="rId3"/>
    <p:sldId id="258" r:id="rId4"/>
    <p:sldId id="268" r:id="rId5"/>
    <p:sldId id="259" r:id="rId6"/>
    <p:sldId id="260" r:id="rId7"/>
    <p:sldId id="265" r:id="rId8"/>
    <p:sldId id="262" r:id="rId9"/>
    <p:sldId id="263" r:id="rId10"/>
    <p:sldId id="269" r:id="rId11"/>
    <p:sldId id="270" r:id="rId12"/>
    <p:sldId id="271" r:id="rId13"/>
    <p:sldId id="272" r:id="rId14"/>
    <p:sldId id="273" r:id="rId15"/>
    <p:sldId id="274" r:id="rId16"/>
    <p:sldId id="275" r:id="rId17"/>
    <p:sldId id="276" r:id="rId18"/>
    <p:sldId id="277" r:id="rId19"/>
    <p:sldId id="279" r:id="rId20"/>
    <p:sldId id="278" r:id="rId21"/>
    <p:sldId id="26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50" autoAdjust="0"/>
  </p:normalViewPr>
  <p:slideViewPr>
    <p:cSldViewPr>
      <p:cViewPr varScale="1">
        <p:scale>
          <a:sx n="90" d="100"/>
          <a:sy n="90" d="100"/>
        </p:scale>
        <p:origin x="-730"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74797C7-33A0-4ED5-AE78-18DFBF2F2F2D}" type="datetimeFigureOut">
              <a:rPr lang="en-US"/>
              <a:pPr>
                <a:defRPr/>
              </a:pPr>
              <a:t>8/7/2012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2065116-2976-4652-8671-9BCD947ACC6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r>
              <a:rPr lang="en-US" dirty="0" smtClean="0"/>
              <a:t>In a study of over 2700 high school athletes, only 1.9% were disqualified from participating in sports and an additional 12% required follow-up for a prior injury, nutritional counseling, physical therapy, or undiagnosed HTN.  So the goal of the </a:t>
            </a:r>
            <a:r>
              <a:rPr lang="en-US" dirty="0" err="1" smtClean="0"/>
              <a:t>preparticipation</a:t>
            </a:r>
            <a:r>
              <a:rPr lang="en-US" dirty="0" smtClean="0"/>
              <a:t> physical for the majority of young athletes is to discuss healthy training and to use the opportunity to engage them in care, establish a rapport with the patient, and screen for risky behaviors (</a:t>
            </a:r>
            <a:r>
              <a:rPr lang="en-US" dirty="0" err="1" smtClean="0"/>
              <a:t>ie</a:t>
            </a:r>
            <a:r>
              <a:rPr lang="en-US" dirty="0" smtClean="0"/>
              <a:t>, HEADDS exam).</a:t>
            </a:r>
          </a:p>
          <a:p>
            <a:pPr fontAlgn="auto">
              <a:spcBef>
                <a:spcPts val="0"/>
              </a:spcBef>
              <a:spcAft>
                <a:spcPts val="0"/>
              </a:spcAft>
              <a:defRPr/>
            </a:pPr>
            <a:endParaRPr lang="en-US" dirty="0" smtClean="0"/>
          </a:p>
          <a:p>
            <a:pPr fontAlgn="auto">
              <a:spcBef>
                <a:spcPts val="0"/>
              </a:spcBef>
              <a:spcAft>
                <a:spcPts val="0"/>
              </a:spcAft>
              <a:defRPr/>
            </a:pPr>
            <a:r>
              <a:rPr lang="en-US" sz="1050" dirty="0" smtClean="0"/>
              <a:t>Smith J. and </a:t>
            </a:r>
            <a:r>
              <a:rPr lang="en-US" sz="1050" dirty="0" err="1" smtClean="0"/>
              <a:t>Laskowski</a:t>
            </a:r>
            <a:r>
              <a:rPr lang="en-US" sz="1050" dirty="0" smtClean="0"/>
              <a:t> JS.  The </a:t>
            </a:r>
            <a:r>
              <a:rPr lang="en-US" sz="1050" dirty="0" err="1" smtClean="0"/>
              <a:t>Preparticipation</a:t>
            </a:r>
            <a:r>
              <a:rPr lang="en-US" sz="1050" dirty="0" smtClean="0"/>
              <a:t> Physical Examination:  Mayo Clinic experience with 2,739 examinations.  Mayo </a:t>
            </a:r>
            <a:r>
              <a:rPr lang="en-US" sz="1050" dirty="0" err="1" smtClean="0"/>
              <a:t>Clin</a:t>
            </a:r>
            <a:r>
              <a:rPr lang="en-US" sz="1050" dirty="0" smtClean="0"/>
              <a:t> Proc. 1998;73:491-429. </a:t>
            </a:r>
            <a:endParaRPr lang="en-US" sz="1050" dirty="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F0241B-6E24-4A1F-94DA-1ACB6187850D}" type="slidenum">
              <a:rPr lang="en-US"/>
              <a:pPr fontAlgn="base">
                <a:spcBef>
                  <a:spcPct val="0"/>
                </a:spcBef>
                <a:spcAft>
                  <a:spcPct val="0"/>
                </a:spcAft>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Need to screen 200,000 children and adolescents to detect 1,000 athletes who are at risk for sudden death and 1 would actually die.</a:t>
            </a:r>
          </a:p>
          <a:p>
            <a:pPr>
              <a:spcBef>
                <a:spcPct val="0"/>
              </a:spcBef>
            </a:pPr>
            <a:endParaRPr lang="en-US" smtClean="0"/>
          </a:p>
          <a:p>
            <a:pPr>
              <a:spcBef>
                <a:spcPct val="0"/>
              </a:spcBef>
            </a:pPr>
            <a:r>
              <a:rPr lang="en-US" sz="1000" smtClean="0"/>
              <a:t>Lyznicki JM, Nielsen NH, Schneider JF.  Cardiovascular Screening of Student Athletes.  Am Fam Physician.  2000;62(4):765-74.</a:t>
            </a:r>
          </a:p>
          <a:p>
            <a:pPr>
              <a:spcBef>
                <a:spcPct val="0"/>
              </a:spcBef>
            </a:pPr>
            <a:endParaRPr lang="en-US" smtClean="0"/>
          </a:p>
          <a:p>
            <a:pPr>
              <a:spcBef>
                <a:spcPct val="0"/>
              </a:spcBef>
            </a:pPr>
            <a:endParaRPr lang="en-US" smtClean="0"/>
          </a:p>
          <a:p>
            <a:pPr>
              <a:spcBef>
                <a:spcPct val="0"/>
              </a:spcBef>
            </a:pPr>
            <a:endParaRPr lang="en-US" smtClean="0"/>
          </a:p>
        </p:txBody>
      </p:sp>
      <p:sp>
        <p:nvSpPr>
          <p:cNvPr id="184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37E277-014F-4546-90C4-91E4C2C021C3}" type="slidenum">
              <a:rPr lang="en-US"/>
              <a:pPr fontAlgn="base">
                <a:spcBef>
                  <a:spcPct val="0"/>
                </a:spcBef>
                <a:spcAft>
                  <a:spcPct val="0"/>
                </a:spcAft>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Only 11% of athletes with a cardiomyopathy survived a cardiac arrest on the field despite witnessed collapse, timely initiation of CPR, and prompt defibrillation.  So having a defibrillator at the field does not override the recommendations for an athlete with a cardiomyopathy to be disqualified from play.</a:t>
            </a:r>
          </a:p>
          <a:p>
            <a:pPr>
              <a:spcBef>
                <a:spcPct val="0"/>
              </a:spcBef>
            </a:pPr>
            <a:endParaRPr lang="en-US" smtClean="0"/>
          </a:p>
          <a:p>
            <a:pPr>
              <a:spcBef>
                <a:spcPct val="0"/>
              </a:spcBef>
            </a:pPr>
            <a:r>
              <a:rPr lang="en-US" smtClean="0"/>
              <a:t>Drezner JA, Rogers KJ.  Sudden Cardiac Arrest in Intercollegiate Athletes:  Detailed analysis and outcomes of resuscitation in nine cases.  Heart Rhythm.  2006 Jul;3(7):755-9.</a:t>
            </a:r>
          </a:p>
        </p:txBody>
      </p:sp>
      <p:sp>
        <p:nvSpPr>
          <p:cNvPr id="204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EEF5A2C-874D-4D75-99DE-C469C8558481}" type="slidenum">
              <a:rPr lang="en-US"/>
              <a:pPr fontAlgn="base">
                <a:spcBef>
                  <a:spcPct val="0"/>
                </a:spcBef>
                <a:spcAft>
                  <a:spcPct val="0"/>
                </a:spcAft>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75% of significant findings on the preparticipant physical are uncovered by taking a thorough history.  Histories for middle school and high school athletes should be confirmed by a parent.</a:t>
            </a:r>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7C74D0-F6EC-45FB-AB18-72812B7C6E51}" type="slidenum">
              <a:rPr lang="en-US"/>
              <a:pPr fontAlgn="base">
                <a:spcBef>
                  <a:spcPct val="0"/>
                </a:spcBef>
                <a:spcAft>
                  <a:spcPct val="0"/>
                </a:spcAft>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45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4A41CEA-E912-4379-980C-66F4A0D7DA42}" type="slidenum">
              <a:rPr lang="en-US"/>
              <a:pPr fontAlgn="base">
                <a:spcBef>
                  <a:spcPct val="0"/>
                </a:spcBef>
                <a:spcAft>
                  <a:spcPct val="0"/>
                </a:spcAft>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5E22F74-FC64-4C67-839E-0FF4EDC87724}" type="slidenum">
              <a:rPr lang="en-US"/>
              <a:pPr fontAlgn="base">
                <a:spcBef>
                  <a:spcPct val="0"/>
                </a:spcBef>
                <a:spcAft>
                  <a:spcPct val="0"/>
                </a:spcAft>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patient or parent should complete their section first and it should be reviewed by the physician before signing off on the physical</a:t>
            </a:r>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589310C-B5D1-4661-A605-6CF9B6E06A8E}" type="slidenum">
              <a:rPr lang="en-US"/>
              <a:pPr fontAlgn="base">
                <a:spcBef>
                  <a:spcPct val="0"/>
                </a:spcBef>
                <a:spcAft>
                  <a:spcPct val="0"/>
                </a:spcAft>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FFD958FD-814C-45B3-AFEE-2C39F0195D64}" type="datetimeFigureOut">
              <a:rPr lang="en-US"/>
              <a:pPr>
                <a:defRPr/>
              </a:pPr>
              <a:t>8/7/2012</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DEB9E217-A941-479D-987A-88437CBC176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833E804-B28C-4DE6-BD4A-030AEEAD284E}"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5A7A772-366E-49C4-92F3-3F57383963B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6350925-5783-4F0B-8E96-44B5577A63B9}"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7BFA814-22EB-405D-B968-2FDB0D2086F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229ECB40-C8D2-46F9-8CF8-23C387DCE567}" type="datetimeFigureOut">
              <a:rPr lang="en-US"/>
              <a:pPr>
                <a:defRPr/>
              </a:pPr>
              <a:t>8/7/2012</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7BA23B2-81ED-4E1B-AEC8-AE64B8293CD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10E3A73-2495-4813-910D-A4C6DEDEB114}" type="datetimeFigureOut">
              <a:rPr lang="en-US"/>
              <a:pPr>
                <a:defRPr/>
              </a:pPr>
              <a:t>8/7/2012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45E229D-DA77-47DE-9E08-F69625F41657}"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57E7F6C1-6324-4014-AE78-114BD8DD8F3F}" type="datetimeFigureOut">
              <a:rPr lang="en-US"/>
              <a:pPr>
                <a:defRPr/>
              </a:pPr>
              <a:t>8/7/2012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8AC26A8-184B-4258-97DB-666828A4C02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B99A8E5-C457-4A1C-BC29-C4FE8E00EC2C}" type="datetimeFigureOut">
              <a:rPr lang="en-US"/>
              <a:pPr>
                <a:defRPr/>
              </a:pPr>
              <a:t>8/7/2012</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B781C983-8DB5-4B2F-82CE-66123A43192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D56A2AB7-AEAC-4E66-B318-0E21336BE408}" type="datetimeFigureOut">
              <a:rPr lang="en-US"/>
              <a:pPr>
                <a:defRPr/>
              </a:pPr>
              <a:t>8/7/2012</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841471AD-259B-4221-B6D8-E9D1B0B1629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20380A7-D137-4869-B5C3-3AF97F0F7A24}" type="datetimeFigureOut">
              <a:rPr lang="en-US"/>
              <a:pPr>
                <a:defRPr/>
              </a:pPr>
              <a:t>8/7/2012</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02A5E3AE-96A0-4518-B68C-91322417778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60A9803-2B61-4BCA-A04F-76B3A36AB200}" type="datetimeFigureOut">
              <a:rPr lang="en-US"/>
              <a:pPr>
                <a:defRPr/>
              </a:pPr>
              <a:t>8/7/2012</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792E80E-73C1-408A-9B1C-106D5B1FB43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E8387486-9BA0-4AB1-8168-DE362F6E96DC}" type="datetimeFigureOut">
              <a:rPr lang="en-US"/>
              <a:pPr>
                <a:defRPr/>
              </a:pPr>
              <a:t>8/7/2012</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62B1801F-3EC8-476F-A40E-731A718288E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975684A5-026C-469A-AA22-89B41D79A04B}" type="datetimeFigureOut">
              <a:rPr lang="en-US"/>
              <a:pPr>
                <a:defRPr/>
              </a:pPr>
              <a:t>8/7/2012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4CABBA68-D5A0-4ACC-BBC6-7474FCD9F292}"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768" r:id="rId1"/>
    <p:sldLayoutId id="2147483760" r:id="rId2"/>
    <p:sldLayoutId id="2147483769" r:id="rId3"/>
    <p:sldLayoutId id="2147483761" r:id="rId4"/>
    <p:sldLayoutId id="2147483762" r:id="rId5"/>
    <p:sldLayoutId id="2147483763" r:id="rId6"/>
    <p:sldLayoutId id="2147483764" r:id="rId7"/>
    <p:sldLayoutId id="2147483765" r:id="rId8"/>
    <p:sldLayoutId id="2147483770" r:id="rId9"/>
    <p:sldLayoutId id="2147483766" r:id="rId10"/>
    <p:sldLayoutId id="2147483767"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hyperlink" Target="http://davidmazza.net/sites/StonyBrookLogo.gif" TargetMode="Externa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fontAlgn="auto">
              <a:spcAft>
                <a:spcPts val="0"/>
              </a:spcAft>
              <a:defRPr/>
            </a:pPr>
            <a:r>
              <a:rPr lang="en-US" dirty="0" smtClean="0"/>
              <a:t>The </a:t>
            </a:r>
            <a:r>
              <a:rPr lang="en-US" dirty="0" err="1" smtClean="0"/>
              <a:t>Preparticipation</a:t>
            </a:r>
            <a:r>
              <a:rPr lang="en-US" dirty="0" smtClean="0"/>
              <a:t> Sports Physical in Adolescents</a:t>
            </a:r>
            <a:endParaRPr lang="en-US" dirty="0"/>
          </a:p>
        </p:txBody>
      </p:sp>
      <p:pic>
        <p:nvPicPr>
          <p:cNvPr id="14338" name="Picture 2" descr="http://www.guilfordortho.com/images/athletes.jpg"/>
          <p:cNvPicPr>
            <a:picLocks noChangeAspect="1" noChangeArrowheads="1"/>
          </p:cNvPicPr>
          <p:nvPr/>
        </p:nvPicPr>
        <p:blipFill>
          <a:blip r:embed="rId2"/>
          <a:srcRect l="58800" b="28799"/>
          <a:stretch>
            <a:fillRect/>
          </a:stretch>
        </p:blipFill>
        <p:spPr bwMode="auto">
          <a:xfrm>
            <a:off x="609600" y="4343400"/>
            <a:ext cx="1570038" cy="2035175"/>
          </a:xfrm>
          <a:prstGeom prst="rect">
            <a:avLst/>
          </a:prstGeom>
          <a:noFill/>
          <a:ln w="9525">
            <a:noFill/>
            <a:miter lim="800000"/>
            <a:headEnd/>
            <a:tailEnd/>
          </a:ln>
        </p:spPr>
      </p:pic>
      <p:pic>
        <p:nvPicPr>
          <p:cNvPr id="14339" name="Picture 4" descr="http://z.hubpages.com/u/79465_f260.jpg"/>
          <p:cNvPicPr>
            <a:picLocks noChangeAspect="1" noChangeArrowheads="1"/>
          </p:cNvPicPr>
          <p:nvPr/>
        </p:nvPicPr>
        <p:blipFill>
          <a:blip r:embed="rId3"/>
          <a:srcRect l="7385" t="6358" r="7385" b="19073"/>
          <a:stretch>
            <a:fillRect/>
          </a:stretch>
        </p:blipFill>
        <p:spPr bwMode="auto">
          <a:xfrm>
            <a:off x="2971800" y="4343400"/>
            <a:ext cx="1800225" cy="1828800"/>
          </a:xfrm>
          <a:prstGeom prst="rect">
            <a:avLst/>
          </a:prstGeom>
          <a:noFill/>
          <a:ln w="9525">
            <a:noFill/>
            <a:miter lim="800000"/>
            <a:headEnd/>
            <a:tailEnd/>
          </a:ln>
        </p:spPr>
      </p:pic>
      <p:pic>
        <p:nvPicPr>
          <p:cNvPr id="14340" name="Picture 6" descr="http://media.hollyscoop.com/Images/Lists/Top25HottestFemaleAthletes_Ashley-Harkleroad.jpg"/>
          <p:cNvPicPr>
            <a:picLocks noChangeAspect="1" noChangeArrowheads="1"/>
          </p:cNvPicPr>
          <p:nvPr/>
        </p:nvPicPr>
        <p:blipFill>
          <a:blip r:embed="rId4"/>
          <a:srcRect/>
          <a:stretch>
            <a:fillRect/>
          </a:stretch>
        </p:blipFill>
        <p:spPr bwMode="auto">
          <a:xfrm>
            <a:off x="5486400" y="4267200"/>
            <a:ext cx="1481138" cy="1920875"/>
          </a:xfrm>
          <a:prstGeom prst="rect">
            <a:avLst/>
          </a:prstGeom>
          <a:noFill/>
          <a:ln w="9525">
            <a:noFill/>
            <a:miter lim="800000"/>
            <a:headEnd/>
            <a:tailEnd/>
          </a:ln>
        </p:spPr>
      </p:pic>
      <p:pic>
        <p:nvPicPr>
          <p:cNvPr id="14341" name="Picture 8" descr="http://images.inmagine.com/img/brandxpictures/x255/bxp67974.jpg"/>
          <p:cNvPicPr>
            <a:picLocks noChangeAspect="1" noChangeArrowheads="1"/>
          </p:cNvPicPr>
          <p:nvPr/>
        </p:nvPicPr>
        <p:blipFill>
          <a:blip r:embed="rId5"/>
          <a:srcRect/>
          <a:stretch>
            <a:fillRect/>
          </a:stretch>
        </p:blipFill>
        <p:spPr bwMode="auto">
          <a:xfrm>
            <a:off x="7315200" y="4267200"/>
            <a:ext cx="1600200" cy="1874838"/>
          </a:xfrm>
          <a:prstGeom prst="rect">
            <a:avLst/>
          </a:prstGeom>
          <a:noFill/>
          <a:ln w="9525">
            <a:noFill/>
            <a:miter lim="800000"/>
            <a:headEnd/>
            <a:tailEnd/>
          </a:ln>
        </p:spPr>
      </p:pic>
      <p:pic>
        <p:nvPicPr>
          <p:cNvPr id="14342" name="Picture 12" descr="See full size image">
            <a:hlinkClick r:id="rId6"/>
          </p:cNvPr>
          <p:cNvPicPr>
            <a:picLocks noChangeAspect="1" noChangeArrowheads="1"/>
          </p:cNvPicPr>
          <p:nvPr/>
        </p:nvPicPr>
        <p:blipFill>
          <a:blip r:embed="rId7"/>
          <a:srcRect/>
          <a:stretch>
            <a:fillRect/>
          </a:stretch>
        </p:blipFill>
        <p:spPr bwMode="auto">
          <a:xfrm>
            <a:off x="152400" y="228600"/>
            <a:ext cx="1308100" cy="1125538"/>
          </a:xfrm>
          <a:prstGeom prst="rect">
            <a:avLst/>
          </a:prstGeom>
          <a:noFill/>
          <a:ln w="9525">
            <a:noFill/>
            <a:miter lim="800000"/>
            <a:headEnd/>
            <a:tailEnd/>
          </a:ln>
        </p:spPr>
      </p:pic>
      <p:sp>
        <p:nvSpPr>
          <p:cNvPr id="14343" name="Rectangle 8"/>
          <p:cNvSpPr>
            <a:spLocks noChangeArrowheads="1"/>
          </p:cNvSpPr>
          <p:nvPr/>
        </p:nvSpPr>
        <p:spPr bwMode="auto">
          <a:xfrm>
            <a:off x="1752600" y="3429000"/>
            <a:ext cx="6281738" cy="708025"/>
          </a:xfrm>
          <a:prstGeom prst="rect">
            <a:avLst/>
          </a:prstGeom>
          <a:noFill/>
          <a:ln w="9525">
            <a:noFill/>
            <a:miter lim="800000"/>
            <a:headEnd/>
            <a:tailEnd/>
          </a:ln>
        </p:spPr>
        <p:txBody>
          <a:bodyPr wrap="none">
            <a:spAutoFit/>
          </a:bodyPr>
          <a:lstStyle/>
          <a:p>
            <a:r>
              <a:rPr lang="en-US" sz="4000" b="1">
                <a:latin typeface="Constantia" pitchFamily="18" charset="0"/>
              </a:rPr>
              <a:t>Allison Eliscu, MD, FAAP</a:t>
            </a:r>
          </a:p>
        </p:txBody>
      </p:sp>
      <p:sp>
        <p:nvSpPr>
          <p:cNvPr id="14344" name="Rectangle 10"/>
          <p:cNvSpPr>
            <a:spLocks noChangeArrowheads="1"/>
          </p:cNvSpPr>
          <p:nvPr/>
        </p:nvSpPr>
        <p:spPr bwMode="auto">
          <a:xfrm>
            <a:off x="6858000" y="6324600"/>
            <a:ext cx="1539875" cy="366713"/>
          </a:xfrm>
          <a:prstGeom prst="rect">
            <a:avLst/>
          </a:prstGeom>
          <a:noFill/>
          <a:ln w="9525">
            <a:noFill/>
            <a:miter lim="800000"/>
            <a:headEnd/>
            <a:tailEnd/>
          </a:ln>
        </p:spPr>
        <p:txBody>
          <a:bodyPr wrap="none">
            <a:spAutoFit/>
          </a:bodyPr>
          <a:lstStyle/>
          <a:p>
            <a:r>
              <a:rPr lang="en-US">
                <a:latin typeface="Constantia" pitchFamily="18" charset="0"/>
              </a:rPr>
              <a:t>Rev. Aug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algn="ctr"/>
            <a:r>
              <a:rPr lang="en-US" smtClean="0"/>
              <a:t>Other Screening Issues</a:t>
            </a:r>
          </a:p>
        </p:txBody>
      </p:sp>
      <p:sp>
        <p:nvSpPr>
          <p:cNvPr id="3" name="Content Placeholder 2"/>
          <p:cNvSpPr>
            <a:spLocks noGrp="1"/>
          </p:cNvSpPr>
          <p:nvPr>
            <p:ph idx="1"/>
          </p:nvPr>
        </p:nvSpPr>
        <p:spPr>
          <a:xfrm>
            <a:off x="381000" y="1981200"/>
            <a:ext cx="8458200" cy="4389438"/>
          </a:xfrm>
        </p:spPr>
        <p:txBody>
          <a:bodyPr>
            <a:normAutofit fontScale="92500"/>
          </a:bodyPr>
          <a:lstStyle/>
          <a:p>
            <a:pPr marL="274320" indent="-274320" fontAlgn="auto">
              <a:spcAft>
                <a:spcPts val="0"/>
              </a:spcAft>
              <a:buClr>
                <a:schemeClr val="accent3"/>
              </a:buClr>
              <a:buFont typeface="Wingdings 2"/>
              <a:buChar char=""/>
              <a:defRPr/>
            </a:pPr>
            <a:r>
              <a:rPr lang="en-US" dirty="0" smtClean="0"/>
              <a:t>Single kidney – Contraindication for contact sports</a:t>
            </a:r>
          </a:p>
          <a:p>
            <a:pPr marL="274320" indent="-274320" fontAlgn="auto">
              <a:spcAft>
                <a:spcPts val="0"/>
              </a:spcAft>
              <a:buClr>
                <a:schemeClr val="accent3"/>
              </a:buClr>
              <a:buFont typeface="Wingdings 2"/>
              <a:buChar char=""/>
              <a:defRPr/>
            </a:pPr>
            <a:r>
              <a:rPr lang="en-US" dirty="0" smtClean="0"/>
              <a:t>Single testicle – Requires protective cup</a:t>
            </a:r>
          </a:p>
          <a:p>
            <a:pPr marL="274320" indent="-274320" fontAlgn="auto">
              <a:spcAft>
                <a:spcPts val="0"/>
              </a:spcAft>
              <a:buClr>
                <a:schemeClr val="accent3"/>
              </a:buClr>
              <a:buFont typeface="Wingdings 2"/>
              <a:buChar char=""/>
              <a:defRPr/>
            </a:pPr>
            <a:r>
              <a:rPr lang="en-US" dirty="0" smtClean="0"/>
              <a:t>Recent concussion</a:t>
            </a:r>
          </a:p>
          <a:p>
            <a:pPr marL="640080" lvl="1" indent="-246888" fontAlgn="auto">
              <a:spcAft>
                <a:spcPts val="0"/>
              </a:spcAft>
              <a:buFont typeface="Wingdings 2"/>
              <a:buChar char=""/>
              <a:defRPr/>
            </a:pPr>
            <a:r>
              <a:rPr lang="en-US" dirty="0" smtClean="0"/>
              <a:t>Should be asymptomatic for 1-2 weeks before returning to play</a:t>
            </a:r>
          </a:p>
          <a:p>
            <a:pPr marL="640080" lvl="1" indent="-246888" fontAlgn="auto">
              <a:spcAft>
                <a:spcPts val="0"/>
              </a:spcAft>
              <a:buFont typeface="Wingdings 2"/>
              <a:buChar char=""/>
              <a:defRPr/>
            </a:pPr>
            <a:r>
              <a:rPr lang="en-US" dirty="0" smtClean="0"/>
              <a:t>Gradual return to play </a:t>
            </a:r>
          </a:p>
          <a:p>
            <a:pPr lvl="2" indent="-246888" fontAlgn="auto">
              <a:spcAft>
                <a:spcPts val="0"/>
              </a:spcAft>
              <a:buFont typeface="Wingdings 2"/>
              <a:buChar char=""/>
              <a:defRPr/>
            </a:pPr>
            <a:r>
              <a:rPr lang="en-US" dirty="0" smtClean="0"/>
              <a:t>Progress from light exercise to more intense drills to practice to games</a:t>
            </a:r>
          </a:p>
          <a:p>
            <a:pPr lvl="2" indent="-246888" fontAlgn="auto">
              <a:spcAft>
                <a:spcPts val="0"/>
              </a:spcAft>
              <a:buFont typeface="Wingdings 2"/>
              <a:buChar char=""/>
              <a:defRPr/>
            </a:pPr>
            <a:r>
              <a:rPr lang="en-US" dirty="0" smtClean="0"/>
              <a:t>Must remain asymptomatic at each phase</a:t>
            </a:r>
          </a:p>
          <a:p>
            <a:pPr marL="640080" lvl="1" indent="-246888" fontAlgn="auto">
              <a:spcAft>
                <a:spcPts val="0"/>
              </a:spcAft>
              <a:buFont typeface="Wingdings 2"/>
              <a:buChar char=""/>
              <a:defRPr/>
            </a:pPr>
            <a:r>
              <a:rPr lang="en-US" dirty="0" smtClean="0"/>
              <a:t>Consider referral to neurologist and neuropsychological testing for those with multiple concussions</a:t>
            </a:r>
          </a:p>
          <a:p>
            <a:pPr marL="274320" indent="-274320" fontAlgn="auto">
              <a:spcAft>
                <a:spcPts val="0"/>
              </a:spcAft>
              <a:buClr>
                <a:schemeClr val="accent3"/>
              </a:buClr>
              <a:buFont typeface="Wingdings 2"/>
              <a:buChar char=""/>
              <a:defRPr/>
            </a:pPr>
            <a:r>
              <a:rPr lang="en-US" dirty="0" smtClean="0"/>
              <a:t>Recent sports injuries or pain with exercise</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Char char=""/>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Picture 1" descr="PPE1.gif"/>
          <p:cNvPicPr>
            <a:picLocks noChangeAspect="1"/>
          </p:cNvPicPr>
          <p:nvPr/>
        </p:nvPicPr>
        <p:blipFill>
          <a:blip r:embed="rId3"/>
          <a:srcRect/>
          <a:stretch>
            <a:fillRect/>
          </a:stretch>
        </p:blipFill>
        <p:spPr bwMode="auto">
          <a:xfrm>
            <a:off x="533400" y="0"/>
            <a:ext cx="8382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a:xfrm>
            <a:off x="457200" y="838200"/>
            <a:ext cx="8229600" cy="742950"/>
          </a:xfrm>
        </p:spPr>
        <p:txBody>
          <a:bodyPr/>
          <a:lstStyle/>
          <a:p>
            <a:r>
              <a:rPr lang="en-US" sz="3000" smtClean="0"/>
              <a:t>Which of the following statements about sudden cardiac death in adolescent athletes is FALSE?</a:t>
            </a:r>
            <a:br>
              <a:rPr lang="en-US" sz="3000" smtClean="0"/>
            </a:br>
            <a:endParaRPr lang="en-US" sz="3000" smtClean="0"/>
          </a:p>
        </p:txBody>
      </p:sp>
      <p:sp>
        <p:nvSpPr>
          <p:cNvPr id="36867" name="Rectangle 3"/>
          <p:cNvSpPr>
            <a:spLocks noGrp="1"/>
          </p:cNvSpPr>
          <p:nvPr>
            <p:ph type="body" idx="1"/>
          </p:nvPr>
        </p:nvSpPr>
        <p:spPr>
          <a:xfrm>
            <a:off x="457200" y="1371600"/>
            <a:ext cx="8229600" cy="4953000"/>
          </a:xfrm>
        </p:spPr>
        <p:txBody>
          <a:bodyPr/>
          <a:lstStyle/>
          <a:p>
            <a:pPr marL="495300" indent="-495300">
              <a:buFont typeface="Wingdings 2" pitchFamily="18" charset="2"/>
              <a:buAutoNum type="alphaUcPeriod"/>
            </a:pPr>
            <a:r>
              <a:rPr lang="en-US" sz="2200" smtClean="0"/>
              <a:t>The most common cause of sudden death among adolescent athletes is hypertrophic cardiomyopathy</a:t>
            </a:r>
          </a:p>
          <a:p>
            <a:pPr marL="495300" indent="-495300">
              <a:buFont typeface="Wingdings 2" pitchFamily="18" charset="2"/>
              <a:buAutoNum type="alphaUcPeriod"/>
            </a:pPr>
            <a:r>
              <a:rPr lang="en-US" sz="2200" smtClean="0"/>
              <a:t>The majority of sudden cardiac death events occurs in athletes with no prior history of symptoms and no significant family history</a:t>
            </a:r>
          </a:p>
          <a:p>
            <a:pPr marL="495300" indent="-495300">
              <a:buFont typeface="Wingdings 2" pitchFamily="18" charset="2"/>
              <a:buAutoNum type="alphaUcPeriod"/>
            </a:pPr>
            <a:r>
              <a:rPr lang="en-US" sz="2200" smtClean="0"/>
              <a:t>The murmur of hypertrophic cardiomyopathy is exacerbated with standing</a:t>
            </a:r>
          </a:p>
          <a:p>
            <a:pPr marL="495300" indent="-495300">
              <a:buFont typeface="Wingdings 2" pitchFamily="18" charset="2"/>
              <a:buAutoNum type="alphaUcPeriod"/>
            </a:pPr>
            <a:r>
              <a:rPr lang="en-US" sz="2200" smtClean="0"/>
              <a:t>An athlete with hypertrophic cardiomyopathy may participate in contact sports if an automated external defibrillator (AED) is present at all competitions</a:t>
            </a:r>
          </a:p>
          <a:p>
            <a:pPr marL="495300" indent="-495300">
              <a:buFont typeface="Wingdings 2" pitchFamily="18" charset="2"/>
              <a:buAutoNum type="alphaUcPeriod"/>
            </a:pPr>
            <a:r>
              <a:rPr lang="en-US" sz="2200" smtClean="0"/>
              <a:t>The vast majority of adolescents with hypertrophic cardiomyopathy have an abnormal EKG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a:xfrm>
            <a:off x="457200" y="838200"/>
            <a:ext cx="8229600" cy="742950"/>
          </a:xfrm>
        </p:spPr>
        <p:txBody>
          <a:bodyPr/>
          <a:lstStyle/>
          <a:p>
            <a:r>
              <a:rPr lang="en-US" sz="3000" smtClean="0"/>
              <a:t>Which of the following statements about sudden cardiac death in adolescent athletes is FALSE?</a:t>
            </a:r>
            <a:br>
              <a:rPr lang="en-US" sz="3000" smtClean="0"/>
            </a:br>
            <a:endParaRPr lang="en-US" sz="3000" smtClean="0"/>
          </a:p>
        </p:txBody>
      </p:sp>
      <p:sp>
        <p:nvSpPr>
          <p:cNvPr id="37891" name="Rectangle 3"/>
          <p:cNvSpPr>
            <a:spLocks noGrp="1"/>
          </p:cNvSpPr>
          <p:nvPr>
            <p:ph type="body" idx="1"/>
          </p:nvPr>
        </p:nvSpPr>
        <p:spPr>
          <a:xfrm>
            <a:off x="457200" y="1371600"/>
            <a:ext cx="8229600" cy="4953000"/>
          </a:xfrm>
        </p:spPr>
        <p:txBody>
          <a:bodyPr/>
          <a:lstStyle/>
          <a:p>
            <a:pPr marL="495300" indent="-495300">
              <a:buFont typeface="Wingdings 2" pitchFamily="18" charset="2"/>
              <a:buAutoNum type="alphaUcPeriod"/>
            </a:pPr>
            <a:r>
              <a:rPr lang="en-US" sz="2200" smtClean="0"/>
              <a:t>The most common cause of sudden death among adolescent athletes is hypertrophic cardiomyopathy</a:t>
            </a:r>
          </a:p>
          <a:p>
            <a:pPr marL="495300" indent="-495300">
              <a:buFont typeface="Wingdings 2" pitchFamily="18" charset="2"/>
              <a:buAutoNum type="alphaUcPeriod"/>
            </a:pPr>
            <a:r>
              <a:rPr lang="en-US" sz="2200" smtClean="0"/>
              <a:t>The majority of sudden cardiac death events occurs in athletes with no prior history of symptoms and no significant family history</a:t>
            </a:r>
          </a:p>
          <a:p>
            <a:pPr marL="495300" indent="-495300">
              <a:buFont typeface="Wingdings 2" pitchFamily="18" charset="2"/>
              <a:buAutoNum type="alphaUcPeriod"/>
            </a:pPr>
            <a:r>
              <a:rPr lang="en-US" sz="2200" smtClean="0"/>
              <a:t>The murmur of hypertrophic cardiomyopathy is exacerbated with standing</a:t>
            </a:r>
          </a:p>
          <a:p>
            <a:pPr marL="495300" indent="-495300">
              <a:buFont typeface="Wingdings 2" pitchFamily="18" charset="2"/>
              <a:buAutoNum type="alphaUcPeriod"/>
            </a:pPr>
            <a:r>
              <a:rPr lang="en-US" sz="2200" smtClean="0">
                <a:solidFill>
                  <a:srgbClr val="FF0000"/>
                </a:solidFill>
              </a:rPr>
              <a:t>An athlete with hypertrophic cardiomyopathy may participate in contact sports if an automated external defibrillator (AED) is present at all competitions</a:t>
            </a:r>
          </a:p>
          <a:p>
            <a:pPr marL="495300" indent="-495300">
              <a:buFont typeface="Wingdings 2" pitchFamily="18" charset="2"/>
              <a:buAutoNum type="alphaUcPeriod"/>
            </a:pPr>
            <a:r>
              <a:rPr lang="en-US" sz="2200" smtClean="0"/>
              <a:t>The vast majority of adolescents with hypertrophic cardiomyopathy have an abnormal EKG</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p:cNvSpPr>
          <p:nvPr>
            <p:ph type="body" idx="1"/>
          </p:nvPr>
        </p:nvSpPr>
        <p:spPr>
          <a:xfrm>
            <a:off x="457200" y="838200"/>
            <a:ext cx="8229600" cy="5486400"/>
          </a:xfrm>
        </p:spPr>
        <p:txBody>
          <a:bodyPr/>
          <a:lstStyle/>
          <a:p>
            <a:pPr>
              <a:lnSpc>
                <a:spcPct val="80000"/>
              </a:lnSpc>
            </a:pPr>
            <a:r>
              <a:rPr lang="en-US" sz="1700" b="1" smtClean="0"/>
              <a:t>Answer:  D.</a:t>
            </a:r>
            <a:r>
              <a:rPr lang="en-US" sz="1700" smtClean="0"/>
              <a:t>  Studies suggest that athletes with structural heart disease may not respond to defibrillation as well as other patients with sudden cardiac arrest. One study analyzed 9 cases of sudden cardiac arrest among intercollegiate athletes and found that despite having a witnessed collapse, rapid initiation of CPR, and prompt defibrillation, only 1 athlete (11%) survived the arrest.  So having a defibrillator at the field does not override the recommendations for an athlete with a cardiomyopathy to be disqualified from play.   (Drezner JA, Rogers KJ.  Sudden Cardiac Arrest in Intercollegiate Athletes:  Detailed analysis and outcomes of resuscitation in nine cases.  Heart Rhythm.  2006 Jul;3(7):755-9.)</a:t>
            </a:r>
          </a:p>
          <a:p>
            <a:pPr>
              <a:lnSpc>
                <a:spcPct val="80000"/>
              </a:lnSpc>
            </a:pPr>
            <a:r>
              <a:rPr lang="en-US" sz="1700" smtClean="0"/>
              <a:t>At least 1/3 of sudden cardiac death among young athletes is due to hypertrophic cardiomyopathy (HCM) and almost all of the patients have no prior history of symptoms or remarkable family  history.  The murmur in HCM decreases with squatting because of an increased left ventricular volume which increases the size of the outflow tract; and increases with standing due to a decrease in left ventricular outflow tract size.  Finally, &gt;90% of adolescents with HCM have an abnormal EKG.  However, normal athletes may have EKG changes which may be difficult to differentiate from abnormal and EKGs have a low specificity with frequent false positives (leading to patient/parental anxiety and unnecessary specialist referrals) and false negatives (long QT syndrome, coronary anomalies, and transient arrhythmias may be normal).  (Beckerman, et al.  Clin J Sport Med.  2004; 14(3):127-33.)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a:xfrm>
            <a:off x="381000" y="1143000"/>
            <a:ext cx="8229600" cy="742950"/>
          </a:xfrm>
        </p:spPr>
        <p:txBody>
          <a:bodyPr/>
          <a:lstStyle/>
          <a:p>
            <a:r>
              <a:rPr lang="en-US" sz="3000" smtClean="0"/>
              <a:t>All of the following should be included in a preparticipation sports physical for an otherwise healthy young athlete EXCEPT:</a:t>
            </a:r>
            <a:br>
              <a:rPr lang="en-US" sz="3000" smtClean="0"/>
            </a:br>
            <a:endParaRPr lang="en-US" sz="3000" smtClean="0"/>
          </a:p>
        </p:txBody>
      </p:sp>
      <p:sp>
        <p:nvSpPr>
          <p:cNvPr id="39939" name="Rectangle 3"/>
          <p:cNvSpPr>
            <a:spLocks noGrp="1"/>
          </p:cNvSpPr>
          <p:nvPr>
            <p:ph type="body" idx="1"/>
          </p:nvPr>
        </p:nvSpPr>
        <p:spPr/>
        <p:txBody>
          <a:bodyPr/>
          <a:lstStyle/>
          <a:p>
            <a:pPr marL="495300" indent="-495300">
              <a:buFont typeface="Wingdings 2" pitchFamily="18" charset="2"/>
              <a:buAutoNum type="alphaUcPeriod"/>
            </a:pPr>
            <a:r>
              <a:rPr lang="en-US" smtClean="0"/>
              <a:t>Screen for history of chest pain or dizziness with exertion</a:t>
            </a:r>
          </a:p>
          <a:p>
            <a:pPr marL="495300" indent="-495300">
              <a:buFont typeface="Wingdings 2" pitchFamily="18" charset="2"/>
              <a:buAutoNum type="alphaUcPeriod"/>
            </a:pPr>
            <a:r>
              <a:rPr lang="en-US" smtClean="0"/>
              <a:t>Listen for heart murmur in supine position and either standing position or with valsalva maneuver</a:t>
            </a:r>
          </a:p>
          <a:p>
            <a:pPr marL="495300" indent="-495300">
              <a:buFont typeface="Wingdings 2" pitchFamily="18" charset="2"/>
              <a:buAutoNum type="alphaUcPeriod"/>
            </a:pPr>
            <a:r>
              <a:rPr lang="en-US" smtClean="0"/>
              <a:t>EKG</a:t>
            </a:r>
          </a:p>
          <a:p>
            <a:pPr marL="495300" indent="-495300">
              <a:buFont typeface="Wingdings 2" pitchFamily="18" charset="2"/>
              <a:buAutoNum type="alphaUcPeriod"/>
            </a:pPr>
            <a:r>
              <a:rPr lang="en-US" smtClean="0"/>
              <a:t>Screen for family history of sudden death</a:t>
            </a:r>
          </a:p>
          <a:p>
            <a:pPr marL="495300" indent="-495300">
              <a:buFont typeface="Wingdings 2" pitchFamily="18" charset="2"/>
              <a:buAutoNum type="alphaUcPeriod"/>
            </a:pPr>
            <a:r>
              <a:rPr lang="en-US" smtClean="0"/>
              <a:t>All of the above should be part of a routine preparticipation sports physical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a:xfrm>
            <a:off x="381000" y="1143000"/>
            <a:ext cx="8229600" cy="742950"/>
          </a:xfrm>
        </p:spPr>
        <p:txBody>
          <a:bodyPr/>
          <a:lstStyle/>
          <a:p>
            <a:r>
              <a:rPr lang="en-US" sz="3000" smtClean="0"/>
              <a:t>All of the following should be included in a preparticipation sports physical for an otherwise healthy young athlete EXCEPT:</a:t>
            </a:r>
            <a:br>
              <a:rPr lang="en-US" sz="3000" smtClean="0"/>
            </a:br>
            <a:endParaRPr lang="en-US" sz="3000" smtClean="0"/>
          </a:p>
        </p:txBody>
      </p:sp>
      <p:sp>
        <p:nvSpPr>
          <p:cNvPr id="40963" name="Rectangle 3"/>
          <p:cNvSpPr>
            <a:spLocks noGrp="1"/>
          </p:cNvSpPr>
          <p:nvPr>
            <p:ph type="body" idx="1"/>
          </p:nvPr>
        </p:nvSpPr>
        <p:spPr/>
        <p:txBody>
          <a:bodyPr/>
          <a:lstStyle/>
          <a:p>
            <a:pPr marL="495300" indent="-495300">
              <a:buFont typeface="Wingdings 2" pitchFamily="18" charset="2"/>
              <a:buAutoNum type="alphaUcPeriod"/>
            </a:pPr>
            <a:r>
              <a:rPr lang="en-US" smtClean="0"/>
              <a:t>Screen for history of chest pain or dizziness with exertion</a:t>
            </a:r>
          </a:p>
          <a:p>
            <a:pPr marL="495300" indent="-495300">
              <a:buFont typeface="Wingdings 2" pitchFamily="18" charset="2"/>
              <a:buAutoNum type="alphaUcPeriod"/>
            </a:pPr>
            <a:r>
              <a:rPr lang="en-US" smtClean="0"/>
              <a:t>Listen for heart murmur in supine position and either standing position or with valsalva maneuver</a:t>
            </a:r>
          </a:p>
          <a:p>
            <a:pPr marL="495300" indent="-495300">
              <a:buFont typeface="Wingdings 2" pitchFamily="18" charset="2"/>
              <a:buAutoNum type="alphaUcPeriod"/>
            </a:pPr>
            <a:r>
              <a:rPr lang="en-US" smtClean="0">
                <a:solidFill>
                  <a:srgbClr val="FF0000"/>
                </a:solidFill>
              </a:rPr>
              <a:t>EKG</a:t>
            </a:r>
          </a:p>
          <a:p>
            <a:pPr marL="495300" indent="-495300">
              <a:buFont typeface="Wingdings 2" pitchFamily="18" charset="2"/>
              <a:buAutoNum type="alphaUcPeriod"/>
            </a:pPr>
            <a:r>
              <a:rPr lang="en-US" smtClean="0"/>
              <a:t>Screen for family history of sudden death</a:t>
            </a:r>
          </a:p>
          <a:p>
            <a:pPr marL="495300" indent="-495300">
              <a:buFont typeface="Wingdings 2" pitchFamily="18" charset="2"/>
              <a:buAutoNum type="alphaUcPeriod"/>
            </a:pPr>
            <a:r>
              <a:rPr lang="en-US" smtClean="0"/>
              <a:t>All of the above should be part of a routine preparticipation sports physical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p:cNvSpPr>
          <p:nvPr>
            <p:ph type="body" idx="1"/>
          </p:nvPr>
        </p:nvSpPr>
        <p:spPr>
          <a:xfrm>
            <a:off x="457200" y="1143000"/>
            <a:ext cx="8229600" cy="5181600"/>
          </a:xfrm>
        </p:spPr>
        <p:txBody>
          <a:bodyPr/>
          <a:lstStyle/>
          <a:p>
            <a:pPr>
              <a:lnSpc>
                <a:spcPct val="90000"/>
              </a:lnSpc>
            </a:pPr>
            <a:r>
              <a:rPr lang="en-US" sz="2000" b="1" smtClean="0"/>
              <a:t>Answer:  C.</a:t>
            </a:r>
            <a:r>
              <a:rPr lang="en-US" sz="2000" smtClean="0"/>
              <a:t>  The goals of a preparticipation physical for an otherwise healthy young athlete include identifying abnormalities which could lead to sudden death, detecting musculoskeletal injuries which may be reinjured, and promote health and safety in athletes.  The history should include a past history of exertional chest pain, unexplained syncope or near syncope, excessive dyspnea or fatigue with exercise, history of prior heart murmur, and history of elevated blood pressure.  Family history should include premature death or disability in a family member less than 50 years of age due to heart disease or family history of hypertrophic cardiomyopathy, dilated cardiomyopathy, long QT syndrome, or Marfan’s Disease.  Physical exam should include listening for a murmur in different positions, palpating femoral pulses to rule-out aortic coarctation, look for symptoms of Marfan’s disease, and check the blood pressure in a seated position.  In the U.S., an EKG is not part of the routine preparticipation physical and should only be included if indicated by the screening questions and exam described above.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xfrm>
            <a:off x="457200" y="762000"/>
            <a:ext cx="8229600" cy="1143000"/>
          </a:xfrm>
        </p:spPr>
        <p:txBody>
          <a:bodyPr/>
          <a:lstStyle/>
          <a:p>
            <a:r>
              <a:rPr lang="en-US" sz="3000" smtClean="0"/>
              <a:t>All of the following conditions would disqualify a young athlete from participating in contact sports EXCEPT:</a:t>
            </a:r>
          </a:p>
        </p:txBody>
      </p:sp>
      <p:sp>
        <p:nvSpPr>
          <p:cNvPr id="43011" name="Rectangle 3"/>
          <p:cNvSpPr>
            <a:spLocks noGrp="1"/>
          </p:cNvSpPr>
          <p:nvPr>
            <p:ph type="body" idx="1"/>
          </p:nvPr>
        </p:nvSpPr>
        <p:spPr/>
        <p:txBody>
          <a:bodyPr/>
          <a:lstStyle/>
          <a:p>
            <a:pPr marL="495300" indent="-495300">
              <a:buFont typeface="Wingdings 2" pitchFamily="18" charset="2"/>
              <a:buAutoNum type="alphaUcPeriod"/>
            </a:pPr>
            <a:r>
              <a:rPr lang="en-US" smtClean="0"/>
              <a:t>Recent concussion with persistent headache</a:t>
            </a:r>
          </a:p>
          <a:p>
            <a:pPr marL="495300" indent="-495300">
              <a:buFont typeface="Wingdings 2" pitchFamily="18" charset="2"/>
              <a:buAutoNum type="alphaUcPeriod"/>
            </a:pPr>
            <a:r>
              <a:rPr lang="en-US" smtClean="0"/>
              <a:t>Diagnosed with  infectious mononucleosis1 week ago in a patient who is feeling well</a:t>
            </a:r>
          </a:p>
          <a:p>
            <a:pPr marL="495300" indent="-495300">
              <a:buFont typeface="Wingdings 2" pitchFamily="18" charset="2"/>
              <a:buAutoNum type="alphaUcPeriod"/>
            </a:pPr>
            <a:r>
              <a:rPr lang="en-US" smtClean="0"/>
              <a:t>Had scoliosis repair 2 months ago</a:t>
            </a:r>
          </a:p>
          <a:p>
            <a:pPr marL="495300" indent="-495300">
              <a:buFont typeface="Wingdings 2" pitchFamily="18" charset="2"/>
              <a:buAutoNum type="alphaUcPeriod"/>
            </a:pPr>
            <a:r>
              <a:rPr lang="en-US" smtClean="0"/>
              <a:t>Tobacco smoker with intermittent productive cough</a:t>
            </a:r>
          </a:p>
          <a:p>
            <a:pPr marL="495300" indent="-495300">
              <a:buFont typeface="Wingdings 2" pitchFamily="18" charset="2"/>
              <a:buAutoNum type="alphaUcPeriod"/>
            </a:pPr>
            <a:r>
              <a:rPr lang="en-US" smtClean="0"/>
              <a:t>None of the athletes would be disqualified</a:t>
            </a:r>
          </a:p>
          <a:p>
            <a:pPr marL="495300" indent="-495300">
              <a:buFont typeface="Wingdings 2" pitchFamily="18" charset="2"/>
              <a:buAutoNum type="alphaUcPeriod"/>
            </a:pPr>
            <a:r>
              <a:rPr lang="en-US" smtClean="0"/>
              <a:t>All of the athletes would be disqualified</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a:xfrm>
            <a:off x="457200" y="762000"/>
            <a:ext cx="8229600" cy="1143000"/>
          </a:xfrm>
        </p:spPr>
        <p:txBody>
          <a:bodyPr/>
          <a:lstStyle/>
          <a:p>
            <a:r>
              <a:rPr lang="en-US" sz="3000" smtClean="0"/>
              <a:t>All of the following conditions would disqualify a young athlete from participating in contact sports EXCEPT:</a:t>
            </a:r>
          </a:p>
        </p:txBody>
      </p:sp>
      <p:sp>
        <p:nvSpPr>
          <p:cNvPr id="45059" name="Rectangle 3"/>
          <p:cNvSpPr>
            <a:spLocks noGrp="1"/>
          </p:cNvSpPr>
          <p:nvPr>
            <p:ph type="body" idx="1"/>
          </p:nvPr>
        </p:nvSpPr>
        <p:spPr/>
        <p:txBody>
          <a:bodyPr/>
          <a:lstStyle/>
          <a:p>
            <a:pPr marL="495300" indent="-495300">
              <a:buFont typeface="Wingdings 2" pitchFamily="18" charset="2"/>
              <a:buAutoNum type="alphaUcPeriod"/>
            </a:pPr>
            <a:r>
              <a:rPr lang="en-US" smtClean="0"/>
              <a:t>Recent concussion with persistent headache</a:t>
            </a:r>
          </a:p>
          <a:p>
            <a:pPr marL="495300" indent="-495300">
              <a:buFont typeface="Wingdings 2" pitchFamily="18" charset="2"/>
              <a:buAutoNum type="alphaUcPeriod"/>
            </a:pPr>
            <a:r>
              <a:rPr lang="en-US" smtClean="0"/>
              <a:t>Diagnosed with  infectious mononucleosis1 week ago in a patient who is feeling well</a:t>
            </a:r>
          </a:p>
          <a:p>
            <a:pPr marL="495300" indent="-495300">
              <a:buFont typeface="Wingdings 2" pitchFamily="18" charset="2"/>
              <a:buAutoNum type="alphaUcPeriod"/>
            </a:pPr>
            <a:r>
              <a:rPr lang="en-US" smtClean="0"/>
              <a:t>Had scoliosis repair 2 months ago</a:t>
            </a:r>
          </a:p>
          <a:p>
            <a:pPr marL="495300" indent="-495300">
              <a:buFont typeface="Wingdings 2" pitchFamily="18" charset="2"/>
              <a:buAutoNum type="alphaUcPeriod"/>
            </a:pPr>
            <a:r>
              <a:rPr lang="en-US" smtClean="0">
                <a:solidFill>
                  <a:srgbClr val="FF0000"/>
                </a:solidFill>
              </a:rPr>
              <a:t>Tobacco smoker with intermittent productive cough</a:t>
            </a:r>
          </a:p>
          <a:p>
            <a:pPr marL="495300" indent="-495300">
              <a:buFont typeface="Wingdings 2" pitchFamily="18" charset="2"/>
              <a:buAutoNum type="alphaUcPeriod"/>
            </a:pPr>
            <a:r>
              <a:rPr lang="en-US" smtClean="0"/>
              <a:t>None of the athletes would be disqualified</a:t>
            </a:r>
          </a:p>
          <a:p>
            <a:pPr marL="495300" indent="-495300">
              <a:buFont typeface="Wingdings 2" pitchFamily="18" charset="2"/>
              <a:buAutoNum type="alphaUcPeriod"/>
            </a:pPr>
            <a:r>
              <a:rPr lang="en-US" smtClean="0"/>
              <a:t>All of the athletes would be disqualified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04850"/>
            <a:ext cx="8458200" cy="1143000"/>
          </a:xfrm>
        </p:spPr>
        <p:txBody>
          <a:bodyPr>
            <a:normAutofit fontScale="90000"/>
          </a:bodyPr>
          <a:lstStyle/>
          <a:p>
            <a:pPr algn="ctr" fontAlgn="auto">
              <a:spcAft>
                <a:spcPts val="0"/>
              </a:spcAft>
              <a:defRPr/>
            </a:pPr>
            <a:r>
              <a:rPr lang="en-US" dirty="0" smtClean="0"/>
              <a:t>Goals of </a:t>
            </a:r>
            <a:r>
              <a:rPr lang="en-US" dirty="0" err="1" smtClean="0"/>
              <a:t>Preparticipation</a:t>
            </a:r>
            <a:r>
              <a:rPr lang="en-US" dirty="0" smtClean="0"/>
              <a:t> Physical</a:t>
            </a:r>
            <a:endParaRPr lang="en-US" dirty="0"/>
          </a:p>
        </p:txBody>
      </p:sp>
      <p:sp>
        <p:nvSpPr>
          <p:cNvPr id="15362" name="Content Placeholder 2"/>
          <p:cNvSpPr>
            <a:spLocks noGrp="1"/>
          </p:cNvSpPr>
          <p:nvPr>
            <p:ph idx="1"/>
          </p:nvPr>
        </p:nvSpPr>
        <p:spPr>
          <a:xfrm>
            <a:off x="381000" y="1905000"/>
            <a:ext cx="8229600" cy="4389438"/>
          </a:xfrm>
        </p:spPr>
        <p:txBody>
          <a:bodyPr/>
          <a:lstStyle/>
          <a:p>
            <a:r>
              <a:rPr lang="en-US" smtClean="0"/>
              <a:t>Identify abnormalities which could lead to sudden death</a:t>
            </a:r>
          </a:p>
          <a:p>
            <a:r>
              <a:rPr lang="en-US" smtClean="0"/>
              <a:t>Detect musculoskeletal injuries which could be reinjured</a:t>
            </a:r>
          </a:p>
          <a:p>
            <a:r>
              <a:rPr lang="en-US" smtClean="0"/>
              <a:t>Promote health and safety in athletes</a:t>
            </a:r>
          </a:p>
          <a:p>
            <a:r>
              <a:rPr lang="en-US" smtClean="0"/>
              <a:t>Entry point for healthy adolescents into routine care</a:t>
            </a:r>
          </a:p>
          <a:p>
            <a:pPr lvl="1"/>
            <a:r>
              <a:rPr lang="en-US" smtClean="0"/>
              <a:t>Sports physical is most common reason for healthy adolescents to see a physician</a:t>
            </a:r>
          </a:p>
          <a:p>
            <a:endParaRPr lang="en-US" smtClean="0"/>
          </a:p>
          <a:p>
            <a:endParaRPr lang="en-US" smtClean="0"/>
          </a:p>
        </p:txBody>
      </p:sp>
      <p:pic>
        <p:nvPicPr>
          <p:cNvPr id="15363" name="Picture 2" descr="http://www.eorthopod.com/images/ContentImages/elbow/child_elbow_OCD/child_elbow_OCD_intro01.jpg"/>
          <p:cNvPicPr>
            <a:picLocks noChangeAspect="1" noChangeArrowheads="1"/>
          </p:cNvPicPr>
          <p:nvPr/>
        </p:nvPicPr>
        <p:blipFill>
          <a:blip r:embed="rId3"/>
          <a:srcRect l="3751" t="7500" r="46875" b="41251"/>
          <a:stretch>
            <a:fillRect/>
          </a:stretch>
        </p:blipFill>
        <p:spPr bwMode="auto">
          <a:xfrm>
            <a:off x="228600" y="5486400"/>
            <a:ext cx="1233488" cy="1279525"/>
          </a:xfrm>
          <a:prstGeom prst="rect">
            <a:avLst/>
          </a:prstGeom>
          <a:noFill/>
          <a:ln w="9525">
            <a:noFill/>
            <a:miter lim="800000"/>
            <a:headEnd/>
            <a:tailEnd/>
          </a:ln>
        </p:spPr>
      </p:pic>
      <p:pic>
        <p:nvPicPr>
          <p:cNvPr id="15364" name="Picture 4" descr="http://www.gym-nation.com/images/gymnast1.jpg"/>
          <p:cNvPicPr>
            <a:picLocks noChangeAspect="1" noChangeArrowheads="1"/>
          </p:cNvPicPr>
          <p:nvPr/>
        </p:nvPicPr>
        <p:blipFill>
          <a:blip r:embed="rId4"/>
          <a:srcRect l="7001" t="10001" r="10001" b="5200"/>
          <a:stretch>
            <a:fillRect/>
          </a:stretch>
        </p:blipFill>
        <p:spPr bwMode="auto">
          <a:xfrm>
            <a:off x="2133600" y="5637213"/>
            <a:ext cx="900113" cy="11509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p:cNvSpPr>
          <p:nvPr>
            <p:ph type="body" idx="1"/>
          </p:nvPr>
        </p:nvSpPr>
        <p:spPr>
          <a:xfrm>
            <a:off x="457200" y="990600"/>
            <a:ext cx="8229600" cy="5334000"/>
          </a:xfrm>
        </p:spPr>
        <p:txBody>
          <a:bodyPr/>
          <a:lstStyle/>
          <a:p>
            <a:pPr>
              <a:lnSpc>
                <a:spcPct val="80000"/>
              </a:lnSpc>
            </a:pPr>
            <a:r>
              <a:rPr lang="en-US" sz="1700" b="1" smtClean="0"/>
              <a:t>Answer:  D.   </a:t>
            </a:r>
            <a:r>
              <a:rPr lang="en-US" sz="1700" smtClean="0"/>
              <a:t>Patients recovering from a recent concussion must be symptom free before returning to play.   The recommended time before returning to play depends on the severity of symptoms and whether there was a loss of consciousness at the time of injury.  When the patient is symptom free at rest, they can then begin low-impact, noncontact exercise and must remain asymptomatic before returning to full participation.  Athletes with a recent diagnosis of infectious mononucleosis should be advised to delay participating in contact sports for at about 3-4 weeks after symptom onset to prevent possible splenic rupture.  &gt;50% of patients with mononucleosis develop an enlarged spleen, most commonly 2-21 days from onset of symptoms. It remains controversial whether to perform an abdominal ultrasound on recovering patients prior to resuming full sports participation.  Patients recovering from a recent scoliosis repair should wait 9-12 months after surgery before returning to sports to allow complete spinal fusion without trauma.  After 9-12 months, patients are permitted to participate in all sports with the possible exception of collision sports (such as football).  Although young athletes who smoke tobacco may develop a productive cough or shortness of breath, they do not need to be disqualified from participating in contact sports.  Counseling for these patients should include the benefits of quitting smoking (including improvement in stamina) and smoking cessation tips.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algn="ctr"/>
            <a:r>
              <a:rPr lang="en-US" smtClean="0"/>
              <a:t>Recommended Reading</a:t>
            </a:r>
          </a:p>
        </p:txBody>
      </p:sp>
      <p:sp>
        <p:nvSpPr>
          <p:cNvPr id="32770" name="Content Placeholder 2"/>
          <p:cNvSpPr>
            <a:spLocks noGrp="1"/>
          </p:cNvSpPr>
          <p:nvPr>
            <p:ph idx="1"/>
          </p:nvPr>
        </p:nvSpPr>
        <p:spPr/>
        <p:txBody>
          <a:bodyPr/>
          <a:lstStyle/>
          <a:p>
            <a:r>
              <a:rPr lang="en-US" sz="2000" smtClean="0"/>
              <a:t>Maron BJ.  Sudden Death in Young Athletes.  NEJM.  2003;349:1064-75.</a:t>
            </a:r>
          </a:p>
          <a:p>
            <a:r>
              <a:rPr lang="en-US" sz="2000" smtClean="0"/>
              <a:t>Metzel JD.  Preparticipation Examination of the Adolescent Athlete:  Part 1.  Peds in Review.  2001;22:199-203. </a:t>
            </a:r>
          </a:p>
          <a:p>
            <a:r>
              <a:rPr lang="en-US" sz="2000" smtClean="0"/>
              <a:t>Metzel JD.  Preparticipation Examination of the Adolescent Athlete:  Part 2.  Peds in Review.  2001;22:227-239.</a:t>
            </a:r>
          </a:p>
          <a:p>
            <a:r>
              <a:rPr lang="en-US" sz="2000" smtClean="0"/>
              <a:t>Giese EA, O’Connor FG, Brennan FH, Depenbrock PJ, Oriscello RG.  The Athletic Preparticipation Evaluation:  cardiovascular assessment.  Am Fam Physician.  2007;75(7):1008-14.</a:t>
            </a:r>
          </a:p>
          <a:p>
            <a:r>
              <a:rPr lang="en-US" sz="2000" smtClean="0"/>
              <a:t>Beckerman J, Wang P, Hlatky M.  Cardiovascular Screening of Athletes.  Clin J Sport Med.  2004;14(3):127-33.</a:t>
            </a:r>
          </a:p>
          <a:p>
            <a:r>
              <a:rPr lang="en-US" sz="2000" smtClean="0"/>
              <a:t>Myers A, Sickles T.  Preparticipation Sports Examination.  Prim Care.  1998;25(1):225-36.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04850"/>
            <a:ext cx="8686800" cy="1143000"/>
          </a:xfrm>
        </p:spPr>
        <p:txBody>
          <a:bodyPr>
            <a:normAutofit fontScale="90000"/>
          </a:bodyPr>
          <a:lstStyle/>
          <a:p>
            <a:pPr algn="ctr" fontAlgn="auto">
              <a:spcAft>
                <a:spcPts val="0"/>
              </a:spcAft>
              <a:defRPr/>
            </a:pPr>
            <a:r>
              <a:rPr lang="en-US" dirty="0" smtClean="0"/>
              <a:t>Sudden Death in Adolescent Athletes</a:t>
            </a:r>
            <a:endParaRPr lang="en-US" dirty="0"/>
          </a:p>
        </p:txBody>
      </p:sp>
      <p:sp>
        <p:nvSpPr>
          <p:cNvPr id="17410" name="Content Placeholder 2"/>
          <p:cNvSpPr>
            <a:spLocks noGrp="1"/>
          </p:cNvSpPr>
          <p:nvPr>
            <p:ph idx="1"/>
          </p:nvPr>
        </p:nvSpPr>
        <p:spPr/>
        <p:txBody>
          <a:bodyPr/>
          <a:lstStyle/>
          <a:p>
            <a:endParaRPr lang="en-US" smtClean="0"/>
          </a:p>
          <a:p>
            <a:r>
              <a:rPr lang="en-US" smtClean="0"/>
              <a:t>Very rare (5-15 athletes/1 million participants)</a:t>
            </a:r>
          </a:p>
          <a:p>
            <a:r>
              <a:rPr lang="en-US" smtClean="0"/>
              <a:t>More common in males (9:1) and African Americans</a:t>
            </a:r>
          </a:p>
          <a:p>
            <a:r>
              <a:rPr lang="en-US" smtClean="0"/>
              <a:t>Usually cardiac-related</a:t>
            </a:r>
          </a:p>
          <a:p>
            <a:r>
              <a:rPr lang="en-US" smtClean="0"/>
              <a:t>Only 2% have normal cardiac structure on autopsy</a:t>
            </a:r>
          </a:p>
          <a:p>
            <a:r>
              <a:rPr lang="en-US" smtClean="0"/>
              <a:t>Usually (&gt;80%) asymptomatic until death</a:t>
            </a:r>
          </a:p>
          <a:p>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0" y="762000"/>
            <a:ext cx="9144000" cy="914400"/>
          </a:xfrm>
        </p:spPr>
        <p:txBody>
          <a:bodyPr/>
          <a:lstStyle/>
          <a:p>
            <a:pPr algn="ctr"/>
            <a:r>
              <a:rPr lang="en-US" sz="4000" smtClean="0"/>
              <a:t>Cardiac Causes of Sudden Death in Athletes</a:t>
            </a:r>
          </a:p>
        </p:txBody>
      </p:sp>
      <p:sp>
        <p:nvSpPr>
          <p:cNvPr id="19458" name="Content Placeholder 2"/>
          <p:cNvSpPr>
            <a:spLocks noGrp="1"/>
          </p:cNvSpPr>
          <p:nvPr>
            <p:ph idx="1"/>
          </p:nvPr>
        </p:nvSpPr>
        <p:spPr/>
        <p:txBody>
          <a:bodyPr/>
          <a:lstStyle/>
          <a:p>
            <a:r>
              <a:rPr lang="en-US" smtClean="0"/>
              <a:t>Hypertrophic cardiomyopathy (HCM)</a:t>
            </a:r>
          </a:p>
          <a:p>
            <a:pPr lvl="1"/>
            <a:r>
              <a:rPr lang="en-US" smtClean="0"/>
              <a:t>Present in 1/500 individuals</a:t>
            </a:r>
          </a:p>
          <a:p>
            <a:pPr lvl="1"/>
            <a:r>
              <a:rPr lang="en-US" smtClean="0"/>
              <a:t>Most common cause of sudden death (&gt;33% of cases)</a:t>
            </a:r>
          </a:p>
          <a:p>
            <a:pPr lvl="1"/>
            <a:r>
              <a:rPr lang="en-US" smtClean="0"/>
              <a:t>Usually asymptomatic with abnormal EKG</a:t>
            </a:r>
          </a:p>
          <a:p>
            <a:r>
              <a:rPr lang="en-US" smtClean="0"/>
              <a:t>Coronary artery anomaly</a:t>
            </a:r>
          </a:p>
          <a:p>
            <a:pPr lvl="1"/>
            <a:r>
              <a:rPr lang="en-US" smtClean="0"/>
              <a:t>History of exertional chest pain or syncope</a:t>
            </a:r>
          </a:p>
          <a:p>
            <a:r>
              <a:rPr lang="en-US" smtClean="0"/>
              <a:t>Myocarditis</a:t>
            </a:r>
          </a:p>
          <a:p>
            <a:r>
              <a:rPr lang="en-US" smtClean="0"/>
              <a:t>Valvular Disease</a:t>
            </a:r>
          </a:p>
          <a:p>
            <a:r>
              <a:rPr lang="en-US" smtClean="0"/>
              <a:t>Arrhythmia (Prolonged QT syndrome, WPW)</a:t>
            </a:r>
          </a:p>
          <a:p>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850"/>
            <a:ext cx="8839200" cy="1143000"/>
          </a:xfrm>
        </p:spPr>
        <p:txBody>
          <a:bodyPr>
            <a:normAutofit fontScale="90000"/>
          </a:bodyPr>
          <a:lstStyle/>
          <a:p>
            <a:pPr algn="ctr" fontAlgn="auto">
              <a:spcAft>
                <a:spcPts val="0"/>
              </a:spcAft>
              <a:defRPr/>
            </a:pPr>
            <a:r>
              <a:rPr lang="en-US" dirty="0" smtClean="0"/>
              <a:t>Screening by </a:t>
            </a:r>
            <a:r>
              <a:rPr lang="en-US" dirty="0" err="1" smtClean="0"/>
              <a:t>Hx</a:t>
            </a:r>
            <a:r>
              <a:rPr lang="en-US" dirty="0" smtClean="0"/>
              <a:t> for Cardiac Disease</a:t>
            </a:r>
            <a:endParaRPr lang="en-US" dirty="0"/>
          </a:p>
        </p:txBody>
      </p:sp>
      <p:sp>
        <p:nvSpPr>
          <p:cNvPr id="3" name="Content Placeholder 2"/>
          <p:cNvSpPr>
            <a:spLocks noGrp="1"/>
          </p:cNvSpPr>
          <p:nvPr>
            <p:ph idx="1"/>
          </p:nvPr>
        </p:nvSpPr>
        <p:spPr>
          <a:xfrm>
            <a:off x="228600" y="1935163"/>
            <a:ext cx="8610600" cy="4389437"/>
          </a:xfrm>
        </p:spPr>
        <p:txBody>
          <a:bodyPr>
            <a:normAutofit fontScale="92500"/>
          </a:bodyPr>
          <a:lstStyle/>
          <a:p>
            <a:pPr marL="274320" indent="-274320" fontAlgn="auto">
              <a:spcAft>
                <a:spcPts val="0"/>
              </a:spcAft>
              <a:buClr>
                <a:schemeClr val="accent3"/>
              </a:buClr>
              <a:buFont typeface="Wingdings 2"/>
              <a:buChar char=""/>
              <a:defRPr/>
            </a:pPr>
            <a:r>
              <a:rPr lang="en-US" dirty="0" smtClean="0"/>
              <a:t>History of chest pain or discomfort on exertion</a:t>
            </a:r>
          </a:p>
          <a:p>
            <a:pPr marL="274320" indent="-274320" fontAlgn="auto">
              <a:spcAft>
                <a:spcPts val="0"/>
              </a:spcAft>
              <a:buClr>
                <a:schemeClr val="accent3"/>
              </a:buClr>
              <a:buFont typeface="Wingdings 2"/>
              <a:buChar char=""/>
              <a:defRPr/>
            </a:pPr>
            <a:r>
              <a:rPr lang="en-US" dirty="0" smtClean="0"/>
              <a:t>Unexplained syncope or near syncope (esp. on exerti0n)</a:t>
            </a:r>
          </a:p>
          <a:p>
            <a:pPr marL="274320" indent="-274320" fontAlgn="auto">
              <a:spcAft>
                <a:spcPts val="0"/>
              </a:spcAft>
              <a:buClr>
                <a:schemeClr val="accent3"/>
              </a:buClr>
              <a:buFont typeface="Wingdings 2"/>
              <a:buChar char=""/>
              <a:defRPr/>
            </a:pPr>
            <a:r>
              <a:rPr lang="en-US" dirty="0" smtClean="0"/>
              <a:t>Excessive </a:t>
            </a:r>
            <a:r>
              <a:rPr lang="en-US" dirty="0" err="1" smtClean="0"/>
              <a:t>dyspnea</a:t>
            </a:r>
            <a:r>
              <a:rPr lang="en-US" dirty="0" smtClean="0"/>
              <a:t> or fatigue with exercise</a:t>
            </a:r>
          </a:p>
          <a:p>
            <a:pPr marL="274320" indent="-274320" fontAlgn="auto">
              <a:spcAft>
                <a:spcPts val="0"/>
              </a:spcAft>
              <a:buClr>
                <a:schemeClr val="accent3"/>
              </a:buClr>
              <a:buFont typeface="Wingdings 2"/>
              <a:buChar char=""/>
              <a:defRPr/>
            </a:pPr>
            <a:r>
              <a:rPr lang="en-US" dirty="0" smtClean="0"/>
              <a:t>Prior heart murmur</a:t>
            </a:r>
          </a:p>
          <a:p>
            <a:pPr marL="274320" indent="-274320" fontAlgn="auto">
              <a:spcAft>
                <a:spcPts val="0"/>
              </a:spcAft>
              <a:buClr>
                <a:schemeClr val="accent3"/>
              </a:buClr>
              <a:buFont typeface="Wingdings 2"/>
              <a:buChar char=""/>
              <a:defRPr/>
            </a:pPr>
            <a:r>
              <a:rPr lang="en-US" dirty="0" smtClean="0"/>
              <a:t>Increased blood pressure</a:t>
            </a:r>
          </a:p>
          <a:p>
            <a:pPr marL="274320" indent="-274320" fontAlgn="auto">
              <a:spcAft>
                <a:spcPts val="0"/>
              </a:spcAft>
              <a:buClr>
                <a:schemeClr val="accent3"/>
              </a:buClr>
              <a:buFont typeface="Wingdings 2"/>
              <a:buChar char=""/>
              <a:defRPr/>
            </a:pPr>
            <a:r>
              <a:rPr lang="en-US" dirty="0" smtClean="0"/>
              <a:t>Premature death (&lt;50 </a:t>
            </a:r>
            <a:r>
              <a:rPr lang="en-US" dirty="0" err="1" smtClean="0"/>
              <a:t>yo</a:t>
            </a:r>
            <a:r>
              <a:rPr lang="en-US" dirty="0" smtClean="0"/>
              <a:t>) in 1 relative due to heart condition</a:t>
            </a:r>
          </a:p>
          <a:p>
            <a:pPr marL="274320" indent="-274320" fontAlgn="auto">
              <a:spcAft>
                <a:spcPts val="0"/>
              </a:spcAft>
              <a:buClr>
                <a:schemeClr val="accent3"/>
              </a:buClr>
              <a:buFont typeface="Wingdings 2"/>
              <a:buChar char=""/>
              <a:defRPr/>
            </a:pPr>
            <a:r>
              <a:rPr lang="en-US" dirty="0" smtClean="0"/>
              <a:t>Premature (&lt;50 </a:t>
            </a:r>
            <a:r>
              <a:rPr lang="en-US" dirty="0" err="1" smtClean="0"/>
              <a:t>yo</a:t>
            </a:r>
            <a:r>
              <a:rPr lang="en-US" dirty="0" smtClean="0"/>
              <a:t>) disability in close relative due to cardiac condition</a:t>
            </a:r>
          </a:p>
          <a:p>
            <a:pPr marL="274320" indent="-274320" fontAlgn="auto">
              <a:spcAft>
                <a:spcPts val="0"/>
              </a:spcAft>
              <a:buClr>
                <a:schemeClr val="accent3"/>
              </a:buClr>
              <a:buFont typeface="Wingdings 2"/>
              <a:buChar char=""/>
              <a:defRPr/>
            </a:pPr>
            <a:r>
              <a:rPr lang="en-US" dirty="0" smtClean="0"/>
              <a:t>Family </a:t>
            </a:r>
            <a:r>
              <a:rPr lang="en-US" dirty="0" err="1" smtClean="0"/>
              <a:t>hx</a:t>
            </a:r>
            <a:r>
              <a:rPr lang="en-US" dirty="0" smtClean="0"/>
              <a:t> of HCM, DCM, long QT </a:t>
            </a:r>
            <a:r>
              <a:rPr lang="en-US" dirty="0" err="1" smtClean="0"/>
              <a:t>Sx</a:t>
            </a:r>
            <a:r>
              <a:rPr lang="en-US" dirty="0" smtClean="0"/>
              <a:t>, </a:t>
            </a:r>
            <a:r>
              <a:rPr lang="en-US" dirty="0" err="1" smtClean="0"/>
              <a:t>Marfan’s</a:t>
            </a:r>
            <a:r>
              <a:rPr lang="en-US" dirty="0" smtClean="0"/>
              <a:t> </a:t>
            </a:r>
            <a:r>
              <a:rPr lang="en-US" dirty="0" err="1" smtClean="0"/>
              <a:t>Sx</a:t>
            </a:r>
            <a:r>
              <a:rPr lang="en-US" dirty="0" smtClean="0"/>
              <a:t>, </a:t>
            </a:r>
            <a:r>
              <a:rPr lang="en-US" dirty="0" err="1" smtClean="0"/>
              <a:t>arrythmia</a:t>
            </a:r>
            <a:r>
              <a:rPr lang="en-US" dirty="0" smtClean="0"/>
              <a:t>, etc.</a:t>
            </a:r>
          </a:p>
          <a:p>
            <a:pPr marL="274320" indent="-274320" fontAlgn="auto">
              <a:spcAft>
                <a:spcPts val="0"/>
              </a:spcAft>
              <a:buClr>
                <a:schemeClr val="accent3"/>
              </a:buClr>
              <a:buFont typeface="Wingdings 2"/>
              <a:buChar char=""/>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t>Screening by PE for Cardiac Disease</a:t>
            </a:r>
            <a:endParaRPr lang="en-US" dirty="0"/>
          </a:p>
        </p:txBody>
      </p:sp>
      <p:sp>
        <p:nvSpPr>
          <p:cNvPr id="23554" name="Content Placeholder 2"/>
          <p:cNvSpPr>
            <a:spLocks noGrp="1"/>
          </p:cNvSpPr>
          <p:nvPr>
            <p:ph idx="1"/>
          </p:nvPr>
        </p:nvSpPr>
        <p:spPr>
          <a:xfrm>
            <a:off x="228600" y="1935163"/>
            <a:ext cx="8763000" cy="4389437"/>
          </a:xfrm>
        </p:spPr>
        <p:txBody>
          <a:bodyPr/>
          <a:lstStyle/>
          <a:p>
            <a:r>
              <a:rPr lang="en-US" smtClean="0"/>
              <a:t>Heart murmur (listen in supine, standing, and Valsalva)</a:t>
            </a:r>
          </a:p>
          <a:p>
            <a:pPr lvl="1"/>
            <a:r>
              <a:rPr lang="en-US" smtClean="0"/>
              <a:t>HCM murmur exacerbated w/ standing or Valsalva</a:t>
            </a:r>
          </a:p>
          <a:p>
            <a:r>
              <a:rPr lang="en-US" smtClean="0"/>
              <a:t>Femoral pulses (r/o coarctation of aorta)</a:t>
            </a:r>
          </a:p>
          <a:p>
            <a:r>
              <a:rPr lang="en-US" smtClean="0"/>
              <a:t>Physical stigmata of Marfan’s Sx</a:t>
            </a:r>
          </a:p>
          <a:p>
            <a:pPr lvl="1"/>
            <a:r>
              <a:rPr lang="en-US" smtClean="0"/>
              <a:t>Long arm span, arachnodactyly, pectus, scoliosis</a:t>
            </a:r>
          </a:p>
          <a:p>
            <a:r>
              <a:rPr lang="en-US" smtClean="0"/>
              <a:t>Blood pressure (while sitting, in both arms)</a:t>
            </a:r>
          </a:p>
        </p:txBody>
      </p:sp>
      <p:pic>
        <p:nvPicPr>
          <p:cNvPr id="23555" name="Picture 2" descr="http://www.fotosearch.com/comp/LIQ/LIQ115/doctor-listening-through_~vl0013b011.jpg"/>
          <p:cNvPicPr>
            <a:picLocks noChangeAspect="1" noChangeArrowheads="1"/>
          </p:cNvPicPr>
          <p:nvPr/>
        </p:nvPicPr>
        <p:blipFill>
          <a:blip r:embed="rId3"/>
          <a:srcRect/>
          <a:stretch>
            <a:fillRect/>
          </a:stretch>
        </p:blipFill>
        <p:spPr bwMode="auto">
          <a:xfrm>
            <a:off x="457200" y="4800600"/>
            <a:ext cx="1192213" cy="1562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305800" cy="5087112"/>
          </a:xfrm>
        </p:spPr>
        <p:txBody>
          <a:bodyPr/>
          <a:lstStyle/>
          <a:p>
            <a:pPr algn="ctr" fontAlgn="auto">
              <a:spcAft>
                <a:spcPts val="0"/>
              </a:spcAft>
              <a:defRPr/>
            </a:pPr>
            <a:r>
              <a:rPr lang="en-US" dirty="0" smtClean="0"/>
              <a:t>Patients with 1 or more positive finding on the prior 12 items should be referred to a pediatric cardiologist for evaluation with EKG and Echocardiogram</a:t>
            </a:r>
            <a:endParaRPr lang="en-US" dirty="0"/>
          </a:p>
        </p:txBody>
      </p:sp>
      <p:pic>
        <p:nvPicPr>
          <p:cNvPr id="1028" name="Picture 4" descr="http://www.sz-wholesale.com/uploadFiles/upimg8/Littman-Select-Stethoscope-40038.JPG"/>
          <p:cNvPicPr>
            <a:picLocks noChangeAspect="1" noChangeArrowheads="1"/>
          </p:cNvPicPr>
          <p:nvPr/>
        </p:nvPicPr>
        <p:blipFill>
          <a:blip r:embed="rId2" cstate="print"/>
          <a:srcRect/>
          <a:stretch>
            <a:fillRect/>
          </a:stretch>
        </p:blipFill>
        <p:spPr bwMode="auto">
          <a:xfrm>
            <a:off x="609600" y="4648200"/>
            <a:ext cx="990613" cy="1754441"/>
          </a:xfrm>
          <a:prstGeom prst="rect">
            <a:avLst/>
          </a:prstGeom>
          <a:noFill/>
          <a:scene3d>
            <a:camera prst="orthographicFront">
              <a:rot lat="0" lon="0" rev="3600000"/>
            </a:camera>
            <a:lightRig rig="threePt" dir="t"/>
          </a:scene3d>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algn="ctr"/>
            <a:r>
              <a:rPr lang="en-US" smtClean="0"/>
              <a:t>To EKG or Not To EKG…</a:t>
            </a:r>
          </a:p>
        </p:txBody>
      </p:sp>
      <p:sp>
        <p:nvSpPr>
          <p:cNvPr id="3" name="Content Placeholder 2"/>
          <p:cNvSpPr>
            <a:spLocks noGrp="1"/>
          </p:cNvSpPr>
          <p:nvPr>
            <p:ph idx="1"/>
          </p:nvPr>
        </p:nvSpPr>
        <p:spPr>
          <a:xfrm>
            <a:off x="457200" y="1935163"/>
            <a:ext cx="8229600" cy="4618037"/>
          </a:xfrm>
        </p:spPr>
        <p:txBody>
          <a:bodyPr>
            <a:normAutofit fontScale="92500" lnSpcReduction="10000"/>
          </a:bodyPr>
          <a:lstStyle/>
          <a:p>
            <a:pPr marL="274320" indent="-274320" fontAlgn="auto">
              <a:spcAft>
                <a:spcPts val="0"/>
              </a:spcAft>
              <a:buClr>
                <a:schemeClr val="accent3"/>
              </a:buClr>
              <a:buFont typeface="Wingdings 2"/>
              <a:buChar char=""/>
              <a:defRPr/>
            </a:pPr>
            <a:r>
              <a:rPr lang="en-US" dirty="0" smtClean="0"/>
              <a:t>Routine EKG for all athletes is a controversial issue</a:t>
            </a:r>
          </a:p>
          <a:p>
            <a:pPr marL="274320" indent="-274320" fontAlgn="auto">
              <a:spcAft>
                <a:spcPts val="0"/>
              </a:spcAft>
              <a:buClr>
                <a:schemeClr val="accent3"/>
              </a:buClr>
              <a:buFont typeface="Wingdings 2"/>
              <a:buChar char=""/>
              <a:defRPr/>
            </a:pPr>
            <a:r>
              <a:rPr lang="en-US" dirty="0" smtClean="0"/>
              <a:t>Required for all athletes in Italy</a:t>
            </a:r>
          </a:p>
          <a:p>
            <a:pPr marL="274320" indent="-274320" fontAlgn="auto">
              <a:spcAft>
                <a:spcPts val="0"/>
              </a:spcAft>
              <a:buClr>
                <a:schemeClr val="accent3"/>
              </a:buClr>
              <a:buFont typeface="Wingdings 2"/>
              <a:buChar char=""/>
              <a:defRPr/>
            </a:pPr>
            <a:r>
              <a:rPr lang="en-US" dirty="0" smtClean="0"/>
              <a:t>&gt;90% of patients with HCM have abnormal EKG</a:t>
            </a:r>
          </a:p>
          <a:p>
            <a:pPr marL="274320" indent="-274320" fontAlgn="auto">
              <a:spcAft>
                <a:spcPts val="0"/>
              </a:spcAft>
              <a:buClr>
                <a:schemeClr val="accent3"/>
              </a:buClr>
              <a:buFont typeface="Wingdings 2"/>
              <a:buChar char=""/>
              <a:defRPr/>
            </a:pPr>
            <a:r>
              <a:rPr lang="en-US" dirty="0" smtClean="0"/>
              <a:t>But…EKG has low specificity </a:t>
            </a:r>
          </a:p>
          <a:p>
            <a:pPr marL="640080" lvl="1" indent="-246888" fontAlgn="auto">
              <a:spcAft>
                <a:spcPts val="0"/>
              </a:spcAft>
              <a:buFont typeface="Wingdings 2"/>
              <a:buChar char=""/>
              <a:defRPr/>
            </a:pPr>
            <a:r>
              <a:rPr lang="en-US" dirty="0" smtClean="0"/>
              <a:t>Frequent EKG changes in normal athlete may be difficult to distinguish from abnormal</a:t>
            </a:r>
          </a:p>
          <a:p>
            <a:pPr marL="640080" lvl="1" indent="-246888" fontAlgn="auto">
              <a:spcAft>
                <a:spcPts val="0"/>
              </a:spcAft>
              <a:buFont typeface="Wingdings 2"/>
              <a:buChar char=""/>
              <a:defRPr/>
            </a:pPr>
            <a:r>
              <a:rPr lang="en-US" dirty="0" smtClean="0"/>
              <a:t>Many false positives -&gt; excessive referrals to specialists</a:t>
            </a:r>
          </a:p>
          <a:p>
            <a:pPr marL="640080" lvl="1" indent="-246888" fontAlgn="auto">
              <a:spcAft>
                <a:spcPts val="0"/>
              </a:spcAft>
              <a:buFont typeface="Wingdings 2"/>
              <a:buChar char=""/>
              <a:defRPr/>
            </a:pPr>
            <a:r>
              <a:rPr lang="en-US" dirty="0" smtClean="0"/>
              <a:t>False negatives -&gt; coronary anomalies and arrhythmias may be intermittent</a:t>
            </a:r>
          </a:p>
          <a:p>
            <a:pPr marL="274320" indent="-274320" fontAlgn="auto">
              <a:spcAft>
                <a:spcPts val="0"/>
              </a:spcAft>
              <a:buClr>
                <a:schemeClr val="accent3"/>
              </a:buClr>
              <a:buFont typeface="Wingdings 2"/>
              <a:buChar char=""/>
              <a:defRPr/>
            </a:pPr>
            <a:r>
              <a:rPr lang="en-US" dirty="0" smtClean="0"/>
              <a:t>Not cost effective</a:t>
            </a:r>
          </a:p>
          <a:p>
            <a:pPr marL="274320" indent="-274320" fontAlgn="auto">
              <a:spcAft>
                <a:spcPts val="0"/>
              </a:spcAft>
              <a:buClr>
                <a:schemeClr val="accent3"/>
              </a:buClr>
              <a:buFont typeface="Wingdings 2"/>
              <a:buChar char=""/>
              <a:defRPr/>
            </a:pPr>
            <a:endParaRPr lang="en-US" dirty="0" smtClean="0"/>
          </a:p>
          <a:p>
            <a:pPr marL="274320" indent="-274320" fontAlgn="auto">
              <a:spcAft>
                <a:spcPts val="0"/>
              </a:spcAft>
              <a:buClr>
                <a:schemeClr val="accent3"/>
              </a:buClr>
              <a:buFont typeface="Wingdings 2"/>
              <a:buNone/>
              <a:defRPr/>
            </a:pPr>
            <a:r>
              <a:rPr lang="en-US" dirty="0" smtClean="0"/>
              <a:t> </a:t>
            </a:r>
            <a:r>
              <a:rPr lang="en-US" dirty="0" smtClean="0">
                <a:solidFill>
                  <a:srgbClr val="FF0000"/>
                </a:solidFill>
              </a:rPr>
              <a:t>** Not Currently Recommended in the United States **</a:t>
            </a:r>
          </a:p>
          <a:p>
            <a:pPr marL="274320" indent="-274320" fontAlgn="auto">
              <a:spcAft>
                <a:spcPts val="0"/>
              </a:spcAft>
              <a:buClr>
                <a:schemeClr val="accent3"/>
              </a:buClr>
              <a:buFont typeface="Wingdings 2"/>
              <a:buChar char=""/>
              <a:defRPr/>
            </a:pPr>
            <a:endParaRPr lang="en-US" dirty="0"/>
          </a:p>
        </p:txBody>
      </p:sp>
      <p:pic>
        <p:nvPicPr>
          <p:cNvPr id="26627" name="Picture 2" descr="http://www.meddean.luc.edu/Lumen/Meded/hmps/ekg.jpg"/>
          <p:cNvPicPr>
            <a:picLocks noChangeAspect="1" noChangeArrowheads="1"/>
          </p:cNvPicPr>
          <p:nvPr/>
        </p:nvPicPr>
        <p:blipFill>
          <a:blip r:embed="rId3"/>
          <a:srcRect/>
          <a:stretch>
            <a:fillRect/>
          </a:stretch>
        </p:blipFill>
        <p:spPr bwMode="auto">
          <a:xfrm>
            <a:off x="152400" y="457200"/>
            <a:ext cx="1331913"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algn="ctr"/>
            <a:r>
              <a:rPr lang="en-US" smtClean="0"/>
              <a:t>Other Screening Issues</a:t>
            </a:r>
          </a:p>
        </p:txBody>
      </p:sp>
      <p:sp>
        <p:nvSpPr>
          <p:cNvPr id="28674" name="Content Placeholder 2"/>
          <p:cNvSpPr>
            <a:spLocks noGrp="1"/>
          </p:cNvSpPr>
          <p:nvPr>
            <p:ph idx="1"/>
          </p:nvPr>
        </p:nvSpPr>
        <p:spPr>
          <a:xfrm>
            <a:off x="228600" y="1935163"/>
            <a:ext cx="8763000" cy="4770437"/>
          </a:xfrm>
        </p:spPr>
        <p:txBody>
          <a:bodyPr/>
          <a:lstStyle/>
          <a:p>
            <a:r>
              <a:rPr lang="en-US" smtClean="0"/>
              <a:t>Wheezing with exertion (c/w exercise-induced asthma)</a:t>
            </a:r>
          </a:p>
          <a:p>
            <a:r>
              <a:rPr lang="en-US" smtClean="0"/>
              <a:t>Recent mono infection</a:t>
            </a:r>
          </a:p>
          <a:p>
            <a:pPr lvl="1"/>
            <a:r>
              <a:rPr lang="en-US" smtClean="0"/>
              <a:t>Spleen size peaks within ~3-4 wks of symptom onset</a:t>
            </a:r>
          </a:p>
          <a:p>
            <a:pPr lvl="1"/>
            <a:r>
              <a:rPr lang="en-US" smtClean="0"/>
              <a:t>No contact sports for at least 1 month after infection</a:t>
            </a:r>
          </a:p>
          <a:p>
            <a:r>
              <a:rPr lang="en-US" smtClean="0"/>
              <a:t>Menstrual history – screen for female athlete triad</a:t>
            </a:r>
          </a:p>
          <a:p>
            <a:r>
              <a:rPr lang="en-US" smtClean="0"/>
              <a:t>Steroid use</a:t>
            </a:r>
          </a:p>
          <a:p>
            <a:pPr lvl="1"/>
            <a:r>
              <a:rPr lang="en-US" smtClean="0"/>
              <a:t>4% of high school students have used steroids at least once*</a:t>
            </a:r>
          </a:p>
          <a:p>
            <a:pPr lvl="1"/>
            <a:endParaRPr lang="en-US" smtClean="0"/>
          </a:p>
          <a:p>
            <a:pPr>
              <a:buFont typeface="Wingdings 2" pitchFamily="18" charset="2"/>
              <a:buNone/>
            </a:pPr>
            <a:r>
              <a:rPr lang="en-US" sz="1400" smtClean="0"/>
              <a:t>* Centers for Disease Control and Prevention.  Youth Risk Behavior Surveillance – United States, 2011.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744</TotalTime>
  <Words>1859</Words>
  <Application>Microsoft Office PowerPoint</Application>
  <PresentationFormat>On-screen Show (4:3)</PresentationFormat>
  <Paragraphs>140</Paragraphs>
  <Slides>21</Slides>
  <Notes>7</Notes>
  <HiddenSlides>0</HiddenSlides>
  <MMClips>0</MMClips>
  <ScaleCrop>false</ScaleCrop>
  <HeadingPairs>
    <vt:vector size="6" baseType="variant">
      <vt:variant>
        <vt:lpstr>Fonts Used</vt:lpstr>
      </vt:variant>
      <vt:variant>
        <vt:i4>4</vt:i4>
      </vt:variant>
      <vt:variant>
        <vt:lpstr>Design Template</vt:lpstr>
      </vt:variant>
      <vt:variant>
        <vt:i4>4</vt:i4>
      </vt:variant>
      <vt:variant>
        <vt:lpstr>Slide Titles</vt:lpstr>
      </vt:variant>
      <vt:variant>
        <vt:i4>21</vt:i4>
      </vt:variant>
    </vt:vector>
  </HeadingPairs>
  <TitlesOfParts>
    <vt:vector size="29" baseType="lpstr">
      <vt:lpstr>Constantia</vt:lpstr>
      <vt:lpstr>Arial</vt:lpstr>
      <vt:lpstr>Calibri</vt:lpstr>
      <vt:lpstr>Wingdings 2</vt:lpstr>
      <vt:lpstr>Flow</vt:lpstr>
      <vt:lpstr>Flow</vt:lpstr>
      <vt:lpstr>Flow</vt:lpstr>
      <vt:lpstr>Flow</vt:lpstr>
      <vt:lpstr>Slide 1</vt:lpstr>
      <vt:lpstr>Goals of Preparticipation Physical</vt:lpstr>
      <vt:lpstr>Sudden Death in Adolescent Athletes</vt:lpstr>
      <vt:lpstr>Cardiac Causes of Sudden Death in Athletes</vt:lpstr>
      <vt:lpstr>Screening by Hx for Cardiac Disease</vt:lpstr>
      <vt:lpstr>Screening by PE for Cardiac Disease</vt:lpstr>
      <vt:lpstr>Slide 7</vt:lpstr>
      <vt:lpstr>To EKG or Not To EKG…</vt:lpstr>
      <vt:lpstr>Other Screening Issues</vt:lpstr>
      <vt:lpstr>Other Screening Issues</vt:lpstr>
      <vt:lpstr>Slide 11</vt:lpstr>
      <vt:lpstr>Which of the following statements about sudden cardiac death in adolescent athletes is FALSE? </vt:lpstr>
      <vt:lpstr>Which of the following statements about sudden cardiac death in adolescent athletes is FALSE? </vt:lpstr>
      <vt:lpstr>Slide 14</vt:lpstr>
      <vt:lpstr>All of the following should be included in a preparticipation sports physical for an otherwise healthy young athlete EXCEPT: </vt:lpstr>
      <vt:lpstr>All of the following should be included in a preparticipation sports physical for an otherwise healthy young athlete EXCEPT: </vt:lpstr>
      <vt:lpstr>Slide 17</vt:lpstr>
      <vt:lpstr>All of the following conditions would disqualify a young athlete from participating in contact sports EXCEPT:</vt:lpstr>
      <vt:lpstr>All of the following conditions would disqualify a young athlete from participating in contact sports EXCEPT:</vt:lpstr>
      <vt:lpstr>Slide 20</vt:lpstr>
      <vt:lpstr>Recommended Reading</vt:lpstr>
    </vt:vector>
  </TitlesOfParts>
  <Company>Stony Brook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Preparticipation Sports Physical in Adolescents</dc:title>
  <dc:creator>Eliscu, Allison H.</dc:creator>
  <cp:lastModifiedBy>Allie</cp:lastModifiedBy>
  <cp:revision>78</cp:revision>
  <dcterms:created xsi:type="dcterms:W3CDTF">2009-08-13T19:37:53Z</dcterms:created>
  <dcterms:modified xsi:type="dcterms:W3CDTF">2012-08-07T19:37:55Z</dcterms:modified>
</cp:coreProperties>
</file>