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66" r:id="rId5"/>
    <p:sldId id="259" r:id="rId6"/>
    <p:sldId id="260" r:id="rId7"/>
    <p:sldId id="261" r:id="rId8"/>
    <p:sldId id="262" r:id="rId9"/>
    <p:sldId id="263" r:id="rId10"/>
    <p:sldId id="265" r:id="rId11"/>
    <p:sldId id="268" r:id="rId12"/>
    <p:sldId id="269" r:id="rId13"/>
    <p:sldId id="271" r:id="rId14"/>
    <p:sldId id="267" r:id="rId15"/>
    <p:sldId id="270" r:id="rId16"/>
    <p:sldId id="272" r:id="rId17"/>
    <p:sldId id="264"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562"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A5127CB-1215-476F-BC9B-C47928B40EC4}" type="datetimeFigureOut">
              <a:rPr lang="en-US"/>
              <a:pPr>
                <a:defRPr/>
              </a:pPr>
              <a:t>8/7/2012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1CBC7288-2D95-406D-96C9-6E7F3061645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0D51E04-7F93-44DF-81DB-BF18B7338A0A}"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328AA7B-B09B-4B7D-89B3-A3530AE11610}"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7725550-F827-4186-B570-CAA81272225E}" type="slidenum">
              <a:rPr lang="en-US"/>
              <a:pPr fontAlgn="base">
                <a:spcBef>
                  <a:spcPct val="0"/>
                </a:spcBef>
                <a:spcAft>
                  <a:spcPct val="0"/>
                </a:spcAft>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23F64F6-A1BE-4701-B698-57653D7C5A00}"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AB2B1B9-164D-4906-8EEA-76A2A9137F29}"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258D12-982E-4D67-9C27-4C244B29645C}"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C54E04E-C553-4150-A056-67B4C367E342}"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92AB16-1941-4BFB-A557-96B1C1956DA0}"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E3BE5C3-380A-43FB-ABB5-DB57EA75F365}"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C600BF5-49D9-40EF-9E92-DFCEF0F50D2E}"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9051FBC-F7A0-4A20-AC34-F4EF3F541DBD}"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DD48951E-41C1-4427-989F-9AD3F5AD11F8}" type="datetimeFigureOut">
              <a:rPr lang="en-US"/>
              <a:pPr>
                <a:defRPr/>
              </a:pPr>
              <a:t>8/7/2012</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07A37755-F63C-40B9-98E1-4B9FDE52F2F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E1A0093-0128-46AC-A1BE-9F211CC75CA7}" type="datetimeFigureOut">
              <a:rPr lang="en-US"/>
              <a:pPr>
                <a:defRPr/>
              </a:pPr>
              <a:t>8/7/2012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E6DC93D-C727-4636-AFEA-0C6F3F5C88A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F2C10D4-7FD2-4EA3-82AB-4D9B3BF64BA0}" type="datetimeFigureOut">
              <a:rPr lang="en-US"/>
              <a:pPr>
                <a:defRPr/>
              </a:pPr>
              <a:t>8/7/2012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6FF8108-50BE-41F7-AFF9-96F4A0B1446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AF008C5-EB6B-4B86-9086-0ACC825916C7}" type="datetimeFigureOut">
              <a:rPr lang="en-US"/>
              <a:pPr>
                <a:defRPr/>
              </a:pPr>
              <a:t>8/7/2012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97D53A1-137F-4ABB-A176-BB397B9EE71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2DB0697-387F-4127-882A-67F13D4746A1}" type="datetimeFigureOut">
              <a:rPr lang="en-US"/>
              <a:pPr>
                <a:defRPr/>
              </a:pPr>
              <a:t>8/7/2012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824AE5-A377-40E3-9BBA-D52C6743640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19881C4A-0F20-41DB-BC82-E28AAEB20E46}" type="datetimeFigureOut">
              <a:rPr lang="en-US"/>
              <a:pPr>
                <a:defRPr/>
              </a:pPr>
              <a:t>8/7/2012</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E9C6310F-21E9-4D99-8D8E-9F39C257DE1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04F80575-4D9B-45B2-8BE8-EF71E2A8106B}" type="datetimeFigureOut">
              <a:rPr lang="en-US"/>
              <a:pPr>
                <a:defRPr/>
              </a:pPr>
              <a:t>8/7/2012</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C639F871-176C-4D55-B677-BF0F44416E8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313EADBB-CC82-43BE-9125-6CB86EFF1D15}" type="datetimeFigureOut">
              <a:rPr lang="en-US"/>
              <a:pPr>
                <a:defRPr/>
              </a:pPr>
              <a:t>8/7/2012</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E0168702-78F3-4DDF-A9C3-1B20F59C760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01E45BD8-7EB5-4358-BB58-CD2A9C3A4EE1}" type="datetimeFigureOut">
              <a:rPr lang="en-US"/>
              <a:pPr>
                <a:defRPr/>
              </a:pPr>
              <a:t>8/7/2012</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7A3D894B-B721-41BC-8148-880D5B6EC9E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D341F39C-9BE0-4629-B8A2-7EEA5A0F9BAC}" type="datetimeFigureOut">
              <a:rPr lang="en-US"/>
              <a:pPr>
                <a:defRPr/>
              </a:pPr>
              <a:t>8/7/2012</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798A7FB8-090C-4A50-A2F0-55E8EA072B8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948BF7E8-6C62-45FD-B40E-293D8454E089}" type="datetimeFigureOut">
              <a:rPr lang="en-US"/>
              <a:pPr>
                <a:defRPr/>
              </a:pPr>
              <a:t>8/7/2012</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4AC186E7-C488-47A5-AC45-39F0E197DC1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EC03A3EB-8557-4FD1-88B2-E9332B086373}" type="datetimeFigureOut">
              <a:rPr lang="en-US"/>
              <a:pPr>
                <a:defRPr/>
              </a:pPr>
              <a:t>8/7/2012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DB435988-B1F5-4F68-8C31-DB3605965C5A}"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72" r:id="rId1"/>
    <p:sldLayoutId id="2147483664" r:id="rId2"/>
    <p:sldLayoutId id="2147483673" r:id="rId3"/>
    <p:sldLayoutId id="2147483665" r:id="rId4"/>
    <p:sldLayoutId id="2147483666" r:id="rId5"/>
    <p:sldLayoutId id="2147483667" r:id="rId6"/>
    <p:sldLayoutId id="2147483668" r:id="rId7"/>
    <p:sldLayoutId id="2147483669" r:id="rId8"/>
    <p:sldLayoutId id="2147483674" r:id="rId9"/>
    <p:sldLayoutId id="2147483670" r:id="rId10"/>
    <p:sldLayoutId id="2147483671"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hyperlink" Target="https://vpn.mountsinai.org/cgi/content/full/25/2/52/,DanaInfo=pedsinreview.aappublications.org+F9"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52600"/>
            <a:ext cx="9144000" cy="2057400"/>
          </a:xfrm>
        </p:spPr>
        <p:txBody>
          <a:bodyPr/>
          <a:lstStyle/>
          <a:p>
            <a:pPr algn="ctr" fontAlgn="auto">
              <a:spcAft>
                <a:spcPts val="0"/>
              </a:spcAft>
              <a:defRPr/>
            </a:pPr>
            <a:r>
              <a:rPr lang="en-US" sz="5000" dirty="0" smtClean="0"/>
              <a:t>Slipped Capital Femoral Epiphysis (SCFE)</a:t>
            </a:r>
            <a:endParaRPr lang="en-US" sz="5000" dirty="0"/>
          </a:p>
        </p:txBody>
      </p:sp>
      <p:pic>
        <p:nvPicPr>
          <p:cNvPr id="14338" name="Picture 2" descr="http://img2.allposters.com/images/CMSPOD/520-77.jpg"/>
          <p:cNvPicPr>
            <a:picLocks noChangeAspect="1" noChangeArrowheads="1"/>
          </p:cNvPicPr>
          <p:nvPr/>
        </p:nvPicPr>
        <p:blipFill>
          <a:blip r:embed="rId3"/>
          <a:srcRect/>
          <a:stretch>
            <a:fillRect/>
          </a:stretch>
        </p:blipFill>
        <p:spPr bwMode="auto">
          <a:xfrm>
            <a:off x="6400800" y="4191000"/>
            <a:ext cx="2422525" cy="2422525"/>
          </a:xfrm>
          <a:prstGeom prst="rect">
            <a:avLst/>
          </a:prstGeom>
          <a:noFill/>
          <a:ln w="9525">
            <a:noFill/>
            <a:miter lim="800000"/>
            <a:headEnd/>
            <a:tailEnd/>
          </a:ln>
        </p:spPr>
      </p:pic>
      <p:sp>
        <p:nvSpPr>
          <p:cNvPr id="14339" name="Rectangle 3"/>
          <p:cNvSpPr>
            <a:spLocks noChangeArrowheads="1"/>
          </p:cNvSpPr>
          <p:nvPr/>
        </p:nvSpPr>
        <p:spPr bwMode="auto">
          <a:xfrm>
            <a:off x="152400" y="4038600"/>
            <a:ext cx="6140450" cy="708025"/>
          </a:xfrm>
          <a:prstGeom prst="rect">
            <a:avLst/>
          </a:prstGeom>
          <a:noFill/>
          <a:ln w="9525">
            <a:noFill/>
            <a:miter lim="800000"/>
            <a:headEnd/>
            <a:tailEnd/>
          </a:ln>
        </p:spPr>
        <p:txBody>
          <a:bodyPr wrap="none">
            <a:spAutoFit/>
          </a:bodyPr>
          <a:lstStyle/>
          <a:p>
            <a:r>
              <a:rPr lang="en-US" sz="4000" b="1">
                <a:latin typeface="Constantia" pitchFamily="18" charset="0"/>
              </a:rPr>
              <a:t>Allison Eliscu, MD, FAAP</a:t>
            </a:r>
          </a:p>
        </p:txBody>
      </p:sp>
      <p:sp>
        <p:nvSpPr>
          <p:cNvPr id="14340" name="Rectangle 4"/>
          <p:cNvSpPr>
            <a:spLocks noChangeArrowheads="1"/>
          </p:cNvSpPr>
          <p:nvPr/>
        </p:nvSpPr>
        <p:spPr bwMode="auto">
          <a:xfrm>
            <a:off x="3200400" y="6248400"/>
            <a:ext cx="1539875" cy="366713"/>
          </a:xfrm>
          <a:prstGeom prst="rect">
            <a:avLst/>
          </a:prstGeom>
          <a:noFill/>
          <a:ln w="9525">
            <a:noFill/>
            <a:miter lim="800000"/>
            <a:headEnd/>
            <a:tailEnd/>
          </a:ln>
        </p:spPr>
        <p:txBody>
          <a:bodyPr wrap="none">
            <a:spAutoFit/>
          </a:bodyPr>
          <a:lstStyle/>
          <a:p>
            <a:r>
              <a:rPr lang="en-US">
                <a:latin typeface="Constantia" pitchFamily="18" charset="0"/>
              </a:rPr>
              <a:t>Rev. Aug 2012</a:t>
            </a:r>
          </a:p>
        </p:txBody>
      </p:sp>
      <p:pic>
        <p:nvPicPr>
          <p:cNvPr id="14341" name="Picture 2" descr="ch logo"/>
          <p:cNvPicPr>
            <a:picLocks noChangeAspect="1" noChangeArrowheads="1"/>
          </p:cNvPicPr>
          <p:nvPr/>
        </p:nvPicPr>
        <p:blipFill>
          <a:blip r:embed="rId4"/>
          <a:srcRect/>
          <a:stretch>
            <a:fillRect/>
          </a:stretch>
        </p:blipFill>
        <p:spPr bwMode="auto">
          <a:xfrm>
            <a:off x="304800" y="6172200"/>
            <a:ext cx="1905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algn="ctr"/>
            <a:r>
              <a:rPr lang="en-US" smtClean="0"/>
              <a:t>Complications of SCFE</a:t>
            </a:r>
          </a:p>
        </p:txBody>
      </p:sp>
      <p:sp>
        <p:nvSpPr>
          <p:cNvPr id="32770" name="Content Placeholder 2"/>
          <p:cNvSpPr>
            <a:spLocks noGrp="1"/>
          </p:cNvSpPr>
          <p:nvPr>
            <p:ph idx="1"/>
          </p:nvPr>
        </p:nvSpPr>
        <p:spPr/>
        <p:txBody>
          <a:bodyPr/>
          <a:lstStyle/>
          <a:p>
            <a:r>
              <a:rPr lang="en-US" smtClean="0"/>
              <a:t>30-60% patients with unilateral SCFE will develop bilateral slippage (usually within next 18 mos)</a:t>
            </a:r>
          </a:p>
          <a:p>
            <a:pPr lvl="1"/>
            <a:r>
              <a:rPr lang="en-US" smtClean="0"/>
              <a:t>Bilateral repair for unilateral slip is controversial</a:t>
            </a:r>
          </a:p>
          <a:p>
            <a:r>
              <a:rPr lang="en-US" smtClean="0"/>
              <a:t>Osteonecrosis of femoral head</a:t>
            </a:r>
          </a:p>
          <a:p>
            <a:r>
              <a:rPr lang="en-US" smtClean="0"/>
              <a:t>Premature osteoarthritis</a:t>
            </a:r>
          </a:p>
          <a:p>
            <a:pPr>
              <a:buFont typeface="Wingdings 2" pitchFamily="18" charset="2"/>
              <a:buNone/>
            </a:pPr>
            <a:endParaRPr lang="en-US" smtClean="0"/>
          </a:p>
          <a:p>
            <a:pPr lvl="1"/>
            <a:endParaRPr lang="en-US" smtClean="0"/>
          </a:p>
          <a:p>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a:xfrm>
            <a:off x="457200" y="704850"/>
            <a:ext cx="8229600" cy="3638550"/>
          </a:xfrm>
        </p:spPr>
        <p:txBody>
          <a:bodyPr/>
          <a:lstStyle/>
          <a:p>
            <a:r>
              <a:rPr lang="en-US" sz="2600" smtClean="0"/>
              <a:t>A 12 year old male presents to the office complaining of dull right knee and thigh pain for the past 2 weeks.  The pain gets worse when he tries to chase after his younger brother and improves after resting for awhile.  He denies recent trauma and does not participate in sports.  On exam, you notice that his BMI is &gt;97% for age and that he is holding his right leg in external rotation when resting in the supine position.  His knee and thigh exam are normal.  He is walking with a limp, favoring the left side. What is the most likely diagnosis?</a:t>
            </a:r>
          </a:p>
        </p:txBody>
      </p:sp>
      <p:sp>
        <p:nvSpPr>
          <p:cNvPr id="40963" name="Rectangle 3"/>
          <p:cNvSpPr>
            <a:spLocks noGrp="1"/>
          </p:cNvSpPr>
          <p:nvPr>
            <p:ph type="body" idx="1"/>
          </p:nvPr>
        </p:nvSpPr>
        <p:spPr>
          <a:xfrm>
            <a:off x="457200" y="4572000"/>
            <a:ext cx="8229600" cy="1752600"/>
          </a:xfrm>
        </p:spPr>
        <p:txBody>
          <a:bodyPr/>
          <a:lstStyle/>
          <a:p>
            <a:pPr marL="419100" indent="-419100">
              <a:buFont typeface="Wingdings 2" pitchFamily="18" charset="2"/>
              <a:buAutoNum type="alphaUcPeriod"/>
            </a:pPr>
            <a:r>
              <a:rPr lang="en-US" sz="2200" smtClean="0"/>
              <a:t>Osgood-Schlatter Disease</a:t>
            </a:r>
          </a:p>
          <a:p>
            <a:pPr marL="419100" indent="-419100">
              <a:buFont typeface="Wingdings 2" pitchFamily="18" charset="2"/>
              <a:buAutoNum type="alphaUcPeriod"/>
            </a:pPr>
            <a:r>
              <a:rPr lang="en-US" sz="2200" smtClean="0"/>
              <a:t>Patellofemoral pain syndrome</a:t>
            </a:r>
          </a:p>
          <a:p>
            <a:pPr marL="419100" indent="-419100">
              <a:buFont typeface="Wingdings 2" pitchFamily="18" charset="2"/>
              <a:buAutoNum type="alphaUcPeriod"/>
            </a:pPr>
            <a:r>
              <a:rPr lang="en-US" sz="2200" smtClean="0"/>
              <a:t>Femoral anteversion</a:t>
            </a:r>
          </a:p>
          <a:p>
            <a:pPr marL="419100" indent="-419100">
              <a:buFont typeface="Wingdings 2" pitchFamily="18" charset="2"/>
              <a:buAutoNum type="alphaUcPeriod"/>
            </a:pPr>
            <a:r>
              <a:rPr lang="en-US" sz="2200" smtClean="0"/>
              <a:t>Slipped capital femoral epiphysis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457200" y="704850"/>
            <a:ext cx="8229600" cy="3638550"/>
          </a:xfrm>
        </p:spPr>
        <p:txBody>
          <a:bodyPr/>
          <a:lstStyle/>
          <a:p>
            <a:r>
              <a:rPr lang="en-US" sz="2600" smtClean="0"/>
              <a:t>A 12 year old male presents to the office complaining of dull right knee and thigh pain for the past 2 weeks.  The pain gets worse when he tries to chase after his younger brother and improves after resting for awhile.  He denies recent trauma and does not participate in sports.  On exam, you notice that his BMI is &gt;97% for age and that he is holding his right leg in external rotation when resting in the supine position.  His knee and thigh exam are normal.  He is walking with a limp, favoring the left side. What is the most likely diagnosis?</a:t>
            </a:r>
          </a:p>
        </p:txBody>
      </p:sp>
      <p:sp>
        <p:nvSpPr>
          <p:cNvPr id="41987" name="Rectangle 3"/>
          <p:cNvSpPr>
            <a:spLocks noGrp="1"/>
          </p:cNvSpPr>
          <p:nvPr>
            <p:ph type="body" idx="1"/>
          </p:nvPr>
        </p:nvSpPr>
        <p:spPr>
          <a:xfrm>
            <a:off x="457200" y="4572000"/>
            <a:ext cx="8229600" cy="1752600"/>
          </a:xfrm>
        </p:spPr>
        <p:txBody>
          <a:bodyPr/>
          <a:lstStyle/>
          <a:p>
            <a:pPr marL="419100" indent="-419100">
              <a:buFont typeface="Wingdings 2" pitchFamily="18" charset="2"/>
              <a:buAutoNum type="alphaUcPeriod"/>
            </a:pPr>
            <a:r>
              <a:rPr lang="en-US" sz="2200" smtClean="0"/>
              <a:t>Osgood-Schlatter Disease</a:t>
            </a:r>
          </a:p>
          <a:p>
            <a:pPr marL="419100" indent="-419100">
              <a:buFont typeface="Wingdings 2" pitchFamily="18" charset="2"/>
              <a:buAutoNum type="alphaUcPeriod"/>
            </a:pPr>
            <a:r>
              <a:rPr lang="en-US" sz="2200" smtClean="0"/>
              <a:t>Patellofemoral pain syndrome</a:t>
            </a:r>
          </a:p>
          <a:p>
            <a:pPr marL="419100" indent="-419100">
              <a:buFont typeface="Wingdings 2" pitchFamily="18" charset="2"/>
              <a:buAutoNum type="alphaUcPeriod"/>
            </a:pPr>
            <a:r>
              <a:rPr lang="en-US" sz="2200" smtClean="0"/>
              <a:t>Femoral anteversion</a:t>
            </a:r>
          </a:p>
          <a:p>
            <a:pPr marL="419100" indent="-419100">
              <a:buFont typeface="Wingdings 2" pitchFamily="18" charset="2"/>
              <a:buAutoNum type="alphaUcPeriod"/>
            </a:pPr>
            <a:r>
              <a:rPr lang="en-US" sz="2200" smtClean="0">
                <a:solidFill>
                  <a:srgbClr val="FF0000"/>
                </a:solidFill>
              </a:rPr>
              <a:t>Slipped capital femoral epiphysis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p:cNvSpPr>
          <p:nvPr>
            <p:ph type="body" idx="1"/>
          </p:nvPr>
        </p:nvSpPr>
        <p:spPr>
          <a:xfrm>
            <a:off x="457200" y="838200"/>
            <a:ext cx="8229600" cy="5486400"/>
          </a:xfrm>
        </p:spPr>
        <p:txBody>
          <a:bodyPr/>
          <a:lstStyle/>
          <a:p>
            <a:pPr>
              <a:lnSpc>
                <a:spcPct val="90000"/>
              </a:lnSpc>
            </a:pPr>
            <a:r>
              <a:rPr lang="en-US" sz="2200" b="1" smtClean="0"/>
              <a:t>Answer:  D.  </a:t>
            </a:r>
            <a:r>
              <a:rPr lang="en-US" sz="2200" smtClean="0"/>
              <a:t>Slipped capital femoral epiphysis (SCFE) tends to present in young, obese males before Tanner 4 .  SCFE usually presents as a subacute, dull, aching pain in the hip, knee, or thigh which gets worse with activity and improves with rest.  At least 15% of affected males do not have hip pain at all.  Affected patients tend to walk with a limp and hold their leg in external rotation when lying supine.  Patients with Osgood Schlatter Disease complain of pain at the tibial tuberosity and have a prominence over that area on exam.  Patients with patellofemoral pain syndrome usually complain of an achy pain behind or around the patella with stiffness during periods of prolonged rest, occasional “popping” sensation, and pain with squatting or going up steps.  This entity tends to occur in athletes who have recently increased their exercise level.  Femoral anteversion is a twist in the femur between the hip and the knee.  Patients with this condition tend to sit in the “W” position.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a:xfrm>
            <a:off x="304800" y="2743200"/>
            <a:ext cx="8229600" cy="1143000"/>
          </a:xfrm>
        </p:spPr>
        <p:txBody>
          <a:bodyPr/>
          <a:lstStyle/>
          <a:p>
            <a:r>
              <a:rPr lang="en-US" sz="2400" smtClean="0"/>
              <a:t>A 17 year old female presents to the office complaining of dull hip pain for the past  3 weeks.  The pain worsens with activity and improves with rest.  On exam, she holds her leg externally rotated and has decreased range of motion in abduction and internal rotation at the affected hip.  The rest of her physical examination is normal with a BMI at 25% for age.  A hip x-ray confirms your suspicion of slipped capital femoral epiphysis.  Based on the patient’s presentation, which of the following laboratory tests should you consider doing?</a:t>
            </a:r>
          </a:p>
        </p:txBody>
      </p:sp>
      <p:sp>
        <p:nvSpPr>
          <p:cNvPr id="39939" name="Rectangle 3"/>
          <p:cNvSpPr>
            <a:spLocks noGrp="1"/>
          </p:cNvSpPr>
          <p:nvPr>
            <p:ph type="body" idx="1"/>
          </p:nvPr>
        </p:nvSpPr>
        <p:spPr>
          <a:xfrm>
            <a:off x="457200" y="4038600"/>
            <a:ext cx="8229600" cy="2286000"/>
          </a:xfrm>
        </p:spPr>
        <p:txBody>
          <a:bodyPr/>
          <a:lstStyle/>
          <a:p>
            <a:pPr marL="495300" indent="-495300">
              <a:lnSpc>
                <a:spcPct val="90000"/>
              </a:lnSpc>
              <a:buFont typeface="Wingdings 2" pitchFamily="18" charset="2"/>
              <a:buAutoNum type="alphaUcPeriod"/>
            </a:pPr>
            <a:r>
              <a:rPr lang="en-US" smtClean="0"/>
              <a:t>TSH and free T4</a:t>
            </a:r>
          </a:p>
          <a:p>
            <a:pPr marL="495300" indent="-495300">
              <a:lnSpc>
                <a:spcPct val="90000"/>
              </a:lnSpc>
              <a:buFont typeface="Wingdings 2" pitchFamily="18" charset="2"/>
              <a:buAutoNum type="alphaUcPeriod"/>
            </a:pPr>
            <a:r>
              <a:rPr lang="en-US" smtClean="0"/>
              <a:t>CBC</a:t>
            </a:r>
          </a:p>
          <a:p>
            <a:pPr marL="495300" indent="-495300">
              <a:lnSpc>
                <a:spcPct val="90000"/>
              </a:lnSpc>
              <a:buFont typeface="Wingdings 2" pitchFamily="18" charset="2"/>
              <a:buAutoNum type="alphaUcPeriod"/>
            </a:pPr>
            <a:r>
              <a:rPr lang="en-US" smtClean="0"/>
              <a:t>Testosterone level</a:t>
            </a:r>
          </a:p>
          <a:p>
            <a:pPr marL="495300" indent="-495300">
              <a:lnSpc>
                <a:spcPct val="90000"/>
              </a:lnSpc>
              <a:buFont typeface="Wingdings 2" pitchFamily="18" charset="2"/>
              <a:buAutoNum type="alphaUcPeriod"/>
            </a:pPr>
            <a:r>
              <a:rPr lang="en-US" smtClean="0"/>
              <a:t>Chlamydia test</a:t>
            </a:r>
          </a:p>
          <a:p>
            <a:pPr marL="495300" indent="-495300">
              <a:lnSpc>
                <a:spcPct val="90000"/>
              </a:lnSpc>
              <a:buFont typeface="Wingdings 2" pitchFamily="18" charset="2"/>
              <a:buAutoNum type="alphaUcPeriod"/>
            </a:pPr>
            <a:r>
              <a:rPr lang="en-US" smtClean="0"/>
              <a:t>All of the above</a:t>
            </a:r>
          </a:p>
          <a:p>
            <a:pPr marL="495300" indent="-495300">
              <a:lnSpc>
                <a:spcPct val="90000"/>
              </a:lnSpc>
            </a:pPr>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a:xfrm>
            <a:off x="304800" y="2743200"/>
            <a:ext cx="8229600" cy="1143000"/>
          </a:xfrm>
        </p:spPr>
        <p:txBody>
          <a:bodyPr/>
          <a:lstStyle/>
          <a:p>
            <a:r>
              <a:rPr lang="en-US" sz="2400" smtClean="0"/>
              <a:t>A 17 year old female presents to the office complaining of dull hip pain for the past  3 weeks.  The pain worsens with activity and improves with rest.  On exam, she holds her leg externally rotated and has decreased range of motion in abduction and internal rotation at the affected hip.  The rest of her physical examination is normal with a BMI at 25% for age.  A hip x-ray confirms your suspicion of slipped capital femoral epiphysis.  Based on the patient’s presentation, which of the following laboratory tests should you consider doing?</a:t>
            </a:r>
          </a:p>
        </p:txBody>
      </p:sp>
      <p:sp>
        <p:nvSpPr>
          <p:cNvPr id="43011" name="Rectangle 3"/>
          <p:cNvSpPr>
            <a:spLocks noGrp="1"/>
          </p:cNvSpPr>
          <p:nvPr>
            <p:ph type="body" idx="1"/>
          </p:nvPr>
        </p:nvSpPr>
        <p:spPr>
          <a:xfrm>
            <a:off x="457200" y="4038600"/>
            <a:ext cx="8229600" cy="2286000"/>
          </a:xfrm>
        </p:spPr>
        <p:txBody>
          <a:bodyPr/>
          <a:lstStyle/>
          <a:p>
            <a:pPr marL="495300" indent="-495300">
              <a:lnSpc>
                <a:spcPct val="90000"/>
              </a:lnSpc>
              <a:buFont typeface="Wingdings 2" pitchFamily="18" charset="2"/>
              <a:buAutoNum type="alphaUcPeriod"/>
            </a:pPr>
            <a:r>
              <a:rPr lang="en-US" smtClean="0">
                <a:solidFill>
                  <a:srgbClr val="FF0000"/>
                </a:solidFill>
              </a:rPr>
              <a:t>TSH and free T4</a:t>
            </a:r>
          </a:p>
          <a:p>
            <a:pPr marL="495300" indent="-495300">
              <a:lnSpc>
                <a:spcPct val="90000"/>
              </a:lnSpc>
              <a:buFont typeface="Wingdings 2" pitchFamily="18" charset="2"/>
              <a:buAutoNum type="alphaUcPeriod"/>
            </a:pPr>
            <a:r>
              <a:rPr lang="en-US" smtClean="0"/>
              <a:t>CBC</a:t>
            </a:r>
          </a:p>
          <a:p>
            <a:pPr marL="495300" indent="-495300">
              <a:lnSpc>
                <a:spcPct val="90000"/>
              </a:lnSpc>
              <a:buFont typeface="Wingdings 2" pitchFamily="18" charset="2"/>
              <a:buAutoNum type="alphaUcPeriod"/>
            </a:pPr>
            <a:r>
              <a:rPr lang="en-US" smtClean="0"/>
              <a:t>Testosterone level</a:t>
            </a:r>
          </a:p>
          <a:p>
            <a:pPr marL="495300" indent="-495300">
              <a:lnSpc>
                <a:spcPct val="90000"/>
              </a:lnSpc>
              <a:buFont typeface="Wingdings 2" pitchFamily="18" charset="2"/>
              <a:buAutoNum type="alphaUcPeriod"/>
            </a:pPr>
            <a:r>
              <a:rPr lang="en-US" smtClean="0"/>
              <a:t>Chlamydia test</a:t>
            </a:r>
          </a:p>
          <a:p>
            <a:pPr marL="495300" indent="-495300">
              <a:lnSpc>
                <a:spcPct val="90000"/>
              </a:lnSpc>
              <a:buFont typeface="Wingdings 2" pitchFamily="18" charset="2"/>
              <a:buAutoNum type="alphaUcPeriod"/>
            </a:pPr>
            <a:r>
              <a:rPr lang="en-US" smtClean="0"/>
              <a:t>All of the above</a:t>
            </a:r>
          </a:p>
          <a:p>
            <a:pPr marL="495300" indent="-495300">
              <a:lnSpc>
                <a:spcPct val="90000"/>
              </a:lnSpc>
            </a:pPr>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p:cNvSpPr>
          <p:nvPr>
            <p:ph type="body" idx="1"/>
          </p:nvPr>
        </p:nvSpPr>
        <p:spPr/>
        <p:txBody>
          <a:bodyPr/>
          <a:lstStyle/>
          <a:p>
            <a:r>
              <a:rPr lang="en-US" b="1" smtClean="0"/>
              <a:t>Answer:  A.  </a:t>
            </a:r>
            <a:r>
              <a:rPr lang="en-US" smtClean="0"/>
              <a:t>This patient is presenting with atypical slipped capital femoral epiphysis (SCFE).  This is classified as atypical because she is over 16 years old and is not overweight.  Patients with atypical presentations should  be screened for hypothyroidism and renal failure.  Other etiologies of atypical SCFE include genetic abnormality such as Down Syndrome and prior radiation therapy to the hip area.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4"/>
          <p:cNvSpPr>
            <a:spLocks noGrp="1"/>
          </p:cNvSpPr>
          <p:nvPr>
            <p:ph type="title"/>
          </p:nvPr>
        </p:nvSpPr>
        <p:spPr/>
        <p:txBody>
          <a:bodyPr/>
          <a:lstStyle/>
          <a:p>
            <a:pPr algn="ctr"/>
            <a:r>
              <a:rPr lang="en-US" smtClean="0"/>
              <a:t>Recommended Reading</a:t>
            </a:r>
          </a:p>
        </p:txBody>
      </p:sp>
      <p:sp>
        <p:nvSpPr>
          <p:cNvPr id="34818" name="Content Placeholder 5"/>
          <p:cNvSpPr>
            <a:spLocks noGrp="1"/>
          </p:cNvSpPr>
          <p:nvPr>
            <p:ph idx="1"/>
          </p:nvPr>
        </p:nvSpPr>
        <p:spPr/>
        <p:txBody>
          <a:bodyPr/>
          <a:lstStyle/>
          <a:p>
            <a:r>
              <a:rPr lang="en-US" sz="2000" smtClean="0"/>
              <a:t>Kienstra AJ, Macias CG.  Slipped Capital Femoral Epiphysis.  UpToDate Online.  Updated May 26, 2009.</a:t>
            </a:r>
          </a:p>
          <a:p>
            <a:r>
              <a:rPr lang="en-US" sz="2000" smtClean="0"/>
              <a:t>Scherl SA.  Common Lower Extremity Problems in Children.  Pediatr Rev.  2004 Feb;25(2):52-62.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533400" y="0"/>
            <a:ext cx="8229600" cy="1143000"/>
          </a:xfrm>
        </p:spPr>
        <p:txBody>
          <a:bodyPr/>
          <a:lstStyle/>
          <a:p>
            <a:pPr algn="ctr"/>
            <a:r>
              <a:rPr lang="en-US" smtClean="0"/>
              <a:t>What is SCFE?</a:t>
            </a:r>
          </a:p>
        </p:txBody>
      </p:sp>
      <p:sp>
        <p:nvSpPr>
          <p:cNvPr id="16386" name="Content Placeholder 2"/>
          <p:cNvSpPr>
            <a:spLocks noGrp="1"/>
          </p:cNvSpPr>
          <p:nvPr>
            <p:ph idx="1"/>
          </p:nvPr>
        </p:nvSpPr>
        <p:spPr>
          <a:xfrm>
            <a:off x="152400" y="1143000"/>
            <a:ext cx="8839200" cy="5181600"/>
          </a:xfrm>
        </p:spPr>
        <p:txBody>
          <a:bodyPr/>
          <a:lstStyle/>
          <a:p>
            <a:r>
              <a:rPr lang="en-US" smtClean="0"/>
              <a:t>Salter Harris I fracture through proximal femoral epiphysis</a:t>
            </a:r>
          </a:p>
          <a:p>
            <a:r>
              <a:rPr lang="en-US" smtClean="0"/>
              <a:t>Displacement of femur distal to physis anterolaterally and superiorly</a:t>
            </a:r>
          </a:p>
          <a:p>
            <a:r>
              <a:rPr lang="en-US" smtClean="0"/>
              <a:t>SCFE is a </a:t>
            </a:r>
            <a:r>
              <a:rPr lang="en-US" smtClean="0">
                <a:solidFill>
                  <a:srgbClr val="FF0000"/>
                </a:solidFill>
              </a:rPr>
              <a:t>misnomer </a:t>
            </a:r>
            <a:r>
              <a:rPr lang="en-US" smtClean="0"/>
              <a:t>because</a:t>
            </a:r>
            <a:r>
              <a:rPr lang="en-US" smtClean="0">
                <a:solidFill>
                  <a:srgbClr val="FF0000"/>
                </a:solidFill>
              </a:rPr>
              <a:t> </a:t>
            </a:r>
            <a:r>
              <a:rPr lang="en-US" smtClean="0"/>
              <a:t>epiphysis actually remains in place in acetabulum</a:t>
            </a:r>
          </a:p>
          <a:p>
            <a:pPr lvl="1"/>
            <a:r>
              <a:rPr lang="en-US" smtClean="0"/>
              <a:t>Metaphysis and diaphysis actually slip upwards and fwds</a:t>
            </a:r>
          </a:p>
          <a:p>
            <a:endParaRPr lang="en-US" smtClean="0"/>
          </a:p>
        </p:txBody>
      </p:sp>
      <p:pic>
        <p:nvPicPr>
          <p:cNvPr id="16387" name="Picture 4" descr="http://excelsiorortho.com/images/humanbody/master_68.gif"/>
          <p:cNvPicPr>
            <a:picLocks noChangeAspect="1" noChangeArrowheads="1"/>
          </p:cNvPicPr>
          <p:nvPr/>
        </p:nvPicPr>
        <p:blipFill>
          <a:blip r:embed="rId3"/>
          <a:srcRect b="17204"/>
          <a:stretch>
            <a:fillRect/>
          </a:stretch>
        </p:blipFill>
        <p:spPr bwMode="auto">
          <a:xfrm>
            <a:off x="4953000" y="4343400"/>
            <a:ext cx="3756025" cy="1955800"/>
          </a:xfrm>
          <a:prstGeom prst="rect">
            <a:avLst/>
          </a:prstGeom>
          <a:noFill/>
          <a:ln w="9525">
            <a:noFill/>
            <a:miter lim="800000"/>
            <a:headEnd/>
            <a:tailEnd/>
          </a:ln>
        </p:spPr>
      </p:pic>
      <p:sp>
        <p:nvSpPr>
          <p:cNvPr id="16388" name="TextBox 6"/>
          <p:cNvSpPr txBox="1">
            <a:spLocks noChangeArrowheads="1"/>
          </p:cNvSpPr>
          <p:nvPr/>
        </p:nvSpPr>
        <p:spPr bwMode="auto">
          <a:xfrm>
            <a:off x="6629400" y="3810000"/>
            <a:ext cx="2362200" cy="584200"/>
          </a:xfrm>
          <a:prstGeom prst="rect">
            <a:avLst/>
          </a:prstGeom>
          <a:noFill/>
          <a:ln w="9525">
            <a:noFill/>
            <a:miter lim="800000"/>
            <a:headEnd/>
            <a:tailEnd/>
          </a:ln>
        </p:spPr>
        <p:txBody>
          <a:bodyPr>
            <a:spAutoFit/>
          </a:bodyPr>
          <a:lstStyle/>
          <a:p>
            <a:r>
              <a:rPr lang="en-US" sz="1600">
                <a:latin typeface="Constantia" pitchFamily="18" charset="0"/>
              </a:rPr>
              <a:t>Epiphysis remains in place in acetabulum</a:t>
            </a:r>
          </a:p>
        </p:txBody>
      </p:sp>
      <p:sp>
        <p:nvSpPr>
          <p:cNvPr id="16389" name="TextBox 7"/>
          <p:cNvSpPr txBox="1">
            <a:spLocks noChangeArrowheads="1"/>
          </p:cNvSpPr>
          <p:nvPr/>
        </p:nvSpPr>
        <p:spPr bwMode="auto">
          <a:xfrm>
            <a:off x="6629400" y="6273800"/>
            <a:ext cx="2362200" cy="584200"/>
          </a:xfrm>
          <a:prstGeom prst="rect">
            <a:avLst/>
          </a:prstGeom>
          <a:noFill/>
          <a:ln w="9525">
            <a:noFill/>
            <a:miter lim="800000"/>
            <a:headEnd/>
            <a:tailEnd/>
          </a:ln>
        </p:spPr>
        <p:txBody>
          <a:bodyPr>
            <a:spAutoFit/>
          </a:bodyPr>
          <a:lstStyle/>
          <a:p>
            <a:r>
              <a:rPr lang="en-US" sz="1600">
                <a:latin typeface="Constantia" pitchFamily="18" charset="0"/>
              </a:rPr>
              <a:t>Physeal fracture with slippage of femoral neck </a:t>
            </a:r>
          </a:p>
        </p:txBody>
      </p:sp>
      <p:cxnSp>
        <p:nvCxnSpPr>
          <p:cNvPr id="10" name="Straight Arrow Connector 9"/>
          <p:cNvCxnSpPr/>
          <p:nvPr/>
        </p:nvCxnSpPr>
        <p:spPr>
          <a:xfrm rot="16200000" flipH="1" flipV="1">
            <a:off x="7351713" y="4686300"/>
            <a:ext cx="687388" cy="1587"/>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6391" name="Picture 2" descr="http://www.orthopediatrics.com/binary/org/ORTHOPEDIATRICS/images/hipimages/child_hip_slipped_cfe_anatomy06.jpg"/>
          <p:cNvPicPr>
            <a:picLocks noChangeAspect="1" noChangeArrowheads="1"/>
          </p:cNvPicPr>
          <p:nvPr/>
        </p:nvPicPr>
        <p:blipFill>
          <a:blip r:embed="rId4"/>
          <a:srcRect b="3751"/>
          <a:stretch>
            <a:fillRect/>
          </a:stretch>
        </p:blipFill>
        <p:spPr bwMode="auto">
          <a:xfrm>
            <a:off x="1143000" y="4191000"/>
            <a:ext cx="2122488" cy="2214563"/>
          </a:xfrm>
          <a:prstGeom prst="rect">
            <a:avLst/>
          </a:prstGeom>
          <a:noFill/>
          <a:ln w="9525">
            <a:noFill/>
            <a:miter lim="800000"/>
            <a:headEnd/>
            <a:tailEnd/>
          </a:ln>
        </p:spPr>
      </p:pic>
      <p:sp>
        <p:nvSpPr>
          <p:cNvPr id="16392" name="TextBox 8"/>
          <p:cNvSpPr txBox="1">
            <a:spLocks noChangeArrowheads="1"/>
          </p:cNvSpPr>
          <p:nvPr/>
        </p:nvSpPr>
        <p:spPr bwMode="auto">
          <a:xfrm>
            <a:off x="1066800" y="6519863"/>
            <a:ext cx="2286000" cy="338137"/>
          </a:xfrm>
          <a:prstGeom prst="rect">
            <a:avLst/>
          </a:prstGeom>
          <a:noFill/>
          <a:ln w="9525">
            <a:noFill/>
            <a:miter lim="800000"/>
            <a:headEnd/>
            <a:tailEnd/>
          </a:ln>
        </p:spPr>
        <p:txBody>
          <a:bodyPr>
            <a:spAutoFit/>
          </a:bodyPr>
          <a:lstStyle/>
          <a:p>
            <a:r>
              <a:rPr lang="en-US" sz="1600">
                <a:latin typeface="Constantia" pitchFamily="18" charset="0"/>
              </a:rPr>
              <a:t>Normal Bone Anatomy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457200" y="304800"/>
            <a:ext cx="8229600" cy="1143000"/>
          </a:xfrm>
        </p:spPr>
        <p:txBody>
          <a:bodyPr/>
          <a:lstStyle/>
          <a:p>
            <a:pPr algn="ctr"/>
            <a:r>
              <a:rPr lang="en-US" smtClean="0"/>
              <a:t>Details About SCFE</a:t>
            </a:r>
          </a:p>
        </p:txBody>
      </p:sp>
      <p:sp>
        <p:nvSpPr>
          <p:cNvPr id="3" name="Content Placeholder 2"/>
          <p:cNvSpPr>
            <a:spLocks noGrp="1"/>
          </p:cNvSpPr>
          <p:nvPr>
            <p:ph idx="1"/>
          </p:nvPr>
        </p:nvSpPr>
        <p:spPr>
          <a:xfrm>
            <a:off x="457200" y="1447800"/>
            <a:ext cx="8229600" cy="5410200"/>
          </a:xfrm>
        </p:spPr>
        <p:txBody>
          <a:bodyPr>
            <a:normAutofit/>
          </a:bodyPr>
          <a:lstStyle/>
          <a:p>
            <a:pPr marL="274320" indent="-274320" fontAlgn="auto">
              <a:spcAft>
                <a:spcPts val="0"/>
              </a:spcAft>
              <a:buClr>
                <a:schemeClr val="accent3"/>
              </a:buClr>
              <a:buFont typeface="Wingdings 2"/>
              <a:buChar char=""/>
              <a:defRPr/>
            </a:pPr>
            <a:r>
              <a:rPr lang="en-US" dirty="0" smtClean="0"/>
              <a:t>Occurs during period of rapid growth</a:t>
            </a:r>
          </a:p>
          <a:p>
            <a:pPr marL="274320" indent="-274320" fontAlgn="auto">
              <a:spcAft>
                <a:spcPts val="0"/>
              </a:spcAft>
              <a:buClr>
                <a:schemeClr val="accent3"/>
              </a:buClr>
              <a:buFont typeface="Wingdings 2"/>
              <a:buChar char=""/>
              <a:defRPr/>
            </a:pPr>
            <a:r>
              <a:rPr lang="en-US" dirty="0" smtClean="0"/>
              <a:t>Usually before Tanner 4</a:t>
            </a:r>
          </a:p>
          <a:p>
            <a:pPr marL="640080" lvl="1" indent="-246888" fontAlgn="auto">
              <a:spcAft>
                <a:spcPts val="0"/>
              </a:spcAft>
              <a:buFont typeface="Wingdings 2"/>
              <a:buChar char=""/>
              <a:defRPr/>
            </a:pPr>
            <a:r>
              <a:rPr lang="en-US" dirty="0" smtClean="0"/>
              <a:t>Mean age: 12 </a:t>
            </a:r>
            <a:r>
              <a:rPr lang="en-US" dirty="0" err="1" smtClean="0"/>
              <a:t>yo</a:t>
            </a:r>
            <a:r>
              <a:rPr lang="en-US" dirty="0" smtClean="0"/>
              <a:t> in females, 13-15 </a:t>
            </a:r>
            <a:r>
              <a:rPr lang="en-US" dirty="0" err="1" smtClean="0"/>
              <a:t>yo</a:t>
            </a:r>
            <a:r>
              <a:rPr lang="en-US" dirty="0" smtClean="0"/>
              <a:t> in males</a:t>
            </a:r>
          </a:p>
          <a:p>
            <a:pPr marL="274320" indent="-274320" fontAlgn="auto">
              <a:spcAft>
                <a:spcPts val="0"/>
              </a:spcAft>
              <a:buClr>
                <a:schemeClr val="accent3"/>
              </a:buClr>
              <a:buFont typeface="Wingdings 2"/>
              <a:buChar char=""/>
              <a:defRPr/>
            </a:pPr>
            <a:r>
              <a:rPr lang="en-US" dirty="0" smtClean="0"/>
              <a:t>Males slightly more common than females</a:t>
            </a:r>
          </a:p>
          <a:p>
            <a:pPr marL="274320" indent="-274320" fontAlgn="auto">
              <a:spcAft>
                <a:spcPts val="0"/>
              </a:spcAft>
              <a:buClr>
                <a:schemeClr val="accent3"/>
              </a:buClr>
              <a:buFont typeface="Wingdings 2"/>
              <a:buChar char=""/>
              <a:defRPr/>
            </a:pPr>
            <a:r>
              <a:rPr lang="en-US" dirty="0" smtClean="0"/>
              <a:t>Risk factors which weaken physeal plate:</a:t>
            </a:r>
          </a:p>
          <a:p>
            <a:pPr lvl="6">
              <a:buClr>
                <a:srgbClr val="0070C0"/>
              </a:buClr>
              <a:buSzPct val="85000"/>
              <a:defRPr/>
            </a:pPr>
            <a:r>
              <a:rPr lang="en-US" sz="2100" dirty="0" smtClean="0"/>
              <a:t>Obesity (&gt;60% of affected patients are obese)</a:t>
            </a:r>
          </a:p>
          <a:p>
            <a:pPr lvl="6">
              <a:buClr>
                <a:srgbClr val="0070C0"/>
              </a:buClr>
              <a:buSzPct val="85000"/>
              <a:defRPr/>
            </a:pPr>
            <a:r>
              <a:rPr lang="en-US" sz="2100" dirty="0" smtClean="0"/>
              <a:t>Trauma</a:t>
            </a:r>
          </a:p>
          <a:p>
            <a:pPr lvl="6">
              <a:buClr>
                <a:srgbClr val="0070C0"/>
              </a:buClr>
              <a:buSzPct val="85000"/>
              <a:defRPr/>
            </a:pPr>
            <a:r>
              <a:rPr lang="en-US" sz="2100" dirty="0" smtClean="0"/>
              <a:t>Genetic predisposition (ex: Down Syndrome)</a:t>
            </a:r>
          </a:p>
          <a:p>
            <a:pPr lvl="6">
              <a:buClr>
                <a:srgbClr val="0070C0"/>
              </a:buClr>
              <a:buSzPct val="85000"/>
              <a:defRPr/>
            </a:pPr>
            <a:r>
              <a:rPr lang="en-US" sz="2100" dirty="0" err="1" smtClean="0"/>
              <a:t>Endocrinopathy</a:t>
            </a:r>
            <a:r>
              <a:rPr lang="en-US" sz="2100" dirty="0" smtClean="0"/>
              <a:t>  (ex: hypothyroidism, GH deficiency)</a:t>
            </a:r>
          </a:p>
          <a:p>
            <a:pPr lvl="6">
              <a:buClr>
                <a:srgbClr val="0070C0"/>
              </a:buClr>
              <a:buSzPct val="85000"/>
              <a:defRPr/>
            </a:pPr>
            <a:r>
              <a:rPr lang="en-US" sz="2100" dirty="0" smtClean="0"/>
              <a:t>Renal failure</a:t>
            </a:r>
          </a:p>
          <a:p>
            <a:pPr lvl="6">
              <a:buClr>
                <a:srgbClr val="0070C0"/>
              </a:buClr>
              <a:buSzPct val="85000"/>
              <a:defRPr/>
            </a:pPr>
            <a:r>
              <a:rPr lang="en-US" sz="2100" dirty="0" smtClean="0"/>
              <a:t>Radiation therapy</a:t>
            </a:r>
          </a:p>
        </p:txBody>
      </p:sp>
      <p:sp>
        <p:nvSpPr>
          <p:cNvPr id="5" name="Left Brace 4"/>
          <p:cNvSpPr/>
          <p:nvPr/>
        </p:nvSpPr>
        <p:spPr>
          <a:xfrm>
            <a:off x="1600200" y="5029200"/>
            <a:ext cx="762000" cy="1447800"/>
          </a:xfrm>
          <a:prstGeom prst="leftBrace">
            <a:avLst/>
          </a:prstGeom>
          <a:noFill/>
          <a:ln w="19050">
            <a:solidFill>
              <a:srgbClr val="FF0000"/>
            </a:solidFill>
          </a:ln>
          <a:effectLst>
            <a:outerShdw blurRad="50800" dist="50800" dir="5400000" algn="ctr" rotWithShape="0">
              <a:srgbClr val="000000"/>
            </a:outerShdw>
          </a:effectLst>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8436" name="TextBox 6"/>
          <p:cNvSpPr txBox="1">
            <a:spLocks noChangeArrowheads="1"/>
          </p:cNvSpPr>
          <p:nvPr/>
        </p:nvSpPr>
        <p:spPr bwMode="auto">
          <a:xfrm>
            <a:off x="0" y="5486400"/>
            <a:ext cx="1676400" cy="584200"/>
          </a:xfrm>
          <a:prstGeom prst="rect">
            <a:avLst/>
          </a:prstGeom>
          <a:noFill/>
          <a:ln w="9525">
            <a:noFill/>
            <a:miter lim="800000"/>
            <a:headEnd/>
            <a:tailEnd/>
          </a:ln>
        </p:spPr>
        <p:txBody>
          <a:bodyPr>
            <a:spAutoFit/>
          </a:bodyPr>
          <a:lstStyle/>
          <a:p>
            <a:r>
              <a:rPr lang="en-US" sz="1600" b="1">
                <a:latin typeface="Constantia" pitchFamily="18" charset="0"/>
              </a:rPr>
              <a:t>Causes of Atypical SCFE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algn="ctr"/>
            <a:r>
              <a:rPr lang="en-US" smtClean="0"/>
              <a:t>Atypical SCFE</a:t>
            </a:r>
          </a:p>
        </p:txBody>
      </p:sp>
      <p:sp>
        <p:nvSpPr>
          <p:cNvPr id="20482" name="Content Placeholder 2"/>
          <p:cNvSpPr>
            <a:spLocks noGrp="1"/>
          </p:cNvSpPr>
          <p:nvPr>
            <p:ph idx="1"/>
          </p:nvPr>
        </p:nvSpPr>
        <p:spPr>
          <a:xfrm>
            <a:off x="457200" y="1935163"/>
            <a:ext cx="8229600" cy="4694237"/>
          </a:xfrm>
        </p:spPr>
        <p:txBody>
          <a:bodyPr/>
          <a:lstStyle/>
          <a:p>
            <a:r>
              <a:rPr lang="en-US" smtClean="0"/>
              <a:t>Suspect in patients with atypical presentation</a:t>
            </a:r>
          </a:p>
          <a:p>
            <a:pPr lvl="1"/>
            <a:r>
              <a:rPr lang="en-US" smtClean="0"/>
              <a:t>&lt; 10 years old</a:t>
            </a:r>
          </a:p>
          <a:p>
            <a:pPr lvl="1"/>
            <a:r>
              <a:rPr lang="en-US" smtClean="0"/>
              <a:t>&gt; 16 years old</a:t>
            </a:r>
          </a:p>
          <a:p>
            <a:pPr lvl="1"/>
            <a:r>
              <a:rPr lang="en-US" smtClean="0"/>
              <a:t>Weight &lt; 50%</a:t>
            </a:r>
          </a:p>
          <a:p>
            <a:r>
              <a:rPr lang="en-US" smtClean="0"/>
              <a:t>Consider endocrine work-up for all patients with atypical presentation (at least TSH, free T4)</a:t>
            </a:r>
          </a:p>
          <a:p>
            <a:r>
              <a:rPr lang="en-US" smtClean="0"/>
              <a:t>Almost 100% of patients with atypical SCFE have bilateral slips</a:t>
            </a:r>
          </a:p>
          <a:p>
            <a:pPr lvl="1"/>
            <a:r>
              <a:rPr lang="en-US" smtClean="0"/>
              <a:t>If patient presents with unilateral slip, prophylactic pinning of contralateral side recommended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1"/>
          <p:cNvSpPr>
            <a:spLocks noGrp="1"/>
          </p:cNvSpPr>
          <p:nvPr>
            <p:ph type="title"/>
          </p:nvPr>
        </p:nvSpPr>
        <p:spPr/>
        <p:txBody>
          <a:bodyPr/>
          <a:lstStyle/>
          <a:p>
            <a:pPr algn="ctr"/>
            <a:r>
              <a:rPr lang="en-US" smtClean="0"/>
              <a:t>Presentation of SCFE</a:t>
            </a:r>
          </a:p>
        </p:txBody>
      </p:sp>
      <p:sp>
        <p:nvSpPr>
          <p:cNvPr id="22530" name="Content Placeholder 12"/>
          <p:cNvSpPr>
            <a:spLocks noGrp="1"/>
          </p:cNvSpPr>
          <p:nvPr>
            <p:ph idx="1"/>
          </p:nvPr>
        </p:nvSpPr>
        <p:spPr>
          <a:xfrm>
            <a:off x="457200" y="2057400"/>
            <a:ext cx="8458200" cy="4267200"/>
          </a:xfrm>
        </p:spPr>
        <p:txBody>
          <a:bodyPr/>
          <a:lstStyle/>
          <a:p>
            <a:r>
              <a:rPr lang="en-US" smtClean="0"/>
              <a:t>Dull aching pain in hip, groin, thigh, or knee</a:t>
            </a:r>
          </a:p>
          <a:p>
            <a:pPr lvl="1"/>
            <a:r>
              <a:rPr lang="en-US" smtClean="0"/>
              <a:t>15% of patients c/o isolated thigh or knee pain</a:t>
            </a:r>
          </a:p>
          <a:p>
            <a:pPr lvl="1"/>
            <a:r>
              <a:rPr lang="en-US" smtClean="0"/>
              <a:t>&lt;50% of patients c/o isolated hip pain</a:t>
            </a:r>
          </a:p>
          <a:p>
            <a:r>
              <a:rPr lang="en-US" smtClean="0"/>
              <a:t>Most commonly subacute onset(&gt;3 weeks of symptoms)</a:t>
            </a:r>
          </a:p>
          <a:p>
            <a:r>
              <a:rPr lang="en-US" smtClean="0"/>
              <a:t>Usually no history of trauma</a:t>
            </a:r>
          </a:p>
          <a:p>
            <a:r>
              <a:rPr lang="en-US" smtClean="0"/>
              <a:t>Pain worse with activity</a:t>
            </a:r>
          </a:p>
          <a:p>
            <a:r>
              <a:rPr lang="en-US" smtClean="0"/>
              <a:t>Pain relieved by rest</a:t>
            </a:r>
          </a:p>
          <a:p>
            <a:r>
              <a:rPr lang="en-US" smtClean="0"/>
              <a:t>Altered gait or limping</a:t>
            </a:r>
          </a:p>
          <a:p>
            <a:r>
              <a:rPr lang="en-US" smtClean="0"/>
              <a:t>20-40% cases are bilateral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algn="ctr"/>
            <a:r>
              <a:rPr lang="en-US" smtClean="0"/>
              <a:t>SCFE on Physical Examination</a:t>
            </a:r>
          </a:p>
        </p:txBody>
      </p:sp>
      <p:sp>
        <p:nvSpPr>
          <p:cNvPr id="3" name="Content Placeholder 2"/>
          <p:cNvSpPr>
            <a:spLocks noGrp="1"/>
          </p:cNvSpPr>
          <p:nvPr>
            <p:ph idx="1"/>
          </p:nvPr>
        </p:nvSpPr>
        <p:spPr>
          <a:xfrm>
            <a:off x="457200" y="1935163"/>
            <a:ext cx="8534400" cy="4389437"/>
          </a:xfrm>
        </p:spPr>
        <p:txBody>
          <a:bodyPr>
            <a:normAutofit lnSpcReduction="10000"/>
          </a:bodyPr>
          <a:lstStyle/>
          <a:p>
            <a:pPr marL="274320" indent="-274320" fontAlgn="auto">
              <a:spcAft>
                <a:spcPts val="0"/>
              </a:spcAft>
              <a:buClr>
                <a:schemeClr val="accent3"/>
              </a:buClr>
              <a:buFont typeface="Wingdings 2"/>
              <a:buChar char=""/>
              <a:defRPr/>
            </a:pPr>
            <a:r>
              <a:rPr lang="en-US" dirty="0" smtClean="0"/>
              <a:t>Affected leg held in external rotation</a:t>
            </a:r>
          </a:p>
          <a:p>
            <a:pPr marL="274320" indent="-274320" fontAlgn="auto">
              <a:spcAft>
                <a:spcPts val="0"/>
              </a:spcAft>
              <a:buClr>
                <a:schemeClr val="accent3"/>
              </a:buClr>
              <a:buFont typeface="Wingdings 2"/>
              <a:buChar char=""/>
              <a:defRPr/>
            </a:pPr>
            <a:r>
              <a:rPr lang="en-US" dirty="0" smtClean="0"/>
              <a:t>Leg may be shorter than unaffected side</a:t>
            </a:r>
          </a:p>
          <a:p>
            <a:pPr marL="274320" indent="-274320" fontAlgn="auto">
              <a:spcAft>
                <a:spcPts val="0"/>
              </a:spcAft>
              <a:buClr>
                <a:schemeClr val="accent3"/>
              </a:buClr>
              <a:buFont typeface="Wingdings 2"/>
              <a:buChar char=""/>
              <a:defRPr/>
            </a:pPr>
            <a:r>
              <a:rPr lang="en-US" dirty="0" smtClean="0"/>
              <a:t>Tenderness at anterior hip</a:t>
            </a:r>
          </a:p>
          <a:p>
            <a:pPr marL="274320" indent="-274320" fontAlgn="auto">
              <a:spcAft>
                <a:spcPts val="0"/>
              </a:spcAft>
              <a:buClr>
                <a:schemeClr val="accent3"/>
              </a:buClr>
              <a:buFont typeface="Wingdings 2"/>
              <a:buChar char=""/>
              <a:defRPr/>
            </a:pPr>
            <a:r>
              <a:rPr lang="en-US" dirty="0" smtClean="0"/>
              <a:t>Normal knee exam (even if presenting sign is knee pain)</a:t>
            </a:r>
          </a:p>
          <a:p>
            <a:pPr marL="274320" indent="-274320" fontAlgn="auto">
              <a:spcAft>
                <a:spcPts val="0"/>
              </a:spcAft>
              <a:buClr>
                <a:schemeClr val="accent3"/>
              </a:buClr>
              <a:buFont typeface="Wingdings 2"/>
              <a:buChar char=""/>
              <a:defRPr/>
            </a:pPr>
            <a:r>
              <a:rPr lang="en-US" dirty="0" smtClean="0"/>
              <a:t>Decreased range of motion at hip</a:t>
            </a:r>
          </a:p>
          <a:p>
            <a:pPr marL="640080" lvl="1" indent="-246888" fontAlgn="auto">
              <a:spcAft>
                <a:spcPts val="0"/>
              </a:spcAft>
              <a:buFont typeface="Wingdings 2"/>
              <a:buChar char=""/>
              <a:defRPr/>
            </a:pPr>
            <a:r>
              <a:rPr lang="en-US" dirty="0" smtClean="0"/>
              <a:t>Abduction, internal rotation, and flexion</a:t>
            </a:r>
          </a:p>
          <a:p>
            <a:pPr marL="274320" indent="-274320" fontAlgn="auto">
              <a:spcAft>
                <a:spcPts val="0"/>
              </a:spcAft>
              <a:buClr>
                <a:schemeClr val="accent3"/>
              </a:buClr>
              <a:buFont typeface="Wingdings 2"/>
              <a:buChar char=""/>
              <a:defRPr/>
            </a:pPr>
            <a:r>
              <a:rPr lang="en-US" dirty="0" smtClean="0"/>
              <a:t>With passive hip flexion patient will </a:t>
            </a:r>
          </a:p>
          <a:p>
            <a:pPr marL="274320" indent="-274320" fontAlgn="auto">
              <a:spcAft>
                <a:spcPts val="0"/>
              </a:spcAft>
              <a:buClr>
                <a:schemeClr val="accent3"/>
              </a:buClr>
              <a:buFont typeface="Wingdings 2"/>
              <a:buNone/>
              <a:defRPr/>
            </a:pPr>
            <a:r>
              <a:rPr lang="en-US" dirty="0" smtClean="0"/>
              <a:t>	  abduct and externally rotate thigh</a:t>
            </a:r>
          </a:p>
          <a:p>
            <a:pPr marL="274320" indent="-274320" fontAlgn="auto">
              <a:spcAft>
                <a:spcPts val="0"/>
              </a:spcAft>
              <a:buClr>
                <a:schemeClr val="accent3"/>
              </a:buClr>
              <a:buFont typeface="Wingdings 2"/>
              <a:buChar char=""/>
              <a:defRPr/>
            </a:pPr>
            <a:r>
              <a:rPr lang="en-US" dirty="0" smtClean="0"/>
              <a:t>Abnormal gait to minimize </a:t>
            </a:r>
          </a:p>
          <a:p>
            <a:pPr marL="274320" indent="-274320" fontAlgn="auto">
              <a:spcAft>
                <a:spcPts val="0"/>
              </a:spcAft>
              <a:buClr>
                <a:schemeClr val="accent3"/>
              </a:buClr>
              <a:buFont typeface="Wingdings 2"/>
              <a:buNone/>
              <a:defRPr/>
            </a:pPr>
            <a:r>
              <a:rPr lang="en-US" dirty="0" smtClean="0"/>
              <a:t>	  weight bearing</a:t>
            </a:r>
          </a:p>
        </p:txBody>
      </p:sp>
      <p:pic>
        <p:nvPicPr>
          <p:cNvPr id="24579" name="Picture 4" descr="http://www.emedx.com/emedx/diagnosis_information/diagnosis_information_image_files/hip_pelvis_images/hip_fracture_patient_leg_external_rotation.JPG"/>
          <p:cNvPicPr>
            <a:picLocks noChangeAspect="1" noChangeArrowheads="1"/>
          </p:cNvPicPr>
          <p:nvPr/>
        </p:nvPicPr>
        <p:blipFill>
          <a:blip r:embed="rId3"/>
          <a:srcRect/>
          <a:stretch>
            <a:fillRect/>
          </a:stretch>
        </p:blipFill>
        <p:spPr bwMode="auto">
          <a:xfrm>
            <a:off x="6400800" y="5181600"/>
            <a:ext cx="1884363" cy="1355725"/>
          </a:xfrm>
          <a:prstGeom prst="rect">
            <a:avLst/>
          </a:prstGeom>
          <a:noFill/>
          <a:ln w="9525">
            <a:noFill/>
            <a:miter lim="800000"/>
            <a:headEnd/>
            <a:tailEnd/>
          </a:ln>
        </p:spPr>
      </p:pic>
      <p:sp>
        <p:nvSpPr>
          <p:cNvPr id="24580" name="TextBox 5"/>
          <p:cNvSpPr txBox="1">
            <a:spLocks noChangeArrowheads="1"/>
          </p:cNvSpPr>
          <p:nvPr/>
        </p:nvSpPr>
        <p:spPr bwMode="auto">
          <a:xfrm>
            <a:off x="6629400" y="4572000"/>
            <a:ext cx="2133600" cy="584200"/>
          </a:xfrm>
          <a:prstGeom prst="rect">
            <a:avLst/>
          </a:prstGeom>
          <a:noFill/>
          <a:ln w="9525">
            <a:noFill/>
            <a:miter lim="800000"/>
            <a:headEnd/>
            <a:tailEnd/>
          </a:ln>
        </p:spPr>
        <p:txBody>
          <a:bodyPr>
            <a:spAutoFit/>
          </a:bodyPr>
          <a:lstStyle/>
          <a:p>
            <a:r>
              <a:rPr lang="en-US" sz="1600">
                <a:latin typeface="Constantia" pitchFamily="18" charset="0"/>
              </a:rPr>
              <a:t>Leg externally rotated at rest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algn="ctr"/>
            <a:r>
              <a:rPr lang="en-US" smtClean="0"/>
              <a:t>SCFE on X-ray</a:t>
            </a:r>
          </a:p>
        </p:txBody>
      </p:sp>
      <p:sp>
        <p:nvSpPr>
          <p:cNvPr id="26626" name="Content Placeholder 2"/>
          <p:cNvSpPr>
            <a:spLocks noGrp="1"/>
          </p:cNvSpPr>
          <p:nvPr>
            <p:ph idx="1"/>
          </p:nvPr>
        </p:nvSpPr>
        <p:spPr>
          <a:xfrm>
            <a:off x="304800" y="1935163"/>
            <a:ext cx="8610600" cy="4389437"/>
          </a:xfrm>
        </p:spPr>
        <p:txBody>
          <a:bodyPr/>
          <a:lstStyle/>
          <a:p>
            <a:r>
              <a:rPr lang="en-US" smtClean="0"/>
              <a:t>AP and lateral of hip for all patients with suspected SCFE</a:t>
            </a:r>
          </a:p>
          <a:p>
            <a:r>
              <a:rPr lang="en-US" smtClean="0"/>
              <a:t>Bilateral images for comparison</a:t>
            </a:r>
          </a:p>
          <a:p>
            <a:r>
              <a:rPr lang="en-US" smtClean="0"/>
              <a:t>Looks like ice cream falling off cone</a:t>
            </a:r>
          </a:p>
          <a:p>
            <a:r>
              <a:rPr lang="en-US" smtClean="0"/>
              <a:t>Kleins Line – line along superior margin of femoral neck towards hip joint on A/P view</a:t>
            </a:r>
          </a:p>
          <a:p>
            <a:pPr lvl="1"/>
            <a:r>
              <a:rPr lang="en-US" smtClean="0"/>
              <a:t>Line outside of epiphysis consistent with SCFE</a:t>
            </a:r>
          </a:p>
          <a:p>
            <a:r>
              <a:rPr lang="en-US" smtClean="0"/>
              <a:t>Blurring junction between metaphysis and plate</a:t>
            </a:r>
          </a:p>
          <a:p>
            <a:r>
              <a:rPr lang="en-US" smtClean="0"/>
              <a:t>May be widening or irregularity of physis</a:t>
            </a:r>
          </a:p>
          <a:p>
            <a:pPr lvl="1">
              <a:buFont typeface="Wingdings 2" pitchFamily="18" charset="2"/>
              <a:buNone/>
            </a:pPr>
            <a:endParaRPr lang="en-US" smtClean="0"/>
          </a:p>
        </p:txBody>
      </p:sp>
      <p:pic>
        <p:nvPicPr>
          <p:cNvPr id="26627" name="Picture 2" descr="http://www.andrew.cmu.edu/user/gwhang/Resources/cone4.jpg"/>
          <p:cNvPicPr>
            <a:picLocks noChangeAspect="1" noChangeArrowheads="1"/>
          </p:cNvPicPr>
          <p:nvPr/>
        </p:nvPicPr>
        <p:blipFill>
          <a:blip r:embed="rId3"/>
          <a:srcRect/>
          <a:stretch>
            <a:fillRect/>
          </a:stretch>
        </p:blipFill>
        <p:spPr bwMode="auto">
          <a:xfrm>
            <a:off x="6934200" y="5334000"/>
            <a:ext cx="1690688" cy="1354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algn="ctr"/>
            <a:r>
              <a:rPr lang="en-US" smtClean="0"/>
              <a:t>Kleins Line in SCFE</a:t>
            </a:r>
          </a:p>
        </p:txBody>
      </p:sp>
      <p:sp>
        <p:nvSpPr>
          <p:cNvPr id="28674" name="AutoShape 2" descr="image"/>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US">
              <a:latin typeface="Constantia" pitchFamily="18" charset="0"/>
            </a:endParaRPr>
          </a:p>
        </p:txBody>
      </p:sp>
      <p:sp>
        <p:nvSpPr>
          <p:cNvPr id="28675" name="AutoShape 4" descr="image"/>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US">
              <a:latin typeface="Constantia" pitchFamily="18" charset="0"/>
            </a:endParaRPr>
          </a:p>
        </p:txBody>
      </p:sp>
      <p:sp>
        <p:nvSpPr>
          <p:cNvPr id="28676" name="AutoShape 6" descr="image"/>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US">
              <a:latin typeface="Constantia" pitchFamily="18" charset="0"/>
            </a:endParaRPr>
          </a:p>
        </p:txBody>
      </p:sp>
      <p:pic>
        <p:nvPicPr>
          <p:cNvPr id="28677" name="Picture 6" descr="SCFE_Kleins_line.jpg"/>
          <p:cNvPicPr>
            <a:picLocks noChangeAspect="1"/>
          </p:cNvPicPr>
          <p:nvPr/>
        </p:nvPicPr>
        <p:blipFill>
          <a:blip r:embed="rId3"/>
          <a:srcRect/>
          <a:stretch>
            <a:fillRect/>
          </a:stretch>
        </p:blipFill>
        <p:spPr bwMode="auto">
          <a:xfrm>
            <a:off x="457200" y="2590800"/>
            <a:ext cx="3895725" cy="1981200"/>
          </a:xfrm>
          <a:prstGeom prst="rect">
            <a:avLst/>
          </a:prstGeom>
          <a:noFill/>
          <a:ln w="9525">
            <a:noFill/>
            <a:miter lim="800000"/>
            <a:headEnd/>
            <a:tailEnd/>
          </a:ln>
        </p:spPr>
      </p:pic>
      <p:sp>
        <p:nvSpPr>
          <p:cNvPr id="28678" name="AutoShape 8" descr=" ">
            <a:hlinkClick r:id="rId4"/>
          </p:cNvPr>
          <p:cNvSpPr>
            <a:spLocks noChangeAspect="1" noChangeArrowheads="1"/>
          </p:cNvSpPr>
          <p:nvPr/>
        </p:nvSpPr>
        <p:spPr bwMode="auto">
          <a:xfrm>
            <a:off x="155575" y="-754063"/>
            <a:ext cx="1905000" cy="1571626"/>
          </a:xfrm>
          <a:prstGeom prst="rect">
            <a:avLst/>
          </a:prstGeom>
          <a:noFill/>
          <a:ln w="9525">
            <a:noFill/>
            <a:miter lim="800000"/>
            <a:headEnd/>
            <a:tailEnd/>
          </a:ln>
        </p:spPr>
        <p:txBody>
          <a:bodyPr/>
          <a:lstStyle/>
          <a:p>
            <a:endParaRPr lang="en-US">
              <a:latin typeface="Constantia" pitchFamily="18" charset="0"/>
            </a:endParaRPr>
          </a:p>
        </p:txBody>
      </p:sp>
      <p:pic>
        <p:nvPicPr>
          <p:cNvPr id="28679" name="Picture 9" descr="Figure 2b"/>
          <p:cNvPicPr>
            <a:picLocks noChangeAspect="1" noChangeArrowheads="1"/>
          </p:cNvPicPr>
          <p:nvPr/>
        </p:nvPicPr>
        <p:blipFill>
          <a:blip r:embed="rId5"/>
          <a:srcRect/>
          <a:stretch>
            <a:fillRect/>
          </a:stretch>
        </p:blipFill>
        <p:spPr bwMode="auto">
          <a:xfrm>
            <a:off x="4800600" y="2743200"/>
            <a:ext cx="2162175" cy="2105025"/>
          </a:xfrm>
          <a:prstGeom prst="rect">
            <a:avLst/>
          </a:prstGeom>
          <a:noFill/>
          <a:ln w="9525">
            <a:noFill/>
            <a:miter lim="800000"/>
            <a:headEnd/>
            <a:tailEnd/>
          </a:ln>
        </p:spPr>
      </p:pic>
      <p:pic>
        <p:nvPicPr>
          <p:cNvPr id="28680" name="Picture 10" descr="Figure 2a"/>
          <p:cNvPicPr>
            <a:picLocks noChangeAspect="1" noChangeArrowheads="1"/>
          </p:cNvPicPr>
          <p:nvPr/>
        </p:nvPicPr>
        <p:blipFill>
          <a:blip r:embed="rId6"/>
          <a:srcRect/>
          <a:stretch>
            <a:fillRect/>
          </a:stretch>
        </p:blipFill>
        <p:spPr bwMode="auto">
          <a:xfrm>
            <a:off x="6981825" y="2743200"/>
            <a:ext cx="2162175" cy="2105025"/>
          </a:xfrm>
          <a:prstGeom prst="rect">
            <a:avLst/>
          </a:prstGeom>
          <a:noFill/>
          <a:ln w="9525">
            <a:noFill/>
            <a:miter lim="800000"/>
            <a:headEnd/>
            <a:tailEnd/>
          </a:ln>
        </p:spPr>
      </p:pic>
      <p:sp>
        <p:nvSpPr>
          <p:cNvPr id="28681" name="TextBox 10"/>
          <p:cNvSpPr txBox="1">
            <a:spLocks noChangeArrowheads="1"/>
          </p:cNvSpPr>
          <p:nvPr/>
        </p:nvSpPr>
        <p:spPr bwMode="auto">
          <a:xfrm>
            <a:off x="5562600" y="2209800"/>
            <a:ext cx="762000" cy="338138"/>
          </a:xfrm>
          <a:prstGeom prst="rect">
            <a:avLst/>
          </a:prstGeom>
          <a:noFill/>
          <a:ln w="9525">
            <a:noFill/>
            <a:miter lim="800000"/>
            <a:headEnd/>
            <a:tailEnd/>
          </a:ln>
        </p:spPr>
        <p:txBody>
          <a:bodyPr>
            <a:spAutoFit/>
          </a:bodyPr>
          <a:lstStyle/>
          <a:p>
            <a:r>
              <a:rPr lang="en-US" sz="1600">
                <a:latin typeface="Constantia" pitchFamily="18" charset="0"/>
              </a:rPr>
              <a:t>SCFE</a:t>
            </a:r>
          </a:p>
        </p:txBody>
      </p:sp>
      <p:sp>
        <p:nvSpPr>
          <p:cNvPr id="28682" name="TextBox 11"/>
          <p:cNvSpPr txBox="1">
            <a:spLocks noChangeArrowheads="1"/>
          </p:cNvSpPr>
          <p:nvPr/>
        </p:nvSpPr>
        <p:spPr bwMode="auto">
          <a:xfrm>
            <a:off x="7696200" y="2133600"/>
            <a:ext cx="858838" cy="338138"/>
          </a:xfrm>
          <a:prstGeom prst="rect">
            <a:avLst/>
          </a:prstGeom>
          <a:noFill/>
          <a:ln w="9525">
            <a:noFill/>
            <a:miter lim="800000"/>
            <a:headEnd/>
            <a:tailEnd/>
          </a:ln>
        </p:spPr>
        <p:txBody>
          <a:bodyPr wrap="none">
            <a:spAutoFit/>
          </a:bodyPr>
          <a:lstStyle/>
          <a:p>
            <a:r>
              <a:rPr lang="en-US" sz="1600">
                <a:latin typeface="Constantia" pitchFamily="18" charset="0"/>
              </a:rPr>
              <a:t>Normal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457200" y="228600"/>
            <a:ext cx="8229600" cy="1143000"/>
          </a:xfrm>
        </p:spPr>
        <p:txBody>
          <a:bodyPr/>
          <a:lstStyle/>
          <a:p>
            <a:pPr algn="ctr"/>
            <a:r>
              <a:rPr lang="en-US" smtClean="0"/>
              <a:t>Management of SCFE</a:t>
            </a:r>
          </a:p>
        </p:txBody>
      </p:sp>
      <p:sp>
        <p:nvSpPr>
          <p:cNvPr id="30722" name="Content Placeholder 2"/>
          <p:cNvSpPr>
            <a:spLocks noGrp="1"/>
          </p:cNvSpPr>
          <p:nvPr>
            <p:ph idx="1"/>
          </p:nvPr>
        </p:nvSpPr>
        <p:spPr>
          <a:xfrm>
            <a:off x="533400" y="1447800"/>
            <a:ext cx="8229600" cy="4618038"/>
          </a:xfrm>
        </p:spPr>
        <p:txBody>
          <a:bodyPr/>
          <a:lstStyle/>
          <a:p>
            <a:r>
              <a:rPr lang="en-US" smtClean="0"/>
              <a:t>Goals of management:</a:t>
            </a:r>
          </a:p>
          <a:p>
            <a:pPr lvl="1"/>
            <a:r>
              <a:rPr lang="en-US" smtClean="0"/>
              <a:t>Stabilize the joint to prevent further slippage</a:t>
            </a:r>
          </a:p>
          <a:p>
            <a:pPr lvl="1"/>
            <a:r>
              <a:rPr lang="en-US" smtClean="0"/>
              <a:t>Avoid complications</a:t>
            </a:r>
          </a:p>
          <a:p>
            <a:r>
              <a:rPr lang="en-US" smtClean="0"/>
              <a:t>Urgent referral to orthopedist</a:t>
            </a:r>
          </a:p>
          <a:p>
            <a:r>
              <a:rPr lang="en-US" smtClean="0"/>
              <a:t>Nonweight bearing until surgical repair</a:t>
            </a:r>
          </a:p>
          <a:p>
            <a:r>
              <a:rPr lang="en-US" smtClean="0"/>
              <a:t>Consider admission for acute slip or bilateral SCFE</a:t>
            </a:r>
          </a:p>
          <a:p>
            <a:r>
              <a:rPr lang="en-US" smtClean="0"/>
              <a:t>Surgical treatment with screw placement required</a:t>
            </a:r>
          </a:p>
        </p:txBody>
      </p:sp>
      <p:pic>
        <p:nvPicPr>
          <p:cNvPr id="30723" name="Picture 1" descr="scfe5"/>
          <p:cNvPicPr>
            <a:picLocks noChangeAspect="1" noChangeArrowheads="1"/>
          </p:cNvPicPr>
          <p:nvPr/>
        </p:nvPicPr>
        <p:blipFill>
          <a:blip r:embed="rId3"/>
          <a:srcRect/>
          <a:stretch>
            <a:fillRect/>
          </a:stretch>
        </p:blipFill>
        <p:spPr bwMode="auto">
          <a:xfrm>
            <a:off x="6172200" y="5181600"/>
            <a:ext cx="2800350" cy="167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238</TotalTime>
  <Words>1080</Words>
  <Application>Microsoft Office PowerPoint</Application>
  <PresentationFormat>On-screen Show (4:3)</PresentationFormat>
  <Paragraphs>105</Paragraphs>
  <Slides>17</Slides>
  <Notes>11</Notes>
  <HiddenSlides>0</HiddenSlides>
  <MMClips>0</MMClips>
  <ScaleCrop>false</ScaleCrop>
  <HeadingPairs>
    <vt:vector size="6" baseType="variant">
      <vt:variant>
        <vt:lpstr>Fonts Used</vt:lpstr>
      </vt:variant>
      <vt:variant>
        <vt:i4>4</vt:i4>
      </vt:variant>
      <vt:variant>
        <vt:lpstr>Design Template</vt:lpstr>
      </vt:variant>
      <vt:variant>
        <vt:i4>4</vt:i4>
      </vt:variant>
      <vt:variant>
        <vt:lpstr>Slide Titles</vt:lpstr>
      </vt:variant>
      <vt:variant>
        <vt:i4>17</vt:i4>
      </vt:variant>
    </vt:vector>
  </HeadingPairs>
  <TitlesOfParts>
    <vt:vector size="25" baseType="lpstr">
      <vt:lpstr>Constantia</vt:lpstr>
      <vt:lpstr>Arial</vt:lpstr>
      <vt:lpstr>Calibri</vt:lpstr>
      <vt:lpstr>Wingdings 2</vt:lpstr>
      <vt:lpstr>Flow</vt:lpstr>
      <vt:lpstr>Flow</vt:lpstr>
      <vt:lpstr>Flow</vt:lpstr>
      <vt:lpstr>Flow</vt:lpstr>
      <vt:lpstr>Slide 1</vt:lpstr>
      <vt:lpstr>What is SCFE?</vt:lpstr>
      <vt:lpstr>Details About SCFE</vt:lpstr>
      <vt:lpstr>Atypical SCFE</vt:lpstr>
      <vt:lpstr>Presentation of SCFE</vt:lpstr>
      <vt:lpstr>SCFE on Physical Examination</vt:lpstr>
      <vt:lpstr>SCFE on X-ray</vt:lpstr>
      <vt:lpstr>Kleins Line in SCFE</vt:lpstr>
      <vt:lpstr>Management of SCFE</vt:lpstr>
      <vt:lpstr>Complications of SCFE</vt:lpstr>
      <vt:lpstr>A 12 year old male presents to the office complaining of dull right knee and thigh pain for the past 2 weeks.  The pain gets worse when he tries to chase after his younger brother and improves after resting for awhile.  He denies recent trauma and does not participate in sports.  On exam, you notice that his BMI is &gt;97% for age and that he is holding his right leg in external rotation when resting in the supine position.  His knee and thigh exam are normal.  He is walking with a limp, favoring the left side. What is the most likely diagnosis?</vt:lpstr>
      <vt:lpstr>A 12 year old male presents to the office complaining of dull right knee and thigh pain for the past 2 weeks.  The pain gets worse when he tries to chase after his younger brother and improves after resting for awhile.  He denies recent trauma and does not participate in sports.  On exam, you notice that his BMI is &gt;97% for age and that he is holding his right leg in external rotation when resting in the supine position.  His knee and thigh exam are normal.  He is walking with a limp, favoring the left side. What is the most likely diagnosis?</vt:lpstr>
      <vt:lpstr>Slide 13</vt:lpstr>
      <vt:lpstr>A 17 year old female presents to the office complaining of dull hip pain for the past  3 weeks.  The pain worsens with activity and improves with rest.  On exam, she holds her leg externally rotated and has decreased range of motion in abduction and internal rotation at the affected hip.  The rest of her physical examination is normal with a BMI at 25% for age.  A hip x-ray confirms your suspicion of slipped capital femoral epiphysis.  Based on the patient’s presentation, which of the following laboratory tests should you consider doing?</vt:lpstr>
      <vt:lpstr>A 17 year old female presents to the office complaining of dull hip pain for the past  3 weeks.  The pain worsens with activity and improves with rest.  On exam, she holds her leg externally rotated and has decreased range of motion in abduction and internal rotation at the affected hip.  The rest of her physical examination is normal with a BMI at 25% for age.  A hip x-ray confirms your suspicion of slipped capital femoral epiphysis.  Based on the patient’s presentation, which of the following laboratory tests should you consider doing?</vt:lpstr>
      <vt:lpstr>Slide 16</vt:lpstr>
      <vt:lpstr>Recommended Reading</vt:lpstr>
    </vt:vector>
  </TitlesOfParts>
  <Company>Stony Brook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Slipped Capital Femoral Epiphysis (SCFE)</dc:title>
  <dc:creator>Eliscu, Allison H.</dc:creator>
  <cp:lastModifiedBy>Allie</cp:lastModifiedBy>
  <cp:revision>26</cp:revision>
  <dcterms:created xsi:type="dcterms:W3CDTF">2009-09-02T13:32:13Z</dcterms:created>
  <dcterms:modified xsi:type="dcterms:W3CDTF">2012-08-07T20:26:41Z</dcterms:modified>
</cp:coreProperties>
</file>