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65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</p:sldIdLst>
  <p:sldSz cx="12192000" cy="6858000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A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32" autoAdjust="0"/>
  </p:normalViewPr>
  <p:slideViewPr>
    <p:cSldViewPr snapToGrid="0">
      <p:cViewPr varScale="1">
        <p:scale>
          <a:sx n="64" d="100"/>
          <a:sy n="64" d="100"/>
        </p:scale>
        <p:origin x="86" y="4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13763" cy="467070"/>
          </a:xfrm>
          <a:prstGeom prst="rect">
            <a:avLst/>
          </a:prstGeom>
        </p:spPr>
        <p:txBody>
          <a:bodyPr vert="horz" lIns="92927" tIns="46463" rIns="92927" bIns="4646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7" y="2"/>
            <a:ext cx="3013763" cy="467070"/>
          </a:xfrm>
          <a:prstGeom prst="rect">
            <a:avLst/>
          </a:prstGeom>
        </p:spPr>
        <p:txBody>
          <a:bodyPr vert="horz" lIns="92927" tIns="46463" rIns="92927" bIns="46463" rtlCol="0"/>
          <a:lstStyle>
            <a:lvl1pPr algn="r">
              <a:defRPr sz="1200"/>
            </a:lvl1pPr>
          </a:lstStyle>
          <a:p>
            <a:fld id="{32BC7F8D-0F9A-4A82-9267-E2F6BB5C5A67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42032"/>
            <a:ext cx="3013763" cy="467070"/>
          </a:xfrm>
          <a:prstGeom prst="rect">
            <a:avLst/>
          </a:prstGeom>
        </p:spPr>
        <p:txBody>
          <a:bodyPr vert="horz" lIns="92927" tIns="46463" rIns="92927" bIns="4646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7" y="8842032"/>
            <a:ext cx="3013763" cy="467070"/>
          </a:xfrm>
          <a:prstGeom prst="rect">
            <a:avLst/>
          </a:prstGeom>
        </p:spPr>
        <p:txBody>
          <a:bodyPr vert="horz" lIns="92927" tIns="46463" rIns="92927" bIns="46463" rtlCol="0" anchor="b"/>
          <a:lstStyle>
            <a:lvl1pPr algn="r">
              <a:defRPr sz="1200"/>
            </a:lvl1pPr>
          </a:lstStyle>
          <a:p>
            <a:fld id="{34C4DFFD-9AC8-4FFD-BF10-3654B8FAD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45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C4E7-CC37-483E-8F72-BABE9950589D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D3AA-3A94-4492-9122-787206BDE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591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C4E7-CC37-483E-8F72-BABE9950589D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D3AA-3A94-4492-9122-787206BDE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98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C4E7-CC37-483E-8F72-BABE9950589D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D3AA-3A94-4492-9122-787206BDE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66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C4E7-CC37-483E-8F72-BABE9950589D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D3AA-3A94-4492-9122-787206BDE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52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C4E7-CC37-483E-8F72-BABE9950589D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D3AA-3A94-4492-9122-787206BDE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72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C4E7-CC37-483E-8F72-BABE9950589D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D3AA-3A94-4492-9122-787206BDE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143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C4E7-CC37-483E-8F72-BABE9950589D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D3AA-3A94-4492-9122-787206BDE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219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C4E7-CC37-483E-8F72-BABE9950589D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D3AA-3A94-4492-9122-787206BDE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976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C4E7-CC37-483E-8F72-BABE9950589D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D3AA-3A94-4492-9122-787206BDE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673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C4E7-CC37-483E-8F72-BABE9950589D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D3AA-3A94-4492-9122-787206BDE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4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C4E7-CC37-483E-8F72-BABE9950589D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D3AA-3A94-4492-9122-787206BDE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2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CC4E7-CC37-483E-8F72-BABE9950589D}" type="datetimeFigureOut">
              <a:rPr lang="en-US" smtClean="0"/>
              <a:t>6/4/2015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4D3AA-3A94-4492-9122-787206BDE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286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966"/>
            <a:ext cx="8616778" cy="183630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 the Santiago – Magee Family                    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Stephen Post, PhD; Lisa Strano-Paul, MD; Lory Bright-Long, MD; Janet Fischel, PhD; Vrajesh Patel, MD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8055" y="1606787"/>
            <a:ext cx="4970353" cy="504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23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5982"/>
              </p:ext>
            </p:extLst>
          </p:nvPr>
        </p:nvGraphicFramePr>
        <p:xfrm>
          <a:off x="224589" y="104933"/>
          <a:ext cx="11758863" cy="6636085"/>
        </p:xfrm>
        <a:graphic>
          <a:graphicData uri="http://schemas.openxmlformats.org/drawingml/2006/table">
            <a:tbl>
              <a:tblPr firstRow="1" firstCol="1" bandRow="1"/>
              <a:tblGrid>
                <a:gridCol w="2961878"/>
                <a:gridCol w="2948114"/>
                <a:gridCol w="2948114"/>
                <a:gridCol w="2900757"/>
              </a:tblGrid>
              <a:tr h="3602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Family Member Name (age in </a:t>
                      </a:r>
                      <a:r>
                        <a:rPr lang="en-US" sz="12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yrs</a:t>
                      </a: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21" marR="392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Medical Conditions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21" marR="392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Psychosocial Issues/ HOT TOPICS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21" marR="392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Comments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21" marR="392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4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Raymundo (Ray) Santiago (66)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[Barbara, his  mother, deceased age 87 after protracted AD)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Alzheimer disease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End of life care; ethical decision making; law and medicine; medical genetics; nutrition; medical genetics 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Genetics of disease, </a:t>
                      </a: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caregiving, progression through stages 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36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Nora Santiago (59) 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Depression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Obesity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Hypertension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Diabetes 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Stress and depression in relation to certain relocations; complementary and alternative medicine; 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Disease based and the alternative/complementary medicine angle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8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Maria Santiago Magee (32) 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Gestational diabetes mellitus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Overweight (BMI 29)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Pre-diabetic  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Disease prevention; women’s health;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Nutrition;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Community resources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Attends Overeaters Anonymous (OA), a 12-step program; son Patrick (6) has an autism spectrum disorder 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1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Mike Magee (40) 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COPD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PTSD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Tobacco Addiction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Occupational health; health care financing; health surveillance strategies; health policy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first responder fireman at 9/11,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Mike is anxious about his susceptibility to cancer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63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Patrick Magee (6), son of Maria and Mike Magee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Autism spectrum disorder, Level 2 severity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Behavioral sciences; epidemiology; chronic care; communication skills; diagnosis of disorder; care and healthcare of the disabled; role of social service agencies; healthcare financing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Patrick receives ABA support at home and enjoys stays at the St. Charles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Maryhaven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Community for Children with Autism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36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Jaime (Jimmy/James) Santiago (26), son of Raymundo and Nora Santiago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Substance abuse/alcoholism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PTSD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Abnormalities of mood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 and alcohol abuse; community health; Professionalism;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 resources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James is a recovering alcoholic with PTSD who is treated at Northport VA and attends AA meetings daily</a:t>
                      </a:r>
                    </a:p>
                  </a:txBody>
                  <a:tcPr marL="39221" marR="39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996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362508"/>
              </p:ext>
            </p:extLst>
          </p:nvPr>
        </p:nvGraphicFramePr>
        <p:xfrm>
          <a:off x="524656" y="374754"/>
          <a:ext cx="10957810" cy="61909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0324"/>
                <a:gridCol w="3539231"/>
                <a:gridCol w="4048255"/>
              </a:tblGrid>
              <a:tr h="3479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Placement in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</a:rPr>
                        <a:t>Current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Curriculum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94" marR="6229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content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94" marR="6229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Issues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94" marR="62294" marT="0" marB="0"/>
                </a:tc>
              </a:tr>
              <a:tr h="328258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94" marR="622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7048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Time 1 (infants and children)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94" marR="6229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Patrick (Autism)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Introduce the Santiago Family here once again, regarding Patrick as a 6-year-old with ASD.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94" marR="6229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J. Fischel gave a 20-minute lecture on ASD this past year and will speak with Dr. Granek about next year. There was a panel of parents.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94" marR="62294" marT="0" marB="0"/>
                </a:tc>
              </a:tr>
              <a:tr h="347953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94" marR="622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9628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Medicine in Contemporary Society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94" marR="6229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Raymundo (Alzheimer’s Disease) – Session on AD including autonomy and consent/human subjects,  as part of a set of ethical issues following the chronology of AD from diagnosis to death (SGP)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Three 4-week selectives: (1) Clinical ethics of dementia &amp; autism/ SGP &amp; J Fichel (2) 9/11 responders/B Luft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94" marR="6229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Dr Post conducts lecture/discussion of human subjects research ethics and can integrate issues re consenting/conducting research re Raymundo, along with a broader overview of ethical issues as they arise over the course of the illness.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94" marR="6229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008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5-06-03 at 2.08.3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38" y="0"/>
            <a:ext cx="99874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4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5-06-03 at 2.10.5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854" y="0"/>
            <a:ext cx="9880600" cy="673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964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5-06-03 at 2.11.4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889" y="0"/>
            <a:ext cx="95447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162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5-06-03 at 2.13.0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56617" cy="263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458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5-06-03 at 2.17.5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97" y="0"/>
            <a:ext cx="9613900" cy="673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508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Over Time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For example, we can follow Raymundo from genetic risk and diagnosis through end of life. Topics might include: ethnic diversity and interpretations of dementia/self-identity, diagnostic testing including family history and genetics (risk and causative), breaking the news to patient and family, participation in research, restrictions on driving, pharmacology, music &amp; memory, advance planning, behavioral issues in the moderate stage, decisions around life sustaining treatments including insulin, application of palliative care, use of feeding PEGs, hospice and end of life </a:t>
            </a:r>
          </a:p>
          <a:p>
            <a:r>
              <a:rPr lang="en-US" dirty="0" smtClean="0"/>
              <a:t>Possible Yr. 4 Selective on the bio-psycho-social-ethical aspects of the Santiago Family 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782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580</Words>
  <Application>Microsoft Office PowerPoint</Application>
  <PresentationFormat>Widescreen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Meet the Santiago – Magee Family                         Stephen Post, PhD; Lisa Strano-Paul, MD; Lory Bright-Long, MD; Janet Fischel, PhD; Vrajesh Patel, MD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Development Over Time </vt:lpstr>
    </vt:vector>
  </TitlesOfParts>
  <Company>SUNY Stony Brook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Bright-Long, Lory</dc:creator>
  <cp:lastModifiedBy>Dowsey, Ann</cp:lastModifiedBy>
  <cp:revision>42</cp:revision>
  <cp:lastPrinted>2015-06-04T15:35:51Z</cp:lastPrinted>
  <dcterms:created xsi:type="dcterms:W3CDTF">2014-06-18T12:39:19Z</dcterms:created>
  <dcterms:modified xsi:type="dcterms:W3CDTF">2015-06-04T15:37:38Z</dcterms:modified>
</cp:coreProperties>
</file>