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19"/>
  </p:notesMasterIdLst>
  <p:sldIdLst>
    <p:sldId id="257" r:id="rId2"/>
    <p:sldId id="258" r:id="rId3"/>
    <p:sldId id="273" r:id="rId4"/>
    <p:sldId id="260" r:id="rId5"/>
    <p:sldId id="263" r:id="rId6"/>
    <p:sldId id="262" r:id="rId7"/>
    <p:sldId id="264" r:id="rId8"/>
    <p:sldId id="271" r:id="rId9"/>
    <p:sldId id="267" r:id="rId10"/>
    <p:sldId id="268" r:id="rId11"/>
    <p:sldId id="274" r:id="rId12"/>
    <p:sldId id="275" r:id="rId13"/>
    <p:sldId id="276" r:id="rId14"/>
    <p:sldId id="279" r:id="rId15"/>
    <p:sldId id="280" r:id="rId16"/>
    <p:sldId id="277" r:id="rId17"/>
    <p:sldId id="259"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C28E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204" autoAdjust="0"/>
  </p:normalViewPr>
  <p:slideViewPr>
    <p:cSldViewPr>
      <p:cViewPr varScale="1">
        <p:scale>
          <a:sx n="85" d="100"/>
          <a:sy n="85" d="100"/>
        </p:scale>
        <p:origin x="-874"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E0F91A-D985-4AA1-97D2-AAEC8B9CA776}" type="doc">
      <dgm:prSet loTypeId="urn:microsoft.com/office/officeart/2005/8/layout/vList5" loCatId="list" qsTypeId="urn:microsoft.com/office/officeart/2005/8/quickstyle/simple1#1" qsCatId="simple" csTypeId="urn:microsoft.com/office/officeart/2005/8/colors/accent1_2#1" csCatId="accent1" phldr="1"/>
      <dgm:spPr>
        <a:scene3d>
          <a:camera prst="orthographicFront">
            <a:rot lat="0" lon="10800000" rev="0"/>
          </a:camera>
          <a:lightRig rig="threePt" dir="t"/>
        </a:scene3d>
      </dgm:spPr>
      <dgm:t>
        <a:bodyPr/>
        <a:lstStyle/>
        <a:p>
          <a:endParaRPr lang="en-US"/>
        </a:p>
      </dgm:t>
    </dgm:pt>
    <dgm:pt modelId="{65A99BF2-12BF-46CE-985E-F78D3BBBAC4A}">
      <dgm:prSet phldrT="[Text]"/>
      <dgm:spPr>
        <a:sp3d/>
      </dgm:spPr>
      <dgm:t>
        <a:bodyPr>
          <a:flatTx/>
        </a:bodyPr>
        <a:lstStyle/>
        <a:p>
          <a:r>
            <a:rPr lang="en-US" dirty="0" smtClean="0"/>
            <a:t>Get X-Ray</a:t>
          </a:r>
          <a:endParaRPr lang="en-US" dirty="0"/>
        </a:p>
      </dgm:t>
    </dgm:pt>
    <dgm:pt modelId="{6C199946-9271-49CB-970E-47A5A73B4EE3}" type="parTrans" cxnId="{284D7571-DA0B-45A7-B7A0-8BC48BC8977D}">
      <dgm:prSet/>
      <dgm:spPr/>
      <dgm:t>
        <a:bodyPr/>
        <a:lstStyle/>
        <a:p>
          <a:endParaRPr lang="en-US"/>
        </a:p>
      </dgm:t>
    </dgm:pt>
    <dgm:pt modelId="{37D29132-6E17-4F0B-BD8A-7B85EDE67D3D}" type="sibTrans" cxnId="{284D7571-DA0B-45A7-B7A0-8BC48BC8977D}">
      <dgm:prSet/>
      <dgm:spPr/>
      <dgm:t>
        <a:bodyPr/>
        <a:lstStyle/>
        <a:p>
          <a:endParaRPr lang="en-US"/>
        </a:p>
      </dgm:t>
    </dgm:pt>
    <dgm:pt modelId="{D01DA1BC-6706-454B-9619-121CECD91B51}">
      <dgm:prSet phldrT="[Text]"/>
      <dgm:spPr/>
      <dgm:t>
        <a:bodyPr>
          <a:flatTx/>
        </a:bodyPr>
        <a:lstStyle/>
        <a:p>
          <a:r>
            <a:rPr lang="en-US" dirty="0" smtClean="0"/>
            <a:t>Large asymmetry on exam</a:t>
          </a:r>
          <a:endParaRPr lang="en-US" dirty="0"/>
        </a:p>
      </dgm:t>
    </dgm:pt>
    <dgm:pt modelId="{4CC77B05-83B4-4015-95B0-F6F2568F1B95}" type="parTrans" cxnId="{3557DA52-E699-465A-96BD-ED0E4DB05749}">
      <dgm:prSet/>
      <dgm:spPr/>
      <dgm:t>
        <a:bodyPr/>
        <a:lstStyle/>
        <a:p>
          <a:endParaRPr lang="en-US"/>
        </a:p>
      </dgm:t>
    </dgm:pt>
    <dgm:pt modelId="{C835B3E2-E4D7-4192-932E-6A85DD400605}" type="sibTrans" cxnId="{3557DA52-E699-465A-96BD-ED0E4DB05749}">
      <dgm:prSet/>
      <dgm:spPr/>
      <dgm:t>
        <a:bodyPr/>
        <a:lstStyle/>
        <a:p>
          <a:endParaRPr lang="en-US"/>
        </a:p>
      </dgm:t>
    </dgm:pt>
    <dgm:pt modelId="{1A71C50C-C330-42E7-A2C1-BECF8A6F8B09}">
      <dgm:prSet phldrT="[Text]"/>
      <dgm:spPr/>
      <dgm:t>
        <a:bodyPr>
          <a:flatTx/>
        </a:bodyPr>
        <a:lstStyle/>
        <a:p>
          <a:r>
            <a:rPr lang="en-US" dirty="0" smtClean="0"/>
            <a:t>Observe with frequent exams and X-ray in 6-8 months</a:t>
          </a:r>
          <a:endParaRPr lang="en-US" dirty="0"/>
        </a:p>
      </dgm:t>
    </dgm:pt>
    <dgm:pt modelId="{4AA9D7E2-DB74-4F75-9732-61EFC7B01F0D}" type="parTrans" cxnId="{464648C0-686C-4C90-877A-66002F8A0381}">
      <dgm:prSet/>
      <dgm:spPr/>
      <dgm:t>
        <a:bodyPr/>
        <a:lstStyle/>
        <a:p>
          <a:endParaRPr lang="en-US"/>
        </a:p>
      </dgm:t>
    </dgm:pt>
    <dgm:pt modelId="{49DC8378-D82C-4017-837A-7772E42F947B}" type="sibTrans" cxnId="{464648C0-686C-4C90-877A-66002F8A0381}">
      <dgm:prSet/>
      <dgm:spPr/>
      <dgm:t>
        <a:bodyPr/>
        <a:lstStyle/>
        <a:p>
          <a:endParaRPr lang="en-US"/>
        </a:p>
      </dgm:t>
    </dgm:pt>
    <dgm:pt modelId="{C97D43B0-5B67-429F-A39F-A456095A273C}">
      <dgm:prSet phldrT="[Text]"/>
      <dgm:spPr/>
      <dgm:t>
        <a:bodyPr>
          <a:flatTx/>
        </a:bodyPr>
        <a:lstStyle/>
        <a:p>
          <a:r>
            <a:rPr lang="en-US" dirty="0" err="1" smtClean="0"/>
            <a:t>Scoliometer</a:t>
          </a:r>
          <a:r>
            <a:rPr lang="en-US" dirty="0" smtClean="0"/>
            <a:t> &lt;5-7</a:t>
          </a:r>
          <a:r>
            <a:rPr lang="en-US" dirty="0" smtClean="0">
              <a:latin typeface="Constantia"/>
            </a:rPr>
            <a:t>°</a:t>
          </a:r>
          <a:endParaRPr lang="en-US" dirty="0"/>
        </a:p>
      </dgm:t>
    </dgm:pt>
    <dgm:pt modelId="{429AC2E4-7A6B-4980-94FC-2291734BCDDF}" type="parTrans" cxnId="{4C64F7F3-A96C-4795-945B-8D914FDE7C6A}">
      <dgm:prSet/>
      <dgm:spPr/>
      <dgm:t>
        <a:bodyPr/>
        <a:lstStyle/>
        <a:p>
          <a:endParaRPr lang="en-US"/>
        </a:p>
      </dgm:t>
    </dgm:pt>
    <dgm:pt modelId="{1116E21C-3268-46FD-9E06-1681BC1B8584}" type="sibTrans" cxnId="{4C64F7F3-A96C-4795-945B-8D914FDE7C6A}">
      <dgm:prSet/>
      <dgm:spPr/>
      <dgm:t>
        <a:bodyPr/>
        <a:lstStyle/>
        <a:p>
          <a:endParaRPr lang="en-US"/>
        </a:p>
      </dgm:t>
    </dgm:pt>
    <dgm:pt modelId="{3D55349A-7535-441C-961C-BC9DB2CD853F}">
      <dgm:prSet phldrT="[Text]"/>
      <dgm:spPr/>
      <dgm:t>
        <a:bodyPr>
          <a:flatTx/>
        </a:bodyPr>
        <a:lstStyle/>
        <a:p>
          <a:r>
            <a:rPr lang="en-US" dirty="0" smtClean="0"/>
            <a:t>Cobb angle ≤20</a:t>
          </a:r>
          <a:r>
            <a:rPr lang="en-US" dirty="0" smtClean="0">
              <a:latin typeface="Constantia"/>
            </a:rPr>
            <a:t>°</a:t>
          </a:r>
          <a:endParaRPr lang="en-US" dirty="0"/>
        </a:p>
      </dgm:t>
    </dgm:pt>
    <dgm:pt modelId="{087BA3DF-9C9C-413F-A1D6-F92F7F2B29C7}" type="parTrans" cxnId="{BE36C6DE-D0BE-44AD-9AC5-86DBCD499BCC}">
      <dgm:prSet/>
      <dgm:spPr/>
      <dgm:t>
        <a:bodyPr/>
        <a:lstStyle/>
        <a:p>
          <a:endParaRPr lang="en-US"/>
        </a:p>
      </dgm:t>
    </dgm:pt>
    <dgm:pt modelId="{F132C831-BB99-43CB-84F5-1B9B205506DE}" type="sibTrans" cxnId="{BE36C6DE-D0BE-44AD-9AC5-86DBCD499BCC}">
      <dgm:prSet/>
      <dgm:spPr/>
      <dgm:t>
        <a:bodyPr/>
        <a:lstStyle/>
        <a:p>
          <a:endParaRPr lang="en-US"/>
        </a:p>
      </dgm:t>
    </dgm:pt>
    <dgm:pt modelId="{C38F464E-338C-4F22-A374-E3E55FDE987D}">
      <dgm:prSet phldrT="[Text]"/>
      <dgm:spPr/>
      <dgm:t>
        <a:bodyPr>
          <a:flatTx/>
        </a:bodyPr>
        <a:lstStyle/>
        <a:p>
          <a:r>
            <a:rPr lang="en-US" dirty="0" smtClean="0"/>
            <a:t>Refer to Orthopedist</a:t>
          </a:r>
          <a:endParaRPr lang="en-US" dirty="0"/>
        </a:p>
      </dgm:t>
    </dgm:pt>
    <dgm:pt modelId="{152018E8-483F-4BCA-A3A0-1D72725F40B5}" type="parTrans" cxnId="{3ED8EDB3-757A-4ABA-A455-B1D93225D0E1}">
      <dgm:prSet/>
      <dgm:spPr/>
      <dgm:t>
        <a:bodyPr/>
        <a:lstStyle/>
        <a:p>
          <a:endParaRPr lang="en-US"/>
        </a:p>
      </dgm:t>
    </dgm:pt>
    <dgm:pt modelId="{6E9ACD74-316A-4186-9645-9708C96E8E20}" type="sibTrans" cxnId="{3ED8EDB3-757A-4ABA-A455-B1D93225D0E1}">
      <dgm:prSet/>
      <dgm:spPr/>
      <dgm:t>
        <a:bodyPr/>
        <a:lstStyle/>
        <a:p>
          <a:endParaRPr lang="en-US"/>
        </a:p>
      </dgm:t>
    </dgm:pt>
    <dgm:pt modelId="{08395B91-7D51-4AD6-B3CD-D386508A4D44}">
      <dgm:prSet phldrT="[Text]"/>
      <dgm:spPr>
        <a:scene3d>
          <a:camera prst="orthographicFront">
            <a:rot lat="0" lon="10800000" rev="0"/>
          </a:camera>
          <a:lightRig rig="threePt" dir="t"/>
        </a:scene3d>
        <a:sp3d/>
      </dgm:spPr>
      <dgm:t>
        <a:bodyPr>
          <a:flatTx/>
        </a:bodyPr>
        <a:lstStyle/>
        <a:p>
          <a:r>
            <a:rPr lang="en-US" dirty="0" err="1" smtClean="0"/>
            <a:t>Scoliometer</a:t>
          </a:r>
          <a:r>
            <a:rPr lang="en-US" dirty="0" smtClean="0"/>
            <a:t> &gt;7</a:t>
          </a:r>
          <a:r>
            <a:rPr lang="en-US" dirty="0" smtClean="0">
              <a:latin typeface="Constantia"/>
            </a:rPr>
            <a:t>° and can’t obtain Cobb angle</a:t>
          </a:r>
          <a:endParaRPr lang="en-US" dirty="0"/>
        </a:p>
      </dgm:t>
    </dgm:pt>
    <dgm:pt modelId="{4B4918E3-46E0-4138-8A36-DB58E39883B1}" type="parTrans" cxnId="{ABC1D121-E301-4680-881B-FABFC59DC1B2}">
      <dgm:prSet/>
      <dgm:spPr/>
      <dgm:t>
        <a:bodyPr/>
        <a:lstStyle/>
        <a:p>
          <a:endParaRPr lang="en-US"/>
        </a:p>
      </dgm:t>
    </dgm:pt>
    <dgm:pt modelId="{699FFF2F-6E36-42B1-A66E-BD53CF6CFBE1}" type="sibTrans" cxnId="{ABC1D121-E301-4680-881B-FABFC59DC1B2}">
      <dgm:prSet/>
      <dgm:spPr/>
      <dgm:t>
        <a:bodyPr/>
        <a:lstStyle/>
        <a:p>
          <a:endParaRPr lang="en-US"/>
        </a:p>
      </dgm:t>
    </dgm:pt>
    <dgm:pt modelId="{3BA03327-E403-4BC2-A7F1-3304E6475AC0}">
      <dgm:prSet phldrT="[Text]"/>
      <dgm:spPr>
        <a:scene3d>
          <a:camera prst="orthographicFront">
            <a:rot lat="0" lon="10800000" rev="0"/>
          </a:camera>
          <a:lightRig rig="threePt" dir="t"/>
        </a:scene3d>
        <a:sp3d/>
      </dgm:spPr>
      <dgm:t>
        <a:bodyPr>
          <a:flatTx/>
        </a:bodyPr>
        <a:lstStyle/>
        <a:p>
          <a:r>
            <a:rPr lang="en-US" dirty="0" smtClean="0"/>
            <a:t>Cobb angle &gt;20-30</a:t>
          </a:r>
          <a:r>
            <a:rPr lang="en-US" dirty="0" smtClean="0">
              <a:latin typeface="Constantia"/>
            </a:rPr>
            <a:t>° (especially in skeletally immature)</a:t>
          </a:r>
          <a:endParaRPr lang="en-US" dirty="0"/>
        </a:p>
      </dgm:t>
    </dgm:pt>
    <dgm:pt modelId="{220F673C-AA40-43E8-A5D3-950180D3BAB7}" type="parTrans" cxnId="{0BA01CB8-3CEF-4B57-8E90-909542C5BD1D}">
      <dgm:prSet/>
      <dgm:spPr/>
      <dgm:t>
        <a:bodyPr/>
        <a:lstStyle/>
        <a:p>
          <a:endParaRPr lang="en-US"/>
        </a:p>
      </dgm:t>
    </dgm:pt>
    <dgm:pt modelId="{D55D4207-D8CE-407C-B261-B30F31308D12}" type="sibTrans" cxnId="{0BA01CB8-3CEF-4B57-8E90-909542C5BD1D}">
      <dgm:prSet/>
      <dgm:spPr/>
      <dgm:t>
        <a:bodyPr/>
        <a:lstStyle/>
        <a:p>
          <a:endParaRPr lang="en-US"/>
        </a:p>
      </dgm:t>
    </dgm:pt>
    <dgm:pt modelId="{E95184DA-8717-41C1-9EFB-815D74284E77}">
      <dgm:prSet/>
      <dgm:spPr/>
      <dgm:t>
        <a:bodyPr>
          <a:flatTx/>
        </a:bodyPr>
        <a:lstStyle/>
        <a:p>
          <a:r>
            <a:rPr lang="en-US" dirty="0" err="1" smtClean="0"/>
            <a:t>Scoliometer</a:t>
          </a:r>
          <a:r>
            <a:rPr lang="en-US" dirty="0" smtClean="0"/>
            <a:t> &gt;5-7</a:t>
          </a:r>
          <a:r>
            <a:rPr lang="en-US" dirty="0" smtClean="0">
              <a:latin typeface="Constantia"/>
            </a:rPr>
            <a:t>°</a:t>
          </a:r>
          <a:endParaRPr lang="en-US" dirty="0"/>
        </a:p>
      </dgm:t>
    </dgm:pt>
    <dgm:pt modelId="{492570D2-08BE-4BFD-B847-9B19CC7A321A}" type="parTrans" cxnId="{CF7043AD-76BE-46E9-B273-DDB6907679F7}">
      <dgm:prSet/>
      <dgm:spPr/>
      <dgm:t>
        <a:bodyPr/>
        <a:lstStyle/>
        <a:p>
          <a:endParaRPr lang="en-US"/>
        </a:p>
      </dgm:t>
    </dgm:pt>
    <dgm:pt modelId="{F68D25E7-EF1B-4F0E-9A2B-469CFFA0E5B1}" type="sibTrans" cxnId="{CF7043AD-76BE-46E9-B273-DDB6907679F7}">
      <dgm:prSet/>
      <dgm:spPr/>
      <dgm:t>
        <a:bodyPr/>
        <a:lstStyle/>
        <a:p>
          <a:endParaRPr lang="en-US"/>
        </a:p>
      </dgm:t>
    </dgm:pt>
    <dgm:pt modelId="{19C86A4A-27A8-48E7-ACBD-0FCD4B5DA07E}">
      <dgm:prSet/>
      <dgm:spPr/>
      <dgm:t>
        <a:bodyPr>
          <a:flatTx/>
        </a:bodyPr>
        <a:lstStyle/>
        <a:p>
          <a:r>
            <a:rPr lang="en-US" dirty="0" smtClean="0"/>
            <a:t>Asymmetry in skeletally immature patient</a:t>
          </a:r>
          <a:endParaRPr lang="en-US" dirty="0"/>
        </a:p>
      </dgm:t>
    </dgm:pt>
    <dgm:pt modelId="{C906E81C-D0BB-4E28-A559-80AB841A05BE}" type="parTrans" cxnId="{C71B5243-D033-48E8-9B25-C862AD18D83A}">
      <dgm:prSet/>
      <dgm:spPr/>
      <dgm:t>
        <a:bodyPr/>
        <a:lstStyle/>
        <a:p>
          <a:endParaRPr lang="en-US"/>
        </a:p>
      </dgm:t>
    </dgm:pt>
    <dgm:pt modelId="{B960D29D-57E5-4AD1-9D1B-5F7D10D97F06}" type="sibTrans" cxnId="{C71B5243-D033-48E8-9B25-C862AD18D83A}">
      <dgm:prSet/>
      <dgm:spPr/>
      <dgm:t>
        <a:bodyPr/>
        <a:lstStyle/>
        <a:p>
          <a:endParaRPr lang="en-US"/>
        </a:p>
      </dgm:t>
    </dgm:pt>
    <dgm:pt modelId="{E9A0912A-FFB6-4C05-B0F8-39AFE17FDDA4}">
      <dgm:prSet/>
      <dgm:spPr/>
      <dgm:t>
        <a:bodyPr>
          <a:flatTx/>
        </a:bodyPr>
        <a:lstStyle/>
        <a:p>
          <a:r>
            <a:rPr lang="en-US" dirty="0" smtClean="0"/>
            <a:t>Asymmetry in patient with family history of scoliosis</a:t>
          </a:r>
          <a:endParaRPr lang="en-US" dirty="0"/>
        </a:p>
      </dgm:t>
    </dgm:pt>
    <dgm:pt modelId="{3DFBE0EC-C1DE-4468-BA60-D7376CF3082D}" type="parTrans" cxnId="{013D085C-2DCE-46ED-BC7F-33AB872CDEB1}">
      <dgm:prSet/>
      <dgm:spPr/>
      <dgm:t>
        <a:bodyPr/>
        <a:lstStyle/>
        <a:p>
          <a:endParaRPr lang="en-US"/>
        </a:p>
      </dgm:t>
    </dgm:pt>
    <dgm:pt modelId="{A0A0299E-DDFA-4BD7-9531-04DB480A7165}" type="sibTrans" cxnId="{013D085C-2DCE-46ED-BC7F-33AB872CDEB1}">
      <dgm:prSet/>
      <dgm:spPr/>
      <dgm:t>
        <a:bodyPr/>
        <a:lstStyle/>
        <a:p>
          <a:endParaRPr lang="en-US"/>
        </a:p>
      </dgm:t>
    </dgm:pt>
    <dgm:pt modelId="{AC19D407-477D-4B92-A0B9-F874AECA6486}">
      <dgm:prSet phldrT="[Text]"/>
      <dgm:spPr>
        <a:scene3d>
          <a:camera prst="orthographicFront">
            <a:rot lat="0" lon="10800000" rev="0"/>
          </a:camera>
          <a:lightRig rig="threePt" dir="t"/>
        </a:scene3d>
        <a:sp3d/>
      </dgm:spPr>
      <dgm:t>
        <a:bodyPr>
          <a:flatTx/>
        </a:bodyPr>
        <a:lstStyle/>
        <a:p>
          <a:r>
            <a:rPr lang="en-US" dirty="0" smtClean="0"/>
            <a:t>Progression of Cobb angle by ≥</a:t>
          </a:r>
          <a:r>
            <a:rPr lang="en-US" dirty="0" smtClean="0">
              <a:latin typeface="Constantia"/>
            </a:rPr>
            <a:t>5°</a:t>
          </a:r>
          <a:endParaRPr lang="en-US" dirty="0"/>
        </a:p>
      </dgm:t>
    </dgm:pt>
    <dgm:pt modelId="{48A8C493-0B69-4A5E-8793-086A85158031}" type="parTrans" cxnId="{1A41CC71-ECA2-4DB8-9D58-9839397D2B50}">
      <dgm:prSet/>
      <dgm:spPr/>
      <dgm:t>
        <a:bodyPr/>
        <a:lstStyle/>
        <a:p>
          <a:endParaRPr lang="en-US"/>
        </a:p>
      </dgm:t>
    </dgm:pt>
    <dgm:pt modelId="{409D29FB-0B06-41F4-A098-C73B0B1CC14A}" type="sibTrans" cxnId="{1A41CC71-ECA2-4DB8-9D58-9839397D2B50}">
      <dgm:prSet/>
      <dgm:spPr/>
      <dgm:t>
        <a:bodyPr/>
        <a:lstStyle/>
        <a:p>
          <a:endParaRPr lang="en-US"/>
        </a:p>
      </dgm:t>
    </dgm:pt>
    <dgm:pt modelId="{E5ED9F54-DFA8-40F8-B1F2-C2D2E78ABF8A}" type="pres">
      <dgm:prSet presAssocID="{69E0F91A-D985-4AA1-97D2-AAEC8B9CA776}" presName="Name0" presStyleCnt="0">
        <dgm:presLayoutVars>
          <dgm:dir/>
          <dgm:animLvl val="lvl"/>
          <dgm:resizeHandles val="exact"/>
        </dgm:presLayoutVars>
      </dgm:prSet>
      <dgm:spPr/>
      <dgm:t>
        <a:bodyPr/>
        <a:lstStyle/>
        <a:p>
          <a:endParaRPr lang="en-US"/>
        </a:p>
      </dgm:t>
    </dgm:pt>
    <dgm:pt modelId="{715BEE4A-F61D-4C3F-86A6-324DA3B07BB6}" type="pres">
      <dgm:prSet presAssocID="{65A99BF2-12BF-46CE-985E-F78D3BBBAC4A}" presName="linNode" presStyleCnt="0"/>
      <dgm:spPr/>
    </dgm:pt>
    <dgm:pt modelId="{D4CABF10-384B-4295-8B11-C7E383A91DA3}" type="pres">
      <dgm:prSet presAssocID="{65A99BF2-12BF-46CE-985E-F78D3BBBAC4A}" presName="parentText" presStyleLbl="node1" presStyleIdx="0" presStyleCnt="3">
        <dgm:presLayoutVars>
          <dgm:chMax val="1"/>
          <dgm:bulletEnabled val="1"/>
        </dgm:presLayoutVars>
      </dgm:prSet>
      <dgm:spPr/>
      <dgm:t>
        <a:bodyPr/>
        <a:lstStyle/>
        <a:p>
          <a:endParaRPr lang="en-US"/>
        </a:p>
      </dgm:t>
    </dgm:pt>
    <dgm:pt modelId="{907622BE-D6C9-4C29-9DDE-A2B7DD0096FA}" type="pres">
      <dgm:prSet presAssocID="{65A99BF2-12BF-46CE-985E-F78D3BBBAC4A}" presName="descendantText" presStyleLbl="alignAccFollowNode1" presStyleIdx="0" presStyleCnt="3">
        <dgm:presLayoutVars>
          <dgm:bulletEnabled val="1"/>
        </dgm:presLayoutVars>
      </dgm:prSet>
      <dgm:spPr/>
      <dgm:t>
        <a:bodyPr/>
        <a:lstStyle/>
        <a:p>
          <a:endParaRPr lang="en-US"/>
        </a:p>
      </dgm:t>
    </dgm:pt>
    <dgm:pt modelId="{9632FB1C-748A-49FA-9277-1F31C61F5451}" type="pres">
      <dgm:prSet presAssocID="{37D29132-6E17-4F0B-BD8A-7B85EDE67D3D}" presName="sp" presStyleCnt="0"/>
      <dgm:spPr/>
    </dgm:pt>
    <dgm:pt modelId="{659E3E49-A931-4635-B917-37ED76CB474B}" type="pres">
      <dgm:prSet presAssocID="{1A71C50C-C330-42E7-A2C1-BECF8A6F8B09}" presName="linNode" presStyleCnt="0"/>
      <dgm:spPr/>
    </dgm:pt>
    <dgm:pt modelId="{372ECAEE-8B2E-4D27-80A3-AF565B4A2F52}" type="pres">
      <dgm:prSet presAssocID="{1A71C50C-C330-42E7-A2C1-BECF8A6F8B09}" presName="parentText" presStyleLbl="node1" presStyleIdx="1" presStyleCnt="3">
        <dgm:presLayoutVars>
          <dgm:chMax val="1"/>
          <dgm:bulletEnabled val="1"/>
        </dgm:presLayoutVars>
      </dgm:prSet>
      <dgm:spPr/>
      <dgm:t>
        <a:bodyPr/>
        <a:lstStyle/>
        <a:p>
          <a:endParaRPr lang="en-US"/>
        </a:p>
      </dgm:t>
    </dgm:pt>
    <dgm:pt modelId="{A8B60103-3CBE-4FB2-93E3-08143BC644CB}" type="pres">
      <dgm:prSet presAssocID="{1A71C50C-C330-42E7-A2C1-BECF8A6F8B09}" presName="descendantText" presStyleLbl="alignAccFollowNode1" presStyleIdx="1" presStyleCnt="3">
        <dgm:presLayoutVars>
          <dgm:bulletEnabled val="1"/>
        </dgm:presLayoutVars>
      </dgm:prSet>
      <dgm:spPr/>
      <dgm:t>
        <a:bodyPr/>
        <a:lstStyle/>
        <a:p>
          <a:endParaRPr lang="en-US"/>
        </a:p>
      </dgm:t>
    </dgm:pt>
    <dgm:pt modelId="{E0D87873-4585-4BE4-AF2E-576B0626DFEB}" type="pres">
      <dgm:prSet presAssocID="{49DC8378-D82C-4017-837A-7772E42F947B}" presName="sp" presStyleCnt="0"/>
      <dgm:spPr/>
    </dgm:pt>
    <dgm:pt modelId="{1766CF9E-9C22-4A6E-8F3F-BC738BAC3B0F}" type="pres">
      <dgm:prSet presAssocID="{C38F464E-338C-4F22-A374-E3E55FDE987D}" presName="linNode" presStyleCnt="0"/>
      <dgm:spPr/>
    </dgm:pt>
    <dgm:pt modelId="{E791F85E-D609-4182-923A-6D69A38FFB86}" type="pres">
      <dgm:prSet presAssocID="{C38F464E-338C-4F22-A374-E3E55FDE987D}" presName="parentText" presStyleLbl="node1" presStyleIdx="2" presStyleCnt="3">
        <dgm:presLayoutVars>
          <dgm:chMax val="1"/>
          <dgm:bulletEnabled val="1"/>
        </dgm:presLayoutVars>
      </dgm:prSet>
      <dgm:spPr/>
      <dgm:t>
        <a:bodyPr/>
        <a:lstStyle/>
        <a:p>
          <a:endParaRPr lang="en-US"/>
        </a:p>
      </dgm:t>
    </dgm:pt>
    <dgm:pt modelId="{B2D85BC2-6CB1-4B60-9D2D-6D7F180B05A8}" type="pres">
      <dgm:prSet presAssocID="{C38F464E-338C-4F22-A374-E3E55FDE987D}" presName="descendantText" presStyleLbl="alignAccFollowNode1" presStyleIdx="2" presStyleCnt="3" custLinFactNeighborX="-2263" custLinFactNeighborY="-1780">
        <dgm:presLayoutVars>
          <dgm:bulletEnabled val="1"/>
        </dgm:presLayoutVars>
      </dgm:prSet>
      <dgm:spPr/>
      <dgm:t>
        <a:bodyPr/>
        <a:lstStyle/>
        <a:p>
          <a:endParaRPr lang="en-US"/>
        </a:p>
      </dgm:t>
    </dgm:pt>
  </dgm:ptLst>
  <dgm:cxnLst>
    <dgm:cxn modelId="{3557DA52-E699-465A-96BD-ED0E4DB05749}" srcId="{65A99BF2-12BF-46CE-985E-F78D3BBBAC4A}" destId="{D01DA1BC-6706-454B-9619-121CECD91B51}" srcOrd="0" destOrd="0" parTransId="{4CC77B05-83B4-4015-95B0-F6F2568F1B95}" sibTransId="{C835B3E2-E4D7-4192-932E-6A85DD400605}"/>
    <dgm:cxn modelId="{0AD83BCC-10BB-481E-AD42-2517F1722938}" type="presOf" srcId="{AC19D407-477D-4B92-A0B9-F874AECA6486}" destId="{B2D85BC2-6CB1-4B60-9D2D-6D7F180B05A8}" srcOrd="0" destOrd="2" presId="urn:microsoft.com/office/officeart/2005/8/layout/vList5"/>
    <dgm:cxn modelId="{C71B5243-D033-48E8-9B25-C862AD18D83A}" srcId="{65A99BF2-12BF-46CE-985E-F78D3BBBAC4A}" destId="{19C86A4A-27A8-48E7-ACBD-0FCD4B5DA07E}" srcOrd="2" destOrd="0" parTransId="{C906E81C-D0BB-4E28-A559-80AB841A05BE}" sibTransId="{B960D29D-57E5-4AD1-9D1B-5F7D10D97F06}"/>
    <dgm:cxn modelId="{3ED8EDB3-757A-4ABA-A455-B1D93225D0E1}" srcId="{69E0F91A-D985-4AA1-97D2-AAEC8B9CA776}" destId="{C38F464E-338C-4F22-A374-E3E55FDE987D}" srcOrd="2" destOrd="0" parTransId="{152018E8-483F-4BCA-A3A0-1D72725F40B5}" sibTransId="{6E9ACD74-316A-4186-9645-9708C96E8E20}"/>
    <dgm:cxn modelId="{1A41CC71-ECA2-4DB8-9D58-9839397D2B50}" srcId="{C38F464E-338C-4F22-A374-E3E55FDE987D}" destId="{AC19D407-477D-4B92-A0B9-F874AECA6486}" srcOrd="2" destOrd="0" parTransId="{48A8C493-0B69-4A5E-8793-086A85158031}" sibTransId="{409D29FB-0B06-41F4-A098-C73B0B1CC14A}"/>
    <dgm:cxn modelId="{745140ED-4B14-41A2-A966-51631D713B54}" type="presOf" srcId="{65A99BF2-12BF-46CE-985E-F78D3BBBAC4A}" destId="{D4CABF10-384B-4295-8B11-C7E383A91DA3}" srcOrd="0" destOrd="0" presId="urn:microsoft.com/office/officeart/2005/8/layout/vList5"/>
    <dgm:cxn modelId="{377E69C7-FB5A-406F-B073-2F3C17FB88A6}" type="presOf" srcId="{E9A0912A-FFB6-4C05-B0F8-39AFE17FDDA4}" destId="{907622BE-D6C9-4C29-9DDE-A2B7DD0096FA}" srcOrd="0" destOrd="3" presId="urn:microsoft.com/office/officeart/2005/8/layout/vList5"/>
    <dgm:cxn modelId="{ABC1D121-E301-4680-881B-FABFC59DC1B2}" srcId="{C38F464E-338C-4F22-A374-E3E55FDE987D}" destId="{08395B91-7D51-4AD6-B3CD-D386508A4D44}" srcOrd="0" destOrd="0" parTransId="{4B4918E3-46E0-4138-8A36-DB58E39883B1}" sibTransId="{699FFF2F-6E36-42B1-A66E-BD53CF6CFBE1}"/>
    <dgm:cxn modelId="{79D7DF86-E542-479C-8F94-0D607C21E78D}" type="presOf" srcId="{C97D43B0-5B67-429F-A39F-A456095A273C}" destId="{A8B60103-3CBE-4FB2-93E3-08143BC644CB}" srcOrd="0" destOrd="0" presId="urn:microsoft.com/office/officeart/2005/8/layout/vList5"/>
    <dgm:cxn modelId="{464648C0-686C-4C90-877A-66002F8A0381}" srcId="{69E0F91A-D985-4AA1-97D2-AAEC8B9CA776}" destId="{1A71C50C-C330-42E7-A2C1-BECF8A6F8B09}" srcOrd="1" destOrd="0" parTransId="{4AA9D7E2-DB74-4F75-9732-61EFC7B01F0D}" sibTransId="{49DC8378-D82C-4017-837A-7772E42F947B}"/>
    <dgm:cxn modelId="{1C3D06AA-AB10-487E-BF5B-72C8C71FA545}" type="presOf" srcId="{C38F464E-338C-4F22-A374-E3E55FDE987D}" destId="{E791F85E-D609-4182-923A-6D69A38FFB86}" srcOrd="0" destOrd="0" presId="urn:microsoft.com/office/officeart/2005/8/layout/vList5"/>
    <dgm:cxn modelId="{8447C237-01F8-402C-88CA-A5FE9EFA3303}" type="presOf" srcId="{D01DA1BC-6706-454B-9619-121CECD91B51}" destId="{907622BE-D6C9-4C29-9DDE-A2B7DD0096FA}" srcOrd="0" destOrd="0" presId="urn:microsoft.com/office/officeart/2005/8/layout/vList5"/>
    <dgm:cxn modelId="{013D085C-2DCE-46ED-BC7F-33AB872CDEB1}" srcId="{65A99BF2-12BF-46CE-985E-F78D3BBBAC4A}" destId="{E9A0912A-FFB6-4C05-B0F8-39AFE17FDDA4}" srcOrd="3" destOrd="0" parTransId="{3DFBE0EC-C1DE-4468-BA60-D7376CF3082D}" sibTransId="{A0A0299E-DDFA-4BD7-9531-04DB480A7165}"/>
    <dgm:cxn modelId="{CDCD563A-1985-4C7F-A1CF-1FDAED6A3E91}" type="presOf" srcId="{1A71C50C-C330-42E7-A2C1-BECF8A6F8B09}" destId="{372ECAEE-8B2E-4D27-80A3-AF565B4A2F52}" srcOrd="0" destOrd="0" presId="urn:microsoft.com/office/officeart/2005/8/layout/vList5"/>
    <dgm:cxn modelId="{5DCB9FAF-FF29-4223-A801-D928AD327341}" type="presOf" srcId="{69E0F91A-D985-4AA1-97D2-AAEC8B9CA776}" destId="{E5ED9F54-DFA8-40F8-B1F2-C2D2E78ABF8A}" srcOrd="0" destOrd="0" presId="urn:microsoft.com/office/officeart/2005/8/layout/vList5"/>
    <dgm:cxn modelId="{CF7043AD-76BE-46E9-B273-DDB6907679F7}" srcId="{65A99BF2-12BF-46CE-985E-F78D3BBBAC4A}" destId="{E95184DA-8717-41C1-9EFB-815D74284E77}" srcOrd="1" destOrd="0" parTransId="{492570D2-08BE-4BFD-B847-9B19CC7A321A}" sibTransId="{F68D25E7-EF1B-4F0E-9A2B-469CFFA0E5B1}"/>
    <dgm:cxn modelId="{C6D93D7F-7DC7-4F1D-8863-F183B3ADB87C}" type="presOf" srcId="{19C86A4A-27A8-48E7-ACBD-0FCD4B5DA07E}" destId="{907622BE-D6C9-4C29-9DDE-A2B7DD0096FA}" srcOrd="0" destOrd="2" presId="urn:microsoft.com/office/officeart/2005/8/layout/vList5"/>
    <dgm:cxn modelId="{B4B02129-1E6C-441B-BF40-30E8BBCE105E}" type="presOf" srcId="{3D55349A-7535-441C-961C-BC9DB2CD853F}" destId="{A8B60103-3CBE-4FB2-93E3-08143BC644CB}" srcOrd="0" destOrd="1" presId="urn:microsoft.com/office/officeart/2005/8/layout/vList5"/>
    <dgm:cxn modelId="{BE36C6DE-D0BE-44AD-9AC5-86DBCD499BCC}" srcId="{1A71C50C-C330-42E7-A2C1-BECF8A6F8B09}" destId="{3D55349A-7535-441C-961C-BC9DB2CD853F}" srcOrd="1" destOrd="0" parTransId="{087BA3DF-9C9C-413F-A1D6-F92F7F2B29C7}" sibTransId="{F132C831-BB99-43CB-84F5-1B9B205506DE}"/>
    <dgm:cxn modelId="{284D7571-DA0B-45A7-B7A0-8BC48BC8977D}" srcId="{69E0F91A-D985-4AA1-97D2-AAEC8B9CA776}" destId="{65A99BF2-12BF-46CE-985E-F78D3BBBAC4A}" srcOrd="0" destOrd="0" parTransId="{6C199946-9271-49CB-970E-47A5A73B4EE3}" sibTransId="{37D29132-6E17-4F0B-BD8A-7B85EDE67D3D}"/>
    <dgm:cxn modelId="{4C64F7F3-A96C-4795-945B-8D914FDE7C6A}" srcId="{1A71C50C-C330-42E7-A2C1-BECF8A6F8B09}" destId="{C97D43B0-5B67-429F-A39F-A456095A273C}" srcOrd="0" destOrd="0" parTransId="{429AC2E4-7A6B-4980-94FC-2291734BCDDF}" sibTransId="{1116E21C-3268-46FD-9E06-1681BC1B8584}"/>
    <dgm:cxn modelId="{9AE82C7D-2C54-4A88-AF9E-7F55A6483EED}" type="presOf" srcId="{08395B91-7D51-4AD6-B3CD-D386508A4D44}" destId="{B2D85BC2-6CB1-4B60-9D2D-6D7F180B05A8}" srcOrd="0" destOrd="0" presId="urn:microsoft.com/office/officeart/2005/8/layout/vList5"/>
    <dgm:cxn modelId="{58A5C0AB-F18F-4C64-864A-2C634B8E143D}" type="presOf" srcId="{3BA03327-E403-4BC2-A7F1-3304E6475AC0}" destId="{B2D85BC2-6CB1-4B60-9D2D-6D7F180B05A8}" srcOrd="0" destOrd="1" presId="urn:microsoft.com/office/officeart/2005/8/layout/vList5"/>
    <dgm:cxn modelId="{0BA01CB8-3CEF-4B57-8E90-909542C5BD1D}" srcId="{C38F464E-338C-4F22-A374-E3E55FDE987D}" destId="{3BA03327-E403-4BC2-A7F1-3304E6475AC0}" srcOrd="1" destOrd="0" parTransId="{220F673C-AA40-43E8-A5D3-950180D3BAB7}" sibTransId="{D55D4207-D8CE-407C-B261-B30F31308D12}"/>
    <dgm:cxn modelId="{196C0F2D-BE00-4B1F-814A-E788B1490365}" type="presOf" srcId="{E95184DA-8717-41C1-9EFB-815D74284E77}" destId="{907622BE-D6C9-4C29-9DDE-A2B7DD0096FA}" srcOrd="0" destOrd="1" presId="urn:microsoft.com/office/officeart/2005/8/layout/vList5"/>
    <dgm:cxn modelId="{B6DAE1B9-7D75-4E8B-8819-0F3222FCFEBD}" type="presParOf" srcId="{E5ED9F54-DFA8-40F8-B1F2-C2D2E78ABF8A}" destId="{715BEE4A-F61D-4C3F-86A6-324DA3B07BB6}" srcOrd="0" destOrd="0" presId="urn:microsoft.com/office/officeart/2005/8/layout/vList5"/>
    <dgm:cxn modelId="{971E6F99-CB13-4CA6-95B8-6534B0299F7B}" type="presParOf" srcId="{715BEE4A-F61D-4C3F-86A6-324DA3B07BB6}" destId="{D4CABF10-384B-4295-8B11-C7E383A91DA3}" srcOrd="0" destOrd="0" presId="urn:microsoft.com/office/officeart/2005/8/layout/vList5"/>
    <dgm:cxn modelId="{9B66D99F-D74A-4DF1-8D94-F7E0637FACB0}" type="presParOf" srcId="{715BEE4A-F61D-4C3F-86A6-324DA3B07BB6}" destId="{907622BE-D6C9-4C29-9DDE-A2B7DD0096FA}" srcOrd="1" destOrd="0" presId="urn:microsoft.com/office/officeart/2005/8/layout/vList5"/>
    <dgm:cxn modelId="{4CA2BE4A-9853-43D9-A877-7BB47726E534}" type="presParOf" srcId="{E5ED9F54-DFA8-40F8-B1F2-C2D2E78ABF8A}" destId="{9632FB1C-748A-49FA-9277-1F31C61F5451}" srcOrd="1" destOrd="0" presId="urn:microsoft.com/office/officeart/2005/8/layout/vList5"/>
    <dgm:cxn modelId="{B3CBF089-BF9B-4AFA-A8FC-C80CC0A25827}" type="presParOf" srcId="{E5ED9F54-DFA8-40F8-B1F2-C2D2E78ABF8A}" destId="{659E3E49-A931-4635-B917-37ED76CB474B}" srcOrd="2" destOrd="0" presId="urn:microsoft.com/office/officeart/2005/8/layout/vList5"/>
    <dgm:cxn modelId="{F5073DBB-A827-40CE-9F39-3CE00163E411}" type="presParOf" srcId="{659E3E49-A931-4635-B917-37ED76CB474B}" destId="{372ECAEE-8B2E-4D27-80A3-AF565B4A2F52}" srcOrd="0" destOrd="0" presId="urn:microsoft.com/office/officeart/2005/8/layout/vList5"/>
    <dgm:cxn modelId="{75E7045D-9AA1-4CB7-91F5-43926C2F1D4C}" type="presParOf" srcId="{659E3E49-A931-4635-B917-37ED76CB474B}" destId="{A8B60103-3CBE-4FB2-93E3-08143BC644CB}" srcOrd="1" destOrd="0" presId="urn:microsoft.com/office/officeart/2005/8/layout/vList5"/>
    <dgm:cxn modelId="{9B7BC3F0-5B16-469D-A918-5A2A9FA19093}" type="presParOf" srcId="{E5ED9F54-DFA8-40F8-B1F2-C2D2E78ABF8A}" destId="{E0D87873-4585-4BE4-AF2E-576B0626DFEB}" srcOrd="3" destOrd="0" presId="urn:microsoft.com/office/officeart/2005/8/layout/vList5"/>
    <dgm:cxn modelId="{744D1477-966F-46A6-978A-800FDF728817}" type="presParOf" srcId="{E5ED9F54-DFA8-40F8-B1F2-C2D2E78ABF8A}" destId="{1766CF9E-9C22-4A6E-8F3F-BC738BAC3B0F}" srcOrd="4" destOrd="0" presId="urn:microsoft.com/office/officeart/2005/8/layout/vList5"/>
    <dgm:cxn modelId="{6800919E-492F-4248-B55D-5FF176F23105}" type="presParOf" srcId="{1766CF9E-9C22-4A6E-8F3F-BC738BAC3B0F}" destId="{E791F85E-D609-4182-923A-6D69A38FFB86}" srcOrd="0" destOrd="0" presId="urn:microsoft.com/office/officeart/2005/8/layout/vList5"/>
    <dgm:cxn modelId="{2645C38D-1C08-4AE0-B45E-8CCE381F5CDB}" type="presParOf" srcId="{1766CF9E-9C22-4A6E-8F3F-BC738BAC3B0F}" destId="{B2D85BC2-6CB1-4B60-9D2D-6D7F180B05A8}"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A743B4D-E30A-423A-A3C4-19B504A826A8}" type="datetimeFigureOut">
              <a:rPr lang="en-US"/>
              <a:pPr>
                <a:defRPr/>
              </a:pPr>
              <a:t>8/7/2012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B0E994CE-E98C-4FE1-8538-A054BEA1394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0" lvl="1" eaLnBrk="1" hangingPunct="1">
              <a:spcBef>
                <a:spcPct val="0"/>
              </a:spcBef>
            </a:pPr>
            <a:r>
              <a:rPr lang="en-US" smtClean="0"/>
              <a:t>Incidental finding  of small curvature (Cobb angle &lt;10°) on CXR is </a:t>
            </a:r>
            <a:r>
              <a:rPr lang="en-US" smtClean="0">
                <a:solidFill>
                  <a:srgbClr val="FF0000"/>
                </a:solidFill>
              </a:rPr>
              <a:t>NOT</a:t>
            </a:r>
            <a:r>
              <a:rPr lang="en-US" smtClean="0"/>
              <a:t> scoliosis and does not require further X-rays.</a:t>
            </a:r>
          </a:p>
          <a:p>
            <a:pPr eaLnBrk="1" hangingPunct="1">
              <a:spcBef>
                <a:spcPct val="0"/>
              </a:spcBef>
            </a:pPr>
            <a:endParaRPr lang="en-US" smtClean="0"/>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56EFE49-1E30-42BF-9DD0-538EEA124AAA}" type="slidenum">
              <a:rPr lang="en-US"/>
              <a:pPr fontAlgn="base">
                <a:spcBef>
                  <a:spcPct val="0"/>
                </a:spcBef>
                <a:spcAft>
                  <a:spcPct val="0"/>
                </a:spcAft>
                <a:defRPr/>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Bright Futures recommends screening annually in all patients over 8 years old.  The American Academy of Family Physicians does not recommend screening routinely.  It isn’t clear if the benefits of routinely screening for scoliosis outweigh the risks.  The main benefit is the idea that early detection of scoliosis should lead to bracing which may circumvent surgery.  The reasons not to screen include:  (1) Low prevalence of scoliosis actually requiring intervention, (2) Potential harm of false positive screen (missing school, getting X-rays), (3) Untreated scoliosis rarely causes significant morbidity or mortality, (4) The sensitivity and specificity of the Adams bending test is variable based on the screener, and (5) the benefit of early detection of scoliosis may not be significant.</a:t>
            </a:r>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B58710F-98CE-46B2-A50A-6493AC2A008F}" type="slidenum">
              <a:rPr lang="en-US"/>
              <a:pPr fontAlgn="base">
                <a:spcBef>
                  <a:spcPct val="0"/>
                </a:spcBef>
                <a:spcAft>
                  <a:spcPct val="0"/>
                </a:spcAft>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It is unusual for idiopathic scoliosis to be painful.  If pain is present, rule-out nonidiopathic (neuromuscular, oncologic, infectious) etiologies.   Screen for neurological symptoms which are also uncommon in idiopathic scoliosis.  If present, will likely need an MRI.  Growth trajectory and menarche history are important to determine the possibility of progression of curvature.  There is some genetic link for scoliosis with ~30% of scoliotic patients have a remarkable family history.  This may be a marker for progression.  Additionally,  patients with 2 affected parents are 10x more likely to develop scoliosis.  On exam, make sure there are no signs of neurological deficit or markers of NF.</a:t>
            </a:r>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1BC8AF0-0DD3-43EA-81B4-16C8C6BC8D27}" type="slidenum">
              <a:rPr lang="en-US"/>
              <a:pPr fontAlgn="base">
                <a:spcBef>
                  <a:spcPct val="0"/>
                </a:spcBef>
                <a:spcAft>
                  <a:spcPct val="0"/>
                </a:spcAft>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45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AB7284-D263-406F-BABD-7811B3644093}" type="slidenum">
              <a:rPr lang="en-US"/>
              <a:pPr fontAlgn="base">
                <a:spcBef>
                  <a:spcPct val="0"/>
                </a:spcBef>
                <a:spcAft>
                  <a:spcPct val="0"/>
                </a:spcAft>
                <a:defRPr/>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43A31B99-7204-4D76-877D-636409E968E7}" type="datetimeFigureOut">
              <a:rPr lang="en-US"/>
              <a:pPr>
                <a:defRPr/>
              </a:pPr>
              <a:t>8/7/2012</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DA6E3722-1B20-4A13-B06F-7BC1C71517E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2B5753B-2E6D-465E-A53E-49DAF3AE6400}" type="datetimeFigureOut">
              <a:rPr lang="en-US"/>
              <a:pPr>
                <a:defRPr/>
              </a:pPr>
              <a:t>8/7/2012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D7BA2B2-CD22-4BA9-9303-5500F36C070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19A29E7-4234-4876-B2A9-CEF36492EB39}" type="datetimeFigureOut">
              <a:rPr lang="en-US"/>
              <a:pPr>
                <a:defRPr/>
              </a:pPr>
              <a:t>8/7/2012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72C1850-CBF2-47D0-BB12-2F73E23650F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54795C1-102C-417D-AAD4-FE083DB7E288}" type="datetimeFigureOut">
              <a:rPr lang="en-US"/>
              <a:pPr>
                <a:defRPr/>
              </a:pPr>
              <a:t>8/7/2012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95B721A-15BB-4057-8FE9-88EE6C4E8CE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07D0841-62E3-4761-90AA-EF5C9C95A30D}" type="datetimeFigureOut">
              <a:rPr lang="en-US"/>
              <a:pPr>
                <a:defRPr/>
              </a:pPr>
              <a:t>8/7/2012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7342993-22B3-403D-B0E8-A26A4B6039F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50E65AA-B21F-406B-91A9-7B0F7D3AE6B8}" type="datetimeFigureOut">
              <a:rPr lang="en-US"/>
              <a:pPr>
                <a:defRPr/>
              </a:pPr>
              <a:t>8/7/2012</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718723C3-0B3F-4097-B182-1FB596AA049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CD418CAE-F145-4F3C-93F6-BC62963A3BC7}" type="datetimeFigureOut">
              <a:rPr lang="en-US"/>
              <a:pPr>
                <a:defRPr/>
              </a:pPr>
              <a:t>8/7/2012</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B54AB00D-C36A-4B6A-ACCF-AD55F7FF872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6A9E6ECC-8065-4177-A44D-1C8E77B6E4BC}" type="datetimeFigureOut">
              <a:rPr lang="en-US"/>
              <a:pPr>
                <a:defRPr/>
              </a:pPr>
              <a:t>8/7/2012</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D63934A2-C0AE-4D49-B535-B883249CE26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55561DA-1A74-4A2C-8A8B-D40B5082A3EB}" type="datetimeFigureOut">
              <a:rPr lang="en-US"/>
              <a:pPr>
                <a:defRPr/>
              </a:pPr>
              <a:t>8/7/2012</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2DFBB3B2-24C9-4C03-988F-3BC1AD05947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FDBD9A42-7A98-4D3F-B307-D80256D9B68D}" type="datetimeFigureOut">
              <a:rPr lang="en-US"/>
              <a:pPr>
                <a:defRPr/>
              </a:pPr>
              <a:t>8/7/2012</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74D0ACC3-2270-43B7-8E24-4B6607011DD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791AA4FC-4807-4F92-A096-2CAF03FD9542}" type="datetimeFigureOut">
              <a:rPr lang="en-US"/>
              <a:pPr>
                <a:defRPr/>
              </a:pPr>
              <a:t>8/7/2012</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9A7C854A-9322-42EB-A0D4-A20F6702375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ADFFC501-644C-48D5-9471-D4C9AB932683}" type="datetimeFigureOut">
              <a:rPr lang="en-US"/>
              <a:pPr>
                <a:defRPr/>
              </a:pPr>
              <a:t>8/7/2012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DC6531F1-2AFA-45D4-A72C-5AA2098A3C09}"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900" r:id="rId1"/>
    <p:sldLayoutId id="2147483892" r:id="rId2"/>
    <p:sldLayoutId id="2147483901" r:id="rId3"/>
    <p:sldLayoutId id="2147483893" r:id="rId4"/>
    <p:sldLayoutId id="2147483894" r:id="rId5"/>
    <p:sldLayoutId id="2147483895" r:id="rId6"/>
    <p:sldLayoutId id="2147483896" r:id="rId7"/>
    <p:sldLayoutId id="2147483897" r:id="rId8"/>
    <p:sldLayoutId id="2147483902" r:id="rId9"/>
    <p:sldLayoutId id="2147483898" r:id="rId10"/>
    <p:sldLayoutId id="2147483899"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srs.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eaLnBrk="1" fontAlgn="auto" hangingPunct="1">
              <a:spcAft>
                <a:spcPts val="0"/>
              </a:spcAft>
              <a:defRPr/>
            </a:pPr>
            <a:r>
              <a:rPr lang="en-US" dirty="0" smtClean="0"/>
              <a:t>Scoliosis in the Adolescent</a:t>
            </a:r>
            <a:endParaRPr lang="en-US" dirty="0"/>
          </a:p>
        </p:txBody>
      </p:sp>
      <p:pic>
        <p:nvPicPr>
          <p:cNvPr id="14338" name="Picture 2" descr="http://www.spine-surgeon.org/Photos/Scoliosis.gif"/>
          <p:cNvPicPr>
            <a:picLocks noChangeAspect="1" noChangeArrowheads="1"/>
          </p:cNvPicPr>
          <p:nvPr/>
        </p:nvPicPr>
        <p:blipFill>
          <a:blip r:embed="rId2"/>
          <a:srcRect/>
          <a:stretch>
            <a:fillRect/>
          </a:stretch>
        </p:blipFill>
        <p:spPr bwMode="auto">
          <a:xfrm>
            <a:off x="304800" y="3810000"/>
            <a:ext cx="2581275" cy="2714625"/>
          </a:xfrm>
          <a:prstGeom prst="rect">
            <a:avLst/>
          </a:prstGeom>
          <a:noFill/>
          <a:ln w="9525">
            <a:noFill/>
            <a:miter lim="800000"/>
            <a:headEnd/>
            <a:tailEnd/>
          </a:ln>
        </p:spPr>
      </p:pic>
      <p:sp>
        <p:nvSpPr>
          <p:cNvPr id="14339" name="Rectangle 4"/>
          <p:cNvSpPr>
            <a:spLocks noChangeArrowheads="1"/>
          </p:cNvSpPr>
          <p:nvPr/>
        </p:nvSpPr>
        <p:spPr bwMode="auto">
          <a:xfrm>
            <a:off x="3124200" y="3733800"/>
            <a:ext cx="5059363" cy="584200"/>
          </a:xfrm>
          <a:prstGeom prst="rect">
            <a:avLst/>
          </a:prstGeom>
          <a:noFill/>
          <a:ln w="9525">
            <a:noFill/>
            <a:miter lim="800000"/>
            <a:headEnd/>
            <a:tailEnd/>
          </a:ln>
        </p:spPr>
        <p:txBody>
          <a:bodyPr wrap="none">
            <a:spAutoFit/>
          </a:bodyPr>
          <a:lstStyle/>
          <a:p>
            <a:r>
              <a:rPr lang="en-US" sz="3200" b="1"/>
              <a:t>Allison Eliscu, MD, FAAP</a:t>
            </a:r>
          </a:p>
        </p:txBody>
      </p:sp>
      <p:sp>
        <p:nvSpPr>
          <p:cNvPr id="14340" name="Rectangle 5"/>
          <p:cNvSpPr>
            <a:spLocks noChangeArrowheads="1"/>
          </p:cNvSpPr>
          <p:nvPr/>
        </p:nvSpPr>
        <p:spPr bwMode="auto">
          <a:xfrm>
            <a:off x="4419600" y="6248400"/>
            <a:ext cx="1695450" cy="366713"/>
          </a:xfrm>
          <a:prstGeom prst="rect">
            <a:avLst/>
          </a:prstGeom>
          <a:noFill/>
          <a:ln w="9525">
            <a:noFill/>
            <a:miter lim="800000"/>
            <a:headEnd/>
            <a:tailEnd/>
          </a:ln>
        </p:spPr>
        <p:txBody>
          <a:bodyPr wrap="none">
            <a:spAutoFit/>
          </a:bodyPr>
          <a:lstStyle/>
          <a:p>
            <a:r>
              <a:rPr lang="en-US"/>
              <a:t>Rev. Aug 2012</a:t>
            </a:r>
          </a:p>
        </p:txBody>
      </p:sp>
      <p:pic>
        <p:nvPicPr>
          <p:cNvPr id="14341" name="Picture 2" descr="ch logo"/>
          <p:cNvPicPr>
            <a:picLocks noChangeAspect="1" noChangeArrowheads="1"/>
          </p:cNvPicPr>
          <p:nvPr/>
        </p:nvPicPr>
        <p:blipFill>
          <a:blip r:embed="rId3"/>
          <a:srcRect/>
          <a:stretch>
            <a:fillRect/>
          </a:stretch>
        </p:blipFill>
        <p:spPr bwMode="auto">
          <a:xfrm>
            <a:off x="7010400" y="6172200"/>
            <a:ext cx="1905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algn="ctr" eaLnBrk="1" hangingPunct="1"/>
            <a:r>
              <a:rPr lang="en-US" smtClean="0"/>
              <a:t>Treatment Options - Surgery</a:t>
            </a:r>
          </a:p>
        </p:txBody>
      </p:sp>
      <p:sp>
        <p:nvSpPr>
          <p:cNvPr id="3" name="Content Placeholder 2"/>
          <p:cNvSpPr>
            <a:spLocks noGrp="1"/>
          </p:cNvSpPr>
          <p:nvPr>
            <p:ph idx="1"/>
          </p:nvPr>
        </p:nvSpPr>
        <p:spPr>
          <a:xfrm>
            <a:off x="457200" y="1935163"/>
            <a:ext cx="8229600" cy="4694237"/>
          </a:xfrm>
        </p:spPr>
        <p:txBody>
          <a:bodyPr>
            <a:normAutofit fontScale="92500" lnSpcReduction="10000"/>
          </a:bodyPr>
          <a:lstStyle/>
          <a:p>
            <a:pPr marL="274320" indent="-274320" eaLnBrk="1" fontAlgn="auto" hangingPunct="1">
              <a:spcAft>
                <a:spcPts val="0"/>
              </a:spcAft>
              <a:buClr>
                <a:schemeClr val="accent3"/>
              </a:buClr>
              <a:buFont typeface="Wingdings 2"/>
              <a:buChar char=""/>
              <a:defRPr/>
            </a:pPr>
            <a:r>
              <a:rPr lang="en-US" dirty="0" smtClean="0"/>
              <a:t>Recommended for patients with:</a:t>
            </a:r>
          </a:p>
          <a:p>
            <a:pPr marL="640080" lvl="1" indent="-246888" eaLnBrk="1" fontAlgn="auto" hangingPunct="1">
              <a:spcAft>
                <a:spcPts val="0"/>
              </a:spcAft>
              <a:buFont typeface="Wingdings 2"/>
              <a:buChar char=""/>
              <a:defRPr/>
            </a:pPr>
            <a:r>
              <a:rPr lang="en-US" dirty="0" smtClean="0"/>
              <a:t>Cobb angle &gt;40-45° in skeletally immature</a:t>
            </a:r>
          </a:p>
          <a:p>
            <a:pPr marL="640080" lvl="1" indent="-246888" eaLnBrk="1" fontAlgn="auto" hangingPunct="1">
              <a:spcAft>
                <a:spcPts val="0"/>
              </a:spcAft>
              <a:buFont typeface="Wingdings 2"/>
              <a:buChar char=""/>
              <a:defRPr/>
            </a:pPr>
            <a:r>
              <a:rPr lang="en-US" dirty="0" smtClean="0"/>
              <a:t>Cobb angle&gt;50° in any patient</a:t>
            </a:r>
          </a:p>
          <a:p>
            <a:pPr marL="274320" indent="-274320" eaLnBrk="1" fontAlgn="auto" hangingPunct="1">
              <a:spcAft>
                <a:spcPts val="0"/>
              </a:spcAft>
              <a:buClr>
                <a:schemeClr val="accent3"/>
              </a:buClr>
              <a:buFont typeface="Wingdings 2"/>
              <a:buChar char=""/>
              <a:defRPr/>
            </a:pPr>
            <a:r>
              <a:rPr lang="en-US" dirty="0" smtClean="0"/>
              <a:t>Goals:</a:t>
            </a:r>
          </a:p>
          <a:p>
            <a:pPr marL="640080" lvl="1" indent="-246888" eaLnBrk="1" fontAlgn="auto" hangingPunct="1">
              <a:spcAft>
                <a:spcPts val="0"/>
              </a:spcAft>
              <a:buFont typeface="Wingdings 2"/>
              <a:buChar char=""/>
              <a:defRPr/>
            </a:pPr>
            <a:r>
              <a:rPr lang="en-US" dirty="0" smtClean="0"/>
              <a:t>Prevent progression of curvature (Primary Goal)</a:t>
            </a:r>
          </a:p>
          <a:p>
            <a:pPr marL="640080" lvl="1" indent="-246888" eaLnBrk="1" fontAlgn="auto" hangingPunct="1">
              <a:spcAft>
                <a:spcPts val="0"/>
              </a:spcAft>
              <a:buFont typeface="Wingdings 2"/>
              <a:buChar char=""/>
              <a:defRPr/>
            </a:pPr>
            <a:r>
              <a:rPr lang="en-US" dirty="0" smtClean="0"/>
              <a:t>Correction of curve</a:t>
            </a:r>
          </a:p>
          <a:p>
            <a:pPr marL="640080" lvl="1" indent="-246888" eaLnBrk="1" fontAlgn="auto" hangingPunct="1">
              <a:spcAft>
                <a:spcPts val="0"/>
              </a:spcAft>
              <a:buFont typeface="Wingdings 2"/>
              <a:buChar char=""/>
              <a:defRPr/>
            </a:pPr>
            <a:r>
              <a:rPr lang="en-US" dirty="0" smtClean="0"/>
              <a:t>Improve quality of life</a:t>
            </a:r>
          </a:p>
          <a:p>
            <a:pPr marL="274320" indent="-274320" eaLnBrk="1" fontAlgn="auto" hangingPunct="1">
              <a:spcAft>
                <a:spcPts val="0"/>
              </a:spcAft>
              <a:buClr>
                <a:schemeClr val="accent3"/>
              </a:buClr>
              <a:buFont typeface="Wingdings 2"/>
              <a:buChar char=""/>
              <a:defRPr/>
            </a:pPr>
            <a:r>
              <a:rPr lang="en-US" dirty="0" smtClean="0"/>
              <a:t>Anterior or posterior approach</a:t>
            </a:r>
          </a:p>
          <a:p>
            <a:pPr marL="274320" indent="-274320" eaLnBrk="1" fontAlgn="auto" hangingPunct="1">
              <a:spcAft>
                <a:spcPts val="0"/>
              </a:spcAft>
              <a:buClr>
                <a:schemeClr val="accent3"/>
              </a:buClr>
              <a:buFont typeface="Wingdings 2"/>
              <a:buChar char=""/>
              <a:defRPr/>
            </a:pPr>
            <a:r>
              <a:rPr lang="en-US" dirty="0" smtClean="0"/>
              <a:t>Post-op expectations:</a:t>
            </a:r>
          </a:p>
          <a:p>
            <a:pPr marL="640080" lvl="1" indent="-246888" eaLnBrk="1" fontAlgn="auto" hangingPunct="1">
              <a:spcAft>
                <a:spcPts val="0"/>
              </a:spcAft>
              <a:buFont typeface="Wingdings 2"/>
              <a:buChar char=""/>
              <a:defRPr/>
            </a:pPr>
            <a:r>
              <a:rPr lang="en-US" dirty="0" smtClean="0"/>
              <a:t>5-7 day hospital stay</a:t>
            </a:r>
          </a:p>
          <a:p>
            <a:pPr marL="640080" lvl="1" indent="-246888" eaLnBrk="1" fontAlgn="auto" hangingPunct="1">
              <a:spcAft>
                <a:spcPts val="0"/>
              </a:spcAft>
              <a:buFont typeface="Wingdings 2"/>
              <a:buChar char=""/>
              <a:defRPr/>
            </a:pPr>
            <a:r>
              <a:rPr lang="en-US" dirty="0" smtClean="0"/>
              <a:t>Return to school in 3-4 weeks</a:t>
            </a:r>
          </a:p>
          <a:p>
            <a:pPr marL="640080" lvl="1" indent="-246888" eaLnBrk="1" fontAlgn="auto" hangingPunct="1">
              <a:spcAft>
                <a:spcPts val="0"/>
              </a:spcAft>
              <a:buFont typeface="Wingdings 2"/>
              <a:buChar char=""/>
              <a:defRPr/>
            </a:pPr>
            <a:r>
              <a:rPr lang="en-US" dirty="0" smtClean="0"/>
              <a:t>Return to contact sports in 6-9 months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p:cNvSpPr>
          <p:nvPr>
            <p:ph type="body" idx="1"/>
          </p:nvPr>
        </p:nvSpPr>
        <p:spPr>
          <a:xfrm>
            <a:off x="457200" y="457200"/>
            <a:ext cx="8229600" cy="6096000"/>
          </a:xfrm>
        </p:spPr>
        <p:txBody>
          <a:bodyPr/>
          <a:lstStyle/>
          <a:p>
            <a:pPr>
              <a:buFont typeface="Wingdings 2" pitchFamily="18" charset="2"/>
              <a:buNone/>
            </a:pPr>
            <a:r>
              <a:rPr lang="en-US" sz="2200" smtClean="0"/>
              <a:t>On a routine physical examination, you discover that an 11 year old premenarchal female patient has an abnormal prominence on her upper back during the forward bending test.  Which of the following statements are you most likely to include in your discussion with the patient and her parents about thoraco-lumbar-sacral-orthosis (TLSO) braces:</a:t>
            </a:r>
          </a:p>
          <a:p>
            <a:pPr>
              <a:buFont typeface="Wingdings 2" pitchFamily="18" charset="2"/>
              <a:buNone/>
            </a:pPr>
            <a:endParaRPr lang="en-US" sz="2200" smtClean="0"/>
          </a:p>
          <a:p>
            <a:pPr>
              <a:buFont typeface="Wingdings 2" pitchFamily="18" charset="2"/>
              <a:buNone/>
            </a:pPr>
            <a:r>
              <a:rPr lang="en-US" sz="2200" smtClean="0"/>
              <a:t>	A.  She may need to wear a TLSO brace in order to correct the curvature of her spine</a:t>
            </a:r>
          </a:p>
          <a:p>
            <a:pPr>
              <a:buFont typeface="Wingdings 2" pitchFamily="18" charset="2"/>
              <a:buNone/>
            </a:pPr>
            <a:r>
              <a:rPr lang="en-US" sz="2200" smtClean="0"/>
              <a:t>	B.  She may benefit from wearing a TLSO brace since she is skeletally immature</a:t>
            </a:r>
          </a:p>
          <a:p>
            <a:pPr>
              <a:buFont typeface="Wingdings 2" pitchFamily="18" charset="2"/>
              <a:buNone/>
            </a:pPr>
            <a:r>
              <a:rPr lang="en-US" sz="2200" smtClean="0"/>
              <a:t>	C.  A TLSO brace is recommended at this point to prevent restrictive lung disease which is extremely common in these patients</a:t>
            </a:r>
          </a:p>
          <a:p>
            <a:pPr>
              <a:buFont typeface="Wingdings 2" pitchFamily="18" charset="2"/>
              <a:buNone/>
            </a:pPr>
            <a:r>
              <a:rPr lang="en-US" sz="2200" smtClean="0"/>
              <a:t>	D.  She will only need to wear a brace if her Cobb angle on X-ray is &lt;10°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body" idx="1"/>
          </p:nvPr>
        </p:nvSpPr>
        <p:spPr>
          <a:xfrm>
            <a:off x="457200" y="457200"/>
            <a:ext cx="8229600" cy="6096000"/>
          </a:xfrm>
        </p:spPr>
        <p:txBody>
          <a:bodyPr/>
          <a:lstStyle/>
          <a:p>
            <a:pPr>
              <a:buFont typeface="Wingdings 2" pitchFamily="18" charset="2"/>
              <a:buNone/>
            </a:pPr>
            <a:r>
              <a:rPr lang="en-US" sz="2200" smtClean="0"/>
              <a:t>On a routine physical examination, you discover that an 11 year old premenarchal female patient has an abnormal prominence on her upper back during the forward bending test.  Which of the following statements are you most likely to include in your discussion with the patient and her parents about thoraco-lumbar-sacral-orthosis (TLSO) braces:</a:t>
            </a:r>
          </a:p>
          <a:p>
            <a:pPr>
              <a:buFont typeface="Wingdings 2" pitchFamily="18" charset="2"/>
              <a:buNone/>
            </a:pPr>
            <a:endParaRPr lang="en-US" sz="2200" smtClean="0"/>
          </a:p>
          <a:p>
            <a:pPr>
              <a:buFont typeface="Wingdings 2" pitchFamily="18" charset="2"/>
              <a:buNone/>
            </a:pPr>
            <a:r>
              <a:rPr lang="en-US" sz="2200" smtClean="0"/>
              <a:t>	A.  She may need to wear a TLSO brace in order to correct the curvature of her spine</a:t>
            </a:r>
          </a:p>
          <a:p>
            <a:pPr>
              <a:buFont typeface="Wingdings 2" pitchFamily="18" charset="2"/>
              <a:buNone/>
            </a:pPr>
            <a:r>
              <a:rPr lang="en-US" sz="2200" smtClean="0"/>
              <a:t>	</a:t>
            </a:r>
            <a:r>
              <a:rPr lang="en-US" sz="2200" smtClean="0">
                <a:solidFill>
                  <a:srgbClr val="FF0000"/>
                </a:solidFill>
              </a:rPr>
              <a:t>B.  She may benefit from wearing a TLSO brace since she is skeletally immature</a:t>
            </a:r>
          </a:p>
          <a:p>
            <a:pPr>
              <a:buFont typeface="Wingdings 2" pitchFamily="18" charset="2"/>
              <a:buNone/>
            </a:pPr>
            <a:r>
              <a:rPr lang="en-US" sz="2200" smtClean="0"/>
              <a:t>	C.  A TLSO brace is recommended at this point to prevent restrictive lung disease which is extremely common in these patients</a:t>
            </a:r>
          </a:p>
          <a:p>
            <a:pPr>
              <a:buFont typeface="Wingdings 2" pitchFamily="18" charset="2"/>
              <a:buNone/>
            </a:pPr>
            <a:r>
              <a:rPr lang="en-US" sz="2200" smtClean="0"/>
              <a:t>	D.  She will only need to wear a brace if her Cobb angle on X-ray is &lt;10°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p:cNvSpPr>
          <p:nvPr>
            <p:ph type="body" idx="1"/>
          </p:nvPr>
        </p:nvSpPr>
        <p:spPr>
          <a:xfrm>
            <a:off x="457200" y="1371600"/>
            <a:ext cx="8229600" cy="4953000"/>
          </a:xfrm>
        </p:spPr>
        <p:txBody>
          <a:bodyPr/>
          <a:lstStyle/>
          <a:p>
            <a:r>
              <a:rPr lang="en-US" b="1" smtClean="0"/>
              <a:t>Answer:  B.  </a:t>
            </a:r>
            <a:r>
              <a:rPr lang="en-US" smtClean="0"/>
              <a:t>Braces are only helpful in skeletally immature patients and are used to </a:t>
            </a:r>
            <a:r>
              <a:rPr lang="en-US" b="1" smtClean="0"/>
              <a:t>prevent progression</a:t>
            </a:r>
            <a:r>
              <a:rPr lang="en-US" smtClean="0"/>
              <a:t> of curvature rather than to correct the curvature.  Cobb angle of &lt;10° is not consistent with scoliosis and so does not require a brace.  Restrictive lung disease is rare in otherwise healthy adolescents with idiopathic scoliosis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p:txBody>
          <a:bodyPr/>
          <a:lstStyle/>
          <a:p>
            <a:r>
              <a:rPr lang="en-US" sz="2800" smtClean="0"/>
              <a:t>A 12 year old female is referred to you by the school nurse after she detected an abnormality during the routine school-wide scoliosis screen.  The most appropriate </a:t>
            </a:r>
            <a:r>
              <a:rPr lang="en-US" sz="2800" b="1" smtClean="0"/>
              <a:t>initial</a:t>
            </a:r>
            <a:r>
              <a:rPr lang="en-US" sz="2800" smtClean="0"/>
              <a:t> step is to:</a:t>
            </a:r>
          </a:p>
        </p:txBody>
      </p:sp>
      <p:sp>
        <p:nvSpPr>
          <p:cNvPr id="38915" name="Rectangle 3"/>
          <p:cNvSpPr>
            <a:spLocks noGrp="1"/>
          </p:cNvSpPr>
          <p:nvPr>
            <p:ph type="body" idx="1"/>
          </p:nvPr>
        </p:nvSpPr>
        <p:spPr>
          <a:xfrm>
            <a:off x="457200" y="2362200"/>
            <a:ext cx="8229600" cy="3962400"/>
          </a:xfrm>
        </p:spPr>
        <p:txBody>
          <a:bodyPr/>
          <a:lstStyle/>
          <a:p>
            <a:pPr marL="495300" indent="-495300"/>
            <a:endParaRPr lang="en-US" smtClean="0"/>
          </a:p>
          <a:p>
            <a:pPr marL="495300" indent="-495300">
              <a:buFont typeface="Wingdings 2" pitchFamily="18" charset="2"/>
              <a:buAutoNum type="alphaUcPeriod"/>
            </a:pPr>
            <a:r>
              <a:rPr lang="en-US" smtClean="0"/>
              <a:t>Obtain an X-ray to determine the Cobb angle</a:t>
            </a:r>
          </a:p>
          <a:p>
            <a:pPr marL="495300" indent="-495300">
              <a:buFont typeface="Wingdings 2" pitchFamily="18" charset="2"/>
              <a:buAutoNum type="alphaUcPeriod"/>
            </a:pPr>
            <a:r>
              <a:rPr lang="en-US" smtClean="0"/>
              <a:t>Repeat the forward bending test</a:t>
            </a:r>
          </a:p>
          <a:p>
            <a:pPr marL="495300" indent="-495300">
              <a:buFont typeface="Wingdings 2" pitchFamily="18" charset="2"/>
              <a:buAutoNum type="alphaUcPeriod"/>
            </a:pPr>
            <a:r>
              <a:rPr lang="en-US" smtClean="0"/>
              <a:t>Refer her to an orthopedist</a:t>
            </a:r>
          </a:p>
          <a:p>
            <a:pPr marL="495300" indent="-495300">
              <a:buFont typeface="Wingdings 2" pitchFamily="18" charset="2"/>
              <a:buAutoNum type="alphaUcPeriod"/>
            </a:pPr>
            <a:r>
              <a:rPr lang="en-US" smtClean="0"/>
              <a:t>Fit her for a thoraco-lumbar-sacral-orthosis (TLSO) brace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p:txBody>
          <a:bodyPr/>
          <a:lstStyle/>
          <a:p>
            <a:r>
              <a:rPr lang="en-US" sz="2800" smtClean="0"/>
              <a:t>A 12 year old female is referred to you by the school nurse after she detected an abnormality during the routine school-wide scoliosis screen.  The most appropriate </a:t>
            </a:r>
            <a:r>
              <a:rPr lang="en-US" sz="2800" b="1" smtClean="0"/>
              <a:t>initial</a:t>
            </a:r>
            <a:r>
              <a:rPr lang="en-US" sz="2800" smtClean="0"/>
              <a:t> step is to:</a:t>
            </a:r>
          </a:p>
        </p:txBody>
      </p:sp>
      <p:sp>
        <p:nvSpPr>
          <p:cNvPr id="39939" name="Rectangle 3"/>
          <p:cNvSpPr>
            <a:spLocks noGrp="1"/>
          </p:cNvSpPr>
          <p:nvPr>
            <p:ph type="body" idx="1"/>
          </p:nvPr>
        </p:nvSpPr>
        <p:spPr>
          <a:xfrm>
            <a:off x="457200" y="2362200"/>
            <a:ext cx="8229600" cy="3962400"/>
          </a:xfrm>
        </p:spPr>
        <p:txBody>
          <a:bodyPr/>
          <a:lstStyle/>
          <a:p>
            <a:pPr marL="495300" indent="-495300"/>
            <a:endParaRPr lang="en-US" smtClean="0"/>
          </a:p>
          <a:p>
            <a:pPr marL="495300" indent="-495300">
              <a:buFont typeface="Wingdings 2" pitchFamily="18" charset="2"/>
              <a:buAutoNum type="alphaUcPeriod"/>
            </a:pPr>
            <a:r>
              <a:rPr lang="en-US" smtClean="0"/>
              <a:t>Obtain an X-ray to determine the Cobb angle</a:t>
            </a:r>
          </a:p>
          <a:p>
            <a:pPr marL="495300" indent="-495300">
              <a:buFont typeface="Wingdings 2" pitchFamily="18" charset="2"/>
              <a:buAutoNum type="alphaUcPeriod"/>
            </a:pPr>
            <a:r>
              <a:rPr lang="en-US" smtClean="0">
                <a:solidFill>
                  <a:srgbClr val="FF0000"/>
                </a:solidFill>
              </a:rPr>
              <a:t>Repeat the forward bending test</a:t>
            </a:r>
          </a:p>
          <a:p>
            <a:pPr marL="495300" indent="-495300">
              <a:buFont typeface="Wingdings 2" pitchFamily="18" charset="2"/>
              <a:buAutoNum type="alphaUcPeriod"/>
            </a:pPr>
            <a:r>
              <a:rPr lang="en-US" smtClean="0"/>
              <a:t>Refer her to an orthopedist</a:t>
            </a:r>
          </a:p>
          <a:p>
            <a:pPr marL="495300" indent="-495300">
              <a:buFont typeface="Wingdings 2" pitchFamily="18" charset="2"/>
              <a:buAutoNum type="alphaUcPeriod"/>
            </a:pPr>
            <a:r>
              <a:rPr lang="en-US" smtClean="0"/>
              <a:t>Fit her for a thoraco-lumbar-sacral-orthosis (TLSO) brace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p:cNvSpPr>
          <p:nvPr>
            <p:ph type="body" idx="1"/>
          </p:nvPr>
        </p:nvSpPr>
        <p:spPr>
          <a:xfrm>
            <a:off x="457200" y="1447800"/>
            <a:ext cx="8229600" cy="4876800"/>
          </a:xfrm>
        </p:spPr>
        <p:txBody>
          <a:bodyPr/>
          <a:lstStyle/>
          <a:p>
            <a:r>
              <a:rPr lang="en-US" b="1" smtClean="0"/>
              <a:t>Answer:  B.  </a:t>
            </a:r>
            <a:r>
              <a:rPr lang="en-US" smtClean="0"/>
              <a:t>You should repeat the forward bending test yourself to insure that scoliosis is present before trying to manage her scoliosis.  If she has a large curve on exam or &gt;5-7° curve by scoliometer then she should have an x-ray to determine the Cobb angle.  If there is a Cobb angle of &gt;20°, she should be referred to an orthopedist.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algn="ctr" eaLnBrk="1" hangingPunct="1"/>
            <a:r>
              <a:rPr lang="en-US" smtClean="0"/>
              <a:t>Recommended Reading</a:t>
            </a:r>
          </a:p>
        </p:txBody>
      </p:sp>
      <p:sp>
        <p:nvSpPr>
          <p:cNvPr id="28674" name="Content Placeholder 2"/>
          <p:cNvSpPr>
            <a:spLocks noGrp="1"/>
          </p:cNvSpPr>
          <p:nvPr>
            <p:ph idx="1"/>
          </p:nvPr>
        </p:nvSpPr>
        <p:spPr/>
        <p:txBody>
          <a:bodyPr/>
          <a:lstStyle/>
          <a:p>
            <a:pPr eaLnBrk="1" hangingPunct="1"/>
            <a:r>
              <a:rPr lang="en-US" sz="2000" smtClean="0"/>
              <a:t>Kim HJ, Blanco JS, Widmann RF.  Update on the Management of Idiopathic Scoliosis.  Curr Opin Pediatr.  2009;21(1):55-64.</a:t>
            </a:r>
          </a:p>
          <a:p>
            <a:pPr eaLnBrk="1" hangingPunct="1"/>
            <a:r>
              <a:rPr lang="en-US" sz="2000" smtClean="0"/>
              <a:t>Stewart DG and Skaggs DL.  Consultation with the Specialist:  Adolescent Idiopathic Scoliosis.  Pediatr Rev.  2006;27(8):299-306.</a:t>
            </a:r>
          </a:p>
          <a:p>
            <a:pPr eaLnBrk="1" hangingPunct="1"/>
            <a:r>
              <a:rPr lang="en-US" sz="2000" smtClean="0"/>
              <a:t>Richards BS, Vitale MG.  Screening for Idiopathic Scoliosis in Adolescents.  An Information Statement.  J Bone Joint Surg Am 2008;90:195-198.</a:t>
            </a:r>
          </a:p>
          <a:p>
            <a:pPr eaLnBrk="1" hangingPunct="1"/>
            <a:r>
              <a:rPr lang="en-US" sz="2000" smtClean="0"/>
              <a:t>Scherl SA.  Clinical Features; Evaluation; and Diagnosis of Adolescent Idiopathic Scholiosis.  UpToDate Online.  Updated May 21, 2009. </a:t>
            </a:r>
          </a:p>
          <a:p>
            <a:pPr eaLnBrk="1" hangingPunct="1"/>
            <a:r>
              <a:rPr lang="en-US" sz="2000" smtClean="0"/>
              <a:t>Scherl SA.  Treatment and Prognosis of Adolescent Idiopathic Scoliosis.  UpToDate Online.  Updated June 9, 2009.</a:t>
            </a:r>
          </a:p>
          <a:p>
            <a:pPr eaLnBrk="1" hangingPunct="1"/>
            <a:r>
              <a:rPr lang="en-US" sz="2000" smtClean="0"/>
              <a:t>Scoliosis Research Society website. </a:t>
            </a:r>
            <a:r>
              <a:rPr lang="en-US" sz="2000" smtClean="0">
                <a:hlinkClick r:id="rId2"/>
              </a:rPr>
              <a:t>http://www.srs.org/</a:t>
            </a:r>
            <a:endParaRPr lang="en-US" sz="20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228600" y="704850"/>
            <a:ext cx="8839200" cy="1143000"/>
          </a:xfrm>
        </p:spPr>
        <p:txBody>
          <a:bodyPr/>
          <a:lstStyle/>
          <a:p>
            <a:pPr eaLnBrk="1" hangingPunct="1"/>
            <a:r>
              <a:rPr lang="en-US" sz="4300" smtClean="0"/>
              <a:t>What is Adolescent Idiopathic Scoliosis?</a:t>
            </a:r>
          </a:p>
        </p:txBody>
      </p:sp>
      <p:sp>
        <p:nvSpPr>
          <p:cNvPr id="3" name="Content Placeholder 2"/>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a:buChar char=""/>
              <a:defRPr/>
            </a:pPr>
            <a:r>
              <a:rPr lang="en-US" dirty="0" smtClean="0"/>
              <a:t>Lateral curvature in spine &gt;10° with rotational curvature</a:t>
            </a:r>
          </a:p>
          <a:p>
            <a:pPr marL="274320" indent="-274320" eaLnBrk="1" fontAlgn="auto" hangingPunct="1">
              <a:spcAft>
                <a:spcPts val="0"/>
              </a:spcAft>
              <a:buClr>
                <a:schemeClr val="accent3"/>
              </a:buClr>
              <a:buFont typeface="Wingdings 2"/>
              <a:buChar char=""/>
              <a:defRPr/>
            </a:pPr>
            <a:r>
              <a:rPr lang="en-US" dirty="0" smtClean="0"/>
              <a:t>Categorized by:</a:t>
            </a:r>
          </a:p>
          <a:p>
            <a:pPr marL="640080" lvl="1" indent="-246888" eaLnBrk="1" fontAlgn="auto" hangingPunct="1">
              <a:spcAft>
                <a:spcPts val="0"/>
              </a:spcAft>
              <a:buFont typeface="Wingdings 2"/>
              <a:buChar char=""/>
              <a:defRPr/>
            </a:pPr>
            <a:r>
              <a:rPr lang="en-US" dirty="0" smtClean="0"/>
              <a:t>Degree of curvature by Cobb angle</a:t>
            </a:r>
          </a:p>
          <a:p>
            <a:pPr marL="640080" lvl="1" indent="-246888" eaLnBrk="1" fontAlgn="auto" hangingPunct="1">
              <a:spcAft>
                <a:spcPts val="0"/>
              </a:spcAft>
              <a:buFont typeface="Wingdings 2"/>
              <a:buChar char=""/>
              <a:defRPr/>
            </a:pPr>
            <a:r>
              <a:rPr lang="en-US" dirty="0" smtClean="0"/>
              <a:t>Location of curve: thoracic, lumbar, </a:t>
            </a:r>
            <a:r>
              <a:rPr lang="en-US" dirty="0" err="1" smtClean="0"/>
              <a:t>thoracolumbar</a:t>
            </a:r>
            <a:endParaRPr lang="en-US" dirty="0" smtClean="0"/>
          </a:p>
          <a:p>
            <a:pPr marL="640080" lvl="1" indent="-246888" eaLnBrk="1" fontAlgn="auto" hangingPunct="1">
              <a:spcAft>
                <a:spcPts val="0"/>
              </a:spcAft>
              <a:buFont typeface="Wingdings 2"/>
              <a:buChar char=""/>
              <a:defRPr/>
            </a:pPr>
            <a:r>
              <a:rPr lang="en-US" dirty="0" smtClean="0"/>
              <a:t>Direction of curve: right or left based on its convexity</a:t>
            </a:r>
          </a:p>
          <a:p>
            <a:pPr marL="274320" indent="-274320" eaLnBrk="1" fontAlgn="auto" hangingPunct="1">
              <a:spcAft>
                <a:spcPts val="0"/>
              </a:spcAft>
              <a:buClr>
                <a:schemeClr val="accent3"/>
              </a:buClr>
              <a:buFont typeface="Wingdings 2"/>
              <a:buChar char=""/>
              <a:defRPr/>
            </a:pPr>
            <a:r>
              <a:rPr lang="en-US" dirty="0" smtClean="0"/>
              <a:t>Affects 2-4% of adolescents</a:t>
            </a:r>
          </a:p>
          <a:p>
            <a:pPr marL="640080" lvl="1" indent="-246888" eaLnBrk="1" fontAlgn="auto" hangingPunct="1">
              <a:spcAft>
                <a:spcPts val="0"/>
              </a:spcAft>
              <a:buFont typeface="Wingdings 2"/>
              <a:buChar char=""/>
              <a:defRPr/>
            </a:pPr>
            <a:r>
              <a:rPr lang="en-US" dirty="0" smtClean="0"/>
              <a:t>&lt;10% of affected patients will need management</a:t>
            </a:r>
          </a:p>
          <a:p>
            <a:pPr marL="274320" indent="-274320" eaLnBrk="1" fontAlgn="auto" hangingPunct="1">
              <a:spcAft>
                <a:spcPts val="0"/>
              </a:spcAft>
              <a:buClr>
                <a:schemeClr val="accent3"/>
              </a:buClr>
              <a:buFont typeface="Wingdings 2"/>
              <a:buChar char=""/>
              <a:defRPr/>
            </a:pPr>
            <a:r>
              <a:rPr lang="en-US" dirty="0" smtClean="0"/>
              <a:t>Occurrence in males = females</a:t>
            </a:r>
          </a:p>
          <a:p>
            <a:pPr marL="640080" lvl="1" indent="-246888" eaLnBrk="1" fontAlgn="auto" hangingPunct="1">
              <a:spcAft>
                <a:spcPts val="0"/>
              </a:spcAft>
              <a:buFont typeface="Wingdings 2"/>
              <a:buChar char=""/>
              <a:defRPr/>
            </a:pPr>
            <a:r>
              <a:rPr lang="en-US" dirty="0" smtClean="0"/>
              <a:t>Much more likely to progress in females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algn="ctr" eaLnBrk="1" hangingPunct="1"/>
            <a:r>
              <a:rPr lang="en-US" smtClean="0"/>
              <a:t>Screening for Scoliosis</a:t>
            </a:r>
          </a:p>
        </p:txBody>
      </p:sp>
      <p:sp>
        <p:nvSpPr>
          <p:cNvPr id="17410" name="Content Placeholder 2"/>
          <p:cNvSpPr>
            <a:spLocks noGrp="1"/>
          </p:cNvSpPr>
          <p:nvPr>
            <p:ph idx="1"/>
          </p:nvPr>
        </p:nvSpPr>
        <p:spPr/>
        <p:txBody>
          <a:bodyPr/>
          <a:lstStyle/>
          <a:p>
            <a:pPr eaLnBrk="1" hangingPunct="1"/>
            <a:r>
              <a:rPr lang="en-US" smtClean="0"/>
              <a:t>Annual screening is controversial</a:t>
            </a:r>
          </a:p>
          <a:p>
            <a:pPr lvl="1" eaLnBrk="1" hangingPunct="1"/>
            <a:r>
              <a:rPr lang="en-US" smtClean="0"/>
              <a:t>Does early detection change the progression? (Possibly)</a:t>
            </a:r>
          </a:p>
          <a:p>
            <a:pPr lvl="1" eaLnBrk="1" hangingPunct="1"/>
            <a:r>
              <a:rPr lang="en-US" smtClean="0"/>
              <a:t>Does untreated scoliosis cause morbidity? (Unlikely)</a:t>
            </a:r>
          </a:p>
          <a:p>
            <a:pPr eaLnBrk="1" hangingPunct="1"/>
            <a:r>
              <a:rPr lang="en-US" smtClean="0"/>
              <a:t>AAP recommends screening:</a:t>
            </a:r>
          </a:p>
          <a:p>
            <a:pPr lvl="1" eaLnBrk="1" hangingPunct="1"/>
            <a:r>
              <a:rPr lang="en-US" smtClean="0"/>
              <a:t>Females at 10 and 12 years old</a:t>
            </a:r>
          </a:p>
          <a:p>
            <a:pPr lvl="1" eaLnBrk="1" hangingPunct="1"/>
            <a:r>
              <a:rPr lang="en-US" smtClean="0"/>
              <a:t>Males at 13-14 years old</a:t>
            </a:r>
          </a:p>
          <a:p>
            <a:pPr eaLnBrk="1" hangingPunct="1"/>
            <a:r>
              <a:rPr lang="en-US" smtClean="0"/>
              <a:t>Annual school screening mandatory in some states</a:t>
            </a:r>
          </a:p>
          <a:p>
            <a:pPr lvl="1" eaLnBrk="1" hangingPunct="1"/>
            <a:r>
              <a:rPr lang="en-US" smtClean="0"/>
              <a:t>Not all patients detected by screening require X-ray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algn="ctr" eaLnBrk="1" hangingPunct="1"/>
            <a:r>
              <a:rPr lang="en-US" smtClean="0"/>
              <a:t>Signs of Scoliosis</a:t>
            </a:r>
          </a:p>
        </p:txBody>
      </p:sp>
      <p:sp>
        <p:nvSpPr>
          <p:cNvPr id="19458" name="Content Placeholder 2"/>
          <p:cNvSpPr>
            <a:spLocks noGrp="1"/>
          </p:cNvSpPr>
          <p:nvPr>
            <p:ph idx="1"/>
          </p:nvPr>
        </p:nvSpPr>
        <p:spPr>
          <a:xfrm>
            <a:off x="152400" y="1905000"/>
            <a:ext cx="8382000" cy="4389438"/>
          </a:xfrm>
        </p:spPr>
        <p:txBody>
          <a:bodyPr/>
          <a:lstStyle/>
          <a:p>
            <a:pPr eaLnBrk="1" hangingPunct="1"/>
            <a:r>
              <a:rPr lang="en-US" smtClean="0"/>
              <a:t>Asymmetry of shoulders, hips, back creases or scapulae</a:t>
            </a:r>
          </a:p>
          <a:p>
            <a:pPr eaLnBrk="1" hangingPunct="1"/>
            <a:r>
              <a:rPr lang="en-US" smtClean="0"/>
              <a:t>Prominence on </a:t>
            </a:r>
            <a:r>
              <a:rPr lang="en-US" smtClean="0">
                <a:solidFill>
                  <a:srgbClr val="FF0000"/>
                </a:solidFill>
              </a:rPr>
              <a:t>Adams Forward Bending Test</a:t>
            </a:r>
          </a:p>
          <a:p>
            <a:pPr lvl="1" eaLnBrk="1" hangingPunct="1"/>
            <a:r>
              <a:rPr lang="en-US" smtClean="0"/>
              <a:t>Standing with feet and knees together</a:t>
            </a:r>
          </a:p>
          <a:p>
            <a:pPr lvl="1" eaLnBrk="1" hangingPunct="1"/>
            <a:r>
              <a:rPr lang="en-US" smtClean="0"/>
              <a:t>Bend forward with palms facing each other</a:t>
            </a:r>
          </a:p>
          <a:p>
            <a:pPr lvl="1" eaLnBrk="1" hangingPunct="1"/>
            <a:r>
              <a:rPr lang="en-US" smtClean="0"/>
              <a:t>Examine from behind, sides, and front</a:t>
            </a:r>
          </a:p>
          <a:p>
            <a:pPr lvl="1" eaLnBrk="1" hangingPunct="1"/>
            <a:r>
              <a:rPr lang="en-US" smtClean="0"/>
              <a:t>Look for asymmetry, rib hump, or spine curve</a:t>
            </a:r>
          </a:p>
        </p:txBody>
      </p:sp>
      <p:pic>
        <p:nvPicPr>
          <p:cNvPr id="19459" name="Picture 2" descr="http://graphics8.nytimes.com/images/2007/08/01/health/adam/19465.jpg"/>
          <p:cNvPicPr>
            <a:picLocks noChangeAspect="1" noChangeArrowheads="1"/>
          </p:cNvPicPr>
          <p:nvPr/>
        </p:nvPicPr>
        <p:blipFill>
          <a:blip r:embed="rId2"/>
          <a:srcRect t="17999" b="9000"/>
          <a:stretch>
            <a:fillRect/>
          </a:stretch>
        </p:blipFill>
        <p:spPr bwMode="auto">
          <a:xfrm>
            <a:off x="2438400" y="4572000"/>
            <a:ext cx="3065463" cy="1790700"/>
          </a:xfrm>
          <a:prstGeom prst="rect">
            <a:avLst/>
          </a:prstGeom>
          <a:noFill/>
          <a:ln w="9525">
            <a:noFill/>
            <a:miter lim="800000"/>
            <a:headEnd/>
            <a:tailEnd/>
          </a:ln>
        </p:spPr>
      </p:pic>
      <p:sp>
        <p:nvSpPr>
          <p:cNvPr id="19460" name="TextBox 5"/>
          <p:cNvSpPr txBox="1">
            <a:spLocks noChangeArrowheads="1"/>
          </p:cNvSpPr>
          <p:nvPr/>
        </p:nvSpPr>
        <p:spPr bwMode="auto">
          <a:xfrm>
            <a:off x="2514600" y="6400800"/>
            <a:ext cx="1524000" cy="307975"/>
          </a:xfrm>
          <a:prstGeom prst="rect">
            <a:avLst/>
          </a:prstGeom>
          <a:noFill/>
          <a:ln w="9525">
            <a:noFill/>
            <a:miter lim="800000"/>
            <a:headEnd/>
            <a:tailEnd/>
          </a:ln>
        </p:spPr>
        <p:txBody>
          <a:bodyPr>
            <a:spAutoFit/>
          </a:bodyPr>
          <a:lstStyle/>
          <a:p>
            <a:r>
              <a:rPr lang="en-US" sz="1400">
                <a:latin typeface="Constantia" pitchFamily="18" charset="0"/>
              </a:rPr>
              <a:t>Normal Spine</a:t>
            </a:r>
          </a:p>
        </p:txBody>
      </p:sp>
      <p:sp>
        <p:nvSpPr>
          <p:cNvPr id="19461" name="TextBox 6"/>
          <p:cNvSpPr txBox="1">
            <a:spLocks noChangeArrowheads="1"/>
          </p:cNvSpPr>
          <p:nvPr/>
        </p:nvSpPr>
        <p:spPr bwMode="auto">
          <a:xfrm>
            <a:off x="4191000" y="6334125"/>
            <a:ext cx="1143000" cy="523875"/>
          </a:xfrm>
          <a:prstGeom prst="rect">
            <a:avLst/>
          </a:prstGeom>
          <a:noFill/>
          <a:ln w="9525">
            <a:noFill/>
            <a:miter lim="800000"/>
            <a:headEnd/>
            <a:tailEnd/>
          </a:ln>
        </p:spPr>
        <p:txBody>
          <a:bodyPr>
            <a:spAutoFit/>
          </a:bodyPr>
          <a:lstStyle/>
          <a:p>
            <a:pPr algn="ctr"/>
            <a:r>
              <a:rPr lang="en-US" sz="1400">
                <a:latin typeface="Constantia" pitchFamily="18" charset="0"/>
              </a:rPr>
              <a:t>Scoliosis Deformity</a:t>
            </a:r>
          </a:p>
        </p:txBody>
      </p:sp>
      <p:cxnSp>
        <p:nvCxnSpPr>
          <p:cNvPr id="9" name="Straight Arrow Connector 8"/>
          <p:cNvCxnSpPr/>
          <p:nvPr/>
        </p:nvCxnSpPr>
        <p:spPr>
          <a:xfrm rot="12300000">
            <a:off x="5378450" y="5021263"/>
            <a:ext cx="6858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463" name="TextBox 9"/>
          <p:cNvSpPr txBox="1">
            <a:spLocks noChangeArrowheads="1"/>
          </p:cNvSpPr>
          <p:nvPr/>
        </p:nvSpPr>
        <p:spPr bwMode="auto">
          <a:xfrm>
            <a:off x="5943600" y="5105400"/>
            <a:ext cx="1216025" cy="369888"/>
          </a:xfrm>
          <a:prstGeom prst="rect">
            <a:avLst/>
          </a:prstGeom>
          <a:noFill/>
          <a:ln w="9525">
            <a:noFill/>
            <a:miter lim="800000"/>
            <a:headEnd/>
            <a:tailEnd/>
          </a:ln>
        </p:spPr>
        <p:txBody>
          <a:bodyPr wrap="none">
            <a:spAutoFit/>
          </a:bodyPr>
          <a:lstStyle/>
          <a:p>
            <a:r>
              <a:rPr lang="en-US">
                <a:latin typeface="Constantia" pitchFamily="18" charset="0"/>
              </a:rPr>
              <a:t>Rib Hump</a:t>
            </a:r>
          </a:p>
        </p:txBody>
      </p:sp>
      <p:sp>
        <p:nvSpPr>
          <p:cNvPr id="19464" name="TextBox 10"/>
          <p:cNvSpPr txBox="1">
            <a:spLocks noChangeArrowheads="1"/>
          </p:cNvSpPr>
          <p:nvPr/>
        </p:nvSpPr>
        <p:spPr bwMode="auto">
          <a:xfrm>
            <a:off x="762000" y="5257800"/>
            <a:ext cx="2057400" cy="646113"/>
          </a:xfrm>
          <a:prstGeom prst="rect">
            <a:avLst/>
          </a:prstGeom>
          <a:noFill/>
          <a:ln w="9525">
            <a:noFill/>
            <a:miter lim="800000"/>
            <a:headEnd/>
            <a:tailEnd/>
          </a:ln>
        </p:spPr>
        <p:txBody>
          <a:bodyPr>
            <a:spAutoFit/>
          </a:bodyPr>
          <a:lstStyle/>
          <a:p>
            <a:r>
              <a:rPr lang="en-US" b="1">
                <a:latin typeface="Constantia" pitchFamily="18" charset="0"/>
              </a:rPr>
              <a:t>Adams Forward Bending Test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1143000"/>
          </a:xfrm>
        </p:spPr>
        <p:txBody>
          <a:bodyPr>
            <a:normAutofit fontScale="90000"/>
          </a:bodyPr>
          <a:lstStyle/>
          <a:p>
            <a:pPr algn="ctr" eaLnBrk="1" fontAlgn="auto" hangingPunct="1">
              <a:spcAft>
                <a:spcPts val="0"/>
              </a:spcAft>
              <a:defRPr/>
            </a:pPr>
            <a:r>
              <a:rPr lang="en-US" dirty="0" smtClean="0"/>
              <a:t>If Scoliosis is Detected, </a:t>
            </a:r>
            <a:br>
              <a:rPr lang="en-US" dirty="0" smtClean="0"/>
            </a:br>
            <a:r>
              <a:rPr lang="en-US" dirty="0" smtClean="0"/>
              <a:t>Also Screen For…</a:t>
            </a:r>
            <a:endParaRPr lang="en-US" dirty="0"/>
          </a:p>
        </p:txBody>
      </p:sp>
      <p:sp>
        <p:nvSpPr>
          <p:cNvPr id="20482" name="Text Placeholder 2"/>
          <p:cNvSpPr>
            <a:spLocks noGrp="1"/>
          </p:cNvSpPr>
          <p:nvPr>
            <p:ph type="body" idx="1"/>
          </p:nvPr>
        </p:nvSpPr>
        <p:spPr>
          <a:xfrm>
            <a:off x="457200" y="1855788"/>
            <a:ext cx="4040188" cy="658812"/>
          </a:xfrm>
        </p:spPr>
        <p:txBody>
          <a:bodyPr/>
          <a:lstStyle/>
          <a:p>
            <a:pPr algn="ctr" eaLnBrk="1" hangingPunct="1"/>
            <a:r>
              <a:rPr lang="en-US" u="sng" smtClean="0">
                <a:solidFill>
                  <a:srgbClr val="FC28ED"/>
                </a:solidFill>
              </a:rPr>
              <a:t>History</a:t>
            </a:r>
          </a:p>
        </p:txBody>
      </p:sp>
      <p:sp>
        <p:nvSpPr>
          <p:cNvPr id="20483" name="Text Placeholder 3"/>
          <p:cNvSpPr>
            <a:spLocks noGrp="1"/>
          </p:cNvSpPr>
          <p:nvPr>
            <p:ph type="body" sz="half" idx="3"/>
          </p:nvPr>
        </p:nvSpPr>
        <p:spPr>
          <a:xfrm>
            <a:off x="5102225" y="1905000"/>
            <a:ext cx="4041775" cy="654050"/>
          </a:xfrm>
        </p:spPr>
        <p:txBody>
          <a:bodyPr/>
          <a:lstStyle/>
          <a:p>
            <a:pPr algn="ctr" eaLnBrk="1" hangingPunct="1"/>
            <a:r>
              <a:rPr lang="en-US" u="sng" smtClean="0">
                <a:solidFill>
                  <a:srgbClr val="FC28ED"/>
                </a:solidFill>
              </a:rPr>
              <a:t>Physical Exam</a:t>
            </a:r>
          </a:p>
        </p:txBody>
      </p:sp>
      <p:sp>
        <p:nvSpPr>
          <p:cNvPr id="20484" name="Content Placeholder 4"/>
          <p:cNvSpPr>
            <a:spLocks noGrp="1"/>
          </p:cNvSpPr>
          <p:nvPr>
            <p:ph sz="quarter" idx="2"/>
          </p:nvPr>
        </p:nvSpPr>
        <p:spPr>
          <a:xfrm>
            <a:off x="152400" y="2514600"/>
            <a:ext cx="4648200" cy="3846513"/>
          </a:xfrm>
        </p:spPr>
        <p:txBody>
          <a:bodyPr/>
          <a:lstStyle/>
          <a:p>
            <a:pPr eaLnBrk="1" hangingPunct="1"/>
            <a:r>
              <a:rPr lang="en-US" smtClean="0"/>
              <a:t>Back pain or stiffness</a:t>
            </a:r>
          </a:p>
          <a:p>
            <a:pPr lvl="1" eaLnBrk="1" hangingPunct="1"/>
            <a:r>
              <a:rPr lang="en-US" smtClean="0"/>
              <a:t>Unusual in idiopathic scoliosis</a:t>
            </a:r>
          </a:p>
          <a:p>
            <a:pPr eaLnBrk="1" hangingPunct="1"/>
            <a:r>
              <a:rPr lang="en-US" smtClean="0"/>
              <a:t>History of diagnosis &amp; progression</a:t>
            </a:r>
          </a:p>
          <a:p>
            <a:pPr eaLnBrk="1" hangingPunct="1"/>
            <a:r>
              <a:rPr lang="en-US" smtClean="0"/>
              <a:t>Muscle weakness</a:t>
            </a:r>
          </a:p>
          <a:p>
            <a:pPr eaLnBrk="1" hangingPunct="1"/>
            <a:r>
              <a:rPr lang="en-US" smtClean="0"/>
              <a:t>Bowel/bladder problems</a:t>
            </a:r>
          </a:p>
          <a:p>
            <a:pPr eaLnBrk="1" hangingPunct="1"/>
            <a:r>
              <a:rPr lang="en-US" smtClean="0"/>
              <a:t>Difficulty breathing</a:t>
            </a:r>
          </a:p>
          <a:p>
            <a:pPr eaLnBrk="1" hangingPunct="1"/>
            <a:r>
              <a:rPr lang="en-US" smtClean="0"/>
              <a:t>Growth trajectory</a:t>
            </a:r>
          </a:p>
          <a:p>
            <a:pPr eaLnBrk="1" hangingPunct="1"/>
            <a:r>
              <a:rPr lang="en-US" smtClean="0"/>
              <a:t>Age of menarche</a:t>
            </a:r>
          </a:p>
          <a:p>
            <a:pPr eaLnBrk="1" hangingPunct="1"/>
            <a:r>
              <a:rPr lang="en-US" smtClean="0"/>
              <a:t>Family history of scoliosis</a:t>
            </a:r>
          </a:p>
          <a:p>
            <a:pPr eaLnBrk="1" hangingPunct="1">
              <a:buFont typeface="Wingdings 2" pitchFamily="18" charset="2"/>
              <a:buNone/>
            </a:pPr>
            <a:endParaRPr lang="en-US" smtClean="0"/>
          </a:p>
        </p:txBody>
      </p:sp>
      <p:sp>
        <p:nvSpPr>
          <p:cNvPr id="20485" name="Content Placeholder 5"/>
          <p:cNvSpPr>
            <a:spLocks noGrp="1"/>
          </p:cNvSpPr>
          <p:nvPr>
            <p:ph sz="quarter" idx="4"/>
          </p:nvPr>
        </p:nvSpPr>
        <p:spPr>
          <a:xfrm>
            <a:off x="4953000" y="2514600"/>
            <a:ext cx="4038600" cy="3846513"/>
          </a:xfrm>
        </p:spPr>
        <p:txBody>
          <a:bodyPr/>
          <a:lstStyle/>
          <a:p>
            <a:pPr eaLnBrk="1" hangingPunct="1"/>
            <a:r>
              <a:rPr lang="en-US" smtClean="0"/>
              <a:t>Height</a:t>
            </a:r>
          </a:p>
          <a:p>
            <a:pPr eaLnBrk="1" hangingPunct="1"/>
            <a:r>
              <a:rPr lang="en-US" smtClean="0"/>
              <a:t>Skin lesions</a:t>
            </a:r>
          </a:p>
          <a:p>
            <a:pPr lvl="1" eaLnBrk="1" hangingPunct="1"/>
            <a:r>
              <a:rPr lang="en-US" smtClean="0"/>
              <a:t>Sacral dimple or tuft</a:t>
            </a:r>
          </a:p>
          <a:p>
            <a:pPr lvl="1" eaLnBrk="1" hangingPunct="1"/>
            <a:r>
              <a:rPr lang="en-US" smtClean="0"/>
              <a:t>Café-au-lait macules</a:t>
            </a:r>
          </a:p>
          <a:p>
            <a:pPr eaLnBrk="1" hangingPunct="1"/>
            <a:r>
              <a:rPr lang="en-US" smtClean="0"/>
              <a:t>Neurological deficits</a:t>
            </a:r>
          </a:p>
          <a:p>
            <a:pPr lvl="1" eaLnBrk="1" hangingPunct="1"/>
            <a:r>
              <a:rPr lang="en-US" smtClean="0"/>
              <a:t>Deep tendon reflexes</a:t>
            </a:r>
          </a:p>
          <a:p>
            <a:pPr lvl="1" eaLnBrk="1" hangingPunct="1"/>
            <a:r>
              <a:rPr lang="en-US" smtClean="0"/>
              <a:t>Sensory and motor exam</a:t>
            </a:r>
          </a:p>
          <a:p>
            <a:pPr lvl="1" eaLnBrk="1" hangingPunct="1"/>
            <a:r>
              <a:rPr lang="en-US" smtClean="0"/>
              <a:t>Gait</a:t>
            </a:r>
          </a:p>
          <a:p>
            <a:pPr eaLnBrk="1" hangingPunct="1"/>
            <a:r>
              <a:rPr lang="en-US" smtClean="0"/>
              <a:t>Tanner stage</a:t>
            </a:r>
          </a:p>
          <a:p>
            <a:pPr eaLnBrk="1" hangingPunct="1"/>
            <a:r>
              <a:rPr lang="en-US" smtClean="0"/>
              <a:t>Leg length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1143000"/>
          </a:xfrm>
        </p:spPr>
        <p:txBody>
          <a:bodyPr>
            <a:normAutofit fontScale="90000"/>
          </a:bodyPr>
          <a:lstStyle/>
          <a:p>
            <a:pPr algn="ctr" eaLnBrk="1" fontAlgn="auto" hangingPunct="1">
              <a:spcAft>
                <a:spcPts val="0"/>
              </a:spcAft>
              <a:defRPr/>
            </a:pPr>
            <a:r>
              <a:rPr lang="en-US" dirty="0" smtClean="0"/>
              <a:t>Measure the Degree of Curvature</a:t>
            </a:r>
            <a:endParaRPr lang="en-US" dirty="0"/>
          </a:p>
        </p:txBody>
      </p:sp>
      <p:sp>
        <p:nvSpPr>
          <p:cNvPr id="22530" name="Text Placeholder 3"/>
          <p:cNvSpPr>
            <a:spLocks noGrp="1"/>
          </p:cNvSpPr>
          <p:nvPr>
            <p:ph type="body" idx="1"/>
          </p:nvPr>
        </p:nvSpPr>
        <p:spPr>
          <a:xfrm>
            <a:off x="457200" y="1855788"/>
            <a:ext cx="4040188" cy="658812"/>
          </a:xfrm>
        </p:spPr>
        <p:txBody>
          <a:bodyPr/>
          <a:lstStyle/>
          <a:p>
            <a:pPr algn="ctr" eaLnBrk="1" hangingPunct="1"/>
            <a:r>
              <a:rPr lang="en-US" u="sng" smtClean="0">
                <a:solidFill>
                  <a:srgbClr val="FC28ED"/>
                </a:solidFill>
              </a:rPr>
              <a:t>Scoliometer</a:t>
            </a:r>
          </a:p>
        </p:txBody>
      </p:sp>
      <p:sp>
        <p:nvSpPr>
          <p:cNvPr id="22531" name="Text Placeholder 5"/>
          <p:cNvSpPr>
            <a:spLocks noGrp="1"/>
          </p:cNvSpPr>
          <p:nvPr>
            <p:ph type="body" sz="half" idx="3"/>
          </p:nvPr>
        </p:nvSpPr>
        <p:spPr>
          <a:xfrm>
            <a:off x="4645025" y="1860550"/>
            <a:ext cx="4041775" cy="654050"/>
          </a:xfrm>
        </p:spPr>
        <p:txBody>
          <a:bodyPr/>
          <a:lstStyle/>
          <a:p>
            <a:pPr algn="ctr" eaLnBrk="1" hangingPunct="1"/>
            <a:r>
              <a:rPr lang="en-US" u="sng" smtClean="0">
                <a:solidFill>
                  <a:srgbClr val="FC28ED"/>
                </a:solidFill>
              </a:rPr>
              <a:t>X-Ray</a:t>
            </a:r>
          </a:p>
        </p:txBody>
      </p:sp>
      <p:sp>
        <p:nvSpPr>
          <p:cNvPr id="22532" name="Content Placeholder 4"/>
          <p:cNvSpPr>
            <a:spLocks noGrp="1"/>
          </p:cNvSpPr>
          <p:nvPr>
            <p:ph sz="quarter" idx="2"/>
          </p:nvPr>
        </p:nvSpPr>
        <p:spPr>
          <a:xfrm>
            <a:off x="76200" y="2514600"/>
            <a:ext cx="4267200" cy="3846513"/>
          </a:xfrm>
        </p:spPr>
        <p:txBody>
          <a:bodyPr/>
          <a:lstStyle/>
          <a:p>
            <a:pPr eaLnBrk="1" hangingPunct="1"/>
            <a:r>
              <a:rPr lang="en-US" smtClean="0"/>
              <a:t>Similar to carpenter’s level</a:t>
            </a:r>
          </a:p>
          <a:p>
            <a:pPr eaLnBrk="1" hangingPunct="1"/>
            <a:r>
              <a:rPr lang="en-US" smtClean="0"/>
              <a:t>Run along patient’s spine</a:t>
            </a:r>
          </a:p>
          <a:p>
            <a:pPr eaLnBrk="1" hangingPunct="1"/>
            <a:r>
              <a:rPr lang="en-US" smtClean="0"/>
              <a:t>Ball deviates if rotation present</a:t>
            </a:r>
          </a:p>
          <a:p>
            <a:pPr eaLnBrk="1" hangingPunct="1"/>
            <a:r>
              <a:rPr lang="en-US" smtClean="0"/>
              <a:t>X-ray if ≥ 5-7° curvature</a:t>
            </a:r>
          </a:p>
        </p:txBody>
      </p:sp>
      <p:sp>
        <p:nvSpPr>
          <p:cNvPr id="22533" name="Content Placeholder 6"/>
          <p:cNvSpPr>
            <a:spLocks noGrp="1"/>
          </p:cNvSpPr>
          <p:nvPr>
            <p:ph sz="quarter" idx="4"/>
          </p:nvPr>
        </p:nvSpPr>
        <p:spPr>
          <a:xfrm>
            <a:off x="4419600" y="2514600"/>
            <a:ext cx="4724400" cy="3846513"/>
          </a:xfrm>
        </p:spPr>
        <p:txBody>
          <a:bodyPr/>
          <a:lstStyle/>
          <a:p>
            <a:pPr eaLnBrk="1" hangingPunct="1"/>
            <a:r>
              <a:rPr lang="en-US" smtClean="0"/>
              <a:t>Gold standard to diagnose scoliosis</a:t>
            </a:r>
          </a:p>
          <a:p>
            <a:pPr eaLnBrk="1" hangingPunct="1"/>
            <a:r>
              <a:rPr lang="en-US" smtClean="0"/>
              <a:t>Standing PA and Lateral images</a:t>
            </a:r>
          </a:p>
          <a:p>
            <a:pPr eaLnBrk="1" hangingPunct="1"/>
            <a:r>
              <a:rPr lang="en-US" smtClean="0"/>
              <a:t>Measure</a:t>
            </a:r>
            <a:r>
              <a:rPr lang="en-US" smtClean="0">
                <a:solidFill>
                  <a:srgbClr val="FF0000"/>
                </a:solidFill>
              </a:rPr>
              <a:t> </a:t>
            </a:r>
            <a:r>
              <a:rPr lang="en-US" b="1" smtClean="0">
                <a:solidFill>
                  <a:srgbClr val="FF0000"/>
                </a:solidFill>
              </a:rPr>
              <a:t>Cobb Angle</a:t>
            </a:r>
            <a:r>
              <a:rPr lang="en-US" smtClean="0">
                <a:solidFill>
                  <a:srgbClr val="FF0000"/>
                </a:solidFill>
              </a:rPr>
              <a:t> </a:t>
            </a:r>
            <a:endParaRPr lang="en-US" b="1" smtClean="0">
              <a:solidFill>
                <a:srgbClr val="FF0000"/>
              </a:solidFill>
            </a:endParaRPr>
          </a:p>
        </p:txBody>
      </p:sp>
      <p:pic>
        <p:nvPicPr>
          <p:cNvPr id="22534" name="Picture 4" descr="http://www.uthscsa.edu/scoliosis/images/Scoliometer.jpg"/>
          <p:cNvPicPr>
            <a:picLocks noChangeAspect="1" noChangeArrowheads="1"/>
          </p:cNvPicPr>
          <p:nvPr/>
        </p:nvPicPr>
        <p:blipFill>
          <a:blip r:embed="rId2"/>
          <a:srcRect/>
          <a:stretch>
            <a:fillRect/>
          </a:stretch>
        </p:blipFill>
        <p:spPr bwMode="auto">
          <a:xfrm>
            <a:off x="609600" y="4343400"/>
            <a:ext cx="2871788" cy="1600200"/>
          </a:xfrm>
          <a:prstGeom prst="rect">
            <a:avLst/>
          </a:prstGeom>
          <a:noFill/>
          <a:ln w="9525">
            <a:noFill/>
            <a:miter lim="800000"/>
            <a:headEnd/>
            <a:tailEnd/>
          </a:ln>
        </p:spPr>
      </p:pic>
      <p:pic>
        <p:nvPicPr>
          <p:cNvPr id="22535" name="Picture 6" descr="http://www.aafp.org/afp/20020501/1817_f2.gif"/>
          <p:cNvPicPr>
            <a:picLocks noChangeAspect="1" noChangeArrowheads="1"/>
          </p:cNvPicPr>
          <p:nvPr/>
        </p:nvPicPr>
        <p:blipFill>
          <a:blip r:embed="rId3"/>
          <a:srcRect/>
          <a:stretch>
            <a:fillRect/>
          </a:stretch>
        </p:blipFill>
        <p:spPr bwMode="auto">
          <a:xfrm>
            <a:off x="5181600" y="3657600"/>
            <a:ext cx="2668588" cy="3121025"/>
          </a:xfrm>
          <a:prstGeom prst="rect">
            <a:avLst/>
          </a:prstGeom>
          <a:noFill/>
          <a:ln w="9525">
            <a:noFill/>
            <a:miter lim="800000"/>
            <a:headEnd/>
            <a:tailEnd/>
          </a:ln>
        </p:spPr>
      </p:pic>
      <p:sp>
        <p:nvSpPr>
          <p:cNvPr id="12" name="Oval 11"/>
          <p:cNvSpPr/>
          <p:nvPr/>
        </p:nvSpPr>
        <p:spPr>
          <a:xfrm>
            <a:off x="5867400" y="4419600"/>
            <a:ext cx="7620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6"/>
          <p:cNvSpPr>
            <a:spLocks noGrp="1"/>
          </p:cNvSpPr>
          <p:nvPr>
            <p:ph type="title"/>
          </p:nvPr>
        </p:nvSpPr>
        <p:spPr/>
        <p:txBody>
          <a:bodyPr/>
          <a:lstStyle/>
          <a:p>
            <a:pPr algn="ctr" eaLnBrk="1" hangingPunct="1"/>
            <a:r>
              <a:rPr lang="en-US" smtClean="0"/>
              <a:t>Natural History of Scoliosis</a:t>
            </a:r>
          </a:p>
        </p:txBody>
      </p:sp>
      <p:sp>
        <p:nvSpPr>
          <p:cNvPr id="23554" name="Content Placeholder 7"/>
          <p:cNvSpPr>
            <a:spLocks noGrp="1"/>
          </p:cNvSpPr>
          <p:nvPr>
            <p:ph idx="1"/>
          </p:nvPr>
        </p:nvSpPr>
        <p:spPr>
          <a:xfrm>
            <a:off x="228600" y="1935163"/>
            <a:ext cx="8686800" cy="4389437"/>
          </a:xfrm>
        </p:spPr>
        <p:txBody>
          <a:bodyPr/>
          <a:lstStyle/>
          <a:p>
            <a:pPr eaLnBrk="1" hangingPunct="1"/>
            <a:r>
              <a:rPr lang="en-US" smtClean="0"/>
              <a:t>Typically worsens 1° every month until skeletal maturity</a:t>
            </a:r>
          </a:p>
          <a:p>
            <a:pPr eaLnBrk="1" hangingPunct="1"/>
            <a:r>
              <a:rPr lang="en-US" smtClean="0"/>
              <a:t>Progression of scoliosis defined as ≥5° on Cobb Angle</a:t>
            </a:r>
          </a:p>
          <a:p>
            <a:pPr eaLnBrk="1" hangingPunct="1"/>
            <a:r>
              <a:rPr lang="en-US" smtClean="0"/>
              <a:t>Increased risk of progression:</a:t>
            </a:r>
          </a:p>
          <a:p>
            <a:pPr lvl="1" eaLnBrk="1" hangingPunct="1"/>
            <a:r>
              <a:rPr lang="en-US" smtClean="0"/>
              <a:t>Gender – Females more likely to progress than males</a:t>
            </a:r>
          </a:p>
          <a:p>
            <a:pPr lvl="1" eaLnBrk="1" hangingPunct="1"/>
            <a:r>
              <a:rPr lang="en-US" smtClean="0"/>
              <a:t>Severity of curve – Severe curves more likely to progress</a:t>
            </a:r>
          </a:p>
          <a:p>
            <a:pPr lvl="1" eaLnBrk="1" hangingPunct="1"/>
            <a:r>
              <a:rPr lang="en-US" smtClean="0"/>
              <a:t>Maturity – Immature and premenarchal patients more likely to progress</a:t>
            </a:r>
          </a:p>
          <a:p>
            <a:pPr lvl="1" eaLnBrk="1" hangingPunct="1"/>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algn="ctr" eaLnBrk="1" hangingPunct="1"/>
            <a:r>
              <a:rPr lang="en-US" smtClean="0"/>
              <a:t>Initial Management of Scoliosis</a:t>
            </a:r>
          </a:p>
        </p:txBody>
      </p:sp>
      <p:graphicFrame>
        <p:nvGraphicFramePr>
          <p:cNvPr id="6" name="Content Placeholder 5"/>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algn="ctr" eaLnBrk="1" hangingPunct="1"/>
            <a:r>
              <a:rPr lang="en-US" smtClean="0"/>
              <a:t>Treatment Options - Braces</a:t>
            </a:r>
          </a:p>
        </p:txBody>
      </p:sp>
      <p:sp>
        <p:nvSpPr>
          <p:cNvPr id="26626" name="Content Placeholder 2"/>
          <p:cNvSpPr>
            <a:spLocks noGrp="1"/>
          </p:cNvSpPr>
          <p:nvPr>
            <p:ph idx="1"/>
          </p:nvPr>
        </p:nvSpPr>
        <p:spPr>
          <a:xfrm>
            <a:off x="152400" y="1935163"/>
            <a:ext cx="8839200" cy="4389437"/>
          </a:xfrm>
        </p:spPr>
        <p:txBody>
          <a:bodyPr/>
          <a:lstStyle/>
          <a:p>
            <a:pPr eaLnBrk="1" hangingPunct="1"/>
            <a:r>
              <a:rPr lang="en-US" b="1" smtClean="0"/>
              <a:t>Only indicated in skeletally immature patients</a:t>
            </a:r>
          </a:p>
          <a:p>
            <a:pPr eaLnBrk="1" hangingPunct="1"/>
            <a:r>
              <a:rPr lang="en-US" smtClean="0"/>
              <a:t>Goal to prevent progression of curvature</a:t>
            </a:r>
          </a:p>
          <a:p>
            <a:pPr eaLnBrk="1" hangingPunct="1"/>
            <a:r>
              <a:rPr lang="en-US" smtClean="0"/>
              <a:t>Does NOT improve curvature</a:t>
            </a:r>
          </a:p>
          <a:p>
            <a:pPr eaLnBrk="1" hangingPunct="1"/>
            <a:r>
              <a:rPr lang="en-US" smtClean="0"/>
              <a:t>Use if Cobb angle 25-40°</a:t>
            </a:r>
          </a:p>
          <a:p>
            <a:pPr eaLnBrk="1" hangingPunct="1"/>
            <a:r>
              <a:rPr lang="en-US" smtClean="0"/>
              <a:t>Improved results with increased use (~23 hours/day)</a:t>
            </a:r>
          </a:p>
          <a:p>
            <a:pPr eaLnBrk="1" hangingPunct="1"/>
            <a:r>
              <a:rPr lang="en-US" smtClean="0"/>
              <a:t>X-ray every 6-8 months without brace to check progression</a:t>
            </a:r>
          </a:p>
          <a:p>
            <a:pPr eaLnBrk="1" hangingPunct="1"/>
            <a:r>
              <a:rPr lang="en-US" smtClean="0"/>
              <a:t>Continue use 2 years after menarche</a:t>
            </a:r>
          </a:p>
          <a:p>
            <a:pPr eaLnBrk="1" hangingPunct="1"/>
            <a:endParaRPr lang="en-US" smtClean="0"/>
          </a:p>
          <a:p>
            <a:pPr eaLnBrk="1" hangingPunct="1"/>
            <a:endParaRPr lang="en-US" smtClean="0"/>
          </a:p>
        </p:txBody>
      </p:sp>
      <p:pic>
        <p:nvPicPr>
          <p:cNvPr id="26627" name="Picture 2" descr="http://www.spinelabinc.com/images/OpnFrntBivalveTLSO.bmp"/>
          <p:cNvPicPr>
            <a:picLocks noChangeAspect="1" noChangeArrowheads="1"/>
          </p:cNvPicPr>
          <p:nvPr/>
        </p:nvPicPr>
        <p:blipFill>
          <a:blip r:embed="rId2"/>
          <a:srcRect/>
          <a:stretch>
            <a:fillRect/>
          </a:stretch>
        </p:blipFill>
        <p:spPr bwMode="auto">
          <a:xfrm>
            <a:off x="6172200" y="4953000"/>
            <a:ext cx="2351088" cy="1600200"/>
          </a:xfrm>
          <a:prstGeom prst="rect">
            <a:avLst/>
          </a:prstGeom>
          <a:noFill/>
          <a:ln w="9525">
            <a:noFill/>
            <a:miter lim="800000"/>
            <a:headEnd/>
            <a:tailEnd/>
          </a:ln>
        </p:spPr>
      </p:pic>
      <p:sp>
        <p:nvSpPr>
          <p:cNvPr id="26628" name="TextBox 4"/>
          <p:cNvSpPr txBox="1">
            <a:spLocks noChangeArrowheads="1"/>
          </p:cNvSpPr>
          <p:nvPr/>
        </p:nvSpPr>
        <p:spPr bwMode="auto">
          <a:xfrm>
            <a:off x="2362200" y="5638800"/>
            <a:ext cx="3810000" cy="584200"/>
          </a:xfrm>
          <a:prstGeom prst="rect">
            <a:avLst/>
          </a:prstGeom>
          <a:noFill/>
          <a:ln w="9525">
            <a:noFill/>
            <a:miter lim="800000"/>
            <a:headEnd/>
            <a:tailEnd/>
          </a:ln>
        </p:spPr>
        <p:txBody>
          <a:bodyPr>
            <a:spAutoFit/>
          </a:bodyPr>
          <a:lstStyle/>
          <a:p>
            <a:r>
              <a:rPr lang="en-US" sz="1600">
                <a:latin typeface="Constantia" pitchFamily="18" charset="0"/>
              </a:rPr>
              <a:t>Thoraco-lumbar-sacral-orthosis Brace (TLSO)</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691</TotalTime>
  <Words>1234</Words>
  <Application>Microsoft Office PowerPoint</Application>
  <PresentationFormat>On-screen Show (4:3)</PresentationFormat>
  <Paragraphs>134</Paragraphs>
  <Slides>17</Slides>
  <Notes>4</Notes>
  <HiddenSlides>0</HiddenSlides>
  <MMClips>0</MMClips>
  <ScaleCrop>false</ScaleCrop>
  <HeadingPairs>
    <vt:vector size="6" baseType="variant">
      <vt:variant>
        <vt:lpstr>Fonts Used</vt:lpstr>
      </vt:variant>
      <vt:variant>
        <vt:i4>4</vt:i4>
      </vt:variant>
      <vt:variant>
        <vt:lpstr>Design Template</vt:lpstr>
      </vt:variant>
      <vt:variant>
        <vt:i4>4</vt:i4>
      </vt:variant>
      <vt:variant>
        <vt:lpstr>Slide Titles</vt:lpstr>
      </vt:variant>
      <vt:variant>
        <vt:i4>17</vt:i4>
      </vt:variant>
    </vt:vector>
  </HeadingPairs>
  <TitlesOfParts>
    <vt:vector size="25" baseType="lpstr">
      <vt:lpstr>Arial</vt:lpstr>
      <vt:lpstr>Calibri</vt:lpstr>
      <vt:lpstr>Constantia</vt:lpstr>
      <vt:lpstr>Wingdings 2</vt:lpstr>
      <vt:lpstr>Flow</vt:lpstr>
      <vt:lpstr>Flow</vt:lpstr>
      <vt:lpstr>Flow</vt:lpstr>
      <vt:lpstr>Flow</vt:lpstr>
      <vt:lpstr>Slide 1</vt:lpstr>
      <vt:lpstr>What is Adolescent Idiopathic Scoliosis?</vt:lpstr>
      <vt:lpstr>Screening for Scoliosis</vt:lpstr>
      <vt:lpstr>Signs of Scoliosis</vt:lpstr>
      <vt:lpstr>If Scoliosis is Detected,  Also Screen For…</vt:lpstr>
      <vt:lpstr>Measure the Degree of Curvature</vt:lpstr>
      <vt:lpstr>Natural History of Scoliosis</vt:lpstr>
      <vt:lpstr>Initial Management of Scoliosis</vt:lpstr>
      <vt:lpstr>Treatment Options - Braces</vt:lpstr>
      <vt:lpstr>Treatment Options - Surgery</vt:lpstr>
      <vt:lpstr>Slide 11</vt:lpstr>
      <vt:lpstr>Slide 12</vt:lpstr>
      <vt:lpstr>Slide 13</vt:lpstr>
      <vt:lpstr>A 12 year old female is referred to you by the school nurse after she detected an abnormality during the routine school-wide scoliosis screen.  The most appropriate initial step is to:</vt:lpstr>
      <vt:lpstr>A 12 year old female is referred to you by the school nurse after she detected an abnormality during the routine school-wide scoliosis screen.  The most appropriate initial step is to:</vt:lpstr>
      <vt:lpstr>Slide 16</vt:lpstr>
      <vt:lpstr>Recommended Reading</vt:lpstr>
    </vt:vector>
  </TitlesOfParts>
  <Company>Stony Brook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Female athletic triad</dc:title>
  <dc:creator>Eliscu, Allison H.</dc:creator>
  <cp:lastModifiedBy>Allie</cp:lastModifiedBy>
  <cp:revision>69</cp:revision>
  <dcterms:created xsi:type="dcterms:W3CDTF">2009-08-17T14:30:35Z</dcterms:created>
  <dcterms:modified xsi:type="dcterms:W3CDTF">2012-08-07T20:05:08Z</dcterms:modified>
</cp:coreProperties>
</file>