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58" r:id="rId2"/>
    <p:sldId id="261" r:id="rId3"/>
    <p:sldId id="262" r:id="rId4"/>
    <p:sldId id="259" r:id="rId5"/>
    <p:sldId id="263" r:id="rId6"/>
    <p:sldId id="265" r:id="rId7"/>
    <p:sldId id="266" r:id="rId8"/>
    <p:sldId id="264" r:id="rId9"/>
    <p:sldId id="267" r:id="rId10"/>
    <p:sldId id="269" r:id="rId11"/>
    <p:sldId id="268" r:id="rId12"/>
    <p:sldId id="270" r:id="rId13"/>
    <p:sldId id="272" r:id="rId14"/>
    <p:sldId id="274" r:id="rId15"/>
    <p:sldId id="276" r:id="rId16"/>
    <p:sldId id="279" r:id="rId17"/>
    <p:sldId id="280" r:id="rId18"/>
    <p:sldId id="278" r:id="rId19"/>
    <p:sldId id="281" r:id="rId20"/>
    <p:sldId id="282" r:id="rId21"/>
    <p:sldId id="283" r:id="rId22"/>
    <p:sldId id="284" r:id="rId23"/>
    <p:sldId id="285" r:id="rId24"/>
    <p:sldId id="286" r:id="rId25"/>
    <p:sldId id="292" r:id="rId26"/>
    <p:sldId id="293" r:id="rId27"/>
    <p:sldId id="287" r:id="rId28"/>
    <p:sldId id="291" r:id="rId29"/>
    <p:sldId id="294" r:id="rId30"/>
    <p:sldId id="288" r:id="rId31"/>
    <p:sldId id="290" r:id="rId32"/>
    <p:sldId id="289" r:id="rId33"/>
    <p:sldId id="260"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064" autoAdjust="0"/>
  </p:normalViewPr>
  <p:slideViewPr>
    <p:cSldViewPr>
      <p:cViewPr varScale="1">
        <p:scale>
          <a:sx n="90" d="100"/>
          <a:sy n="90" d="100"/>
        </p:scale>
        <p:origin x="-73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06/relationships/legacyDocTextInfo" Target="legacyDocTextInfo.bin"/><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EEC7EB8-6FAB-4D9A-99BB-1240CF5EBA45}" type="datetimeFigureOut">
              <a:rPr lang="en-US"/>
              <a:pPr>
                <a:defRPr/>
              </a:pPr>
              <a:t>8/7/2012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C966FEF-22D0-4DB1-999A-5BBF1AF9101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CA9FDF-D82C-4397-9E7D-A71849FC6701}"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5ABE8A-8AD2-4BDC-A55D-E41740AEED41}" type="slidenum">
              <a:rPr lang="en-US"/>
              <a:pPr fontAlgn="base">
                <a:spcBef>
                  <a:spcPct val="0"/>
                </a:spcBef>
                <a:spcAft>
                  <a:spcPct val="0"/>
                </a:spcAft>
              </a:pPr>
              <a:t>6</a:t>
            </a:fld>
            <a:endParaRPr lang="en-US"/>
          </a:p>
        </p:txBody>
      </p:sp>
      <p:sp>
        <p:nvSpPr>
          <p:cNvPr id="225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25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Reactive hydroceles may form secondary to orchitis, epididymitis, or torsion or malignancy.  If the entire testicle can be palpated and feels normal, ultrasound is not required, this is typically the case.  If the hydrocele prevents palpating the testicle or if the hydrocele is tense and painful then ultrasound is required to rule-out reactive hydrocele or concomitant torsion or malignancy or infection.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66D3CA3-BB42-4E99-898D-9C35757E262D}" type="slidenum">
              <a:rPr lang="en-US"/>
              <a:pPr fontAlgn="base">
                <a:spcBef>
                  <a:spcPct val="0"/>
                </a:spcBef>
                <a:spcAft>
                  <a:spcPct val="0"/>
                </a:spcAft>
              </a:pPr>
              <a:t>13</a:t>
            </a:fld>
            <a:endParaRPr lang="en-US"/>
          </a:p>
        </p:txBody>
      </p:sp>
      <p:sp>
        <p:nvSpPr>
          <p:cNvPr id="307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Remember that the pampiniform plexus drains blood from the testicle.  When dilated and tortuous, there is impaired circulation which could have a negative impact on sperm quality either by increased pressure on the testicle, increased temperature, or presence of toxins unable to be quickly cleared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3C266B-4997-4D42-92BD-E372A564A438}" type="slidenum">
              <a:rPr lang="en-US"/>
              <a:pPr fontAlgn="base">
                <a:spcBef>
                  <a:spcPct val="0"/>
                </a:spcBef>
                <a:spcAft>
                  <a:spcPct val="0"/>
                </a:spcAft>
              </a:pPr>
              <a:t>14</a:t>
            </a:fld>
            <a:endParaRPr lang="en-US"/>
          </a:p>
        </p:txBody>
      </p:sp>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B9E932D-49E5-4B7E-8A16-259BAFE1EDCD}" type="slidenum">
              <a:rPr lang="en-US"/>
              <a:pPr fontAlgn="base">
                <a:spcBef>
                  <a:spcPct val="0"/>
                </a:spcBef>
                <a:spcAft>
                  <a:spcPct val="0"/>
                </a:spcAft>
              </a:pPr>
              <a:t>15</a:t>
            </a:fld>
            <a:endParaRPr lang="en-US"/>
          </a:p>
        </p:txBody>
      </p:sp>
      <p:sp>
        <p:nvSpPr>
          <p:cNvPr id="34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Surgery is &gt;90% successful with ~10% recurrence rate.  Conception rate is increased by 40-60% after the procedure.  If an older adolescent patient presents with a hydrocele with borderline concern for surgery or the patient is concerned, refer him for a semen analysis.  If he has decreased sperm count, surgery is recommended.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F21247-990B-4C33-AC70-918126FC342F}" type="slidenum">
              <a:rPr lang="en-US"/>
              <a:pPr fontAlgn="base">
                <a:spcBef>
                  <a:spcPct val="0"/>
                </a:spcBef>
                <a:spcAft>
                  <a:spcPct val="0"/>
                </a:spcAft>
              </a:pPr>
              <a:t>17</a:t>
            </a:fld>
            <a:endParaRPr lang="en-US"/>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Testicular tumors are the most common cancer found in 15-34 yo males and affects about 1/10,000 teens overall with about 6,000-8,000 new cases diagnosed yearly.  There is an increased risk of developing testicular cancer in white males, family history of cancer, gonadal dysgenesis, and cryptorchidism with cryptorchidism being the most significant risk factor.  There is a 2.5-11 times higher risk of developing testicular cancer in those with a h/o cryptorchidism, furthermore 1-5% of males with a h/o cryptorchidism develop cancer.  Undescended testicles need to be corrected as soon as possible and these patients need to perform frequent self exams.  It is controversial whether correcting this changes the rate of malignancy but it does increase the rate of fertility and makes examination possible.  But keep this in perspective, 90% of patients dx’ed with cancer did not have a history of undescended testicle so you must have a high clinical susupicion and check each patient regardless of their history.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C11BF5-9085-4C7E-A406-1DAA4FC53F0D}" type="slidenum">
              <a:rPr lang="en-US"/>
              <a:pPr fontAlgn="base">
                <a:spcBef>
                  <a:spcPct val="0"/>
                </a:spcBef>
                <a:spcAft>
                  <a:spcPct val="0"/>
                </a:spcAft>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D70C27-D2BF-4E1F-90B5-FB0086C33B34}" type="slidenum">
              <a:rPr lang="en-US"/>
              <a:pPr fontAlgn="base">
                <a:spcBef>
                  <a:spcPct val="0"/>
                </a:spcBef>
                <a:spcAft>
                  <a:spcPct val="0"/>
                </a:spcAft>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8437BAF5-7506-4368-A399-8BC6056BCEFF}" type="datetimeFigureOut">
              <a:rPr lang="en-US"/>
              <a:pPr>
                <a:defRPr/>
              </a:pPr>
              <a:t>8/7/2012</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4C333B93-F2EA-49BD-B0FA-C3BC10B88F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1E43EF6-6B87-490E-AC03-0E2C3807CF17}"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065DB8B-3CA7-4731-8A1D-66834587F77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83FA717-3458-4778-B57A-8D2D02420C39}"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61F8F7A-BB04-49D4-8492-A8538F6F7B5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04BB85E0-3C62-482D-9D17-4ED23081ECD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FD4E1536-0BF1-443B-A60D-7F681324420F}"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3A2ED81-F453-432F-8035-A5EAA89B87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130194B8-2762-4D1C-AFC8-F2A7FA7CC7C9}" type="datetimeFigureOut">
              <a:rPr lang="en-US"/>
              <a:pPr>
                <a:defRPr/>
              </a:pPr>
              <a:t>8/7/2012</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6DF84B1A-5A65-4E21-BB58-270762A6401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365311B9-50E8-4C5F-A7A2-919F625FA8C8}" type="datetimeFigureOut">
              <a:rPr lang="en-US"/>
              <a:pPr>
                <a:defRPr/>
              </a:pPr>
              <a:t>8/7/2012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8550A31-D0E2-41EF-BDB3-7DF33722455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3D28EB89-0750-4903-AF2D-3D4B3B40643D}" type="datetimeFigureOut">
              <a:rPr lang="en-US"/>
              <a:pPr>
                <a:defRPr/>
              </a:pPr>
              <a:t>8/7/2012</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C4A11660-AA50-46A2-8D05-0FFF15318F1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4D70EA9-BEE8-4F30-9F53-82B5BBA2F0EF}" type="datetimeFigureOut">
              <a:rPr lang="en-US"/>
              <a:pPr>
                <a:defRPr/>
              </a:pPr>
              <a:t>8/7/2012</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EF283D1D-1807-4B9B-965E-3771FCEEEAF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26DD4D1-CC4B-4567-8D9B-38A8CB86D2B5}" type="datetimeFigureOut">
              <a:rPr lang="en-US"/>
              <a:pPr>
                <a:defRPr/>
              </a:pPr>
              <a:t>8/7/2012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0FDA725-E674-4E59-A2E8-C9699266428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109FF820-3610-44EC-B515-2CAF8D09E773}" type="datetimeFigureOut">
              <a:rPr lang="en-US"/>
              <a:pPr>
                <a:defRPr/>
              </a:pPr>
              <a:t>8/7/2012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3F73FF25-4C26-4085-AFC6-5B4D439C733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8"/>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59BB55CE-B7C8-4281-AFAB-35FD6B5CD48B}" type="datetimeFigureOut">
              <a:rPr lang="en-US"/>
              <a:pPr>
                <a:defRPr/>
              </a:pPr>
              <a:t>8/7/2012</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1FF5D737-4BA6-4CE8-86C3-6D716C47575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44041"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D615F086-2459-4B5C-B430-22A015017D4D}" type="datetimeFigureOut">
              <a:rPr lang="en-US"/>
              <a:pPr>
                <a:defRPr/>
              </a:pPr>
              <a:t>8/7/2012</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69265C81-7CBC-4F8C-9793-878F679BFDB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1" r:id="rId2"/>
    <p:sldLayoutId id="2147483686" r:id="rId3"/>
    <p:sldLayoutId id="2147483687" r:id="rId4"/>
    <p:sldLayoutId id="2147483688" r:id="rId5"/>
    <p:sldLayoutId id="2147483689" r:id="rId6"/>
    <p:sldLayoutId id="2147483682" r:id="rId7"/>
    <p:sldLayoutId id="2147483690" r:id="rId8"/>
    <p:sldLayoutId id="2147483691" r:id="rId9"/>
    <p:sldLayoutId id="2147483683" r:id="rId10"/>
    <p:sldLayoutId id="2147483684" r:id="rId11"/>
    <p:sldLayoutId id="2147483692" r:id="rId12"/>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752601"/>
            <a:ext cx="7543800" cy="1829761"/>
          </a:xfrm>
        </p:spPr>
        <p:txBody>
          <a:bodyPr/>
          <a:lstStyle/>
          <a:p>
            <a:pPr algn="ctr" fontAlgn="auto">
              <a:spcAft>
                <a:spcPts val="0"/>
              </a:spcAft>
              <a:defRPr/>
            </a:pPr>
            <a:r>
              <a:rPr lang="en-US" dirty="0" smtClean="0"/>
              <a:t>Scrotal Masses in Adolescent Males</a:t>
            </a:r>
            <a:endParaRPr lang="en-US" dirty="0"/>
          </a:p>
        </p:txBody>
      </p:sp>
      <p:sp>
        <p:nvSpPr>
          <p:cNvPr id="15362" name="Subtitle 2"/>
          <p:cNvSpPr>
            <a:spLocks noGrp="1"/>
          </p:cNvSpPr>
          <p:nvPr>
            <p:ph type="subTitle" idx="1"/>
          </p:nvPr>
        </p:nvSpPr>
        <p:spPr>
          <a:xfrm>
            <a:off x="228600" y="3611563"/>
            <a:ext cx="7315200" cy="1200150"/>
          </a:xfrm>
        </p:spPr>
        <p:txBody>
          <a:bodyPr/>
          <a:lstStyle/>
          <a:p>
            <a:pPr marR="0" algn="ctr"/>
            <a:r>
              <a:rPr lang="en-US" smtClean="0"/>
              <a:t>Bumps and Lumps</a:t>
            </a:r>
          </a:p>
        </p:txBody>
      </p:sp>
      <p:pic>
        <p:nvPicPr>
          <p:cNvPr id="15363" name="Picture 5" descr="Boy_Scared"/>
          <p:cNvPicPr>
            <a:picLocks noChangeAspect="1" noChangeArrowheads="1"/>
          </p:cNvPicPr>
          <p:nvPr/>
        </p:nvPicPr>
        <p:blipFill>
          <a:blip r:embed="rId3"/>
          <a:srcRect l="7201" r="7201"/>
          <a:stretch>
            <a:fillRect/>
          </a:stretch>
        </p:blipFill>
        <p:spPr bwMode="auto">
          <a:xfrm>
            <a:off x="7162800" y="0"/>
            <a:ext cx="1752600" cy="2255838"/>
          </a:xfrm>
          <a:prstGeom prst="rect">
            <a:avLst/>
          </a:prstGeom>
          <a:noFill/>
          <a:ln w="9525">
            <a:noFill/>
            <a:miter lim="800000"/>
            <a:headEnd/>
            <a:tailEnd/>
          </a:ln>
        </p:spPr>
      </p:pic>
      <p:sp>
        <p:nvSpPr>
          <p:cNvPr id="15364" name="Rectangle 4"/>
          <p:cNvSpPr>
            <a:spLocks noChangeArrowheads="1"/>
          </p:cNvSpPr>
          <p:nvPr/>
        </p:nvSpPr>
        <p:spPr bwMode="auto">
          <a:xfrm>
            <a:off x="990600" y="4343400"/>
            <a:ext cx="6813550" cy="769938"/>
          </a:xfrm>
          <a:prstGeom prst="rect">
            <a:avLst/>
          </a:prstGeom>
          <a:noFill/>
          <a:ln w="9525">
            <a:noFill/>
            <a:miter lim="800000"/>
            <a:headEnd/>
            <a:tailEnd/>
          </a:ln>
        </p:spPr>
        <p:txBody>
          <a:bodyPr wrap="none">
            <a:spAutoFit/>
          </a:bodyPr>
          <a:lstStyle/>
          <a:p>
            <a:r>
              <a:rPr lang="en-US" sz="4400" b="1">
                <a:latin typeface="Lucida Sans Unicode" pitchFamily="34" charset="0"/>
              </a:rPr>
              <a:t>Allison Eliscu, MD, FAAP</a:t>
            </a:r>
          </a:p>
        </p:txBody>
      </p:sp>
      <p:sp>
        <p:nvSpPr>
          <p:cNvPr id="15365" name="Rectangle 5"/>
          <p:cNvSpPr>
            <a:spLocks noChangeArrowheads="1"/>
          </p:cNvSpPr>
          <p:nvPr/>
        </p:nvSpPr>
        <p:spPr bwMode="auto">
          <a:xfrm>
            <a:off x="7010400" y="4953000"/>
            <a:ext cx="1812925" cy="366713"/>
          </a:xfrm>
          <a:prstGeom prst="rect">
            <a:avLst/>
          </a:prstGeom>
          <a:noFill/>
          <a:ln w="9525">
            <a:noFill/>
            <a:miter lim="800000"/>
            <a:headEnd/>
            <a:tailEnd/>
          </a:ln>
        </p:spPr>
        <p:txBody>
          <a:bodyPr wrap="none">
            <a:spAutoFit/>
          </a:bodyPr>
          <a:lstStyle/>
          <a:p>
            <a:r>
              <a:rPr lang="en-US">
                <a:latin typeface="Lucida Sans Unicode" pitchFamily="34" charset="0"/>
              </a:rPr>
              <a:t>Rev. Aug 2012</a:t>
            </a:r>
          </a:p>
        </p:txBody>
      </p:sp>
      <p:pic>
        <p:nvPicPr>
          <p:cNvPr id="15366" name="Picture 6" descr="ch logo"/>
          <p:cNvPicPr>
            <a:picLocks noChangeAspect="1" noChangeArrowheads="1"/>
          </p:cNvPicPr>
          <p:nvPr/>
        </p:nvPicPr>
        <p:blipFill>
          <a:blip r:embed="rId4"/>
          <a:srcRect/>
          <a:stretch>
            <a:fillRect/>
          </a:stretch>
        </p:blipFill>
        <p:spPr bwMode="auto">
          <a:xfrm>
            <a:off x="7010400" y="6172200"/>
            <a:ext cx="1905000"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81200"/>
            <a:ext cx="8229600" cy="1143000"/>
          </a:xfrm>
        </p:spPr>
        <p:txBody>
          <a:bodyPr/>
          <a:lstStyle/>
          <a:p>
            <a:pPr algn="ctr" fontAlgn="auto">
              <a:spcAft>
                <a:spcPts val="0"/>
              </a:spcAft>
              <a:defRPr/>
            </a:pPr>
            <a:r>
              <a:rPr lang="en-US" dirty="0" err="1" smtClean="0"/>
              <a:t>Varicoceles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1"/>
          <p:cNvSpPr>
            <a:spLocks noGrp="1"/>
          </p:cNvSpPr>
          <p:nvPr>
            <p:ph idx="1"/>
          </p:nvPr>
        </p:nvSpPr>
        <p:spPr/>
        <p:txBody>
          <a:bodyPr/>
          <a:lstStyle/>
          <a:p>
            <a:r>
              <a:rPr lang="en-US" smtClean="0"/>
              <a:t>Tortuous veins of pampiniform plexus</a:t>
            </a:r>
          </a:p>
          <a:p>
            <a:endParaRPr lang="en-US" smtClean="0"/>
          </a:p>
          <a:p>
            <a:r>
              <a:rPr lang="en-US" smtClean="0"/>
              <a:t>Present in 15-20% of adolescent males</a:t>
            </a:r>
          </a:p>
          <a:p>
            <a:endParaRPr lang="en-US" smtClean="0"/>
          </a:p>
          <a:p>
            <a:r>
              <a:rPr lang="en-US" smtClean="0"/>
              <a:t>85-90% on left side</a:t>
            </a:r>
          </a:p>
          <a:p>
            <a:pPr lvl="1"/>
            <a:r>
              <a:rPr lang="en-US" smtClean="0"/>
              <a:t>Likely due to venous drainage patterns of spermatic veins</a:t>
            </a:r>
          </a:p>
          <a:p>
            <a:pPr lvl="1"/>
            <a:endParaRPr lang="en-US" smtClean="0"/>
          </a:p>
          <a:p>
            <a:pPr lvl="1"/>
            <a:endParaRPr lang="en-US" smtClean="0"/>
          </a:p>
        </p:txBody>
      </p:sp>
      <p:sp>
        <p:nvSpPr>
          <p:cNvPr id="3" name="Title 2"/>
          <p:cNvSpPr>
            <a:spLocks noGrp="1"/>
          </p:cNvSpPr>
          <p:nvPr>
            <p:ph type="title"/>
          </p:nvPr>
        </p:nvSpPr>
        <p:spPr/>
        <p:txBody>
          <a:bodyPr/>
          <a:lstStyle/>
          <a:p>
            <a:pPr algn="ctr" fontAlgn="auto">
              <a:spcAft>
                <a:spcPts val="0"/>
              </a:spcAft>
              <a:defRPr/>
            </a:pPr>
            <a:r>
              <a:rPr lang="en-US" dirty="0" err="1" smtClean="0"/>
              <a:t>Varicocele</a:t>
            </a:r>
            <a:endParaRPr lang="en-US" dirty="0"/>
          </a:p>
        </p:txBody>
      </p:sp>
      <p:pic>
        <p:nvPicPr>
          <p:cNvPr id="27651" name="Picture 2" descr="http://www.southwestvasectomyreversal.com/images/uploads/VaricoceleAnatomy.jpg"/>
          <p:cNvPicPr>
            <a:picLocks noChangeAspect="1" noChangeArrowheads="1"/>
          </p:cNvPicPr>
          <p:nvPr/>
        </p:nvPicPr>
        <p:blipFill>
          <a:blip r:embed="rId2"/>
          <a:srcRect/>
          <a:stretch>
            <a:fillRect/>
          </a:stretch>
        </p:blipFill>
        <p:spPr bwMode="auto">
          <a:xfrm>
            <a:off x="6781800" y="4343400"/>
            <a:ext cx="2133600" cy="2243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1"/>
          <p:cNvSpPr>
            <a:spLocks noGrp="1"/>
          </p:cNvSpPr>
          <p:nvPr>
            <p:ph idx="1"/>
          </p:nvPr>
        </p:nvSpPr>
        <p:spPr/>
        <p:txBody>
          <a:bodyPr/>
          <a:lstStyle/>
          <a:p>
            <a:r>
              <a:rPr lang="en-US" smtClean="0"/>
              <a:t>Typically asymptomatic incidental finding on physical exam</a:t>
            </a:r>
          </a:p>
          <a:p>
            <a:r>
              <a:rPr lang="en-US" smtClean="0"/>
              <a:t>Patients may complain of dull ache or fullness</a:t>
            </a:r>
          </a:p>
          <a:p>
            <a:r>
              <a:rPr lang="en-US" smtClean="0"/>
              <a:t>Feels like bag of worms above testicle</a:t>
            </a:r>
          </a:p>
          <a:p>
            <a:r>
              <a:rPr lang="en-US" smtClean="0"/>
              <a:t>Larger with valsalva maneuver</a:t>
            </a:r>
          </a:p>
          <a:p>
            <a:r>
              <a:rPr lang="en-US" smtClean="0"/>
              <a:t>Smaller in supine position</a:t>
            </a:r>
          </a:p>
          <a:p>
            <a:r>
              <a:rPr lang="en-US" smtClean="0"/>
              <a:t>May develop testicular atrophy on affected size</a:t>
            </a:r>
          </a:p>
          <a:p>
            <a:endParaRPr lang="en-US" smtClean="0"/>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t>Clinical Presentation of </a:t>
            </a:r>
            <a:r>
              <a:rPr lang="en-US" dirty="0" err="1" smtClean="0"/>
              <a:t>Varicocele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52400" y="228600"/>
            <a:ext cx="8763000" cy="1066800"/>
          </a:xfrm>
        </p:spPr>
        <p:txBody>
          <a:bodyPr>
            <a:normAutofit fontScale="90000"/>
          </a:bodyPr>
          <a:lstStyle/>
          <a:p>
            <a:pPr algn="ctr" fontAlgn="auto">
              <a:spcAft>
                <a:spcPts val="0"/>
              </a:spcAft>
              <a:defRPr/>
            </a:pPr>
            <a:r>
              <a:rPr lang="en-US" sz="4000" dirty="0" smtClean="0"/>
              <a:t>What’s the Harm in a Bag of Worms?</a:t>
            </a:r>
          </a:p>
        </p:txBody>
      </p:sp>
      <p:sp>
        <p:nvSpPr>
          <p:cNvPr id="29698" name="Rectangle 3"/>
          <p:cNvSpPr>
            <a:spLocks noGrp="1" noChangeArrowheads="1"/>
          </p:cNvSpPr>
          <p:nvPr>
            <p:ph type="body" idx="1"/>
          </p:nvPr>
        </p:nvSpPr>
        <p:spPr>
          <a:xfrm>
            <a:off x="990600" y="1295400"/>
            <a:ext cx="7696200" cy="4114800"/>
          </a:xfrm>
        </p:spPr>
        <p:txBody>
          <a:bodyPr/>
          <a:lstStyle/>
          <a:p>
            <a:pPr>
              <a:lnSpc>
                <a:spcPct val="90000"/>
              </a:lnSpc>
            </a:pPr>
            <a:r>
              <a:rPr lang="en-US" smtClean="0"/>
              <a:t>80% of adult males w/ varicocele have normal fertility</a:t>
            </a:r>
          </a:p>
          <a:p>
            <a:pPr>
              <a:lnSpc>
                <a:spcPct val="90000"/>
              </a:lnSpc>
            </a:pPr>
            <a:endParaRPr lang="en-US" smtClean="0"/>
          </a:p>
          <a:p>
            <a:pPr>
              <a:lnSpc>
                <a:spcPct val="90000"/>
              </a:lnSpc>
            </a:pPr>
            <a:r>
              <a:rPr lang="en-US" smtClean="0"/>
              <a:t>BUT 40% of infertile men have varicocele</a:t>
            </a:r>
          </a:p>
          <a:p>
            <a:pPr>
              <a:lnSpc>
                <a:spcPct val="90000"/>
              </a:lnSpc>
            </a:pPr>
            <a:endParaRPr lang="en-US" smtClean="0"/>
          </a:p>
          <a:p>
            <a:pPr>
              <a:lnSpc>
                <a:spcPct val="90000"/>
              </a:lnSpc>
            </a:pPr>
            <a:r>
              <a:rPr lang="en-US" smtClean="0"/>
              <a:t>Impaired venous circulation may decrease quality of sperm</a:t>
            </a:r>
          </a:p>
          <a:p>
            <a:pPr>
              <a:lnSpc>
                <a:spcPct val="90000"/>
              </a:lnSpc>
              <a:buFontTx/>
              <a:buNone/>
            </a:pPr>
            <a:endParaRPr lang="en-US" smtClean="0"/>
          </a:p>
        </p:txBody>
      </p:sp>
      <p:pic>
        <p:nvPicPr>
          <p:cNvPr id="29699" name="Picture 5" descr="worm%20babybw"/>
          <p:cNvPicPr>
            <a:picLocks noChangeAspect="1" noChangeArrowheads="1"/>
          </p:cNvPicPr>
          <p:nvPr/>
        </p:nvPicPr>
        <p:blipFill>
          <a:blip r:embed="rId3"/>
          <a:srcRect/>
          <a:stretch>
            <a:fillRect/>
          </a:stretch>
        </p:blipFill>
        <p:spPr bwMode="auto">
          <a:xfrm>
            <a:off x="6096000" y="5257800"/>
            <a:ext cx="304800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5"/>
          <p:cNvSpPr>
            <a:spLocks noGrp="1"/>
          </p:cNvSpPr>
          <p:nvPr>
            <p:ph idx="1"/>
          </p:nvPr>
        </p:nvSpPr>
        <p:spPr/>
        <p:txBody>
          <a:bodyPr/>
          <a:lstStyle/>
          <a:p>
            <a:r>
              <a:rPr lang="en-US" smtClean="0"/>
              <a:t>Determine testicular volume </a:t>
            </a:r>
          </a:p>
          <a:p>
            <a:pPr lvl="1"/>
            <a:r>
              <a:rPr lang="en-US" smtClean="0"/>
              <a:t>Physical exam or ultrasound (most accurate)</a:t>
            </a:r>
          </a:p>
          <a:p>
            <a:r>
              <a:rPr lang="en-US" smtClean="0"/>
              <a:t>Decreased volume indicates decreased spermatogenesis</a:t>
            </a:r>
          </a:p>
          <a:p>
            <a:r>
              <a:rPr lang="en-US" smtClean="0"/>
              <a:t>More accurate indicators of fertility:</a:t>
            </a:r>
          </a:p>
          <a:p>
            <a:pPr lvl="1"/>
            <a:r>
              <a:rPr lang="en-US" smtClean="0"/>
              <a:t>**These are not recommended routinely yet, still undergoing research to determine if should be routine**</a:t>
            </a:r>
          </a:p>
          <a:p>
            <a:pPr lvl="2"/>
            <a:r>
              <a:rPr lang="en-US" smtClean="0"/>
              <a:t>Basal LH and FSH levels - elevated levels indicative of problem</a:t>
            </a:r>
          </a:p>
          <a:p>
            <a:pPr lvl="2"/>
            <a:r>
              <a:rPr lang="en-US" smtClean="0"/>
              <a:t>Semen analysis</a:t>
            </a:r>
          </a:p>
        </p:txBody>
      </p:sp>
      <p:sp>
        <p:nvSpPr>
          <p:cNvPr id="41986" name="Rectangle 4"/>
          <p:cNvSpPr>
            <a:spLocks noGrp="1" noChangeArrowheads="1"/>
          </p:cNvSpPr>
          <p:nvPr>
            <p:ph type="title"/>
          </p:nvPr>
        </p:nvSpPr>
        <p:spPr/>
        <p:txBody>
          <a:bodyPr/>
          <a:lstStyle/>
          <a:p>
            <a:pPr algn="ctr" fontAlgn="auto">
              <a:spcAft>
                <a:spcPts val="0"/>
              </a:spcAft>
              <a:defRPr/>
            </a:pPr>
            <a:r>
              <a:rPr lang="en-US" dirty="0" smtClean="0"/>
              <a:t>Managing </a:t>
            </a:r>
            <a:r>
              <a:rPr lang="en-US" dirty="0" err="1" smtClean="0"/>
              <a:t>Varicocele</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0"/>
            <a:ext cx="8229600" cy="1143000"/>
          </a:xfrm>
        </p:spPr>
        <p:txBody>
          <a:bodyPr/>
          <a:lstStyle/>
          <a:p>
            <a:pPr algn="ctr" fontAlgn="auto">
              <a:spcAft>
                <a:spcPts val="0"/>
              </a:spcAft>
              <a:defRPr/>
            </a:pPr>
            <a:r>
              <a:rPr lang="en-US" dirty="0" smtClean="0"/>
              <a:t>Referral to Urology If…</a:t>
            </a:r>
          </a:p>
        </p:txBody>
      </p:sp>
      <p:sp>
        <p:nvSpPr>
          <p:cNvPr id="33794" name="Rectangle 3"/>
          <p:cNvSpPr>
            <a:spLocks noGrp="1" noChangeArrowheads="1"/>
          </p:cNvSpPr>
          <p:nvPr>
            <p:ph type="body" idx="1"/>
          </p:nvPr>
        </p:nvSpPr>
        <p:spPr>
          <a:xfrm>
            <a:off x="381000" y="1143000"/>
            <a:ext cx="8534400" cy="4830763"/>
          </a:xfrm>
        </p:spPr>
        <p:txBody>
          <a:bodyPr/>
          <a:lstStyle/>
          <a:p>
            <a:pPr>
              <a:lnSpc>
                <a:spcPct val="80000"/>
              </a:lnSpc>
              <a:spcAft>
                <a:spcPts val="1200"/>
              </a:spcAft>
            </a:pPr>
            <a:r>
              <a:rPr lang="en-US" sz="2800" smtClean="0"/>
              <a:t>Large varicocele with small testicle</a:t>
            </a:r>
          </a:p>
          <a:p>
            <a:pPr>
              <a:lnSpc>
                <a:spcPct val="80000"/>
              </a:lnSpc>
              <a:spcAft>
                <a:spcPts val="1200"/>
              </a:spcAft>
            </a:pPr>
            <a:r>
              <a:rPr lang="en-US" sz="2800" smtClean="0"/>
              <a:t>&gt;2-3 mL difference in testicle volume by U/S </a:t>
            </a:r>
          </a:p>
          <a:p>
            <a:pPr>
              <a:lnSpc>
                <a:spcPct val="80000"/>
              </a:lnSpc>
              <a:spcAft>
                <a:spcPts val="1200"/>
              </a:spcAft>
            </a:pPr>
            <a:r>
              <a:rPr lang="en-US" sz="2800" smtClean="0"/>
              <a:t>Bilateral or symptomatic varicoceles</a:t>
            </a:r>
          </a:p>
          <a:p>
            <a:pPr>
              <a:lnSpc>
                <a:spcPct val="80000"/>
              </a:lnSpc>
              <a:spcAft>
                <a:spcPts val="1200"/>
              </a:spcAft>
            </a:pPr>
            <a:r>
              <a:rPr lang="en-US" sz="2800" smtClean="0"/>
              <a:t>Scrotal Pain</a:t>
            </a:r>
          </a:p>
          <a:p>
            <a:pPr>
              <a:lnSpc>
                <a:spcPct val="80000"/>
              </a:lnSpc>
              <a:spcAft>
                <a:spcPts val="1200"/>
              </a:spcAft>
            </a:pPr>
            <a:r>
              <a:rPr lang="en-US" sz="2800" smtClean="0"/>
              <a:t>Testicular size 2 S.D. below normal</a:t>
            </a:r>
          </a:p>
          <a:p>
            <a:pPr>
              <a:lnSpc>
                <a:spcPct val="80000"/>
              </a:lnSpc>
              <a:spcAft>
                <a:spcPts val="1200"/>
              </a:spcAft>
            </a:pPr>
            <a:r>
              <a:rPr lang="en-US" sz="2800" smtClean="0"/>
              <a:t>Abnormal semen analysis</a:t>
            </a:r>
          </a:p>
          <a:p>
            <a:pPr>
              <a:lnSpc>
                <a:spcPct val="80000"/>
              </a:lnSpc>
              <a:spcAft>
                <a:spcPts val="1200"/>
              </a:spcAft>
            </a:pPr>
            <a:r>
              <a:rPr lang="en-US" sz="2800" smtClean="0"/>
              <a:t>Elevated basal LH and FSH levels</a:t>
            </a:r>
          </a:p>
          <a:p>
            <a:pPr lvl="1">
              <a:lnSpc>
                <a:spcPct val="80000"/>
              </a:lnSpc>
            </a:pPr>
            <a:endParaRPr lang="en-US" sz="2400" smtClean="0"/>
          </a:p>
          <a:p>
            <a:pPr lvl="1">
              <a:lnSpc>
                <a:spcPct val="80000"/>
              </a:lnSpc>
            </a:pPr>
            <a:endParaRPr lang="en-US" sz="2400" smtClean="0"/>
          </a:p>
          <a:p>
            <a:pPr lvl="1">
              <a:lnSpc>
                <a:spcPct val="80000"/>
              </a:lnSpc>
            </a:pPr>
            <a:endParaRPr lang="en-US" sz="2400" smtClean="0"/>
          </a:p>
        </p:txBody>
      </p:sp>
      <p:pic>
        <p:nvPicPr>
          <p:cNvPr id="33795" name="Picture 6" descr="balance-scale"/>
          <p:cNvPicPr>
            <a:picLocks noChangeAspect="1" noChangeArrowheads="1"/>
          </p:cNvPicPr>
          <p:nvPr/>
        </p:nvPicPr>
        <p:blipFill>
          <a:blip r:embed="rId3"/>
          <a:srcRect/>
          <a:stretch>
            <a:fillRect/>
          </a:stretch>
        </p:blipFill>
        <p:spPr bwMode="auto">
          <a:xfrm>
            <a:off x="5715000" y="4792663"/>
            <a:ext cx="3217863" cy="2065337"/>
          </a:xfrm>
          <a:prstGeom prst="rect">
            <a:avLst/>
          </a:prstGeom>
          <a:noFill/>
          <a:ln w="9525">
            <a:noFill/>
            <a:miter lim="800000"/>
            <a:headEnd/>
            <a:tailEnd/>
          </a:ln>
        </p:spPr>
      </p:pic>
      <p:sp>
        <p:nvSpPr>
          <p:cNvPr id="5" name="Rectangle 8"/>
          <p:cNvSpPr>
            <a:spLocks noChangeArrowheads="1"/>
          </p:cNvSpPr>
          <p:nvPr/>
        </p:nvSpPr>
        <p:spPr bwMode="auto">
          <a:xfrm>
            <a:off x="5562600" y="5715000"/>
            <a:ext cx="1524000" cy="400050"/>
          </a:xfrm>
          <a:prstGeom prst="rect">
            <a:avLst/>
          </a:prstGeom>
          <a:solidFill>
            <a:schemeClr val="bg1">
              <a:alpha val="75000"/>
            </a:schemeClr>
          </a:solidFill>
          <a:ln w="9525">
            <a:noFill/>
            <a:miter lim="800000"/>
            <a:headEnd/>
            <a:tailEnd/>
          </a:ln>
          <a:effectLst/>
        </p:spPr>
        <p:txBody>
          <a:bodyPr>
            <a:spAutoFit/>
          </a:bodyPr>
          <a:lstStyle/>
          <a:p>
            <a:pPr algn="ctr" eaLnBrk="0" fontAlgn="auto" hangingPunct="0">
              <a:spcBef>
                <a:spcPts val="0"/>
              </a:spcBef>
              <a:spcAft>
                <a:spcPts val="0"/>
              </a:spcAft>
              <a:defRPr/>
            </a:pPr>
            <a:r>
              <a:rPr lang="en-US" sz="2000" dirty="0">
                <a:solidFill>
                  <a:srgbClr val="FF0000"/>
                </a:solidFill>
                <a:effectLst>
                  <a:outerShdw blurRad="38100" dist="38100" dir="2700000" algn="tl">
                    <a:srgbClr val="C0C0C0"/>
                  </a:outerShdw>
                </a:effectLst>
                <a:latin typeface="Tahoma" pitchFamily="34" charset="0"/>
              </a:rPr>
              <a:t>Infertility</a:t>
            </a:r>
            <a:endParaRPr lang="en-US" sz="2000" dirty="0">
              <a:solidFill>
                <a:srgbClr val="FF0000"/>
              </a:solidFill>
              <a:effectLst>
                <a:outerShdw blurRad="38100" dist="38100" dir="2700000" algn="tl">
                  <a:srgbClr val="C0C0C0"/>
                </a:outerShdw>
              </a:effectLst>
              <a:latin typeface="Tahoma" pitchFamily="34" charset="0"/>
            </a:endParaRPr>
          </a:p>
        </p:txBody>
      </p:sp>
      <p:sp>
        <p:nvSpPr>
          <p:cNvPr id="6" name="Rectangle 7"/>
          <p:cNvSpPr>
            <a:spLocks noChangeArrowheads="1"/>
          </p:cNvSpPr>
          <p:nvPr/>
        </p:nvSpPr>
        <p:spPr bwMode="auto">
          <a:xfrm>
            <a:off x="7548563" y="5410200"/>
            <a:ext cx="1595437" cy="708025"/>
          </a:xfrm>
          <a:prstGeom prst="rect">
            <a:avLst/>
          </a:prstGeom>
          <a:solidFill>
            <a:schemeClr val="bg1">
              <a:alpha val="75000"/>
            </a:schemeClr>
          </a:solidFill>
          <a:ln w="9525">
            <a:noFill/>
            <a:miter lim="800000"/>
            <a:headEnd/>
            <a:tailEnd/>
          </a:ln>
          <a:effectLst/>
        </p:spPr>
        <p:txBody>
          <a:bodyPr>
            <a:spAutoFit/>
          </a:bodyPr>
          <a:lstStyle/>
          <a:p>
            <a:pPr algn="ctr" eaLnBrk="0" fontAlgn="auto" hangingPunct="0">
              <a:spcBef>
                <a:spcPts val="0"/>
              </a:spcBef>
              <a:spcAft>
                <a:spcPts val="0"/>
              </a:spcAft>
              <a:defRPr/>
            </a:pPr>
            <a:r>
              <a:rPr lang="en-US" sz="2000" dirty="0">
                <a:solidFill>
                  <a:srgbClr val="FF0000"/>
                </a:solidFill>
                <a:effectLst>
                  <a:outerShdw blurRad="38100" dist="38100" dir="2700000" algn="tl">
                    <a:srgbClr val="C0C0C0"/>
                  </a:outerShdw>
                </a:effectLst>
                <a:latin typeface="Tahoma" pitchFamily="34" charset="0"/>
              </a:rPr>
              <a:t>Unnecessary</a:t>
            </a:r>
          </a:p>
          <a:p>
            <a:pPr algn="ctr" eaLnBrk="0" fontAlgn="auto" hangingPunct="0">
              <a:spcBef>
                <a:spcPts val="0"/>
              </a:spcBef>
              <a:spcAft>
                <a:spcPts val="0"/>
              </a:spcAft>
              <a:defRPr/>
            </a:pPr>
            <a:r>
              <a:rPr lang="en-US" sz="2000" dirty="0">
                <a:solidFill>
                  <a:srgbClr val="FF0000"/>
                </a:solidFill>
                <a:effectLst>
                  <a:outerShdw blurRad="38100" dist="38100" dir="2700000" algn="tl">
                    <a:srgbClr val="C0C0C0"/>
                  </a:outerShdw>
                </a:effectLst>
                <a:latin typeface="Tahoma" pitchFamily="34" charset="0"/>
              </a:rPr>
              <a:t>Surgery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81200"/>
            <a:ext cx="8229600" cy="1143000"/>
          </a:xfrm>
        </p:spPr>
        <p:txBody>
          <a:bodyPr/>
          <a:lstStyle/>
          <a:p>
            <a:pPr algn="ctr" fontAlgn="auto">
              <a:spcAft>
                <a:spcPts val="0"/>
              </a:spcAft>
              <a:defRPr/>
            </a:pPr>
            <a:r>
              <a:rPr lang="en-US" smtClean="0"/>
              <a:t>Testicular Tumors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0"/>
            <a:ext cx="8229600" cy="1143000"/>
          </a:xfrm>
        </p:spPr>
        <p:txBody>
          <a:bodyPr/>
          <a:lstStyle/>
          <a:p>
            <a:pPr fontAlgn="auto">
              <a:spcAft>
                <a:spcPts val="0"/>
              </a:spcAft>
              <a:defRPr/>
            </a:pPr>
            <a:r>
              <a:rPr lang="en-US" smtClean="0"/>
              <a:t>Testicular Tumor Epidemiology</a:t>
            </a:r>
          </a:p>
        </p:txBody>
      </p:sp>
      <p:sp>
        <p:nvSpPr>
          <p:cNvPr id="36866" name="Rectangle 3"/>
          <p:cNvSpPr>
            <a:spLocks noGrp="1" noChangeArrowheads="1"/>
          </p:cNvSpPr>
          <p:nvPr>
            <p:ph type="body" idx="1"/>
          </p:nvPr>
        </p:nvSpPr>
        <p:spPr>
          <a:xfrm>
            <a:off x="609600" y="1600200"/>
            <a:ext cx="8229600" cy="4525963"/>
          </a:xfrm>
        </p:spPr>
        <p:txBody>
          <a:bodyPr/>
          <a:lstStyle/>
          <a:p>
            <a:r>
              <a:rPr lang="en-US" smtClean="0"/>
              <a:t>Most common solid cancer in 15-34 yo males</a:t>
            </a:r>
          </a:p>
          <a:p>
            <a:r>
              <a:rPr lang="en-US" smtClean="0"/>
              <a:t>Risk factors:</a:t>
            </a:r>
          </a:p>
          <a:p>
            <a:pPr lvl="1"/>
            <a:r>
              <a:rPr lang="en-US" smtClean="0"/>
              <a:t>Cryptorchidism (undescended testicle)*</a:t>
            </a:r>
          </a:p>
          <a:p>
            <a:pPr lvl="1"/>
            <a:r>
              <a:rPr lang="en-US" smtClean="0"/>
              <a:t>Family history of testicular cancer</a:t>
            </a:r>
          </a:p>
          <a:p>
            <a:pPr lvl="1"/>
            <a:r>
              <a:rPr lang="en-US" smtClean="0"/>
              <a:t>HIV infection</a:t>
            </a:r>
          </a:p>
          <a:p>
            <a:pPr lvl="1"/>
            <a:r>
              <a:rPr lang="en-US" smtClean="0"/>
              <a:t>Prior germ cell tumor (intra or extragonadal)</a:t>
            </a:r>
          </a:p>
          <a:p>
            <a:pPr lvl="1"/>
            <a:r>
              <a:rPr lang="en-US" smtClean="0"/>
              <a:t>Prior tumor in contralateral testicle</a:t>
            </a:r>
          </a:p>
          <a:p>
            <a:pPr lvl="1"/>
            <a:r>
              <a:rPr lang="en-US" smtClean="0"/>
              <a:t>History of mumps orchitis</a:t>
            </a:r>
          </a:p>
          <a:p>
            <a:pPr lvl="1"/>
            <a:r>
              <a:rPr lang="en-US" smtClean="0"/>
              <a:t>Trauma</a:t>
            </a:r>
          </a:p>
          <a:p>
            <a:pPr lvl="1">
              <a:buFont typeface="Verdana" pitchFamily="34" charset="0"/>
              <a:buNone/>
            </a:pPr>
            <a:endParaRPr lang="en-US" smtClean="0"/>
          </a:p>
          <a:p>
            <a:pPr lvl="1">
              <a:buFont typeface="Verdana" pitchFamily="34" charset="0"/>
              <a:buNone/>
            </a:pPr>
            <a:r>
              <a:rPr lang="en-US" smtClean="0"/>
              <a:t>* Most significant risk factor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1"/>
          <p:cNvSpPr>
            <a:spLocks noGrp="1"/>
          </p:cNvSpPr>
          <p:nvPr>
            <p:ph idx="1"/>
          </p:nvPr>
        </p:nvSpPr>
        <p:spPr/>
        <p:txBody>
          <a:bodyPr/>
          <a:lstStyle/>
          <a:p>
            <a:r>
              <a:rPr lang="en-US" smtClean="0"/>
              <a:t>Most significant risk factor for developing testicular cancer</a:t>
            </a:r>
          </a:p>
          <a:p>
            <a:pPr>
              <a:spcBef>
                <a:spcPts val="1800"/>
              </a:spcBef>
            </a:pPr>
            <a:r>
              <a:rPr lang="en-US" smtClean="0"/>
              <a:t>Patients with history of cryptorchidism</a:t>
            </a:r>
          </a:p>
          <a:p>
            <a:pPr lvl="1"/>
            <a:r>
              <a:rPr lang="en-US" smtClean="0"/>
              <a:t>2.5-11 times higher risk of cancer</a:t>
            </a:r>
          </a:p>
          <a:p>
            <a:pPr lvl="1"/>
            <a:r>
              <a:rPr lang="en-US" smtClean="0"/>
              <a:t>BUT only 1-5% pts w/ prior undescended testis actually develop cancer (not 100%)</a:t>
            </a:r>
          </a:p>
          <a:p>
            <a:pPr lvl="1"/>
            <a:r>
              <a:rPr lang="en-US" smtClean="0"/>
              <a:t>Incidence may be decreased by early orchiopexy</a:t>
            </a:r>
          </a:p>
          <a:p>
            <a:pPr>
              <a:spcBef>
                <a:spcPts val="1800"/>
              </a:spcBef>
            </a:pPr>
            <a:r>
              <a:rPr lang="en-US" smtClean="0"/>
              <a:t>BUT 90% of germ cell tumors occur in patients with NO history of cryptorchidism</a:t>
            </a:r>
          </a:p>
        </p:txBody>
      </p:sp>
      <p:sp>
        <p:nvSpPr>
          <p:cNvPr id="3" name="Title 2"/>
          <p:cNvSpPr>
            <a:spLocks noGrp="1"/>
          </p:cNvSpPr>
          <p:nvPr>
            <p:ph type="title"/>
          </p:nvPr>
        </p:nvSpPr>
        <p:spPr/>
        <p:txBody>
          <a:bodyPr/>
          <a:lstStyle/>
          <a:p>
            <a:pPr algn="ctr" fontAlgn="auto">
              <a:spcAft>
                <a:spcPts val="0"/>
              </a:spcAft>
              <a:defRPr/>
            </a:pPr>
            <a:r>
              <a:rPr lang="en-US" dirty="0" smtClean="0"/>
              <a:t>A Little Note on </a:t>
            </a:r>
            <a:r>
              <a:rPr lang="en-US" dirty="0" err="1" smtClean="0"/>
              <a:t>Cryptorchidism</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Content Placeholder 1"/>
          <p:cNvSpPr>
            <a:spLocks noGrp="1"/>
          </p:cNvSpPr>
          <p:nvPr>
            <p:ph idx="1"/>
          </p:nvPr>
        </p:nvSpPr>
        <p:spPr/>
        <p:txBody>
          <a:bodyPr/>
          <a:lstStyle/>
          <a:p>
            <a:r>
              <a:rPr lang="en-US" smtClean="0"/>
              <a:t>History:</a:t>
            </a:r>
          </a:p>
          <a:p>
            <a:pPr lvl="1"/>
            <a:r>
              <a:rPr lang="en-US" smtClean="0"/>
              <a:t>Painless mass found on exam</a:t>
            </a:r>
          </a:p>
          <a:p>
            <a:pPr lvl="1"/>
            <a:r>
              <a:rPr lang="en-US" smtClean="0"/>
              <a:t>Dull achy feeling or heaviness (30-40%)</a:t>
            </a:r>
          </a:p>
          <a:p>
            <a:pPr lvl="1"/>
            <a:r>
              <a:rPr lang="en-US" smtClean="0"/>
              <a:t>Acute testicular pain (10%) – due to hemorrhage or infarction)</a:t>
            </a:r>
          </a:p>
          <a:p>
            <a:pPr lvl="1"/>
            <a:endParaRPr lang="en-US" smtClean="0"/>
          </a:p>
          <a:p>
            <a:r>
              <a:rPr lang="en-US" smtClean="0"/>
              <a:t>Physical Exam:</a:t>
            </a:r>
          </a:p>
          <a:p>
            <a:pPr lvl="1"/>
            <a:r>
              <a:rPr lang="en-US" smtClean="0"/>
              <a:t>Firm, nontender mass</a:t>
            </a:r>
          </a:p>
          <a:p>
            <a:pPr lvl="1"/>
            <a:r>
              <a:rPr lang="en-US" smtClean="0"/>
              <a:t>Does not transilluminate</a:t>
            </a:r>
          </a:p>
          <a:p>
            <a:pPr lvl="1"/>
            <a:r>
              <a:rPr lang="en-US" smtClean="0"/>
              <a:t>Reactive hydrocele may be present</a:t>
            </a:r>
          </a:p>
        </p:txBody>
      </p:sp>
      <p:sp>
        <p:nvSpPr>
          <p:cNvPr id="3" name="Title 2"/>
          <p:cNvSpPr>
            <a:spLocks noGrp="1"/>
          </p:cNvSpPr>
          <p:nvPr>
            <p:ph type="title"/>
          </p:nvPr>
        </p:nvSpPr>
        <p:spPr/>
        <p:txBody>
          <a:bodyPr/>
          <a:lstStyle/>
          <a:p>
            <a:pPr algn="ctr" fontAlgn="auto">
              <a:spcAft>
                <a:spcPts val="0"/>
              </a:spcAft>
              <a:defRPr/>
            </a:pPr>
            <a:r>
              <a:rPr lang="en-US" dirty="0" smtClean="0"/>
              <a:t>Testicular Tumors – </a:t>
            </a:r>
            <a:r>
              <a:rPr lang="en-US" dirty="0" err="1" smtClean="0"/>
              <a:t>Hx</a:t>
            </a:r>
            <a:r>
              <a:rPr lang="en-US" dirty="0" smtClean="0"/>
              <a:t> and PE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81200"/>
            <a:ext cx="8229600" cy="1143000"/>
          </a:xfrm>
        </p:spPr>
        <p:txBody>
          <a:bodyPr/>
          <a:lstStyle/>
          <a:p>
            <a:pPr algn="ctr" fontAlgn="auto">
              <a:spcAft>
                <a:spcPts val="0"/>
              </a:spcAft>
              <a:defRPr/>
            </a:pPr>
            <a:r>
              <a:rPr lang="en-US" dirty="0" err="1" smtClean="0"/>
              <a:t>Hydroceles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Content Placeholder 1"/>
          <p:cNvSpPr>
            <a:spLocks noGrp="1"/>
          </p:cNvSpPr>
          <p:nvPr>
            <p:ph idx="1"/>
          </p:nvPr>
        </p:nvSpPr>
        <p:spPr/>
        <p:txBody>
          <a:bodyPr/>
          <a:lstStyle/>
          <a:p>
            <a:r>
              <a:rPr lang="en-US" smtClean="0"/>
              <a:t>Testicular ultrasound is very accurate test</a:t>
            </a:r>
          </a:p>
          <a:p>
            <a:r>
              <a:rPr lang="en-US" smtClean="0"/>
              <a:t>If U/S unequivical, testicular MRI may help determine if mass is benign or malignant</a:t>
            </a:r>
          </a:p>
          <a:p>
            <a:r>
              <a:rPr lang="en-US" smtClean="0"/>
              <a:t>Chest X-ray</a:t>
            </a:r>
          </a:p>
          <a:p>
            <a:r>
              <a:rPr lang="en-US" smtClean="0"/>
              <a:t>CT scan of abdomen and pelvis </a:t>
            </a:r>
          </a:p>
          <a:p>
            <a:r>
              <a:rPr lang="en-US" smtClean="0"/>
              <a:t>Immediate referral to urologist or oncologist</a:t>
            </a:r>
          </a:p>
        </p:txBody>
      </p:sp>
      <p:sp>
        <p:nvSpPr>
          <p:cNvPr id="3" name="Title 2"/>
          <p:cNvSpPr>
            <a:spLocks noGrp="1"/>
          </p:cNvSpPr>
          <p:nvPr>
            <p:ph type="title"/>
          </p:nvPr>
        </p:nvSpPr>
        <p:spPr/>
        <p:txBody>
          <a:bodyPr/>
          <a:lstStyle/>
          <a:p>
            <a:pPr algn="ctr" fontAlgn="auto">
              <a:spcAft>
                <a:spcPts val="0"/>
              </a:spcAft>
              <a:defRPr/>
            </a:pPr>
            <a:r>
              <a:rPr lang="en-US" dirty="0" smtClean="0"/>
              <a:t>Diagnosis/Management</a:t>
            </a:r>
            <a:endParaRPr lang="en-US" dirty="0"/>
          </a:p>
        </p:txBody>
      </p:sp>
      <p:sp>
        <p:nvSpPr>
          <p:cNvPr id="4" name="Right Brace 3"/>
          <p:cNvSpPr/>
          <p:nvPr/>
        </p:nvSpPr>
        <p:spPr>
          <a:xfrm>
            <a:off x="6096000" y="2819400"/>
            <a:ext cx="304800" cy="9144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0964" name="TextBox 4"/>
          <p:cNvSpPr txBox="1">
            <a:spLocks noChangeArrowheads="1"/>
          </p:cNvSpPr>
          <p:nvPr/>
        </p:nvSpPr>
        <p:spPr bwMode="auto">
          <a:xfrm>
            <a:off x="6553200" y="2971800"/>
            <a:ext cx="1447800" cy="646113"/>
          </a:xfrm>
          <a:prstGeom prst="rect">
            <a:avLst/>
          </a:prstGeom>
          <a:noFill/>
          <a:ln w="9525">
            <a:noFill/>
            <a:miter lim="800000"/>
            <a:headEnd/>
            <a:tailEnd/>
          </a:ln>
        </p:spPr>
        <p:txBody>
          <a:bodyPr>
            <a:spAutoFit/>
          </a:bodyPr>
          <a:lstStyle/>
          <a:p>
            <a:r>
              <a:rPr lang="en-US">
                <a:latin typeface="Lucida Sans Unicode" pitchFamily="34" charset="0"/>
              </a:rPr>
              <a:t>Look for metastases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138"/>
            <a:ext cx="8534400" cy="4767262"/>
          </a:xfrm>
        </p:spPr>
        <p:txBody>
          <a:bodyPr>
            <a:normAutofit lnSpcReduction="10000"/>
          </a:bodyPr>
          <a:lstStyle/>
          <a:p>
            <a:pPr marL="365760" indent="-256032" fontAlgn="auto">
              <a:spcAft>
                <a:spcPts val="0"/>
              </a:spcAft>
              <a:buFont typeface="Wingdings 3"/>
              <a:buChar char=""/>
              <a:defRPr/>
            </a:pPr>
            <a:r>
              <a:rPr lang="en-US" dirty="0" smtClean="0"/>
              <a:t>Why is it controversial?</a:t>
            </a:r>
          </a:p>
          <a:p>
            <a:pPr marL="621792" lvl="1" fontAlgn="auto">
              <a:spcBef>
                <a:spcPts val="324"/>
              </a:spcBef>
              <a:spcAft>
                <a:spcPts val="0"/>
              </a:spcAft>
              <a:buFont typeface="Verdana"/>
              <a:buChar char="◦"/>
              <a:defRPr/>
            </a:pPr>
            <a:r>
              <a:rPr lang="en-US" dirty="0" smtClean="0"/>
              <a:t>Specificity, sensitivity, and PPV unknown</a:t>
            </a:r>
          </a:p>
          <a:p>
            <a:pPr marL="621792" lvl="1" fontAlgn="auto">
              <a:spcBef>
                <a:spcPts val="324"/>
              </a:spcBef>
              <a:spcAft>
                <a:spcPts val="0"/>
              </a:spcAft>
              <a:buFont typeface="Verdana"/>
              <a:buChar char="◦"/>
              <a:defRPr/>
            </a:pPr>
            <a:r>
              <a:rPr lang="en-US" dirty="0" smtClean="0"/>
              <a:t>Does not appear to change </a:t>
            </a:r>
            <a:r>
              <a:rPr lang="en-US" b="1" dirty="0" smtClean="0"/>
              <a:t>mortality</a:t>
            </a:r>
            <a:r>
              <a:rPr lang="en-US" dirty="0" smtClean="0"/>
              <a:t> –due to low incidence of disease and high survival rates</a:t>
            </a:r>
          </a:p>
          <a:p>
            <a:pPr marL="365760" indent="-256032" fontAlgn="auto">
              <a:spcAft>
                <a:spcPts val="0"/>
              </a:spcAft>
              <a:buFont typeface="Wingdings 3"/>
              <a:buChar char=""/>
              <a:defRPr/>
            </a:pPr>
            <a:r>
              <a:rPr lang="en-US" dirty="0" smtClean="0"/>
              <a:t>We recommend teaching males &gt;15 </a:t>
            </a:r>
            <a:r>
              <a:rPr lang="en-US" dirty="0" err="1" smtClean="0"/>
              <a:t>yo</a:t>
            </a:r>
            <a:r>
              <a:rPr lang="en-US" dirty="0" smtClean="0"/>
              <a:t> how to do exam and encouraging monthly exams</a:t>
            </a:r>
          </a:p>
          <a:p>
            <a:pPr marL="621792" lvl="1" fontAlgn="auto">
              <a:spcBef>
                <a:spcPts val="324"/>
              </a:spcBef>
              <a:spcAft>
                <a:spcPts val="0"/>
              </a:spcAft>
              <a:buFont typeface="Verdana"/>
              <a:buChar char="◦"/>
              <a:defRPr/>
            </a:pPr>
            <a:r>
              <a:rPr lang="en-US" dirty="0" smtClean="0"/>
              <a:t>*Stress importance in patients with risk factors</a:t>
            </a:r>
          </a:p>
          <a:p>
            <a:pPr marL="365760" indent="-256032" fontAlgn="auto">
              <a:spcAft>
                <a:spcPts val="0"/>
              </a:spcAft>
              <a:buFont typeface="Wingdings 3"/>
              <a:buChar char=""/>
              <a:defRPr/>
            </a:pPr>
            <a:r>
              <a:rPr lang="en-US" dirty="0" smtClean="0"/>
              <a:t>How to do self-exam?</a:t>
            </a:r>
          </a:p>
          <a:p>
            <a:pPr marL="621792" lvl="1" fontAlgn="auto">
              <a:spcBef>
                <a:spcPts val="324"/>
              </a:spcBef>
              <a:spcAft>
                <a:spcPts val="0"/>
              </a:spcAft>
              <a:buFont typeface="Verdana"/>
              <a:buChar char="◦"/>
              <a:defRPr/>
            </a:pPr>
            <a:r>
              <a:rPr lang="en-US" dirty="0" smtClean="0"/>
              <a:t>Best done after warm shower to relax scrotal tissue</a:t>
            </a:r>
          </a:p>
          <a:p>
            <a:pPr marL="621792" lvl="1" fontAlgn="auto">
              <a:spcBef>
                <a:spcPts val="324"/>
              </a:spcBef>
              <a:spcAft>
                <a:spcPts val="0"/>
              </a:spcAft>
              <a:buFont typeface="Verdana"/>
              <a:buChar char="◦"/>
              <a:defRPr/>
            </a:pPr>
            <a:r>
              <a:rPr lang="en-US" dirty="0" smtClean="0"/>
              <a:t>Roll testicle between thumb and index/middle fingers</a:t>
            </a:r>
          </a:p>
          <a:p>
            <a:pPr marL="621792" lvl="1" fontAlgn="auto">
              <a:spcBef>
                <a:spcPts val="324"/>
              </a:spcBef>
              <a:spcAft>
                <a:spcPts val="0"/>
              </a:spcAft>
              <a:buFont typeface="Verdana"/>
              <a:buChar char="◦"/>
              <a:defRPr/>
            </a:pPr>
            <a:r>
              <a:rPr lang="en-US" dirty="0" smtClean="0"/>
              <a:t>Feel for lumps, hardness, or thickness</a:t>
            </a:r>
          </a:p>
          <a:p>
            <a:pPr marL="621792" lvl="1" fontAlgn="auto">
              <a:spcBef>
                <a:spcPts val="324"/>
              </a:spcBef>
              <a:spcAft>
                <a:spcPts val="0"/>
              </a:spcAft>
              <a:buFont typeface="Verdana"/>
              <a:buChar char="◦"/>
              <a:defRPr/>
            </a:pPr>
            <a:r>
              <a:rPr lang="en-US" dirty="0" smtClean="0"/>
              <a:t>Compare to last exam and opposite side</a:t>
            </a: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t>Self-Testicular Exam</a:t>
            </a:r>
            <a:br>
              <a:rPr lang="en-US" dirty="0" smtClean="0"/>
            </a:br>
            <a:r>
              <a:rPr lang="en-US" dirty="0" smtClean="0"/>
              <a:t>To Do…or Not To Do?</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graphicFrame>
        <p:nvGraphicFramePr>
          <p:cNvPr id="1026" name="Organization Chart 7"/>
          <p:cNvGraphicFramePr>
            <a:graphicFrameLocks/>
          </p:cNvGraphicFramePr>
          <p:nvPr>
            <p:ph sz="half" idx="1"/>
          </p:nvPr>
        </p:nvGraphicFramePr>
        <p:xfrm>
          <a:off x="381000" y="304800"/>
          <a:ext cx="8458200" cy="2667000"/>
        </p:xfrm>
        <a:graphic>
          <a:graphicData uri="http://schemas.openxmlformats.org/drawingml/2006/compatibility">
            <com:legacyDrawing xmlns:com="http://schemas.openxmlformats.org/drawingml/2006/compatibility" spid="_x0000_s1026"/>
          </a:graphicData>
        </a:graphic>
      </p:graphicFrame>
      <p:sp>
        <p:nvSpPr>
          <p:cNvPr id="1034" name="Rectangle 18"/>
          <p:cNvSpPr>
            <a:spLocks noGrp="1" noChangeArrowheads="1"/>
          </p:cNvSpPr>
          <p:nvPr>
            <p:ph type="body" sz="half" idx="2"/>
          </p:nvPr>
        </p:nvSpPr>
        <p:spPr>
          <a:xfrm>
            <a:off x="0" y="3124200"/>
            <a:ext cx="9144000" cy="3352800"/>
          </a:xfrm>
        </p:spPr>
        <p:txBody>
          <a:bodyPr/>
          <a:lstStyle/>
          <a:p>
            <a:pPr>
              <a:buFontTx/>
              <a:buNone/>
            </a:pPr>
            <a:r>
              <a:rPr lang="en-US" sz="2500" smtClean="0"/>
              <a:t>*  40% of germ cells		*  Embryonal, teratoma, </a:t>
            </a:r>
          </a:p>
          <a:p>
            <a:pPr>
              <a:buFontTx/>
              <a:buNone/>
            </a:pPr>
            <a:r>
              <a:rPr lang="en-US" sz="2500" smtClean="0"/>
              <a:t>*  Peak 25-45 yo			yolk sac, choriocarcinoma</a:t>
            </a:r>
          </a:p>
          <a:p>
            <a:pPr>
              <a:buFontTx/>
              <a:buNone/>
            </a:pPr>
            <a:r>
              <a:rPr lang="en-US" sz="2500" smtClean="0"/>
              <a:t>*  25% w/ mets at dx		*  Peak 15-30 yo		</a:t>
            </a:r>
          </a:p>
          <a:p>
            <a:pPr>
              <a:buFontTx/>
              <a:buNone/>
            </a:pPr>
            <a:r>
              <a:rPr lang="en-US" sz="2500" smtClean="0"/>
              <a:t>*  0% AFP+, 9% HCG+		*  60-70% w/ mets at dx</a:t>
            </a:r>
          </a:p>
          <a:p>
            <a:pPr>
              <a:buFontTx/>
              <a:buNone/>
            </a:pPr>
            <a:r>
              <a:rPr lang="en-US" sz="2500" smtClean="0"/>
              <a:t>*	Slightly higher survival	*  65% AFP+, 56% HCG+</a:t>
            </a:r>
          </a:p>
        </p:txBody>
      </p:sp>
      <p:sp>
        <p:nvSpPr>
          <p:cNvPr id="4" name="Rounded Rectangle 3"/>
          <p:cNvSpPr/>
          <p:nvPr/>
        </p:nvSpPr>
        <p:spPr>
          <a:xfrm>
            <a:off x="3200400" y="914400"/>
            <a:ext cx="2971800" cy="381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95% of testicular tumors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1219200"/>
          </a:xfrm>
        </p:spPr>
        <p:txBody>
          <a:bodyPr>
            <a:normAutofit fontScale="90000"/>
          </a:bodyPr>
          <a:lstStyle/>
          <a:p>
            <a:pPr algn="ctr" fontAlgn="auto">
              <a:spcAft>
                <a:spcPts val="0"/>
              </a:spcAft>
              <a:defRPr/>
            </a:pPr>
            <a:r>
              <a:rPr lang="en-US" dirty="0" smtClean="0"/>
              <a:t>Scrotal Lumps and Bumps</a:t>
            </a:r>
            <a:br>
              <a:rPr lang="en-US" dirty="0" smtClean="0"/>
            </a:br>
            <a:r>
              <a:rPr lang="en-US" dirty="0" smtClean="0"/>
              <a:t>In Summary</a:t>
            </a:r>
            <a:endParaRPr lang="en-US" dirty="0"/>
          </a:p>
        </p:txBody>
      </p:sp>
      <p:pic>
        <p:nvPicPr>
          <p:cNvPr id="46082" name="Picture 6" descr="k7a07607"/>
          <p:cNvPicPr>
            <a:picLocks noChangeAspect="1" noChangeArrowheads="1"/>
          </p:cNvPicPr>
          <p:nvPr/>
        </p:nvPicPr>
        <p:blipFill>
          <a:blip r:embed="rId2"/>
          <a:srcRect l="4982" t="9045" r="4982" b="9045"/>
          <a:stretch>
            <a:fillRect/>
          </a:stretch>
        </p:blipFill>
        <p:spPr bwMode="auto">
          <a:xfrm>
            <a:off x="1828800" y="1219200"/>
            <a:ext cx="5702300" cy="4343400"/>
          </a:xfrm>
          <a:prstGeom prst="rect">
            <a:avLst/>
          </a:prstGeom>
          <a:noFill/>
          <a:ln w="9525">
            <a:noFill/>
            <a:miter lim="800000"/>
            <a:headEnd/>
            <a:tailEnd/>
          </a:ln>
        </p:spPr>
      </p:pic>
      <p:sp>
        <p:nvSpPr>
          <p:cNvPr id="46083" name="TextBox 7"/>
          <p:cNvSpPr txBox="1">
            <a:spLocks noChangeArrowheads="1"/>
          </p:cNvSpPr>
          <p:nvPr/>
        </p:nvSpPr>
        <p:spPr bwMode="auto">
          <a:xfrm>
            <a:off x="1905000" y="5562600"/>
            <a:ext cx="5486400" cy="984250"/>
          </a:xfrm>
          <a:prstGeom prst="rect">
            <a:avLst/>
          </a:prstGeom>
          <a:noFill/>
          <a:ln w="9525">
            <a:noFill/>
            <a:miter lim="800000"/>
            <a:headEnd/>
            <a:tailEnd/>
          </a:ln>
        </p:spPr>
        <p:txBody>
          <a:bodyPr>
            <a:spAutoFit/>
          </a:bodyPr>
          <a:lstStyle/>
          <a:p>
            <a:pPr algn="ctr"/>
            <a:r>
              <a:rPr lang="en-US" sz="2000">
                <a:latin typeface="Lucida Sans Unicode" pitchFamily="34" charset="0"/>
              </a:rPr>
              <a:t>Keep normal anatomy in mind as you go through a genital exam</a:t>
            </a:r>
          </a:p>
          <a:p>
            <a:pPr algn="ctr"/>
            <a:endParaRPr lang="en-US">
              <a:latin typeface="Lucida Sans Unicode"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bwMode="auto">
          <a:xfrm>
            <a:off x="457200" y="274638"/>
            <a:ext cx="8229600" cy="3001962"/>
          </a:xfrm>
          <a:noFill/>
        </p:spPr>
        <p:txBody>
          <a:bodyPr wrap="square" lIns="91440" tIns="45720" rIns="91440" bIns="45720" numCol="1" anchorCtr="0" compatLnSpc="1">
            <a:prstTxWarp prst="textNoShape">
              <a:avLst/>
            </a:prstTxWarp>
          </a:bodyPr>
          <a:lstStyle/>
          <a:p>
            <a:r>
              <a:rPr lang="en-US" sz="2200" smtClean="0">
                <a:effectLst/>
              </a:rPr>
              <a:t>A 16 year old male presents for a routine physical examination.   On exam, you note a small scrotal swelling on the right side.  He denies pain, discharge, or urinary symptoms.  He didn’t even know the mass was there before you noted it.  The mass is anterior to the testicle and is nontender to palpation.  It has an orange glow when you shine a light through it.  The testicles themselves feel completely normal.  Which of the following is the </a:t>
            </a:r>
            <a:r>
              <a:rPr lang="en-US" sz="2200" b="0" smtClean="0">
                <a:effectLst/>
              </a:rPr>
              <a:t>most likely</a:t>
            </a:r>
            <a:r>
              <a:rPr lang="en-US" sz="2200" smtClean="0">
                <a:effectLst/>
              </a:rPr>
              <a:t> diagnosis?</a:t>
            </a:r>
          </a:p>
        </p:txBody>
      </p:sp>
      <p:sp>
        <p:nvSpPr>
          <p:cNvPr id="57347" name="Rectangle 3"/>
          <p:cNvSpPr>
            <a:spLocks noGrp="1"/>
          </p:cNvSpPr>
          <p:nvPr>
            <p:ph type="body" idx="1"/>
          </p:nvPr>
        </p:nvSpPr>
        <p:spPr>
          <a:xfrm>
            <a:off x="457200" y="3505200"/>
            <a:ext cx="8229600" cy="2730500"/>
          </a:xfrm>
        </p:spPr>
        <p:txBody>
          <a:bodyPr/>
          <a:lstStyle/>
          <a:p>
            <a:pPr marL="623888" indent="-514350">
              <a:lnSpc>
                <a:spcPct val="90000"/>
              </a:lnSpc>
              <a:buFont typeface="Wingdings 3" pitchFamily="18" charset="2"/>
              <a:buAutoNum type="alphaUcPeriod"/>
            </a:pPr>
            <a:r>
              <a:rPr lang="en-US" smtClean="0"/>
              <a:t>Varicocele</a:t>
            </a:r>
          </a:p>
          <a:p>
            <a:pPr marL="623888" indent="-514350">
              <a:lnSpc>
                <a:spcPct val="90000"/>
              </a:lnSpc>
              <a:buFont typeface="Wingdings 3" pitchFamily="18" charset="2"/>
              <a:buAutoNum type="alphaUcPeriod"/>
            </a:pPr>
            <a:r>
              <a:rPr lang="en-US" smtClean="0"/>
              <a:t>Hydrocele</a:t>
            </a:r>
          </a:p>
          <a:p>
            <a:pPr marL="623888" indent="-514350">
              <a:lnSpc>
                <a:spcPct val="90000"/>
              </a:lnSpc>
              <a:buFont typeface="Wingdings 3" pitchFamily="18" charset="2"/>
              <a:buAutoNum type="alphaUcPeriod"/>
            </a:pPr>
            <a:r>
              <a:rPr lang="en-US" smtClean="0"/>
              <a:t>Testicular tumor</a:t>
            </a:r>
          </a:p>
          <a:p>
            <a:pPr marL="623888" indent="-514350">
              <a:lnSpc>
                <a:spcPct val="90000"/>
              </a:lnSpc>
              <a:buFont typeface="Wingdings 3" pitchFamily="18" charset="2"/>
              <a:buAutoNum type="alphaUcPeriod"/>
            </a:pPr>
            <a:r>
              <a:rPr lang="en-US" smtClean="0"/>
              <a:t>Spermatocele</a:t>
            </a:r>
          </a:p>
          <a:p>
            <a:pPr marL="623888" indent="-514350">
              <a:lnSpc>
                <a:spcPct val="90000"/>
              </a:lnSpc>
              <a:buFont typeface="Wingdings 3" pitchFamily="18" charset="2"/>
              <a:buAutoNum type="alphaUcPeriod"/>
            </a:pPr>
            <a:r>
              <a:rPr lang="en-US" smtClean="0"/>
              <a:t>Unable to make a guess without a testicular ultrasound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bwMode="auto">
          <a:xfrm>
            <a:off x="457200" y="274638"/>
            <a:ext cx="8229600" cy="3001962"/>
          </a:xfrm>
          <a:noFill/>
        </p:spPr>
        <p:txBody>
          <a:bodyPr wrap="square" lIns="91440" tIns="45720" rIns="91440" bIns="45720" numCol="1" anchorCtr="0" compatLnSpc="1">
            <a:prstTxWarp prst="textNoShape">
              <a:avLst/>
            </a:prstTxWarp>
          </a:bodyPr>
          <a:lstStyle/>
          <a:p>
            <a:r>
              <a:rPr lang="en-US" sz="2200" smtClean="0">
                <a:effectLst/>
              </a:rPr>
              <a:t>A 16 year old male presents for a routine physical examination.   On exam, you note a small scrotal swelling on the right side.  He denies pain, discharge, or urinary symptoms.  He didn’t even know the mass was there before you noted it.  The mass is anterior to the testicle and is nontender to palpation.  It has an orange glow when you shine a light through it.  The testicles themselves feel completely normal.  Which of the following is the </a:t>
            </a:r>
            <a:r>
              <a:rPr lang="en-US" sz="2200" b="0" smtClean="0">
                <a:effectLst/>
              </a:rPr>
              <a:t>most likely</a:t>
            </a:r>
            <a:r>
              <a:rPr lang="en-US" sz="2200" smtClean="0">
                <a:effectLst/>
              </a:rPr>
              <a:t> diagnosis?</a:t>
            </a:r>
          </a:p>
        </p:txBody>
      </p:sp>
      <p:sp>
        <p:nvSpPr>
          <p:cNvPr id="64515" name="Rectangle 3"/>
          <p:cNvSpPr>
            <a:spLocks noGrp="1"/>
          </p:cNvSpPr>
          <p:nvPr>
            <p:ph type="body" idx="1"/>
          </p:nvPr>
        </p:nvSpPr>
        <p:spPr>
          <a:xfrm>
            <a:off x="457200" y="3505200"/>
            <a:ext cx="8229600" cy="2730500"/>
          </a:xfrm>
        </p:spPr>
        <p:txBody>
          <a:bodyPr/>
          <a:lstStyle/>
          <a:p>
            <a:pPr marL="623888" indent="-514350">
              <a:lnSpc>
                <a:spcPct val="90000"/>
              </a:lnSpc>
              <a:buFont typeface="Wingdings 3" pitchFamily="18" charset="2"/>
              <a:buAutoNum type="alphaUcPeriod"/>
            </a:pPr>
            <a:r>
              <a:rPr lang="en-US" smtClean="0"/>
              <a:t>Varicocele</a:t>
            </a:r>
          </a:p>
          <a:p>
            <a:pPr marL="623888" indent="-514350">
              <a:lnSpc>
                <a:spcPct val="90000"/>
              </a:lnSpc>
              <a:buFont typeface="Wingdings 3" pitchFamily="18" charset="2"/>
              <a:buAutoNum type="alphaUcPeriod"/>
            </a:pPr>
            <a:r>
              <a:rPr lang="en-US" smtClean="0">
                <a:solidFill>
                  <a:srgbClr val="FF0000"/>
                </a:solidFill>
              </a:rPr>
              <a:t>Hydrocele</a:t>
            </a:r>
          </a:p>
          <a:p>
            <a:pPr marL="623888" indent="-514350">
              <a:lnSpc>
                <a:spcPct val="90000"/>
              </a:lnSpc>
              <a:buFont typeface="Wingdings 3" pitchFamily="18" charset="2"/>
              <a:buAutoNum type="alphaUcPeriod"/>
            </a:pPr>
            <a:r>
              <a:rPr lang="en-US" smtClean="0"/>
              <a:t>Testicular tumor</a:t>
            </a:r>
          </a:p>
          <a:p>
            <a:pPr marL="623888" indent="-514350">
              <a:lnSpc>
                <a:spcPct val="90000"/>
              </a:lnSpc>
              <a:buFont typeface="Wingdings 3" pitchFamily="18" charset="2"/>
              <a:buAutoNum type="alphaUcPeriod"/>
            </a:pPr>
            <a:r>
              <a:rPr lang="en-US" smtClean="0"/>
              <a:t>Spermatocele</a:t>
            </a:r>
          </a:p>
          <a:p>
            <a:pPr marL="623888" indent="-514350">
              <a:lnSpc>
                <a:spcPct val="90000"/>
              </a:lnSpc>
              <a:buFont typeface="Wingdings 3" pitchFamily="18" charset="2"/>
              <a:buAutoNum type="alphaUcPeriod"/>
            </a:pPr>
            <a:r>
              <a:rPr lang="en-US" smtClean="0"/>
              <a:t>Unable to make a guess without a testicular ultrasound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p:cNvSpPr>
          <p:nvPr>
            <p:ph type="body" idx="1"/>
          </p:nvPr>
        </p:nvSpPr>
        <p:spPr/>
        <p:txBody>
          <a:bodyPr/>
          <a:lstStyle/>
          <a:p>
            <a:r>
              <a:rPr lang="en-US" sz="2300" b="1" smtClean="0"/>
              <a:t>Answer:  B.  </a:t>
            </a:r>
            <a:r>
              <a:rPr lang="en-US" sz="2300" smtClean="0"/>
              <a:t>This patient has a small, asymptomatic mass anterior to the testicle with a completely normal adjacent testicle which is consistent with a hydrocele.  This mass transilluminates (light passes through it) which is also consistent with a hydrocele.  A varicocele is superior to the testicle and does not transilluminate.  Testicular tumors are not able to be separated from the testicle and do not transilluminate.  Spermatoceles are  usually superioposterior to the testicle and may transilluminate since they are fluid filled.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xfrm>
            <a:off x="457200" y="274638"/>
            <a:ext cx="8229600" cy="2544762"/>
          </a:xfrm>
          <a:noFill/>
        </p:spPr>
        <p:txBody>
          <a:bodyPr wrap="square" lIns="91440" tIns="45720" rIns="91440" bIns="45720" numCol="1" anchorCtr="0" compatLnSpc="1">
            <a:prstTxWarp prst="textNoShape">
              <a:avLst/>
            </a:prstTxWarp>
          </a:bodyPr>
          <a:lstStyle/>
          <a:p>
            <a:r>
              <a:rPr lang="en-US" sz="2100" smtClean="0">
                <a:effectLst/>
              </a:rPr>
              <a:t>An 18 year old male presents for a routine physical examination.  He has no complaints.  On exam, you find a nontender swelling superior to the left testicle which does not transilluminate and seems to resemble a bag of worms.  The testicle itself is normal without tenderness or masses and seems to be symmetric to the unaffected side.  You suspect a varicocele.  Which of the following is the most appropriate next step in management?</a:t>
            </a:r>
          </a:p>
        </p:txBody>
      </p:sp>
      <p:sp>
        <p:nvSpPr>
          <p:cNvPr id="58371" name="Rectangle 3"/>
          <p:cNvSpPr>
            <a:spLocks noGrp="1"/>
          </p:cNvSpPr>
          <p:nvPr>
            <p:ph type="body" idx="1"/>
          </p:nvPr>
        </p:nvSpPr>
        <p:spPr>
          <a:xfrm>
            <a:off x="457200" y="3276600"/>
            <a:ext cx="8229600" cy="2730500"/>
          </a:xfrm>
        </p:spPr>
        <p:txBody>
          <a:bodyPr/>
          <a:lstStyle/>
          <a:p>
            <a:pPr marL="547688" indent="-438150">
              <a:buFont typeface="Wingdings 3" pitchFamily="18" charset="2"/>
              <a:buAutoNum type="alphaUcPeriod"/>
            </a:pPr>
            <a:r>
              <a:rPr lang="en-US" sz="2300" smtClean="0"/>
              <a:t>Reassurance that this is normal and recheck in a few months</a:t>
            </a:r>
          </a:p>
          <a:p>
            <a:pPr marL="547688" indent="-438150">
              <a:buFont typeface="Wingdings 3" pitchFamily="18" charset="2"/>
              <a:buAutoNum type="alphaUcPeriod"/>
            </a:pPr>
            <a:r>
              <a:rPr lang="en-US" sz="2300" smtClean="0"/>
              <a:t>Recommend sperm analysis to check fertility</a:t>
            </a:r>
          </a:p>
          <a:p>
            <a:pPr marL="547688" indent="-438150">
              <a:buFont typeface="Wingdings 3" pitchFamily="18" charset="2"/>
              <a:buAutoNum type="alphaUcPeriod"/>
            </a:pPr>
            <a:r>
              <a:rPr lang="en-US" sz="2300" smtClean="0"/>
              <a:t>Immediate referral to urologist for ligation of varicocele</a:t>
            </a:r>
          </a:p>
          <a:p>
            <a:pPr marL="547688" indent="-438150">
              <a:buFont typeface="Wingdings 3" pitchFamily="18" charset="2"/>
              <a:buAutoNum type="alphaUcPeriod"/>
            </a:pPr>
            <a:r>
              <a:rPr lang="en-US" sz="2300" smtClean="0"/>
              <a:t>Empirically treat him for gonorrhea and chlamydia</a:t>
            </a:r>
          </a:p>
          <a:p>
            <a:pPr marL="547688" indent="-438150"/>
            <a:endParaRPr lang="en-US" sz="23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bwMode="auto">
          <a:xfrm>
            <a:off x="457200" y="274638"/>
            <a:ext cx="8229600" cy="2544762"/>
          </a:xfrm>
          <a:noFill/>
        </p:spPr>
        <p:txBody>
          <a:bodyPr wrap="square" lIns="91440" tIns="45720" rIns="91440" bIns="45720" numCol="1" anchorCtr="0" compatLnSpc="1">
            <a:prstTxWarp prst="textNoShape">
              <a:avLst/>
            </a:prstTxWarp>
          </a:bodyPr>
          <a:lstStyle/>
          <a:p>
            <a:r>
              <a:rPr lang="en-US" sz="2100" smtClean="0">
                <a:effectLst/>
              </a:rPr>
              <a:t>An 18 year old male presents for a routine physical examination.  He has no complaints.  On exam, you find a nontender swelling superior to the left testicle which does not transilluminate and seems to resemble a bag of worms.  The testicle itself is normal without tenderness or masses and seems to be symmetric to the unaffected side.  You suspect a varicocele.  Which of the following is the most appropriate next step in management?</a:t>
            </a:r>
          </a:p>
        </p:txBody>
      </p:sp>
      <p:sp>
        <p:nvSpPr>
          <p:cNvPr id="63491" name="Rectangle 3"/>
          <p:cNvSpPr>
            <a:spLocks noGrp="1"/>
          </p:cNvSpPr>
          <p:nvPr>
            <p:ph type="body" idx="1"/>
          </p:nvPr>
        </p:nvSpPr>
        <p:spPr>
          <a:xfrm>
            <a:off x="457200" y="3276600"/>
            <a:ext cx="8229600" cy="2730500"/>
          </a:xfrm>
        </p:spPr>
        <p:txBody>
          <a:bodyPr/>
          <a:lstStyle/>
          <a:p>
            <a:pPr marL="547688" indent="-438150">
              <a:buFont typeface="Wingdings 3" pitchFamily="18" charset="2"/>
              <a:buAutoNum type="alphaUcPeriod"/>
            </a:pPr>
            <a:r>
              <a:rPr lang="en-US" sz="2300" smtClean="0">
                <a:solidFill>
                  <a:srgbClr val="FF0000"/>
                </a:solidFill>
              </a:rPr>
              <a:t>Reassurance that this is normal and recheck in a few months</a:t>
            </a:r>
          </a:p>
          <a:p>
            <a:pPr marL="547688" indent="-438150">
              <a:buFont typeface="Wingdings 3" pitchFamily="18" charset="2"/>
              <a:buAutoNum type="alphaUcPeriod"/>
            </a:pPr>
            <a:r>
              <a:rPr lang="en-US" sz="2300" smtClean="0"/>
              <a:t>Recommend sperm analysis to check fertility</a:t>
            </a:r>
          </a:p>
          <a:p>
            <a:pPr marL="547688" indent="-438150">
              <a:buFont typeface="Wingdings 3" pitchFamily="18" charset="2"/>
              <a:buAutoNum type="alphaUcPeriod"/>
            </a:pPr>
            <a:r>
              <a:rPr lang="en-US" sz="2300" smtClean="0"/>
              <a:t>Immediate referral to urologist for ligation of varicocele</a:t>
            </a:r>
          </a:p>
          <a:p>
            <a:pPr marL="547688" indent="-438150">
              <a:buFont typeface="Wingdings 3" pitchFamily="18" charset="2"/>
              <a:buAutoNum type="alphaUcPeriod"/>
            </a:pPr>
            <a:r>
              <a:rPr lang="en-US" sz="2300" smtClean="0"/>
              <a:t>Empirically treat him for gonorrhea and chlamydia</a:t>
            </a:r>
          </a:p>
          <a:p>
            <a:pPr marL="547688" indent="-438150"/>
            <a:endParaRPr lang="en-US" sz="23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p:cNvSpPr>
          <p:nvPr>
            <p:ph type="body" idx="1"/>
          </p:nvPr>
        </p:nvSpPr>
        <p:spPr/>
        <p:txBody>
          <a:bodyPr/>
          <a:lstStyle/>
          <a:p>
            <a:pPr>
              <a:lnSpc>
                <a:spcPct val="90000"/>
              </a:lnSpc>
            </a:pPr>
            <a:r>
              <a:rPr lang="en-US" sz="2300" b="1" smtClean="0"/>
              <a:t>Answer:  A.  </a:t>
            </a:r>
            <a:r>
              <a:rPr lang="en-US" sz="2300" smtClean="0"/>
              <a:t>Varicoceles are common masses in adolescents which are frequently asymptomatic and incidentally found on exam.  There is less of a concern about fertility if the testicle on the affected side appears to be the same size as the testicle on the unaffected side.  If this is difficult to determine on exam, a testicular ultrasound should be performed to rule-out hypotrophy which would indicate decreased spermatogenesis.  Patients with extremely large, symptomatic, or bilateral varicoceles should be referred to a urologist for evaluation and management.  They may recommend a sperm analysis or LH/FSH levels to check fertility levels.  Gonorrhea and chlamydia do not cause varicoceles.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1"/>
          <p:cNvSpPr>
            <a:spLocks noGrp="1"/>
          </p:cNvSpPr>
          <p:nvPr>
            <p:ph idx="1"/>
          </p:nvPr>
        </p:nvSpPr>
        <p:spPr>
          <a:xfrm>
            <a:off x="457200" y="1481138"/>
            <a:ext cx="8458200" cy="4525962"/>
          </a:xfrm>
        </p:spPr>
        <p:txBody>
          <a:bodyPr/>
          <a:lstStyle/>
          <a:p>
            <a:r>
              <a:rPr lang="en-US" sz="2600" smtClean="0"/>
              <a:t>Collection of fluid between the layers of tunica vaginalis</a:t>
            </a:r>
          </a:p>
          <a:p>
            <a:r>
              <a:rPr lang="en-US" sz="2600" smtClean="0"/>
              <a:t>Most common cause of painless scrotal swelling</a:t>
            </a:r>
          </a:p>
          <a:p>
            <a:r>
              <a:rPr lang="en-US" sz="2600" smtClean="0"/>
              <a:t>Extremely common in adolescent males</a:t>
            </a:r>
          </a:p>
          <a:p>
            <a:pPr lvl="1"/>
            <a:r>
              <a:rPr lang="en-US" sz="2200" smtClean="0"/>
              <a:t>Usually noncommunicating hydrocele (processus vaginalis closed)</a:t>
            </a:r>
          </a:p>
          <a:p>
            <a:pPr lvl="1"/>
            <a:r>
              <a:rPr lang="en-US" sz="2200" smtClean="0"/>
              <a:t>Frequently idiopathic</a:t>
            </a:r>
          </a:p>
          <a:p>
            <a:pPr lvl="1"/>
            <a:r>
              <a:rPr lang="en-US" sz="2200" smtClean="0"/>
              <a:t>May be secondary to orchitis, epididymitis, testicular torsion, or tumor</a:t>
            </a:r>
          </a:p>
          <a:p>
            <a:pPr>
              <a:buFont typeface="Wingdings 3" pitchFamily="18" charset="2"/>
              <a:buNone/>
            </a:pPr>
            <a:endParaRPr lang="en-US" smtClean="0"/>
          </a:p>
        </p:txBody>
      </p:sp>
      <p:sp>
        <p:nvSpPr>
          <p:cNvPr id="3" name="Title 2"/>
          <p:cNvSpPr>
            <a:spLocks noGrp="1"/>
          </p:cNvSpPr>
          <p:nvPr>
            <p:ph type="title"/>
          </p:nvPr>
        </p:nvSpPr>
        <p:spPr/>
        <p:txBody>
          <a:bodyPr/>
          <a:lstStyle/>
          <a:p>
            <a:pPr algn="ctr" fontAlgn="auto">
              <a:spcAft>
                <a:spcPts val="0"/>
              </a:spcAft>
              <a:defRPr/>
            </a:pPr>
            <a:r>
              <a:rPr lang="en-US" dirty="0" smtClean="0"/>
              <a:t>Hydrocele</a:t>
            </a:r>
            <a:endParaRPr lang="en-US" dirty="0"/>
          </a:p>
        </p:txBody>
      </p:sp>
      <p:pic>
        <p:nvPicPr>
          <p:cNvPr id="18435" name="Picture 2" descr="http://www.urologyhealth.org/common/images/anatomy_Hydrocele.jpg"/>
          <p:cNvPicPr>
            <a:picLocks noChangeAspect="1" noChangeArrowheads="1"/>
          </p:cNvPicPr>
          <p:nvPr/>
        </p:nvPicPr>
        <p:blipFill>
          <a:blip r:embed="rId2"/>
          <a:srcRect l="53333" t="12698" r="2963" b="16508"/>
          <a:stretch>
            <a:fillRect/>
          </a:stretch>
        </p:blipFill>
        <p:spPr bwMode="auto">
          <a:xfrm>
            <a:off x="5029200" y="4648200"/>
            <a:ext cx="1890713" cy="1787525"/>
          </a:xfrm>
          <a:prstGeom prst="rect">
            <a:avLst/>
          </a:prstGeom>
          <a:noFill/>
          <a:ln w="9525">
            <a:noFill/>
            <a:miter lim="800000"/>
            <a:headEnd/>
            <a:tailEnd/>
          </a:ln>
        </p:spPr>
      </p:pic>
      <p:sp>
        <p:nvSpPr>
          <p:cNvPr id="18436" name="TextBox 10"/>
          <p:cNvSpPr txBox="1">
            <a:spLocks noChangeArrowheads="1"/>
          </p:cNvSpPr>
          <p:nvPr/>
        </p:nvSpPr>
        <p:spPr bwMode="auto">
          <a:xfrm>
            <a:off x="5257800" y="6400800"/>
            <a:ext cx="1295400" cy="369888"/>
          </a:xfrm>
          <a:prstGeom prst="rect">
            <a:avLst/>
          </a:prstGeom>
          <a:noFill/>
          <a:ln w="9525">
            <a:noFill/>
            <a:miter lim="800000"/>
            <a:headEnd/>
            <a:tailEnd/>
          </a:ln>
        </p:spPr>
        <p:txBody>
          <a:bodyPr>
            <a:spAutoFit/>
          </a:bodyPr>
          <a:lstStyle/>
          <a:p>
            <a:r>
              <a:rPr lang="en-US">
                <a:latin typeface="Lucida Sans Unicode" pitchFamily="34" charset="0"/>
              </a:rPr>
              <a:t>Hydrocele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a:xfrm>
            <a:off x="457200" y="274638"/>
            <a:ext cx="8229600" cy="2468562"/>
          </a:xfrm>
          <a:noFill/>
        </p:spPr>
        <p:txBody>
          <a:bodyPr wrap="square" lIns="91440" tIns="45720" rIns="91440" bIns="45720" numCol="1" anchorCtr="0" compatLnSpc="1">
            <a:prstTxWarp prst="textNoShape">
              <a:avLst/>
            </a:prstTxWarp>
          </a:bodyPr>
          <a:lstStyle/>
          <a:p>
            <a:r>
              <a:rPr lang="en-US" sz="2000" smtClean="0">
                <a:effectLst/>
              </a:rPr>
              <a:t>A 20 year old male presents to your office complaining of a bump in the genital area.  He recently started doing monthly self-testicular exams and he found a new bump last week.  He reports that it is nontender and he has no discharge or urinary complaints.  He has not other complaints and an unremarkable past medical history.  On exam, you note a small, indurated, nontender mass on the left testicle which cannot be separated from the testicle and does not transilluminate.  There is no swelling and the contralateral side is normal.  Which of the following is the most appropriate next step in management?</a:t>
            </a:r>
          </a:p>
        </p:txBody>
      </p:sp>
      <p:sp>
        <p:nvSpPr>
          <p:cNvPr id="59395" name="Rectangle 3"/>
          <p:cNvSpPr>
            <a:spLocks noGrp="1"/>
          </p:cNvSpPr>
          <p:nvPr>
            <p:ph type="body" idx="1"/>
          </p:nvPr>
        </p:nvSpPr>
        <p:spPr>
          <a:xfrm>
            <a:off x="457200" y="3657600"/>
            <a:ext cx="8229600" cy="2349500"/>
          </a:xfrm>
        </p:spPr>
        <p:txBody>
          <a:bodyPr/>
          <a:lstStyle/>
          <a:p>
            <a:pPr marL="547688" indent="-438150">
              <a:buFont typeface="Wingdings 3" pitchFamily="18" charset="2"/>
              <a:buAutoNum type="alphaUcPeriod"/>
            </a:pPr>
            <a:r>
              <a:rPr lang="en-US" sz="2300" smtClean="0"/>
              <a:t>Reassurance that this is normal and recheck it in a few months</a:t>
            </a:r>
          </a:p>
          <a:p>
            <a:pPr marL="547688" indent="-438150">
              <a:buFont typeface="Wingdings 3" pitchFamily="18" charset="2"/>
              <a:buAutoNum type="alphaUcPeriod"/>
            </a:pPr>
            <a:r>
              <a:rPr lang="en-US" sz="2300" smtClean="0"/>
              <a:t>Immediate referral to urologist</a:t>
            </a:r>
          </a:p>
          <a:p>
            <a:pPr marL="547688" indent="-438150">
              <a:buFont typeface="Wingdings 3" pitchFamily="18" charset="2"/>
              <a:buAutoNum type="alphaUcPeriod"/>
            </a:pPr>
            <a:r>
              <a:rPr lang="en-US" sz="2300" smtClean="0"/>
              <a:t>Testicular ultrasound</a:t>
            </a:r>
          </a:p>
          <a:p>
            <a:pPr marL="547688" indent="-438150">
              <a:buFont typeface="Wingdings 3" pitchFamily="18" charset="2"/>
              <a:buAutoNum type="alphaUcPeriod"/>
            </a:pPr>
            <a:r>
              <a:rPr lang="en-US" sz="2300" smtClean="0"/>
              <a:t>Empirically treat him for gonorrhea and chlamydia</a:t>
            </a:r>
          </a:p>
          <a:p>
            <a:pPr marL="547688" indent="-438150"/>
            <a:endParaRPr lang="en-US" sz="23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a:xfrm>
            <a:off x="457200" y="274638"/>
            <a:ext cx="8229600" cy="2468562"/>
          </a:xfrm>
          <a:noFill/>
        </p:spPr>
        <p:txBody>
          <a:bodyPr wrap="square" lIns="91440" tIns="45720" rIns="91440" bIns="45720" numCol="1" anchorCtr="0" compatLnSpc="1">
            <a:prstTxWarp prst="textNoShape">
              <a:avLst/>
            </a:prstTxWarp>
          </a:bodyPr>
          <a:lstStyle/>
          <a:p>
            <a:r>
              <a:rPr lang="en-US" sz="2000" smtClean="0">
                <a:effectLst/>
              </a:rPr>
              <a:t>A 20 year old male presents to your office complaining of a bump in the genital area.  He recently started doing monthly self-testicular exams and he found a new bump last week.  He reports that it is nontender and he has no discharge or urinary complaints.  He has not other complaints and an unremarkable past medical history.  On exam, you note a small, indurated, nontender mass on the left testicle which cannot be separated from the testicle and does not transilluminate.  There is no swelling and the contralateral side is normal.  Which of the following is the most appropriate next step in management?</a:t>
            </a:r>
          </a:p>
        </p:txBody>
      </p:sp>
      <p:sp>
        <p:nvSpPr>
          <p:cNvPr id="62467" name="Rectangle 3"/>
          <p:cNvSpPr>
            <a:spLocks noGrp="1"/>
          </p:cNvSpPr>
          <p:nvPr>
            <p:ph type="body" idx="1"/>
          </p:nvPr>
        </p:nvSpPr>
        <p:spPr>
          <a:xfrm>
            <a:off x="457200" y="3657600"/>
            <a:ext cx="8229600" cy="2349500"/>
          </a:xfrm>
        </p:spPr>
        <p:txBody>
          <a:bodyPr/>
          <a:lstStyle/>
          <a:p>
            <a:pPr marL="547688" indent="-438150">
              <a:buFont typeface="Wingdings 3" pitchFamily="18" charset="2"/>
              <a:buAutoNum type="alphaUcPeriod"/>
            </a:pPr>
            <a:r>
              <a:rPr lang="en-US" sz="2300" smtClean="0"/>
              <a:t>Reassurance that this is normal and recheck it in a few months</a:t>
            </a:r>
          </a:p>
          <a:p>
            <a:pPr marL="547688" indent="-438150">
              <a:buFont typeface="Wingdings 3" pitchFamily="18" charset="2"/>
              <a:buAutoNum type="alphaUcPeriod"/>
            </a:pPr>
            <a:r>
              <a:rPr lang="en-US" sz="2300" smtClean="0"/>
              <a:t>Immediate referral to urologist</a:t>
            </a:r>
          </a:p>
          <a:p>
            <a:pPr marL="547688" indent="-438150">
              <a:buFont typeface="Wingdings 3" pitchFamily="18" charset="2"/>
              <a:buAutoNum type="alphaUcPeriod"/>
            </a:pPr>
            <a:r>
              <a:rPr lang="en-US" sz="2300" smtClean="0">
                <a:solidFill>
                  <a:srgbClr val="FF0000"/>
                </a:solidFill>
              </a:rPr>
              <a:t>Testicular ultrasound</a:t>
            </a:r>
          </a:p>
          <a:p>
            <a:pPr marL="547688" indent="-438150">
              <a:buFont typeface="Wingdings 3" pitchFamily="18" charset="2"/>
              <a:buAutoNum type="alphaUcPeriod"/>
            </a:pPr>
            <a:r>
              <a:rPr lang="en-US" sz="2300" smtClean="0"/>
              <a:t>Empirically treat him for gonorrhea and chlamydia</a:t>
            </a:r>
          </a:p>
          <a:p>
            <a:pPr marL="547688" indent="-438150"/>
            <a:endParaRPr lang="en-US" sz="23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p:cNvSpPr>
          <p:nvPr>
            <p:ph type="body" idx="1"/>
          </p:nvPr>
        </p:nvSpPr>
        <p:spPr>
          <a:xfrm>
            <a:off x="457200" y="1143000"/>
            <a:ext cx="8229600" cy="4864100"/>
          </a:xfrm>
        </p:spPr>
        <p:txBody>
          <a:bodyPr/>
          <a:lstStyle/>
          <a:p>
            <a:r>
              <a:rPr lang="en-US" sz="2300" b="1" smtClean="0"/>
              <a:t>Answer:  C.</a:t>
            </a:r>
            <a:r>
              <a:rPr lang="en-US" sz="2300" smtClean="0"/>
              <a:t>  A nontender, indurated testicular mass which can not be separated from the testicle and does not transilluminate is a testicular tumor until proven otherwise.   This patient should have an immediate ultrasound to get more information about the mass followed by an immediate referral to a urologist or oncologist for further management.  This should not wait a few months.  If you suspect epididymitits (painful mass superoposterior to the testicle with dysuria and possibly urethral discharge), then the patient should be empirically treated for gonorrhea and chlamydia.  However this patient’s examination is not consistent with epididymitis.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1"/>
          <p:cNvSpPr>
            <a:spLocks noGrp="1"/>
          </p:cNvSpPr>
          <p:nvPr>
            <p:ph idx="1"/>
          </p:nvPr>
        </p:nvSpPr>
        <p:spPr>
          <a:xfrm>
            <a:off x="457200" y="1481138"/>
            <a:ext cx="8229600" cy="4919662"/>
          </a:xfrm>
        </p:spPr>
        <p:txBody>
          <a:bodyPr>
            <a:normAutofit lnSpcReduction="10000"/>
          </a:bodyPr>
          <a:lstStyle/>
          <a:p>
            <a:pPr marL="365760" indent="-256032" fontAlgn="auto">
              <a:spcAft>
                <a:spcPts val="0"/>
              </a:spcAft>
              <a:buFont typeface="Wingdings 3"/>
              <a:buChar char=""/>
              <a:defRPr/>
            </a:pPr>
            <a:r>
              <a:rPr lang="en-US" dirty="0" smtClean="0"/>
              <a:t>Brenner JS, </a:t>
            </a:r>
            <a:r>
              <a:rPr lang="en-US" dirty="0" err="1" smtClean="0"/>
              <a:t>Ojo</a:t>
            </a:r>
            <a:r>
              <a:rPr lang="en-US" dirty="0" smtClean="0"/>
              <a:t> A.  Causes of Painless Scrotal Swelling in Children and Adolescents.  </a:t>
            </a:r>
            <a:r>
              <a:rPr lang="en-US" dirty="0" err="1" smtClean="0"/>
              <a:t>UpToDate</a:t>
            </a:r>
            <a:r>
              <a:rPr lang="en-US" dirty="0" smtClean="0"/>
              <a:t> Online.  Updated February 2, 2009. </a:t>
            </a:r>
          </a:p>
          <a:p>
            <a:pPr marL="365760" indent="-256032" fontAlgn="auto">
              <a:spcAft>
                <a:spcPts val="0"/>
              </a:spcAft>
              <a:buFont typeface="Wingdings 3"/>
              <a:buChar char=""/>
              <a:defRPr/>
            </a:pPr>
            <a:r>
              <a:rPr lang="en-US" dirty="0" smtClean="0"/>
              <a:t>Adelman WP, </a:t>
            </a:r>
            <a:r>
              <a:rPr lang="en-US" dirty="0" err="1" smtClean="0"/>
              <a:t>Joffe</a:t>
            </a:r>
            <a:r>
              <a:rPr lang="en-US" dirty="0" smtClean="0"/>
              <a:t> A.  Controversies in Male Adolescent Health:  </a:t>
            </a:r>
            <a:r>
              <a:rPr lang="en-US" dirty="0" err="1" smtClean="0"/>
              <a:t>Varicocele</a:t>
            </a:r>
            <a:r>
              <a:rPr lang="en-US" dirty="0" smtClean="0"/>
              <a:t>, circumcision, and testicular self-examination.  </a:t>
            </a:r>
            <a:r>
              <a:rPr lang="en-US" dirty="0" err="1" smtClean="0"/>
              <a:t>Curr</a:t>
            </a:r>
            <a:r>
              <a:rPr lang="en-US" dirty="0" smtClean="0"/>
              <a:t> </a:t>
            </a:r>
            <a:r>
              <a:rPr lang="en-US" dirty="0" err="1" smtClean="0"/>
              <a:t>Opin</a:t>
            </a:r>
            <a:r>
              <a:rPr lang="en-US" dirty="0" smtClean="0"/>
              <a:t> </a:t>
            </a:r>
            <a:r>
              <a:rPr lang="en-US" dirty="0" err="1" smtClean="0"/>
              <a:t>Pediatr</a:t>
            </a:r>
            <a:r>
              <a:rPr lang="en-US" dirty="0" smtClean="0"/>
              <a:t>.  2004 Aug;16(4):363-7.</a:t>
            </a:r>
          </a:p>
          <a:p>
            <a:pPr marL="365760" indent="-256032" fontAlgn="auto">
              <a:spcAft>
                <a:spcPts val="0"/>
              </a:spcAft>
              <a:buFont typeface="Wingdings 3"/>
              <a:buChar char=""/>
              <a:defRPr/>
            </a:pPr>
            <a:r>
              <a:rPr lang="en-US" dirty="0" smtClean="0"/>
              <a:t>Diamond DA.  Adolescent </a:t>
            </a:r>
            <a:r>
              <a:rPr lang="en-US" dirty="0" err="1" smtClean="0"/>
              <a:t>Varicocele</a:t>
            </a:r>
            <a:r>
              <a:rPr lang="en-US" dirty="0" smtClean="0"/>
              <a:t>.  </a:t>
            </a:r>
            <a:r>
              <a:rPr lang="en-US" dirty="0" err="1" smtClean="0"/>
              <a:t>Curr</a:t>
            </a:r>
            <a:r>
              <a:rPr lang="en-US" dirty="0" smtClean="0"/>
              <a:t> </a:t>
            </a:r>
            <a:r>
              <a:rPr lang="en-US" dirty="0" err="1" smtClean="0"/>
              <a:t>Opin</a:t>
            </a:r>
            <a:r>
              <a:rPr lang="en-US" dirty="0" smtClean="0"/>
              <a:t> Urol. 2007;17:263-7.</a:t>
            </a:r>
          </a:p>
          <a:p>
            <a:pPr marL="365760" indent="-256032" fontAlgn="auto">
              <a:spcAft>
                <a:spcPts val="0"/>
              </a:spcAft>
              <a:buFont typeface="Wingdings 3"/>
              <a:buChar char=""/>
              <a:defRPr/>
            </a:pPr>
            <a:r>
              <a:rPr lang="en-US" dirty="0" smtClean="0"/>
              <a:t>Rubenstein RA, </a:t>
            </a:r>
            <a:r>
              <a:rPr lang="en-US" dirty="0" err="1" smtClean="0"/>
              <a:t>Dogra</a:t>
            </a:r>
            <a:r>
              <a:rPr lang="en-US" dirty="0" smtClean="0"/>
              <a:t> VS, </a:t>
            </a:r>
            <a:r>
              <a:rPr lang="en-US" dirty="0" err="1" smtClean="0"/>
              <a:t>Seftel</a:t>
            </a:r>
            <a:r>
              <a:rPr lang="en-US" dirty="0" smtClean="0"/>
              <a:t> AD, </a:t>
            </a:r>
            <a:r>
              <a:rPr lang="en-US" dirty="0" err="1" smtClean="0"/>
              <a:t>Resnick</a:t>
            </a:r>
            <a:r>
              <a:rPr lang="en-US" dirty="0" smtClean="0"/>
              <a:t> MI.  Benign </a:t>
            </a:r>
            <a:r>
              <a:rPr lang="en-US" dirty="0" err="1" smtClean="0"/>
              <a:t>Intrascrotal</a:t>
            </a:r>
            <a:r>
              <a:rPr lang="en-US" dirty="0" smtClean="0"/>
              <a:t> Lesions.  J Urol.  2004 May;171(5):1765-72.</a:t>
            </a:r>
          </a:p>
        </p:txBody>
      </p:sp>
      <p:sp>
        <p:nvSpPr>
          <p:cNvPr id="3" name="Title 2"/>
          <p:cNvSpPr>
            <a:spLocks noGrp="1"/>
          </p:cNvSpPr>
          <p:nvPr>
            <p:ph type="title"/>
          </p:nvPr>
        </p:nvSpPr>
        <p:spPr/>
        <p:txBody>
          <a:bodyPr/>
          <a:lstStyle/>
          <a:p>
            <a:pPr algn="ctr" fontAlgn="auto">
              <a:spcAft>
                <a:spcPts val="0"/>
              </a:spcAft>
              <a:defRPr/>
            </a:pPr>
            <a:r>
              <a:rPr lang="en-US" dirty="0" smtClean="0"/>
              <a:t>Recommended Reading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p:txBody>
          <a:bodyPr/>
          <a:lstStyle/>
          <a:p>
            <a:endParaRPr lang="en-US" smtClean="0"/>
          </a:p>
          <a:p>
            <a:r>
              <a:rPr lang="en-US" smtClean="0"/>
              <a:t>Usually incidental finding on examination</a:t>
            </a:r>
          </a:p>
          <a:p>
            <a:r>
              <a:rPr lang="en-US" smtClean="0"/>
              <a:t>Usually asymptomatic unless associated with trauma, torsion, or infection</a:t>
            </a:r>
          </a:p>
          <a:p>
            <a:r>
              <a:rPr lang="en-US" smtClean="0"/>
              <a:t>Patients may complain of dragging sensation</a:t>
            </a: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t>Clinical Presentation of Hydrocele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1"/>
          <p:cNvSpPr>
            <a:spLocks noGrp="1"/>
          </p:cNvSpPr>
          <p:nvPr>
            <p:ph idx="1"/>
          </p:nvPr>
        </p:nvSpPr>
        <p:spPr>
          <a:xfrm>
            <a:off x="457200" y="1481138"/>
            <a:ext cx="8534400" cy="4525962"/>
          </a:xfrm>
        </p:spPr>
        <p:txBody>
          <a:bodyPr/>
          <a:lstStyle/>
          <a:p>
            <a:r>
              <a:rPr lang="en-US" smtClean="0"/>
              <a:t>Soft, painless, fluctuant mass</a:t>
            </a:r>
          </a:p>
          <a:p>
            <a:r>
              <a:rPr lang="en-US" smtClean="0"/>
              <a:t>Anterior to testicle typically</a:t>
            </a:r>
          </a:p>
          <a:p>
            <a:r>
              <a:rPr lang="en-US" smtClean="0"/>
              <a:t>Communicating hydrocele</a:t>
            </a:r>
          </a:p>
          <a:p>
            <a:pPr lvl="1"/>
            <a:r>
              <a:rPr lang="en-US" smtClean="0"/>
              <a:t>Smaller with lying down</a:t>
            </a:r>
          </a:p>
          <a:p>
            <a:pPr lvl="1"/>
            <a:r>
              <a:rPr lang="en-US" smtClean="0"/>
              <a:t>Larger with valsalva maneuver</a:t>
            </a:r>
          </a:p>
          <a:p>
            <a:r>
              <a:rPr lang="en-US" smtClean="0"/>
              <a:t>Noncommunicating unchanged with maneuvers</a:t>
            </a:r>
          </a:p>
          <a:p>
            <a:r>
              <a:rPr lang="en-US" smtClean="0"/>
              <a:t>Transilluminates</a:t>
            </a:r>
          </a:p>
          <a:p>
            <a:endParaRPr lang="en-US" smtClean="0"/>
          </a:p>
        </p:txBody>
      </p:sp>
      <p:sp>
        <p:nvSpPr>
          <p:cNvPr id="3" name="Title 2"/>
          <p:cNvSpPr>
            <a:spLocks noGrp="1"/>
          </p:cNvSpPr>
          <p:nvPr>
            <p:ph type="title"/>
          </p:nvPr>
        </p:nvSpPr>
        <p:spPr/>
        <p:txBody>
          <a:bodyPr/>
          <a:lstStyle/>
          <a:p>
            <a:pPr algn="ctr" fontAlgn="auto">
              <a:spcAft>
                <a:spcPts val="0"/>
              </a:spcAft>
              <a:defRPr/>
            </a:pPr>
            <a:r>
              <a:rPr lang="en-US" dirty="0" smtClean="0"/>
              <a:t>Hydrocele on Examination</a:t>
            </a:r>
            <a:endParaRPr lang="en-US" dirty="0"/>
          </a:p>
        </p:txBody>
      </p:sp>
      <p:pic>
        <p:nvPicPr>
          <p:cNvPr id="20483" name="Picture 2" descr="http://www.adhb.govt.nz/newborn/TeachingResources/dermatology/Hydrocoele/HydrocoeleTransillumination.jpg"/>
          <p:cNvPicPr>
            <a:picLocks noChangeAspect="1" noChangeArrowheads="1"/>
          </p:cNvPicPr>
          <p:nvPr/>
        </p:nvPicPr>
        <p:blipFill>
          <a:blip r:embed="rId2"/>
          <a:srcRect/>
          <a:stretch>
            <a:fillRect/>
          </a:stretch>
        </p:blipFill>
        <p:spPr bwMode="auto">
          <a:xfrm>
            <a:off x="6400800" y="4038600"/>
            <a:ext cx="1828800" cy="2438400"/>
          </a:xfrm>
          <a:prstGeom prst="rect">
            <a:avLst/>
          </a:prstGeom>
          <a:noFill/>
          <a:ln w="9525">
            <a:noFill/>
            <a:miter lim="800000"/>
            <a:headEnd/>
            <a:tailEnd/>
          </a:ln>
        </p:spPr>
      </p:pic>
      <p:sp>
        <p:nvSpPr>
          <p:cNvPr id="20484" name="TextBox 4"/>
          <p:cNvSpPr txBox="1">
            <a:spLocks noChangeArrowheads="1"/>
          </p:cNvSpPr>
          <p:nvPr/>
        </p:nvSpPr>
        <p:spPr bwMode="auto">
          <a:xfrm>
            <a:off x="2819400" y="5029200"/>
            <a:ext cx="3505200" cy="738188"/>
          </a:xfrm>
          <a:prstGeom prst="rect">
            <a:avLst/>
          </a:prstGeom>
          <a:noFill/>
          <a:ln w="9525">
            <a:noFill/>
            <a:miter lim="800000"/>
            <a:headEnd/>
            <a:tailEnd/>
          </a:ln>
        </p:spPr>
        <p:txBody>
          <a:bodyPr>
            <a:spAutoFit/>
          </a:bodyPr>
          <a:lstStyle/>
          <a:p>
            <a:r>
              <a:rPr lang="en-US" sz="1400" b="1">
                <a:latin typeface="Lucida Sans Unicode" pitchFamily="34" charset="0"/>
              </a:rPr>
              <a:t>Transillumination </a:t>
            </a:r>
            <a:r>
              <a:rPr lang="en-US" sz="1400">
                <a:latin typeface="Lucida Sans Unicode" pitchFamily="34" charset="0"/>
              </a:rPr>
              <a:t>– transmission of light through the scrotum and clear fluid of a hydrocele</a:t>
            </a:r>
            <a:endParaRPr lang="en-US" sz="1400" b="1">
              <a:latin typeface="Lucida Sans Unicode"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0"/>
            <a:ext cx="8229600" cy="1143000"/>
          </a:xfrm>
        </p:spPr>
        <p:txBody>
          <a:bodyPr/>
          <a:lstStyle/>
          <a:p>
            <a:pPr algn="ctr" fontAlgn="auto">
              <a:spcAft>
                <a:spcPts val="0"/>
              </a:spcAft>
              <a:defRPr/>
            </a:pPr>
            <a:r>
              <a:rPr lang="en-US" dirty="0" smtClean="0"/>
              <a:t>Management of </a:t>
            </a:r>
            <a:r>
              <a:rPr lang="en-US" dirty="0" err="1" smtClean="0"/>
              <a:t>Hydroceles</a:t>
            </a:r>
            <a:endParaRPr lang="en-US" dirty="0" smtClean="0"/>
          </a:p>
        </p:txBody>
      </p:sp>
      <p:sp>
        <p:nvSpPr>
          <p:cNvPr id="21506" name="Rectangle 3"/>
          <p:cNvSpPr>
            <a:spLocks noGrp="1" noChangeArrowheads="1"/>
          </p:cNvSpPr>
          <p:nvPr>
            <p:ph type="body" idx="1"/>
          </p:nvPr>
        </p:nvSpPr>
        <p:spPr>
          <a:xfrm>
            <a:off x="533400" y="1600200"/>
            <a:ext cx="8382000" cy="4525963"/>
          </a:xfrm>
        </p:spPr>
        <p:txBody>
          <a:bodyPr/>
          <a:lstStyle/>
          <a:p>
            <a:pPr>
              <a:lnSpc>
                <a:spcPct val="90000"/>
              </a:lnSpc>
            </a:pPr>
            <a:r>
              <a:rPr lang="en-US" sz="2800" smtClean="0"/>
              <a:t>No ultrasound required if able to palpate entire testicle</a:t>
            </a:r>
          </a:p>
          <a:p>
            <a:pPr>
              <a:lnSpc>
                <a:spcPct val="90000"/>
              </a:lnSpc>
            </a:pPr>
            <a:r>
              <a:rPr lang="en-US" sz="2800" smtClean="0"/>
              <a:t>Must be able to exclude infection, torsion, or malignancy otherwise need ultrasound</a:t>
            </a:r>
          </a:p>
          <a:p>
            <a:pPr>
              <a:lnSpc>
                <a:spcPct val="90000"/>
              </a:lnSpc>
            </a:pPr>
            <a:r>
              <a:rPr lang="en-US" sz="2800" smtClean="0"/>
              <a:t>Secondary hydroceles resolve with treatment of underlying issue</a:t>
            </a:r>
          </a:p>
          <a:p>
            <a:pPr>
              <a:lnSpc>
                <a:spcPct val="90000"/>
              </a:lnSpc>
            </a:pPr>
            <a:r>
              <a:rPr lang="en-US" sz="2800" smtClean="0"/>
              <a:t>Majority of idiopathic hydroceles self-resolve</a:t>
            </a:r>
          </a:p>
          <a:p>
            <a:pPr>
              <a:lnSpc>
                <a:spcPct val="90000"/>
              </a:lnSpc>
            </a:pPr>
            <a:r>
              <a:rPr lang="en-US" sz="2800" smtClean="0"/>
              <a:t>Athletic Supporter for pain with exercise </a:t>
            </a:r>
          </a:p>
          <a:p>
            <a:pPr>
              <a:lnSpc>
                <a:spcPct val="90000"/>
              </a:lnSpc>
              <a:buFont typeface="Wingdings 3" pitchFamily="18" charset="2"/>
              <a:buNone/>
            </a:pPr>
            <a:endParaRPr lang="en-US" sz="2800" smtClean="0"/>
          </a:p>
        </p:txBody>
      </p:sp>
      <p:pic>
        <p:nvPicPr>
          <p:cNvPr id="21507" name="Picture 2" descr="http://www.instantreplaysports.biz/photos/IMG_2043.JPG"/>
          <p:cNvPicPr>
            <a:picLocks noChangeAspect="1" noChangeArrowheads="1"/>
          </p:cNvPicPr>
          <p:nvPr/>
        </p:nvPicPr>
        <p:blipFill>
          <a:blip r:embed="rId3"/>
          <a:srcRect/>
          <a:stretch>
            <a:fillRect/>
          </a:stretch>
        </p:blipFill>
        <p:spPr bwMode="auto">
          <a:xfrm>
            <a:off x="6553200" y="5105400"/>
            <a:ext cx="2260600" cy="15081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81200"/>
            <a:ext cx="8229600" cy="1143000"/>
          </a:xfrm>
        </p:spPr>
        <p:txBody>
          <a:bodyPr/>
          <a:lstStyle/>
          <a:p>
            <a:pPr algn="ctr" fontAlgn="auto">
              <a:spcAft>
                <a:spcPts val="0"/>
              </a:spcAft>
              <a:defRPr/>
            </a:pPr>
            <a:r>
              <a:rPr lang="en-US" dirty="0" err="1" smtClean="0"/>
              <a:t>Spermatoceles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1"/>
          <p:cNvSpPr>
            <a:spLocks noGrp="1"/>
          </p:cNvSpPr>
          <p:nvPr>
            <p:ph idx="1"/>
          </p:nvPr>
        </p:nvSpPr>
        <p:spPr/>
        <p:txBody>
          <a:bodyPr/>
          <a:lstStyle/>
          <a:p>
            <a:r>
              <a:rPr lang="en-US" smtClean="0"/>
              <a:t>Painless retention cyst of epididymis</a:t>
            </a:r>
          </a:p>
          <a:p>
            <a:r>
              <a:rPr lang="en-US" smtClean="0"/>
              <a:t>Usually contains dead spermatzoa</a:t>
            </a:r>
          </a:p>
          <a:p>
            <a:r>
              <a:rPr lang="en-US" smtClean="0"/>
              <a:t>Incidence &lt;1%</a:t>
            </a:r>
          </a:p>
          <a:p>
            <a:r>
              <a:rPr lang="en-US" smtClean="0"/>
              <a:t>Located superior and posterior to testicle</a:t>
            </a:r>
          </a:p>
          <a:p>
            <a:r>
              <a:rPr lang="en-US" smtClean="0"/>
              <a:t>Small, painless, mobile</a:t>
            </a:r>
          </a:p>
          <a:p>
            <a:r>
              <a:rPr lang="en-US" smtClean="0"/>
              <a:t>Transilluminates</a:t>
            </a:r>
          </a:p>
        </p:txBody>
      </p:sp>
      <p:sp>
        <p:nvSpPr>
          <p:cNvPr id="3" name="Title 2"/>
          <p:cNvSpPr>
            <a:spLocks noGrp="1"/>
          </p:cNvSpPr>
          <p:nvPr>
            <p:ph type="title"/>
          </p:nvPr>
        </p:nvSpPr>
        <p:spPr/>
        <p:txBody>
          <a:bodyPr/>
          <a:lstStyle/>
          <a:p>
            <a:pPr algn="ctr" fontAlgn="auto">
              <a:spcAft>
                <a:spcPts val="0"/>
              </a:spcAft>
              <a:defRPr/>
            </a:pPr>
            <a:r>
              <a:rPr lang="en-US" dirty="0" smtClean="0"/>
              <a:t>Spermatocele</a:t>
            </a:r>
            <a:endParaRPr lang="en-US" dirty="0"/>
          </a:p>
        </p:txBody>
      </p:sp>
      <p:pic>
        <p:nvPicPr>
          <p:cNvPr id="24579" name="Picture 4" descr="http://img.medscape.com/pi/emed/ckb/urology/435575-443432-1790.jpg"/>
          <p:cNvPicPr>
            <a:picLocks noChangeAspect="1" noChangeArrowheads="1"/>
          </p:cNvPicPr>
          <p:nvPr/>
        </p:nvPicPr>
        <p:blipFill>
          <a:blip r:embed="rId2"/>
          <a:srcRect/>
          <a:stretch>
            <a:fillRect/>
          </a:stretch>
        </p:blipFill>
        <p:spPr bwMode="auto">
          <a:xfrm>
            <a:off x="5562600" y="3352800"/>
            <a:ext cx="2743200" cy="3200400"/>
          </a:xfrm>
          <a:prstGeom prst="rect">
            <a:avLst/>
          </a:prstGeom>
          <a:noFill/>
          <a:ln w="9525">
            <a:noFill/>
            <a:miter lim="800000"/>
            <a:headEnd/>
            <a:tailEnd/>
          </a:ln>
        </p:spPr>
      </p:pic>
      <p:sp>
        <p:nvSpPr>
          <p:cNvPr id="6" name="Rectangle 5"/>
          <p:cNvSpPr/>
          <p:nvPr/>
        </p:nvSpPr>
        <p:spPr>
          <a:xfrm>
            <a:off x="7467600" y="3581400"/>
            <a:ext cx="533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4581" name="TextBox 6"/>
          <p:cNvSpPr txBox="1">
            <a:spLocks noChangeArrowheads="1"/>
          </p:cNvSpPr>
          <p:nvPr/>
        </p:nvSpPr>
        <p:spPr bwMode="auto">
          <a:xfrm>
            <a:off x="7391400" y="3505200"/>
            <a:ext cx="1295400" cy="276225"/>
          </a:xfrm>
          <a:prstGeom prst="rect">
            <a:avLst/>
          </a:prstGeom>
          <a:noFill/>
          <a:ln w="9525">
            <a:noFill/>
            <a:miter lim="800000"/>
            <a:headEnd/>
            <a:tailEnd/>
          </a:ln>
        </p:spPr>
        <p:txBody>
          <a:bodyPr>
            <a:spAutoFit/>
          </a:bodyPr>
          <a:lstStyle/>
          <a:p>
            <a:r>
              <a:rPr lang="en-US" sz="1200">
                <a:solidFill>
                  <a:srgbClr val="FF0000"/>
                </a:solidFill>
                <a:latin typeface="Lucida Sans Unicode" pitchFamily="34" charset="0"/>
              </a:rPr>
              <a:t>Spermatocele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1"/>
          <p:cNvSpPr>
            <a:spLocks noGrp="1"/>
          </p:cNvSpPr>
          <p:nvPr>
            <p:ph idx="1"/>
          </p:nvPr>
        </p:nvSpPr>
        <p:spPr/>
        <p:txBody>
          <a:bodyPr/>
          <a:lstStyle/>
          <a:p>
            <a:endParaRPr lang="en-US" smtClean="0"/>
          </a:p>
          <a:p>
            <a:r>
              <a:rPr lang="en-US" smtClean="0"/>
              <a:t>Diagnosis may be made by physical exam</a:t>
            </a:r>
          </a:p>
          <a:p>
            <a:r>
              <a:rPr lang="en-US" smtClean="0"/>
              <a:t>May need ultrasound to confirm diagnosis</a:t>
            </a:r>
          </a:p>
          <a:p>
            <a:r>
              <a:rPr lang="en-US" smtClean="0"/>
              <a:t>No treatment necessary</a:t>
            </a:r>
          </a:p>
        </p:txBody>
      </p:sp>
      <p:sp>
        <p:nvSpPr>
          <p:cNvPr id="3" name="Title 2"/>
          <p:cNvSpPr>
            <a:spLocks noGrp="1"/>
          </p:cNvSpPr>
          <p:nvPr>
            <p:ph type="title"/>
          </p:nvPr>
        </p:nvSpPr>
        <p:spPr/>
        <p:txBody>
          <a:bodyPr/>
          <a:lstStyle/>
          <a:p>
            <a:pPr algn="ctr" fontAlgn="auto">
              <a:spcAft>
                <a:spcPts val="0"/>
              </a:spcAft>
              <a:defRPr/>
            </a:pPr>
            <a:r>
              <a:rPr lang="en-US" dirty="0" smtClean="0"/>
              <a:t>Management of Spermatocele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469</TotalTime>
  <Words>1976</Words>
  <Application>Microsoft Office PowerPoint</Application>
  <PresentationFormat>On-screen Show (4:3)</PresentationFormat>
  <Paragraphs>177</Paragraphs>
  <Slides>33</Slides>
  <Notes>8</Notes>
  <HiddenSlides>0</HiddenSlides>
  <MMClips>0</MMClips>
  <ScaleCrop>false</ScaleCrop>
  <HeadingPairs>
    <vt:vector size="6" baseType="variant">
      <vt:variant>
        <vt:lpstr>Fonts Used</vt:lpstr>
      </vt:variant>
      <vt:variant>
        <vt:i4>7</vt:i4>
      </vt:variant>
      <vt:variant>
        <vt:lpstr>Design Template</vt:lpstr>
      </vt:variant>
      <vt:variant>
        <vt:i4>9</vt:i4>
      </vt:variant>
      <vt:variant>
        <vt:lpstr>Slide Titles</vt:lpstr>
      </vt:variant>
      <vt:variant>
        <vt:i4>33</vt:i4>
      </vt:variant>
    </vt:vector>
  </HeadingPairs>
  <TitlesOfParts>
    <vt:vector size="49" baseType="lpstr">
      <vt:lpstr>Lucida Sans Unicode</vt:lpstr>
      <vt:lpstr>Arial</vt:lpstr>
      <vt:lpstr>Wingdings 3</vt:lpstr>
      <vt:lpstr>Verdana</vt:lpstr>
      <vt:lpstr>Wingdings 2</vt:lpstr>
      <vt:lpstr>Calibri</vt:lpstr>
      <vt:lpstr>Tahoma</vt:lpstr>
      <vt:lpstr>Concourse</vt:lpstr>
      <vt:lpstr>Concourse</vt:lpstr>
      <vt:lpstr>Concourse</vt:lpstr>
      <vt:lpstr>Concourse</vt:lpstr>
      <vt:lpstr>Concourse</vt:lpstr>
      <vt:lpstr>Concourse</vt:lpstr>
      <vt:lpstr>Concourse</vt:lpstr>
      <vt:lpstr>Concourse</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A 16 year old male presents for a routine physical examination.   On exam, you note a small scrotal swelling on the right side.  He denies pain, discharge, or urinary symptoms.  He didn’t even know the mass was there before you noted it.  The mass is anterior to the testicle and is nontender to palpation.  It has an orange glow when you shine a light through it.  The testicles themselves feel completely normal.  Which of the following is the most likely diagnosis?</vt:lpstr>
      <vt:lpstr>A 16 year old male presents for a routine physical examination.   On exam, you note a small scrotal swelling on the right side.  He denies pain, discharge, or urinary symptoms.  He didn’t even know the mass was there before you noted it.  The mass is anterior to the testicle and is nontender to palpation.  It has an orange glow when you shine a light through it.  The testicles themselves feel completely normal.  Which of the following is the most likely diagnosis?</vt:lpstr>
      <vt:lpstr>Slide 26</vt:lpstr>
      <vt:lpstr>An 18 year old male presents for a routine physical examination.  He has no complaints.  On exam, you find a nontender swelling superior to the left testicle which does not transilluminate and seems to resemble a bag of worms.  The testicle itself is normal without tenderness or masses and seems to be symmetric to the unaffected side.  You suspect a varicocele.  Which of the following is the most appropriate next step in management?</vt:lpstr>
      <vt:lpstr>An 18 year old male presents for a routine physical examination.  He has no complaints.  On exam, you find a nontender swelling superior to the left testicle which does not transilluminate and seems to resemble a bag of worms.  The testicle itself is normal without tenderness or masses and seems to be symmetric to the unaffected side.  You suspect a varicocele.  Which of the following is the most appropriate next step in management?</vt:lpstr>
      <vt:lpstr>Slide 29</vt:lpstr>
      <vt:lpstr>A 20 year old male presents to your office complaining of a bump in the genital area.  He recently started doing monthly self-testicular exams and he found a new bump last week.  He reports that it is nontender and he has no discharge or urinary complaints.  He has not other complaints and an unremarkable past medical history.  On exam, you note a small, indurated, nontender mass on the left testicle which cannot be separated from the testicle and does not transilluminate.  There is no swelling and the contralateral side is normal.  Which of the following is the most appropriate next step in management?</vt:lpstr>
      <vt:lpstr>A 20 year old male presents to your office complaining of a bump in the genital area.  He recently started doing monthly self-testicular exams and he found a new bump last week.  He reports that it is nontender and he has no discharge or urinary complaints.  He has not other complaints and an unremarkable past medical history.  On exam, you note a small, indurated, nontender mass on the left testicle which cannot be separated from the testicle and does not transilluminate.  There is no swelling and the contralateral side is normal.  Which of the following is the most appropriate next step in management?</vt:lpstr>
      <vt:lpstr>Slide 32</vt:lpstr>
      <vt:lpstr>Slide 33</vt:lpstr>
    </vt:vector>
  </TitlesOfParts>
  <Company>Stony Brook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Scrotal Masses in Adolescent Males</dc:title>
  <dc:creator>Eliscu, Allison H.</dc:creator>
  <cp:lastModifiedBy>Allie</cp:lastModifiedBy>
  <cp:revision>51</cp:revision>
  <dcterms:created xsi:type="dcterms:W3CDTF">2009-09-16T15:56:33Z</dcterms:created>
  <dcterms:modified xsi:type="dcterms:W3CDTF">2012-08-07T20:42:54Z</dcterms:modified>
</cp:coreProperties>
</file>