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3"/>
  </p:notesMasterIdLst>
  <p:sldIdLst>
    <p:sldId id="282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pitchFamily="-72" charset="0"/>
        <a:ea typeface="ＭＳ Ｐゴシック" pitchFamily="-72" charset="-128"/>
        <a:cs typeface="ＭＳ Ｐゴシック" pitchFamily="-72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397" autoAdjust="0"/>
    <p:restoredTop sz="94652" autoAdjust="0"/>
  </p:normalViewPr>
  <p:slideViewPr>
    <p:cSldViewPr snapToGrid="0" snapToObjects="1">
      <p:cViewPr>
        <p:scale>
          <a:sx n="100" d="100"/>
          <a:sy n="100" d="100"/>
        </p:scale>
        <p:origin x="-426" y="-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504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435644FC-235A-4E8C-8550-AB49938EE864}" type="datetimeFigureOut">
              <a:rPr lang="en-US"/>
              <a:pPr>
                <a:defRPr/>
              </a:pPr>
              <a:t>4/15/2010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dirty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6D7F34A0-0553-440A-A519-7D95D3D65BA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ＭＳ Ｐゴシック" pitchFamily="-72" charset="-128"/>
      </a:defRPr>
    </a:lvl1pPr>
    <a:lvl2pPr marL="4572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2pPr>
    <a:lvl3pPr marL="9144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3pPr>
    <a:lvl4pPr marL="13716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4pPr>
    <a:lvl5pPr marL="1828800" algn="l" defTabSz="45720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pitchFamily="-72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634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2D84D72E-6AB0-40F2-A607-7E08479B5B8C}" type="slidenum">
              <a:rPr lang="en-US">
                <a:ea typeface="Arial" pitchFamily="-72" charset="0"/>
                <a:cs typeface="Arial" pitchFamily="-72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>
              <a:ea typeface="Arial" pitchFamily="-72" charset="0"/>
              <a:cs typeface="Arial" pitchFamily="-72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5A000F-A52F-44C0-B88A-8FAAC7BC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AA158-FAC0-4B0A-A92F-CD2F5D244D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FE6C46-943D-49E2-B3F6-5881D173C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229E88-A9AE-47C5-909C-92238612FC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B458A-FF08-4449-B3F1-7A0015BD9F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910EA-4EB4-4FCC-8D3D-DBAE5D0107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EA117-4F27-4E28-9826-F4C940D08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3026E-97E6-467E-AFC9-200B53C624F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E2F488-E228-423F-AEA2-6B68347BBD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6F10B0-3106-4C1F-A1E4-11976961CB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6D91F6-BA20-489C-8930-51E4F435189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5603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Calibri" pitchFamily="-107" charset="0"/>
                <a:ea typeface="Arial" pitchFamily="-107" charset="0"/>
                <a:cs typeface="Arial" pitchFamily="-107" charset="0"/>
              </a:defRPr>
            </a:lvl1pPr>
          </a:lstStyle>
          <a:p>
            <a:pPr>
              <a:defRPr/>
            </a:pPr>
            <a:fld id="{F7E8CD91-B155-6A4D-B18B-B5F9FF5930A9}" type="datetime1">
              <a:rPr lang="en-US"/>
              <a:pPr>
                <a:defRPr/>
              </a:pPr>
              <a:t>4/15/2010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rgbClr val="898989"/>
                </a:solidFill>
                <a:latin typeface="Calibri" pitchFamily="-107" charset="0"/>
                <a:ea typeface="Arial" pitchFamily="-107" charset="0"/>
                <a:cs typeface="Arial" pitchFamily="-107" charset="0"/>
              </a:defRPr>
            </a:lvl1pPr>
          </a:lstStyle>
          <a:p>
            <a:pPr>
              <a:defRPr/>
            </a:pPr>
            <a:fld id="{0565B3FC-9778-463C-8939-38DB04337A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6" r:id="rId2"/>
    <p:sldLayoutId id="2147483715" r:id="rId3"/>
    <p:sldLayoutId id="2147483714" r:id="rId4"/>
    <p:sldLayoutId id="2147483713" r:id="rId5"/>
    <p:sldLayoutId id="2147483712" r:id="rId6"/>
    <p:sldLayoutId id="2147483711" r:id="rId7"/>
    <p:sldLayoutId id="2147483710" r:id="rId8"/>
    <p:sldLayoutId id="2147483709" r:id="rId9"/>
    <p:sldLayoutId id="2147483708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26" charset="-128"/>
          <a:cs typeface="ＭＳ Ｐゴシック" pitchFamily="26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6" charset="-128"/>
          <a:cs typeface="ＭＳ Ｐゴシック" pitchFamily="26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6" charset="-128"/>
          <a:cs typeface="ＭＳ Ｐゴシック" pitchFamily="26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6" charset="-128"/>
          <a:cs typeface="ＭＳ Ｐゴシック" pitchFamily="26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pitchFamily="26" charset="-128"/>
          <a:cs typeface="ＭＳ Ｐゴシック" pitchFamily="26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3200" kern="1200">
          <a:solidFill>
            <a:schemeClr val="tx1"/>
          </a:solidFill>
          <a:latin typeface="+mn-lt"/>
          <a:ea typeface="ＭＳ Ｐゴシック" pitchFamily="26" charset="-128"/>
          <a:cs typeface="ＭＳ Ｐゴシック" pitchFamily="26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8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•"/>
        <a:defRPr sz="24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–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-72" charset="0"/>
        <a:buChar char="»"/>
        <a:defRPr sz="2000" kern="1200">
          <a:solidFill>
            <a:schemeClr val="tx1"/>
          </a:solidFill>
          <a:latin typeface="+mn-lt"/>
          <a:ea typeface="ＭＳ Ｐゴシック" pitchFamily="-107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0" y="0"/>
          <a:ext cx="9144000" cy="338099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796143"/>
                <a:gridCol w="1116990"/>
                <a:gridCol w="1456566"/>
                <a:gridCol w="971044"/>
                <a:gridCol w="1190685"/>
                <a:gridCol w="1479686"/>
                <a:gridCol w="1132886"/>
              </a:tblGrid>
              <a:tr h="989481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Cochrane Database of  Systematic Reviews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Database of</a:t>
                      </a:r>
                      <a:r>
                        <a:rPr lang="en-US" sz="1400" baseline="0" dirty="0" smtClean="0"/>
                        <a:t> Abstracts of Reviews </a:t>
                      </a:r>
                      <a:r>
                        <a:rPr lang="en-US" sz="1400" baseline="0" smtClean="0"/>
                        <a:t>of Effects </a:t>
                      </a:r>
                      <a:r>
                        <a:rPr lang="en-US" sz="1400" baseline="0" dirty="0" smtClean="0"/>
                        <a:t>(DARE)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Essential Evidence Plus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TRIP Database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PubMed</a:t>
                      </a:r>
                      <a:r>
                        <a:rPr lang="en-US" sz="1400" dirty="0" smtClean="0"/>
                        <a:t> Clinical Queries+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PubMed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baseline="0" dirty="0" err="1" smtClean="0"/>
                        <a:t>MeSH</a:t>
                      </a:r>
                      <a:endParaRPr lang="en-US" sz="1400" dirty="0"/>
                    </a:p>
                  </a:txBody>
                  <a:tcPr/>
                </a:tc>
              </a:tr>
              <a:tr h="494300">
                <a:tc>
                  <a:txBody>
                    <a:bodyPr/>
                    <a:lstStyle/>
                    <a:p>
                      <a:r>
                        <a:rPr lang="en-US" dirty="0" smtClean="0"/>
                        <a:t>Therapy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</a:tr>
              <a:tr h="494300">
                <a:tc>
                  <a:txBody>
                    <a:bodyPr/>
                    <a:lstStyle/>
                    <a:p>
                      <a:r>
                        <a:rPr lang="en-US" dirty="0" smtClean="0"/>
                        <a:t>Diagnosis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644221">
                <a:tc>
                  <a:txBody>
                    <a:bodyPr/>
                    <a:lstStyle/>
                    <a:p>
                      <a:r>
                        <a:rPr lang="en-US" dirty="0" smtClean="0"/>
                        <a:t>Prognosis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1**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758693">
                <a:tc>
                  <a:txBody>
                    <a:bodyPr/>
                    <a:lstStyle/>
                    <a:p>
                      <a:r>
                        <a:rPr lang="en-US" dirty="0" smtClean="0"/>
                        <a:t>Harm/Exposure</a:t>
                      </a:r>
                      <a:r>
                        <a:rPr lang="en-US" baseline="0" dirty="0" smtClean="0"/>
                        <a:t> or Prevention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2***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pSp>
        <p:nvGrpSpPr>
          <p:cNvPr id="62515" name="Group 12"/>
          <p:cNvGrpSpPr>
            <a:grpSpLocks/>
          </p:cNvGrpSpPr>
          <p:nvPr/>
        </p:nvGrpSpPr>
        <p:grpSpPr bwMode="auto">
          <a:xfrm>
            <a:off x="4724400" y="3505200"/>
            <a:ext cx="4191000" cy="3352800"/>
            <a:chOff x="436409" y="429768"/>
            <a:chExt cx="8250391" cy="5708128"/>
          </a:xfrm>
        </p:grpSpPr>
        <p:sp>
          <p:nvSpPr>
            <p:cNvPr id="62517" name="AutoShape 4"/>
            <p:cNvSpPr>
              <a:spLocks noChangeArrowheads="1"/>
            </p:cNvSpPr>
            <p:nvPr/>
          </p:nvSpPr>
          <p:spPr bwMode="auto">
            <a:xfrm>
              <a:off x="990600" y="429768"/>
              <a:ext cx="7257288" cy="5437632"/>
            </a:xfrm>
            <a:prstGeom prst="triangle">
              <a:avLst>
                <a:gd name="adj" fmla="val 50000"/>
              </a:avLst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>
                <a:latin typeface="Calibri" pitchFamily="-72" charset="0"/>
              </a:endParaRPr>
            </a:p>
          </p:txBody>
        </p:sp>
        <p:sp>
          <p:nvSpPr>
            <p:cNvPr id="62518" name="Rectangle 3"/>
            <p:cNvSpPr txBox="1">
              <a:spLocks noChangeArrowheads="1"/>
            </p:cNvSpPr>
            <p:nvPr/>
          </p:nvSpPr>
          <p:spPr bwMode="auto">
            <a:xfrm>
              <a:off x="436409" y="1524367"/>
              <a:ext cx="8250391" cy="46135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pPr marL="342900" indent="-342900" algn="ctr"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 dirty="0">
                  <a:latin typeface="Calibri" pitchFamily="-72" charset="0"/>
                </a:rPr>
                <a:t>MA</a:t>
              </a:r>
            </a:p>
            <a:p>
              <a:pPr marL="342900" indent="-342900" algn="ctr"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 dirty="0">
                  <a:latin typeface="Calibri" pitchFamily="-72" charset="0"/>
                </a:rPr>
                <a:t>SR</a:t>
              </a:r>
            </a:p>
            <a:p>
              <a:pPr marL="342900" indent="-342900" algn="ctr"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 dirty="0">
                  <a:latin typeface="Calibri" pitchFamily="-72" charset="0"/>
                </a:rPr>
                <a:t>RCT</a:t>
              </a:r>
            </a:p>
            <a:p>
              <a:pPr marL="342900" indent="-342900" algn="ctr"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 dirty="0">
                  <a:latin typeface="Calibri" pitchFamily="-72" charset="0"/>
                </a:rPr>
                <a:t>Cohort Studies</a:t>
              </a:r>
            </a:p>
            <a:p>
              <a:pPr marL="342900" indent="-342900" algn="ctr"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 dirty="0">
                  <a:latin typeface="Calibri" pitchFamily="-72" charset="0"/>
                </a:rPr>
                <a:t>Case Control Studies</a:t>
              </a:r>
            </a:p>
            <a:p>
              <a:pPr marL="342900" indent="-342900" algn="ctr"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 dirty="0">
                  <a:latin typeface="Calibri" pitchFamily="-72" charset="0"/>
                </a:rPr>
                <a:t>Case Series / Case Reports</a:t>
              </a:r>
            </a:p>
            <a:p>
              <a:pPr marL="342900" indent="-342900" algn="ctr"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 dirty="0">
                  <a:latin typeface="Calibri" pitchFamily="-72" charset="0"/>
                </a:rPr>
                <a:t>Expert Opinion</a:t>
              </a:r>
            </a:p>
            <a:p>
              <a:pPr marL="342900" indent="-342900" algn="ctr">
                <a:lnSpc>
                  <a:spcPct val="90000"/>
                </a:lnSpc>
                <a:spcBef>
                  <a:spcPct val="20000"/>
                </a:spcBef>
              </a:pPr>
              <a:r>
                <a:rPr lang="en-US" sz="1400" dirty="0">
                  <a:latin typeface="Calibri" pitchFamily="-72" charset="0"/>
                </a:rPr>
                <a:t>Animal Research / In Vitro Studies</a:t>
              </a:r>
            </a:p>
            <a:p>
              <a:pPr marL="342900" indent="-342900">
                <a:lnSpc>
                  <a:spcPct val="90000"/>
                </a:lnSpc>
                <a:spcBef>
                  <a:spcPct val="20000"/>
                </a:spcBef>
                <a:buFontTx/>
                <a:buChar char="•"/>
              </a:pPr>
              <a:endParaRPr lang="en-US" sz="1400" dirty="0">
                <a:latin typeface="Calibri" pitchFamily="-72" charset="0"/>
              </a:endParaRPr>
            </a:p>
          </p:txBody>
        </p:sp>
      </p:grpSp>
      <p:sp>
        <p:nvSpPr>
          <p:cNvPr id="62516" name="TextBox 15"/>
          <p:cNvSpPr txBox="1">
            <a:spLocks noChangeArrowheads="1"/>
          </p:cNvSpPr>
          <p:nvPr/>
        </p:nvSpPr>
        <p:spPr bwMode="auto">
          <a:xfrm>
            <a:off x="304800" y="3505200"/>
            <a:ext cx="41910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600" dirty="0">
                <a:latin typeface="Calibri" pitchFamily="-72" charset="0"/>
              </a:rPr>
              <a:t>*1=most high yield place to start</a:t>
            </a:r>
          </a:p>
          <a:p>
            <a:r>
              <a:rPr lang="en-US" sz="1600" dirty="0">
                <a:latin typeface="Calibri" pitchFamily="-72" charset="0"/>
              </a:rPr>
              <a:t>+Use </a:t>
            </a:r>
            <a:r>
              <a:rPr lang="en-US" sz="1600" b="1" dirty="0">
                <a:latin typeface="Calibri" pitchFamily="-72" charset="0"/>
              </a:rPr>
              <a:t>Find Systematic Reviews </a:t>
            </a:r>
            <a:r>
              <a:rPr lang="en-US" sz="1600" dirty="0">
                <a:latin typeface="Calibri" pitchFamily="-72" charset="0"/>
              </a:rPr>
              <a:t>to locate systematic </a:t>
            </a:r>
            <a:r>
              <a:rPr lang="en-US" sz="1600" dirty="0" smtClean="0">
                <a:latin typeface="Calibri" pitchFamily="-72" charset="0"/>
              </a:rPr>
              <a:t>reviews, meta-analyses, reviews </a:t>
            </a:r>
            <a:r>
              <a:rPr lang="en-US" sz="1600" dirty="0">
                <a:latin typeface="Calibri" pitchFamily="-72" charset="0"/>
              </a:rPr>
              <a:t>of clinical </a:t>
            </a:r>
            <a:r>
              <a:rPr lang="en-US" sz="1600" dirty="0" smtClean="0">
                <a:latin typeface="Calibri" pitchFamily="-72" charset="0"/>
              </a:rPr>
              <a:t>trials, </a:t>
            </a:r>
            <a:r>
              <a:rPr lang="en-US" sz="1600" dirty="0">
                <a:latin typeface="Calibri" pitchFamily="-72" charset="0"/>
              </a:rPr>
              <a:t>evidence-based medicine, consensus development conferences, and guidelines</a:t>
            </a:r>
          </a:p>
          <a:p>
            <a:r>
              <a:rPr lang="en-US" sz="1600" dirty="0">
                <a:latin typeface="Calibri" pitchFamily="-72" charset="0"/>
              </a:rPr>
              <a:t>*Use diagnosis category</a:t>
            </a:r>
          </a:p>
          <a:p>
            <a:r>
              <a:rPr lang="en-US" sz="1600" dirty="0">
                <a:latin typeface="Calibri" pitchFamily="-72" charset="0"/>
              </a:rPr>
              <a:t>**Use prognosis category</a:t>
            </a:r>
          </a:p>
          <a:p>
            <a:r>
              <a:rPr lang="en-US" sz="1600" dirty="0">
                <a:latin typeface="Calibri" pitchFamily="-72" charset="0"/>
              </a:rPr>
              <a:t>***Use </a:t>
            </a:r>
            <a:r>
              <a:rPr lang="en-US" sz="1600" dirty="0" err="1">
                <a:latin typeface="Calibri" pitchFamily="-72" charset="0"/>
              </a:rPr>
              <a:t>MeSH</a:t>
            </a:r>
            <a:r>
              <a:rPr lang="en-US" sz="1600" dirty="0">
                <a:latin typeface="Calibri" pitchFamily="-72" charset="0"/>
              </a:rPr>
              <a:t> headings and </a:t>
            </a:r>
            <a:r>
              <a:rPr lang="en-US" sz="1600" dirty="0" smtClean="0">
                <a:latin typeface="Calibri" pitchFamily="-72" charset="0"/>
              </a:rPr>
              <a:t>subheadings</a:t>
            </a:r>
          </a:p>
          <a:p>
            <a:r>
              <a:rPr lang="en-US" sz="1600" dirty="0" smtClean="0">
                <a:latin typeface="Calibri" pitchFamily="-72" charset="0"/>
              </a:rPr>
              <a:t>MA = meta-analysis; SR = systematic review; </a:t>
            </a:r>
          </a:p>
          <a:p>
            <a:r>
              <a:rPr lang="en-US" sz="1600" dirty="0" smtClean="0">
                <a:latin typeface="Calibri" pitchFamily="-72" charset="0"/>
              </a:rPr>
              <a:t>RCT = randomized controlled trial</a:t>
            </a:r>
            <a:endParaRPr lang="en-US" sz="1600" dirty="0">
              <a:latin typeface="Calibri" pitchFamily="-72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6452897"/>
            <a:ext cx="2611612" cy="2462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000" dirty="0" smtClean="0"/>
              <a:t>© </a:t>
            </a:r>
            <a:r>
              <a:rPr lang="en-US" sz="1000" dirty="0" smtClean="0"/>
              <a:t>Colleen </a:t>
            </a:r>
            <a:r>
              <a:rPr lang="en-US" sz="1000" dirty="0" err="1" smtClean="0"/>
              <a:t>Kenefick</a:t>
            </a:r>
            <a:r>
              <a:rPr lang="en-US" sz="1000" dirty="0" smtClean="0"/>
              <a:t>, </a:t>
            </a:r>
            <a:r>
              <a:rPr lang="en-US" sz="1000" dirty="0" smtClean="0"/>
              <a:t>2010</a:t>
            </a:r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1317</TotalTime>
  <Words>135</Words>
  <Application>Microsoft Office PowerPoint</Application>
  <PresentationFormat>On-screen Show (4:3)</PresentationFormat>
  <Paragraphs>39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Stony Brook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practical evidence-based medicine module for pediatric interns on a four - week inpatient rotation: a preliminary overview </dc:title>
  <dc:creator>Rachel Boykan</dc:creator>
  <cp:lastModifiedBy>Boykan, Rachel</cp:lastModifiedBy>
  <cp:revision>48</cp:revision>
  <dcterms:created xsi:type="dcterms:W3CDTF">2010-03-25T22:47:59Z</dcterms:created>
  <dcterms:modified xsi:type="dcterms:W3CDTF">2010-04-15T14:58:48Z</dcterms:modified>
</cp:coreProperties>
</file>