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8CC7C9-8BC4-483F-A354-8ED0FBFA65C4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3D9648-C37A-4C33-9609-CC2F00B05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828800"/>
          </a:xfrm>
        </p:spPr>
        <p:txBody>
          <a:bodyPr/>
          <a:lstStyle/>
          <a:p>
            <a:pPr algn="ctr"/>
            <a:r>
              <a:rPr lang="en-US" dirty="0" smtClean="0"/>
              <a:t>The Normal Menstrual Cycle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71800" y="4495800"/>
            <a:ext cx="49560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Allison Eliscu, MD, FAAP</a:t>
            </a:r>
          </a:p>
        </p:txBody>
      </p:sp>
      <p:sp>
        <p:nvSpPr>
          <p:cNvPr id="4" name="Rectangle 3"/>
          <p:cNvSpPr/>
          <p:nvPr/>
        </p:nvSpPr>
        <p:spPr>
          <a:xfrm>
            <a:off x="6629400" y="5486400"/>
            <a:ext cx="1537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Rev. </a:t>
            </a:r>
            <a:r>
              <a:rPr lang="en-US" dirty="0" smtClean="0"/>
              <a:t>July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Normal 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Goal of normal menstrual cycle: </a:t>
            </a:r>
            <a:r>
              <a:rPr lang="en-US" dirty="0" smtClean="0"/>
              <a:t>release single mature </a:t>
            </a:r>
            <a:r>
              <a:rPr lang="en-US" dirty="0" err="1" smtClean="0"/>
              <a:t>oocyte</a:t>
            </a:r>
            <a:r>
              <a:rPr lang="en-US" dirty="0" smtClean="0"/>
              <a:t> to become fertilized</a:t>
            </a:r>
          </a:p>
          <a:p>
            <a:r>
              <a:rPr lang="en-US" dirty="0" smtClean="0"/>
              <a:t>Average adult cycle is 28 days</a:t>
            </a:r>
          </a:p>
          <a:p>
            <a:r>
              <a:rPr lang="en-US" dirty="0" smtClean="0"/>
              <a:t>Day 1 is first day of menses</a:t>
            </a:r>
          </a:p>
          <a:p>
            <a:r>
              <a:rPr lang="en-US" dirty="0" smtClean="0"/>
              <a:t>Cycle divided into 2 phases</a:t>
            </a:r>
          </a:p>
          <a:p>
            <a:pPr lvl="1"/>
            <a:r>
              <a:rPr lang="en-US" dirty="0" smtClean="0"/>
              <a:t>Follicular phase (Days 1-14)</a:t>
            </a:r>
          </a:p>
          <a:p>
            <a:pPr lvl="2"/>
            <a:r>
              <a:rPr lang="en-US" dirty="0" smtClean="0"/>
              <a:t>Begins with menses, ends with LH surge</a:t>
            </a:r>
          </a:p>
          <a:p>
            <a:pPr lvl="1"/>
            <a:r>
              <a:rPr lang="en-US" dirty="0" err="1" smtClean="0"/>
              <a:t>Luteal</a:t>
            </a:r>
            <a:r>
              <a:rPr lang="en-US" dirty="0" smtClean="0"/>
              <a:t> phase (Days 14-28)</a:t>
            </a:r>
          </a:p>
          <a:p>
            <a:pPr lvl="2"/>
            <a:r>
              <a:rPr lang="en-US" dirty="0" smtClean="0"/>
              <a:t>Begins with LH surge, ends with onset of menses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Follicular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Ovarian Changes</a:t>
            </a:r>
          </a:p>
          <a:p>
            <a:pPr lvl="1"/>
            <a:r>
              <a:rPr lang="en-US" dirty="0" smtClean="0"/>
              <a:t>Group of follicles recruited</a:t>
            </a:r>
          </a:p>
          <a:p>
            <a:pPr lvl="1"/>
            <a:r>
              <a:rPr lang="en-US" dirty="0" smtClean="0"/>
              <a:t>Follicles release </a:t>
            </a:r>
            <a:r>
              <a:rPr lang="en-US" dirty="0" err="1" smtClean="0"/>
              <a:t>estradiol</a:t>
            </a:r>
            <a:endParaRPr lang="en-US" dirty="0" smtClean="0"/>
          </a:p>
          <a:p>
            <a:pPr lvl="1"/>
            <a:r>
              <a:rPr lang="en-US" dirty="0" err="1" smtClean="0"/>
              <a:t>Estradiol</a:t>
            </a:r>
            <a:r>
              <a:rPr lang="en-US" dirty="0" smtClean="0"/>
              <a:t> has negative feedback on LH and FSH</a:t>
            </a:r>
          </a:p>
          <a:p>
            <a:pPr lvl="1"/>
            <a:r>
              <a:rPr lang="en-US" dirty="0" err="1" smtClean="0"/>
              <a:t>Estradiol</a:t>
            </a:r>
            <a:r>
              <a:rPr lang="en-US" dirty="0" smtClean="0"/>
              <a:t> promotes follicular growth</a:t>
            </a:r>
          </a:p>
          <a:p>
            <a:pPr lvl="1"/>
            <a:r>
              <a:rPr lang="en-US" dirty="0" smtClean="0"/>
              <a:t>Dominant follicle chosen, others become </a:t>
            </a:r>
            <a:r>
              <a:rPr lang="en-US" dirty="0" err="1" smtClean="0"/>
              <a:t>atretic</a:t>
            </a:r>
            <a:endParaRPr lang="en-US" dirty="0" smtClean="0"/>
          </a:p>
          <a:p>
            <a:pPr lvl="1"/>
            <a:r>
              <a:rPr lang="en-US" dirty="0" err="1" smtClean="0"/>
              <a:t>Estradiol</a:t>
            </a:r>
            <a:r>
              <a:rPr lang="en-US" dirty="0" smtClean="0"/>
              <a:t> peaks on day 13 causing LH surge</a:t>
            </a:r>
          </a:p>
          <a:p>
            <a:pPr lvl="2"/>
            <a:r>
              <a:rPr lang="en-US" dirty="0" smtClean="0"/>
              <a:t>Change from negative to positive feedback on LH</a:t>
            </a:r>
          </a:p>
          <a:p>
            <a:r>
              <a:rPr lang="en-US" dirty="0" smtClean="0"/>
              <a:t>Endometrial Changes</a:t>
            </a:r>
          </a:p>
          <a:p>
            <a:pPr lvl="1"/>
            <a:r>
              <a:rPr lang="en-US" dirty="0" smtClean="0"/>
              <a:t>Proliferation of glands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Luteal</a:t>
            </a:r>
            <a:r>
              <a:rPr lang="en-US" dirty="0" smtClean="0"/>
              <a:t>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610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Ovarian Changes</a:t>
            </a:r>
          </a:p>
          <a:p>
            <a:pPr lvl="1"/>
            <a:r>
              <a:rPr lang="en-US" dirty="0" smtClean="0"/>
              <a:t>Dominant </a:t>
            </a:r>
            <a:r>
              <a:rPr lang="en-US" dirty="0" err="1" smtClean="0"/>
              <a:t>oocyte</a:t>
            </a:r>
            <a:r>
              <a:rPr lang="en-US" dirty="0" smtClean="0"/>
              <a:t> released within 36 hours of LH surge</a:t>
            </a:r>
          </a:p>
          <a:p>
            <a:pPr lvl="1"/>
            <a:r>
              <a:rPr lang="en-US" dirty="0" smtClean="0"/>
              <a:t>Remains of dominant </a:t>
            </a:r>
            <a:r>
              <a:rPr lang="en-US" dirty="0" err="1" smtClean="0"/>
              <a:t>oocyte</a:t>
            </a:r>
            <a:r>
              <a:rPr lang="en-US" dirty="0" smtClean="0"/>
              <a:t> become corpus </a:t>
            </a:r>
            <a:r>
              <a:rPr lang="en-US" dirty="0" err="1" smtClean="0"/>
              <a:t>luteum</a:t>
            </a:r>
            <a:endParaRPr lang="en-US" dirty="0" smtClean="0"/>
          </a:p>
          <a:p>
            <a:pPr lvl="1"/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r>
              <a:rPr lang="en-US" dirty="0" smtClean="0"/>
              <a:t> secretes progesterone</a:t>
            </a:r>
          </a:p>
          <a:p>
            <a:pPr lvl="1"/>
            <a:r>
              <a:rPr lang="en-US" dirty="0" err="1" smtClean="0"/>
              <a:t>Oocyte</a:t>
            </a:r>
            <a:r>
              <a:rPr lang="en-US" dirty="0" smtClean="0"/>
              <a:t> viable for up to 24 hours after ovulation</a:t>
            </a:r>
          </a:p>
          <a:p>
            <a:pPr lvl="1"/>
            <a:r>
              <a:rPr lang="en-US" dirty="0" smtClean="0"/>
              <a:t>Without fertilization, </a:t>
            </a:r>
            <a:r>
              <a:rPr lang="en-US" dirty="0" err="1" smtClean="0"/>
              <a:t>estradiol</a:t>
            </a:r>
            <a:r>
              <a:rPr lang="en-US" dirty="0" smtClean="0"/>
              <a:t> and progesterone decrease</a:t>
            </a:r>
          </a:p>
          <a:p>
            <a:r>
              <a:rPr lang="en-US" dirty="0" smtClean="0"/>
              <a:t>Endometrial Changes</a:t>
            </a:r>
          </a:p>
          <a:p>
            <a:pPr lvl="1"/>
            <a:r>
              <a:rPr lang="en-US" dirty="0" smtClean="0"/>
              <a:t>Progesterone causes organization of glands</a:t>
            </a:r>
          </a:p>
          <a:p>
            <a:pPr lvl="1"/>
            <a:r>
              <a:rPr lang="en-US" dirty="0" smtClean="0"/>
              <a:t>Prepares for implantation</a:t>
            </a:r>
          </a:p>
          <a:p>
            <a:pPr lvl="1"/>
            <a:r>
              <a:rPr lang="en-US" dirty="0" smtClean="0"/>
              <a:t>Without fertilization    loss of endometrial blood supply</a:t>
            </a:r>
          </a:p>
          <a:p>
            <a:pPr lvl="2"/>
            <a:r>
              <a:rPr lang="en-US" dirty="0" smtClean="0"/>
              <a:t>Causes sloughing of endometrial lining (menses)</a:t>
            </a:r>
          </a:p>
          <a:p>
            <a:pPr lvl="1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810000" y="5715000"/>
            <a:ext cx="22860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6400800" cy="62570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67000" y="243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LH Surge</a:t>
            </a:r>
            <a:endParaRPr lang="en-US" sz="14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29000" y="2514601"/>
            <a:ext cx="457200" cy="7619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67200" y="3886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Estradiol</a:t>
            </a:r>
            <a:r>
              <a:rPr lang="en-US" sz="1400" dirty="0" smtClean="0"/>
              <a:t> peak causing </a:t>
            </a:r>
          </a:p>
          <a:p>
            <a:r>
              <a:rPr lang="en-US" sz="1400" dirty="0" smtClean="0"/>
              <a:t>LH surge</a:t>
            </a:r>
            <a:endParaRPr lang="en-US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3810000" y="3733800"/>
            <a:ext cx="5334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</TotalTime>
  <Words>202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The Normal Menstrual Cycle</vt:lpstr>
      <vt:lpstr>The Normal Menstrual Cycle</vt:lpstr>
      <vt:lpstr>Follicular Phase</vt:lpstr>
      <vt:lpstr>Luteal Phase</vt:lpstr>
      <vt:lpstr>Slide 5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Normal Menstrual Cycle</dc:title>
  <dc:creator>Eliscu, Allison H.</dc:creator>
  <cp:lastModifiedBy>Eliscu, Allison H.</cp:lastModifiedBy>
  <cp:revision>13</cp:revision>
  <dcterms:created xsi:type="dcterms:W3CDTF">2010-01-12T20:43:01Z</dcterms:created>
  <dcterms:modified xsi:type="dcterms:W3CDTF">2012-07-25T13:50:38Z</dcterms:modified>
</cp:coreProperties>
</file>