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6" r:id="rId3"/>
    <p:sldId id="259" r:id="rId4"/>
    <p:sldId id="269" r:id="rId5"/>
    <p:sldId id="270" r:id="rId6"/>
    <p:sldId id="267" r:id="rId7"/>
    <p:sldId id="261" r:id="rId8"/>
    <p:sldId id="272" r:id="rId9"/>
    <p:sldId id="271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7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21A882B-9659-44E0-A203-EF303D4E90AE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051B8AE-6524-4D38-9D05-250DDBA08E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itle 1"/>
          <p:cNvSpPr txBox="1">
            <a:spLocks/>
          </p:cNvSpPr>
          <p:nvPr/>
        </p:nvSpPr>
        <p:spPr>
          <a:xfrm>
            <a:off x="2735230" y="-54865"/>
            <a:ext cx="6647260" cy="53551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 err="1" smtClean="0"/>
              <a:t>Yelamos</a:t>
            </a:r>
            <a:r>
              <a:rPr lang="en-US" sz="3600" dirty="0" smtClean="0"/>
              <a:t>  Family and Colon Cancer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4139129" y="1197547"/>
            <a:ext cx="3048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1200" b="1" dirty="0">
                <a:solidFill>
                  <a:prstClr val="black"/>
                </a:solidFill>
              </a:rPr>
              <a:t>IRIS A. GRANEK, MD, MS</a:t>
            </a:r>
          </a:p>
          <a:p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Prev. Med</a:t>
            </a:r>
            <a:r>
              <a:rPr lang="en-US" sz="1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200" b="1" dirty="0"/>
              <a:t> </a:t>
            </a:r>
            <a:endParaRPr lang="en-US" sz="1200" b="1" dirty="0" smtClean="0"/>
          </a:p>
          <a:p>
            <a:endParaRPr lang="en-US" sz="1200" b="1" dirty="0" smtClean="0"/>
          </a:p>
          <a:p>
            <a:r>
              <a:rPr lang="en-US" sz="1200" b="1" dirty="0"/>
              <a:t>JOAN KIELY, M.S.</a:t>
            </a:r>
          </a:p>
          <a:p>
            <a:r>
              <a:rPr lang="en-US" sz="1200" dirty="0"/>
              <a:t>CESAME</a:t>
            </a:r>
          </a:p>
          <a:p>
            <a:endParaRPr lang="en-US" sz="1200" b="1" dirty="0"/>
          </a:p>
          <a:p>
            <a:r>
              <a:rPr lang="en-US" sz="1200" b="1" dirty="0" smtClean="0"/>
              <a:t>JENNIE </a:t>
            </a:r>
            <a:r>
              <a:rPr lang="en-US" sz="1200" b="1" dirty="0"/>
              <a:t>WILLIAMS, Ph.D.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Prev. Med.</a:t>
            </a:r>
          </a:p>
          <a:p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Division of Cancer </a:t>
            </a:r>
            <a:r>
              <a:rPr lang="en-US" sz="1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Prevention</a:t>
            </a:r>
          </a:p>
          <a:p>
            <a:endParaRPr lang="en-US" sz="1200" dirty="0" smtClean="0"/>
          </a:p>
          <a:p>
            <a:r>
              <a:rPr lang="en-US" sz="1200" b="1" dirty="0"/>
              <a:t>PAULA I. DENOYA, MD</a:t>
            </a:r>
          </a:p>
          <a:p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Department of Medicine</a:t>
            </a:r>
          </a:p>
          <a:p>
            <a:r>
              <a:rPr lang="en-US" sz="1200" dirty="0">
                <a:cs typeface="Times New Roman" panose="02020603050405020304" pitchFamily="18" charset="0"/>
              </a:rPr>
              <a:t>Division of Colon and Rectal </a:t>
            </a:r>
            <a:r>
              <a:rPr lang="en-US" sz="1200" dirty="0" smtClean="0">
                <a:cs typeface="Times New Roman" panose="02020603050405020304" pitchFamily="18" charset="0"/>
              </a:rPr>
              <a:t>Surgery</a:t>
            </a:r>
          </a:p>
          <a:p>
            <a:endParaRPr lang="en-US" sz="1200" dirty="0" smtClean="0">
              <a:cs typeface="Times New Roman" panose="02020603050405020304" pitchFamily="18" charset="0"/>
            </a:endParaRPr>
          </a:p>
          <a:p>
            <a:r>
              <a:rPr lang="en-US" sz="1200" b="1" dirty="0"/>
              <a:t>CATHERINE MESSINA, </a:t>
            </a:r>
            <a:r>
              <a:rPr lang="en-US" sz="1200" b="1" dirty="0" err="1"/>
              <a:t>Ph.D</a:t>
            </a:r>
            <a:endParaRPr lang="en-US" sz="1200" b="1" dirty="0"/>
          </a:p>
          <a:p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Department of Prev. Med.</a:t>
            </a:r>
          </a:p>
          <a:p>
            <a:endParaRPr lang="en-US" sz="1200" dirty="0"/>
          </a:p>
          <a:p>
            <a:r>
              <a:rPr lang="en-US" sz="1200" b="1" dirty="0"/>
              <a:t>JUAN CARLOS BUCOBO, MD</a:t>
            </a:r>
          </a:p>
          <a:p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Department of Medicine</a:t>
            </a:r>
          </a:p>
          <a:p>
            <a:r>
              <a:rPr lang="en-US" sz="1200" dirty="0">
                <a:cs typeface="Times New Roman" panose="02020603050405020304" pitchFamily="18" charset="0"/>
              </a:rPr>
              <a:t>Division of </a:t>
            </a:r>
            <a:r>
              <a:rPr lang="en-US" sz="1200" dirty="0" smtClean="0">
                <a:cs typeface="Times New Roman" panose="02020603050405020304" pitchFamily="18" charset="0"/>
              </a:rPr>
              <a:t>Gastroenterology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01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591942"/>
              </p:ext>
            </p:extLst>
          </p:nvPr>
        </p:nvGraphicFramePr>
        <p:xfrm>
          <a:off x="915969" y="1246025"/>
          <a:ext cx="10058401" cy="50322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634"/>
                <a:gridCol w="3400360"/>
                <a:gridCol w="3329407"/>
              </a:tblGrid>
              <a:tr h="128978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Molecular Foundations of Medicine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(colon cancer): tyrosine kinases/apoptosis and cancer lecture (10/24/14)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family members: human genetics (10/28-10/31/14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Genetic risk/Lynch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9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  <a:tr h="57249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Body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(colon cancer): colon/abdomen (9/11-9/15/14)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4488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02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1 (infants and children)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902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02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Pathogens and Host Defense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Microbiome, diet and colon cancer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Destina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macrobiotic diet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902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993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Basic Mechanisms of Disease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(colon cancer): Genes and Cancer lecture (1/29-1/30/15)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(colon cancer): Tumor invasion and metastasis lecture (1/30/15)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(colon cancer): Cancer chemotherapy (2/10/15)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81709" y="461913"/>
            <a:ext cx="81875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Timeline of exposure to the </a:t>
            </a:r>
            <a:r>
              <a:rPr lang="en-US" alt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Yelamos</a:t>
            </a: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Family (Continue)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65630"/>
              </p:ext>
            </p:extLst>
          </p:nvPr>
        </p:nvGraphicFramePr>
        <p:xfrm>
          <a:off x="921732" y="951859"/>
          <a:ext cx="10058401" cy="279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634"/>
                <a:gridCol w="3400360"/>
                <a:gridCol w="3329407"/>
              </a:tblGrid>
              <a:tr h="279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in curriculum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030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9946" y="381489"/>
            <a:ext cx="85595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Timeline of exposure to the </a:t>
            </a:r>
            <a:r>
              <a:rPr lang="en-US" alt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Yelamos</a:t>
            </a: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Family (Continue)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69069"/>
              </p:ext>
            </p:extLst>
          </p:nvPr>
        </p:nvGraphicFramePr>
        <p:xfrm>
          <a:off x="1055802" y="1436597"/>
          <a:ext cx="10067827" cy="3682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1754"/>
                <a:gridCol w="3403546"/>
                <a:gridCol w="3332527"/>
              </a:tblGrid>
              <a:tr h="61369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2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Lynch diagnosis/genetic risk video/discussion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0684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05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Int. Path: Pulmonary/Cardiovascular/Renal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0684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684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 to Clinical Medicine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Abdominal Exam (12/18/14)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0684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69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Medicine in Contemporary Society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Truth telling, confidentiality and candor (1/6/15)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Culture competence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0684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131016"/>
              </p:ext>
            </p:extLst>
          </p:nvPr>
        </p:nvGraphicFramePr>
        <p:xfrm>
          <a:off x="1063135" y="1128860"/>
          <a:ext cx="10058401" cy="279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634"/>
                <a:gridCol w="3400360"/>
                <a:gridCol w="3329407"/>
              </a:tblGrid>
              <a:tr h="279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in curriculum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748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38771"/>
              </p:ext>
            </p:extLst>
          </p:nvPr>
        </p:nvGraphicFramePr>
        <p:xfrm>
          <a:off x="1065229" y="1602555"/>
          <a:ext cx="10067826" cy="4100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1754"/>
                <a:gridCol w="3403545"/>
                <a:gridCol w="3332527"/>
              </a:tblGrid>
              <a:tr h="102516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3 (adolescents)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Jr, Grayson, Federico.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Anarosa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Bernardo, Carmen and Diego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Genetic testing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4172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68344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Int. Path: Gastrointestinal/Nutrition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Estevan/Estevan Jr.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Destina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macrobiotic diet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4172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172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4 (geriatrics)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4172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344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Int. Path: Endocrine/Reproduction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</a:tr>
              <a:tr h="34172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982771" y="438049"/>
            <a:ext cx="82453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Timeline of exposure to the </a:t>
            </a:r>
            <a:r>
              <a:rPr lang="en-US" alt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Yelamos</a:t>
            </a: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Family (Continue)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53343"/>
              </p:ext>
            </p:extLst>
          </p:nvPr>
        </p:nvGraphicFramePr>
        <p:xfrm>
          <a:off x="1081989" y="1298544"/>
          <a:ext cx="10058401" cy="279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634"/>
                <a:gridCol w="3400360"/>
                <a:gridCol w="3329407"/>
              </a:tblGrid>
              <a:tr h="279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in curriculum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10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663764"/>
              </p:ext>
            </p:extLst>
          </p:nvPr>
        </p:nvGraphicFramePr>
        <p:xfrm>
          <a:off x="1063132" y="1282045"/>
          <a:ext cx="10041642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3088"/>
                <a:gridCol w="3394694"/>
                <a:gridCol w="3323860"/>
              </a:tblGrid>
              <a:tr h="54675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TIME 5 (Women’s Health)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endometrial cancer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Gestational diabetes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Carolina : endometrial cancer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Bernicia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013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Int. Path: Mind/Brain/Behavior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Anorexia, compulsive behavior and addiction/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depression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Estevan Jr.(anorexia) /Gitano (excessive diet and exercise)/ Alejandro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3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TIME 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3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Translational Pillar: Genetics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Lynch/RASSF1 – genetic risk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3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Medicine clerkship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3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Surgery clerkship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  <a:tr h="27337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37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21" marR="45021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819991"/>
              </p:ext>
            </p:extLst>
          </p:nvPr>
        </p:nvGraphicFramePr>
        <p:xfrm>
          <a:off x="1053706" y="978031"/>
          <a:ext cx="10058401" cy="279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8634"/>
                <a:gridCol w="3400360"/>
                <a:gridCol w="3329407"/>
              </a:tblGrid>
              <a:tr h="279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in curriculum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681709" y="461913"/>
            <a:ext cx="81875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Timeline of exposure to the </a:t>
            </a:r>
            <a:r>
              <a:rPr lang="en-US" alt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Yelamos</a:t>
            </a:r>
            <a:r>
              <a:rPr lang="en-US" alt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Family (Continue)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9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617035"/>
            <a:ext cx="9042400" cy="800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IARC </a:t>
            </a:r>
            <a:r>
              <a:rPr lang="en-US" sz="2800" dirty="0" err="1" smtClean="0"/>
              <a:t>Globcan</a:t>
            </a:r>
            <a:r>
              <a:rPr lang="en-US" sz="2800" dirty="0" smtClean="0"/>
              <a:t> estimate of colorectal cancer </a:t>
            </a:r>
            <a:r>
              <a:rPr lang="en-US" sz="2800" dirty="0"/>
              <a:t>rates 2012 </a:t>
            </a:r>
            <a:r>
              <a:rPr lang="en-US" sz="1200" dirty="0"/>
              <a:t>(http://globocan.iarc.fr/Pages/Map.aspx</a:t>
            </a:r>
            <a:r>
              <a:rPr lang="en-US" sz="1200" dirty="0" smtClean="0"/>
              <a:t>#)</a:t>
            </a:r>
            <a:endParaRPr lang="en-US" sz="1200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4" t="6538" r="938"/>
          <a:stretch/>
        </p:blipFill>
        <p:spPr>
          <a:xfrm>
            <a:off x="1081220" y="425302"/>
            <a:ext cx="9661082" cy="53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9184" y="5329119"/>
            <a:ext cx="10936224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indent="-571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shift to an American lifestyle has exacerbated this mutation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8986" y="-178500"/>
            <a:ext cx="406037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>
              <a:lnSpc>
                <a:spcPct val="115000"/>
              </a:lnSpc>
            </a:pP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the </a:t>
            </a:r>
            <a:r>
              <a:rPr lang="en-US" sz="36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Yelamos</a:t>
            </a:r>
            <a:endParaRPr lang="en-US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184" y="459490"/>
            <a:ext cx="11662536" cy="692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Parents: Immigrated to the </a:t>
            </a: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 from </a:t>
            </a: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Guatemala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9185" y="1214492"/>
            <a:ext cx="7590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medical issue: </a:t>
            </a: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Colon Cancer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9184" y="3386848"/>
            <a:ext cx="86452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Native country:  </a:t>
            </a: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rates of colon </a:t>
            </a: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cancer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9185" y="4128790"/>
            <a:ext cx="1143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Unbeknownst to them, they have a genetic mutation that put them at high risk of developing colon </a:t>
            </a: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cancer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9184" y="2175287"/>
            <a:ext cx="8358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alibri" panose="020F0502020204030204" pitchFamily="34" charset="0"/>
              </a:rPr>
              <a:t>Premise: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Calibri" panose="020F0502020204030204" pitchFamily="34" charset="0"/>
              </a:rPr>
              <a:t>Based on ethnic health disparity </a:t>
            </a:r>
            <a:endParaRPr 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8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440" y="5596128"/>
            <a:ext cx="8737456" cy="931200"/>
          </a:xfrm>
          <a:ln>
            <a:solidFill>
              <a:srgbClr val="4F795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/>
              <a:t>Y</a:t>
            </a:r>
            <a:r>
              <a:rPr lang="en-US" sz="2800" dirty="0" err="1" smtClean="0"/>
              <a:t>elamos</a:t>
            </a:r>
            <a:r>
              <a:rPr lang="en-US" sz="2800" dirty="0" smtClean="0"/>
              <a:t> Family </a:t>
            </a:r>
            <a:br>
              <a:rPr lang="en-US" sz="2800" dirty="0" smtClean="0"/>
            </a:br>
            <a:endParaRPr lang="en-US" sz="2800" dirty="0">
              <a:latin typeface="+mn-lt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854947" y="886083"/>
            <a:ext cx="3923070" cy="784436"/>
            <a:chOff x="3663168" y="630051"/>
            <a:chExt cx="3923070" cy="784436"/>
          </a:xfrm>
        </p:grpSpPr>
        <p:sp>
          <p:nvSpPr>
            <p:cNvPr id="11" name="Freeform 10"/>
            <p:cNvSpPr/>
            <p:nvPr/>
          </p:nvSpPr>
          <p:spPr>
            <a:xfrm>
              <a:off x="3663168" y="685799"/>
              <a:ext cx="1690238" cy="673824"/>
            </a:xfrm>
            <a:custGeom>
              <a:avLst/>
              <a:gdLst>
                <a:gd name="connsiteX0" fmla="*/ 0 w 1306571"/>
                <a:gd name="connsiteY0" fmla="*/ 0 h 673824"/>
                <a:gd name="connsiteX1" fmla="*/ 1306571 w 1306571"/>
                <a:gd name="connsiteY1" fmla="*/ 0 h 673824"/>
                <a:gd name="connsiteX2" fmla="*/ 1306571 w 1306571"/>
                <a:gd name="connsiteY2" fmla="*/ 673824 h 673824"/>
                <a:gd name="connsiteX3" fmla="*/ 0 w 1306571"/>
                <a:gd name="connsiteY3" fmla="*/ 673824 h 673824"/>
                <a:gd name="connsiteX4" fmla="*/ 0 w 1306571"/>
                <a:gd name="connsiteY4" fmla="*/ 0 h 673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6571" h="673824">
                  <a:moveTo>
                    <a:pt x="0" y="0"/>
                  </a:moveTo>
                  <a:lnTo>
                    <a:pt x="1306571" y="0"/>
                  </a:lnTo>
                  <a:lnTo>
                    <a:pt x="1306571" y="673824"/>
                  </a:lnTo>
                  <a:lnTo>
                    <a:pt x="0" y="673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7952"/>
            </a:solidFill>
            <a:ln>
              <a:solidFill>
                <a:srgbClr val="4F795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spcBef>
                  <a:spcPct val="0"/>
                </a:spcBef>
              </a:pPr>
              <a:r>
                <a:rPr lang="en-US" sz="2400" kern="1200" dirty="0" smtClean="0"/>
                <a:t>Alejandro</a:t>
              </a:r>
            </a:p>
            <a:p>
              <a:pPr lvl="0" algn="ctr" defTabSz="1066800">
                <a:spcBef>
                  <a:spcPct val="0"/>
                </a:spcBef>
              </a:pPr>
              <a:r>
                <a:rPr lang="en-US" dirty="0" smtClean="0"/>
                <a:t>(73)</a:t>
              </a:r>
              <a:endParaRPr lang="en-US" kern="1200" dirty="0" smtClean="0"/>
            </a:p>
          </p:txBody>
        </p:sp>
        <p:sp>
          <p:nvSpPr>
            <p:cNvPr id="12" name="Oval 11"/>
            <p:cNvSpPr/>
            <p:nvPr/>
          </p:nvSpPr>
          <p:spPr>
            <a:xfrm>
              <a:off x="5668409" y="630051"/>
              <a:ext cx="1917829" cy="784436"/>
            </a:xfrm>
            <a:prstGeom prst="ellipse">
              <a:avLst/>
            </a:prstGeom>
            <a:solidFill>
              <a:srgbClr val="4F7952"/>
            </a:solidFill>
            <a:ln>
              <a:solidFill>
                <a:srgbClr val="4F795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spcBef>
                  <a:spcPct val="0"/>
                </a:spcBef>
              </a:pPr>
              <a:r>
                <a:rPr lang="en-US" sz="2400" kern="1200" dirty="0" smtClean="0"/>
                <a:t>Bernicia</a:t>
              </a:r>
            </a:p>
            <a:p>
              <a:pPr lvl="0" algn="ctr" defTabSz="1066800">
                <a:spcBef>
                  <a:spcPct val="0"/>
                </a:spcBef>
              </a:pPr>
              <a:r>
                <a:rPr lang="en-US" dirty="0" smtClean="0"/>
                <a:t>(70)</a:t>
              </a:r>
              <a:endParaRPr lang="en-US" kern="1200" dirty="0"/>
            </a:p>
          </p:txBody>
        </p:sp>
      </p:grpSp>
      <p:sp>
        <p:nvSpPr>
          <p:cNvPr id="13" name="Oval 12"/>
          <p:cNvSpPr/>
          <p:nvPr/>
        </p:nvSpPr>
        <p:spPr>
          <a:xfrm>
            <a:off x="496724" y="2369086"/>
            <a:ext cx="1930588" cy="673824"/>
          </a:xfrm>
          <a:prstGeom prst="ellipse">
            <a:avLst/>
          </a:prstGeom>
          <a:solidFill>
            <a:srgbClr val="71A375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smtClean="0"/>
              <a:t>Carolina</a:t>
            </a:r>
          </a:p>
          <a:p>
            <a:pPr lvl="0" algn="ctr" defTabSz="1066800">
              <a:spcBef>
                <a:spcPct val="0"/>
              </a:spcBef>
            </a:pPr>
            <a:r>
              <a:rPr lang="en-US" dirty="0" smtClean="0"/>
              <a:t>(44)</a:t>
            </a:r>
            <a:endParaRPr lang="en-US" kern="1200" dirty="0"/>
          </a:p>
        </p:txBody>
      </p:sp>
      <p:sp>
        <p:nvSpPr>
          <p:cNvPr id="14" name="Oval 13"/>
          <p:cNvSpPr/>
          <p:nvPr/>
        </p:nvSpPr>
        <p:spPr>
          <a:xfrm>
            <a:off x="2679487" y="2369086"/>
            <a:ext cx="1740310" cy="673824"/>
          </a:xfrm>
          <a:prstGeom prst="ellipse">
            <a:avLst/>
          </a:prstGeom>
          <a:solidFill>
            <a:srgbClr val="71A375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err="1" smtClean="0"/>
              <a:t>Destina</a:t>
            </a:r>
            <a:endParaRPr lang="en-US" sz="2400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 smtClean="0"/>
              <a:t>(41)</a:t>
            </a:r>
            <a:endParaRPr lang="en-US" kern="1200" dirty="0"/>
          </a:p>
        </p:txBody>
      </p:sp>
      <p:sp>
        <p:nvSpPr>
          <p:cNvPr id="15" name="Freeform 14"/>
          <p:cNvSpPr/>
          <p:nvPr/>
        </p:nvSpPr>
        <p:spPr>
          <a:xfrm>
            <a:off x="7325072" y="2369086"/>
            <a:ext cx="1306571" cy="673824"/>
          </a:xfrm>
          <a:custGeom>
            <a:avLst/>
            <a:gdLst>
              <a:gd name="connsiteX0" fmla="*/ 0 w 1306571"/>
              <a:gd name="connsiteY0" fmla="*/ 0 h 673824"/>
              <a:gd name="connsiteX1" fmla="*/ 1306571 w 1306571"/>
              <a:gd name="connsiteY1" fmla="*/ 0 h 673824"/>
              <a:gd name="connsiteX2" fmla="*/ 1306571 w 1306571"/>
              <a:gd name="connsiteY2" fmla="*/ 673824 h 673824"/>
              <a:gd name="connsiteX3" fmla="*/ 0 w 1306571"/>
              <a:gd name="connsiteY3" fmla="*/ 673824 h 673824"/>
              <a:gd name="connsiteX4" fmla="*/ 0 w 1306571"/>
              <a:gd name="connsiteY4" fmla="*/ 0 h 673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6571" h="673824">
                <a:moveTo>
                  <a:pt x="0" y="0"/>
                </a:moveTo>
                <a:lnTo>
                  <a:pt x="1306571" y="0"/>
                </a:lnTo>
                <a:lnTo>
                  <a:pt x="1306571" y="673824"/>
                </a:lnTo>
                <a:lnTo>
                  <a:pt x="0" y="673824"/>
                </a:lnTo>
                <a:lnTo>
                  <a:pt x="0" y="0"/>
                </a:lnTo>
                <a:close/>
              </a:path>
            </a:pathLst>
          </a:custGeom>
          <a:solidFill>
            <a:srgbClr val="71A375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smtClean="0"/>
              <a:t>Federico</a:t>
            </a:r>
          </a:p>
          <a:p>
            <a:pPr lvl="0" algn="ctr" defTabSz="1066800">
              <a:spcBef>
                <a:spcPct val="0"/>
              </a:spcBef>
            </a:pPr>
            <a:r>
              <a:rPr lang="en-US" kern="1200" dirty="0" smtClean="0"/>
              <a:t>(37)</a:t>
            </a:r>
            <a:endParaRPr lang="en-US" kern="1200" dirty="0"/>
          </a:p>
        </p:txBody>
      </p:sp>
      <p:sp>
        <p:nvSpPr>
          <p:cNvPr id="16" name="Freeform 15"/>
          <p:cNvSpPr/>
          <p:nvPr/>
        </p:nvSpPr>
        <p:spPr>
          <a:xfrm>
            <a:off x="5217833" y="2369086"/>
            <a:ext cx="1306571" cy="673824"/>
          </a:xfrm>
          <a:custGeom>
            <a:avLst/>
            <a:gdLst>
              <a:gd name="connsiteX0" fmla="*/ 0 w 1306571"/>
              <a:gd name="connsiteY0" fmla="*/ 0 h 673824"/>
              <a:gd name="connsiteX1" fmla="*/ 1306571 w 1306571"/>
              <a:gd name="connsiteY1" fmla="*/ 0 h 673824"/>
              <a:gd name="connsiteX2" fmla="*/ 1306571 w 1306571"/>
              <a:gd name="connsiteY2" fmla="*/ 673824 h 673824"/>
              <a:gd name="connsiteX3" fmla="*/ 0 w 1306571"/>
              <a:gd name="connsiteY3" fmla="*/ 673824 h 673824"/>
              <a:gd name="connsiteX4" fmla="*/ 0 w 1306571"/>
              <a:gd name="connsiteY4" fmla="*/ 0 h 673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6571" h="673824">
                <a:moveTo>
                  <a:pt x="0" y="0"/>
                </a:moveTo>
                <a:lnTo>
                  <a:pt x="1306571" y="0"/>
                </a:lnTo>
                <a:lnTo>
                  <a:pt x="1306571" y="673824"/>
                </a:lnTo>
                <a:lnTo>
                  <a:pt x="0" y="673824"/>
                </a:lnTo>
                <a:lnTo>
                  <a:pt x="0" y="0"/>
                </a:lnTo>
                <a:close/>
              </a:path>
            </a:pathLst>
          </a:custGeom>
          <a:solidFill>
            <a:srgbClr val="71A375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smtClean="0"/>
              <a:t>Estevan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 smtClean="0"/>
              <a:t>(39)</a:t>
            </a:r>
            <a:endParaRPr lang="en-US" kern="1200" dirty="0"/>
          </a:p>
        </p:txBody>
      </p:sp>
      <p:sp>
        <p:nvSpPr>
          <p:cNvPr id="17" name="Oval 16"/>
          <p:cNvSpPr/>
          <p:nvPr/>
        </p:nvSpPr>
        <p:spPr>
          <a:xfrm>
            <a:off x="9199154" y="2387374"/>
            <a:ext cx="1418505" cy="673824"/>
          </a:xfrm>
          <a:prstGeom prst="ellipse">
            <a:avLst/>
          </a:prstGeom>
          <a:solidFill>
            <a:srgbClr val="71A375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err="1" smtClean="0"/>
              <a:t>Gitana</a:t>
            </a:r>
            <a:endParaRPr lang="en-US" sz="2400" kern="1200" dirty="0" smtClean="0"/>
          </a:p>
          <a:p>
            <a:pPr lvl="0" algn="ctr" defTabSz="1066800">
              <a:spcBef>
                <a:spcPct val="0"/>
              </a:spcBef>
            </a:pPr>
            <a:r>
              <a:rPr lang="en-US" dirty="0" smtClean="0"/>
              <a:t>(35)</a:t>
            </a:r>
            <a:endParaRPr lang="en-US" kern="12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1511265" y="4912061"/>
            <a:ext cx="7913007" cy="673824"/>
            <a:chOff x="1840449" y="4656029"/>
            <a:chExt cx="7913007" cy="673824"/>
          </a:xfrm>
          <a:solidFill>
            <a:srgbClr val="A9C7AB"/>
          </a:solidFill>
        </p:grpSpPr>
        <p:grpSp>
          <p:nvGrpSpPr>
            <p:cNvPr id="28" name="Group 27"/>
            <p:cNvGrpSpPr/>
            <p:nvPr/>
          </p:nvGrpSpPr>
          <p:grpSpPr>
            <a:xfrm>
              <a:off x="1840449" y="4656029"/>
              <a:ext cx="4008518" cy="673824"/>
              <a:chOff x="1720529" y="4685765"/>
              <a:chExt cx="4008518" cy="673824"/>
            </a:xfrm>
            <a:grpFill/>
          </p:grpSpPr>
          <p:sp>
            <p:nvSpPr>
              <p:cNvPr id="18" name="Oval 17"/>
              <p:cNvSpPr/>
              <p:nvPr/>
            </p:nvSpPr>
            <p:spPr>
              <a:xfrm>
                <a:off x="3067152" y="4685765"/>
                <a:ext cx="1306571" cy="673824"/>
              </a:xfrm>
              <a:prstGeom prst="ellipse">
                <a:avLst/>
              </a:prstGeom>
              <a:grpFill/>
              <a:ln>
                <a:solidFill>
                  <a:srgbClr val="4F795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kern="1200" dirty="0" smtClean="0"/>
                  <a:t>Carmen (22)</a:t>
                </a:r>
                <a:endParaRPr lang="en-US" sz="1900" kern="1200" dirty="0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1720529" y="4685765"/>
                <a:ext cx="1306571" cy="673824"/>
              </a:xfrm>
              <a:custGeom>
                <a:avLst/>
                <a:gdLst>
                  <a:gd name="connsiteX0" fmla="*/ 0 w 1306571"/>
                  <a:gd name="connsiteY0" fmla="*/ 0 h 673824"/>
                  <a:gd name="connsiteX1" fmla="*/ 1306571 w 1306571"/>
                  <a:gd name="connsiteY1" fmla="*/ 0 h 673824"/>
                  <a:gd name="connsiteX2" fmla="*/ 1306571 w 1306571"/>
                  <a:gd name="connsiteY2" fmla="*/ 673824 h 673824"/>
                  <a:gd name="connsiteX3" fmla="*/ 0 w 1306571"/>
                  <a:gd name="connsiteY3" fmla="*/ 673824 h 673824"/>
                  <a:gd name="connsiteX4" fmla="*/ 0 w 1306571"/>
                  <a:gd name="connsiteY4" fmla="*/ 0 h 673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6571" h="673824">
                    <a:moveTo>
                      <a:pt x="0" y="0"/>
                    </a:moveTo>
                    <a:lnTo>
                      <a:pt x="1306571" y="0"/>
                    </a:lnTo>
                    <a:lnTo>
                      <a:pt x="1306571" y="673824"/>
                    </a:lnTo>
                    <a:lnTo>
                      <a:pt x="0" y="67382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4F795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dirty="0" smtClean="0"/>
                  <a:t>Bernardo</a:t>
                </a:r>
                <a:r>
                  <a:rPr lang="en-US" sz="1900" kern="1200" dirty="0" smtClean="0"/>
                  <a:t> (24)</a:t>
                </a:r>
                <a:endParaRPr lang="en-US" sz="1900" kern="1200" dirty="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4422476" y="4685765"/>
                <a:ext cx="1306571" cy="673824"/>
              </a:xfrm>
              <a:custGeom>
                <a:avLst/>
                <a:gdLst>
                  <a:gd name="connsiteX0" fmla="*/ 0 w 1306571"/>
                  <a:gd name="connsiteY0" fmla="*/ 0 h 673824"/>
                  <a:gd name="connsiteX1" fmla="*/ 1306571 w 1306571"/>
                  <a:gd name="connsiteY1" fmla="*/ 0 h 673824"/>
                  <a:gd name="connsiteX2" fmla="*/ 1306571 w 1306571"/>
                  <a:gd name="connsiteY2" fmla="*/ 673824 h 673824"/>
                  <a:gd name="connsiteX3" fmla="*/ 0 w 1306571"/>
                  <a:gd name="connsiteY3" fmla="*/ 673824 h 673824"/>
                  <a:gd name="connsiteX4" fmla="*/ 0 w 1306571"/>
                  <a:gd name="connsiteY4" fmla="*/ 0 h 673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6571" h="673824">
                    <a:moveTo>
                      <a:pt x="0" y="0"/>
                    </a:moveTo>
                    <a:lnTo>
                      <a:pt x="1306571" y="0"/>
                    </a:lnTo>
                    <a:lnTo>
                      <a:pt x="1306571" y="673824"/>
                    </a:lnTo>
                    <a:lnTo>
                      <a:pt x="0" y="67382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4F795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dirty="0" smtClean="0"/>
                  <a:t>Diego</a:t>
                </a:r>
                <a:r>
                  <a:rPr lang="en-US" sz="1900" kern="1200" dirty="0" smtClean="0"/>
                  <a:t> </a:t>
                </a:r>
              </a:p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kern="1200" dirty="0" smtClean="0"/>
                  <a:t>(20)</a:t>
                </a:r>
                <a:endParaRPr lang="en-US" sz="1900" kern="1200" dirty="0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6960432" y="4656029"/>
              <a:ext cx="2793024" cy="673824"/>
              <a:chOff x="7125322" y="4626294"/>
              <a:chExt cx="2793024" cy="673824"/>
            </a:xfrm>
            <a:grpFill/>
          </p:grpSpPr>
          <p:sp>
            <p:nvSpPr>
              <p:cNvPr id="23" name="Freeform 22"/>
              <p:cNvSpPr/>
              <p:nvPr/>
            </p:nvSpPr>
            <p:spPr>
              <a:xfrm>
                <a:off x="7125322" y="4626294"/>
                <a:ext cx="1306571" cy="673824"/>
              </a:xfrm>
              <a:custGeom>
                <a:avLst/>
                <a:gdLst>
                  <a:gd name="connsiteX0" fmla="*/ 0 w 1306571"/>
                  <a:gd name="connsiteY0" fmla="*/ 0 h 673824"/>
                  <a:gd name="connsiteX1" fmla="*/ 1306571 w 1306571"/>
                  <a:gd name="connsiteY1" fmla="*/ 0 h 673824"/>
                  <a:gd name="connsiteX2" fmla="*/ 1306571 w 1306571"/>
                  <a:gd name="connsiteY2" fmla="*/ 673824 h 673824"/>
                  <a:gd name="connsiteX3" fmla="*/ 0 w 1306571"/>
                  <a:gd name="connsiteY3" fmla="*/ 673824 h 673824"/>
                  <a:gd name="connsiteX4" fmla="*/ 0 w 1306571"/>
                  <a:gd name="connsiteY4" fmla="*/ 0 h 673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6571" h="673824">
                    <a:moveTo>
                      <a:pt x="0" y="0"/>
                    </a:moveTo>
                    <a:lnTo>
                      <a:pt x="1306571" y="0"/>
                    </a:lnTo>
                    <a:lnTo>
                      <a:pt x="1306571" y="673824"/>
                    </a:lnTo>
                    <a:lnTo>
                      <a:pt x="0" y="67382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4F795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dirty="0" smtClean="0"/>
                  <a:t>Federico (2yrs)</a:t>
                </a:r>
                <a:endParaRPr lang="en-US" sz="1900" kern="1200" dirty="0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8611775" y="4626294"/>
                <a:ext cx="1306571" cy="673824"/>
              </a:xfrm>
              <a:custGeom>
                <a:avLst/>
                <a:gdLst>
                  <a:gd name="connsiteX0" fmla="*/ 0 w 1306571"/>
                  <a:gd name="connsiteY0" fmla="*/ 0 h 673824"/>
                  <a:gd name="connsiteX1" fmla="*/ 1306571 w 1306571"/>
                  <a:gd name="connsiteY1" fmla="*/ 0 h 673824"/>
                  <a:gd name="connsiteX2" fmla="*/ 1306571 w 1306571"/>
                  <a:gd name="connsiteY2" fmla="*/ 673824 h 673824"/>
                  <a:gd name="connsiteX3" fmla="*/ 0 w 1306571"/>
                  <a:gd name="connsiteY3" fmla="*/ 673824 h 673824"/>
                  <a:gd name="connsiteX4" fmla="*/ 0 w 1306571"/>
                  <a:gd name="connsiteY4" fmla="*/ 0 h 673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6571" h="673824">
                    <a:moveTo>
                      <a:pt x="0" y="0"/>
                    </a:moveTo>
                    <a:lnTo>
                      <a:pt x="1306571" y="0"/>
                    </a:lnTo>
                    <a:lnTo>
                      <a:pt x="1306571" y="673824"/>
                    </a:lnTo>
                    <a:lnTo>
                      <a:pt x="0" y="67382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rgbClr val="4F7952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lvl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900" dirty="0" smtClean="0"/>
                  <a:t>Grayson (6mo)</a:t>
                </a:r>
                <a:endParaRPr lang="en-US" sz="1900" kern="1200" dirty="0"/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738060" y="3599334"/>
            <a:ext cx="5889581" cy="673824"/>
            <a:chOff x="1067244" y="3343302"/>
            <a:chExt cx="5889581" cy="673824"/>
          </a:xfrm>
          <a:solidFill>
            <a:srgbClr val="A9C7AB"/>
          </a:solidFill>
        </p:grpSpPr>
        <p:sp>
          <p:nvSpPr>
            <p:cNvPr id="21" name="Oval 20"/>
            <p:cNvSpPr/>
            <p:nvPr/>
          </p:nvSpPr>
          <p:spPr>
            <a:xfrm>
              <a:off x="1067244" y="3343302"/>
              <a:ext cx="1705453" cy="673824"/>
            </a:xfrm>
            <a:prstGeom prst="ellipse">
              <a:avLst/>
            </a:prstGeom>
            <a:grpFill/>
            <a:ln>
              <a:solidFill>
                <a:srgbClr val="4F795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dirty="0" err="1" smtClean="0"/>
                <a:t>Anarosa</a:t>
              </a:r>
              <a:r>
                <a:rPr lang="en-US" sz="1900" kern="1200" dirty="0" smtClean="0"/>
                <a:t> (18)</a:t>
              </a:r>
              <a:endParaRPr lang="en-US" sz="1900" kern="1200" dirty="0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30643" y="3343302"/>
              <a:ext cx="1426182" cy="673824"/>
            </a:xfrm>
            <a:custGeom>
              <a:avLst/>
              <a:gdLst>
                <a:gd name="connsiteX0" fmla="*/ 0 w 1306571"/>
                <a:gd name="connsiteY0" fmla="*/ 0 h 673824"/>
                <a:gd name="connsiteX1" fmla="*/ 1306571 w 1306571"/>
                <a:gd name="connsiteY1" fmla="*/ 0 h 673824"/>
                <a:gd name="connsiteX2" fmla="*/ 1306571 w 1306571"/>
                <a:gd name="connsiteY2" fmla="*/ 673824 h 673824"/>
                <a:gd name="connsiteX3" fmla="*/ 0 w 1306571"/>
                <a:gd name="connsiteY3" fmla="*/ 673824 h 673824"/>
                <a:gd name="connsiteX4" fmla="*/ 0 w 1306571"/>
                <a:gd name="connsiteY4" fmla="*/ 0 h 673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6571" h="673824">
                  <a:moveTo>
                    <a:pt x="0" y="0"/>
                  </a:moveTo>
                  <a:lnTo>
                    <a:pt x="1306571" y="0"/>
                  </a:lnTo>
                  <a:lnTo>
                    <a:pt x="1306571" y="673824"/>
                  </a:lnTo>
                  <a:lnTo>
                    <a:pt x="0" y="6738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4F795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dirty="0" err="1" smtClean="0"/>
                <a:t>Estevan</a:t>
              </a:r>
              <a:r>
                <a:rPr lang="en-US" sz="1900" dirty="0" smtClean="0"/>
                <a:t> </a:t>
              </a:r>
              <a:r>
                <a:rPr lang="en-US" sz="1900" dirty="0" err="1" smtClean="0"/>
                <a:t>Jr</a:t>
              </a:r>
              <a:r>
                <a:rPr lang="en-US" sz="1900" dirty="0" smtClean="0"/>
                <a:t> </a:t>
              </a:r>
              <a:r>
                <a:rPr lang="en-US" sz="1900" kern="1200" dirty="0" smtClean="0"/>
                <a:t>(20)</a:t>
              </a:r>
              <a:endParaRPr lang="en-US" sz="1900" kern="1200" dirty="0"/>
            </a:p>
          </p:txBody>
        </p:sp>
      </p:grpSp>
      <p:cxnSp>
        <p:nvCxnSpPr>
          <p:cNvPr id="33" name="Straight Connector 32"/>
          <p:cNvCxnSpPr/>
          <p:nvPr/>
        </p:nvCxnSpPr>
        <p:spPr>
          <a:xfrm>
            <a:off x="1421325" y="3042910"/>
            <a:ext cx="0" cy="556424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2442059" y="4719504"/>
            <a:ext cx="2278505" cy="192559"/>
            <a:chOff x="2653259" y="4287187"/>
            <a:chExt cx="2278505" cy="368842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653259" y="4287187"/>
              <a:ext cx="2278505" cy="0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653259" y="4287187"/>
              <a:ext cx="0" cy="368842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840357" y="4287187"/>
              <a:ext cx="0" cy="368842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931764" y="4287187"/>
              <a:ext cx="0" cy="368842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>
          <a:xfrm>
            <a:off x="5908845" y="3042910"/>
            <a:ext cx="0" cy="556424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7314513" y="3826518"/>
            <a:ext cx="1317130" cy="1085543"/>
            <a:chOff x="7643697" y="2786878"/>
            <a:chExt cx="1317130" cy="1869151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8307541" y="2786878"/>
              <a:ext cx="0" cy="1500309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7654256" y="4287187"/>
              <a:ext cx="1306571" cy="0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643697" y="4287187"/>
              <a:ext cx="0" cy="368842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8960827" y="4287187"/>
              <a:ext cx="0" cy="368842"/>
            </a:xfrm>
            <a:prstGeom prst="line">
              <a:avLst/>
            </a:prstGeom>
            <a:ln>
              <a:solidFill>
                <a:srgbClr val="4F795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>
            <a:off x="5537113" y="1278743"/>
            <a:ext cx="315004" cy="0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1572521" y="1964911"/>
            <a:ext cx="8337872" cy="14990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72521" y="1964911"/>
            <a:ext cx="0" cy="404175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704610" y="1979901"/>
            <a:ext cx="0" cy="389185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5970101" y="1979901"/>
            <a:ext cx="0" cy="389185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8039613" y="1979901"/>
            <a:ext cx="0" cy="389185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9915797" y="1964911"/>
            <a:ext cx="0" cy="404175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753607" y="1278743"/>
            <a:ext cx="0" cy="701158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704610" y="3177940"/>
            <a:ext cx="1233150" cy="615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84149" y="3180187"/>
            <a:ext cx="1082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Benjamin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(41)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14" idx="5"/>
          </p:cNvCxnSpPr>
          <p:nvPr/>
        </p:nvCxnSpPr>
        <p:spPr>
          <a:xfrm flipH="1">
            <a:off x="4164459" y="2944231"/>
            <a:ext cx="476" cy="233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404407" y="3574537"/>
            <a:ext cx="315004" cy="0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620901" y="3574537"/>
            <a:ext cx="1" cy="1153103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04407" y="3061085"/>
            <a:ext cx="0" cy="513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8117700" y="3209257"/>
            <a:ext cx="1221628" cy="583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>
            <a:off x="7798439" y="3350677"/>
            <a:ext cx="315004" cy="0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978357" y="3350677"/>
            <a:ext cx="0" cy="701158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789086" y="2861884"/>
            <a:ext cx="0" cy="513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257871" y="3230002"/>
            <a:ext cx="941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Michael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(40)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10618313" y="2752504"/>
            <a:ext cx="2607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0894971" y="2449192"/>
            <a:ext cx="1047093" cy="61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Xavier</a:t>
            </a:r>
          </a:p>
          <a:p>
            <a:pPr algn="ctr"/>
            <a:r>
              <a:rPr lang="en-US" dirty="0" smtClean="0"/>
              <a:t>(30)</a:t>
            </a:r>
            <a:endParaRPr lang="en-US" dirty="0"/>
          </a:p>
        </p:txBody>
      </p:sp>
      <p:sp>
        <p:nvSpPr>
          <p:cNvPr id="75" name="Freeform 74"/>
          <p:cNvSpPr/>
          <p:nvPr/>
        </p:nvSpPr>
        <p:spPr>
          <a:xfrm>
            <a:off x="1355587" y="911351"/>
            <a:ext cx="1690238" cy="673824"/>
          </a:xfrm>
          <a:custGeom>
            <a:avLst/>
            <a:gdLst>
              <a:gd name="connsiteX0" fmla="*/ 0 w 1306571"/>
              <a:gd name="connsiteY0" fmla="*/ 0 h 673824"/>
              <a:gd name="connsiteX1" fmla="*/ 1306571 w 1306571"/>
              <a:gd name="connsiteY1" fmla="*/ 0 h 673824"/>
              <a:gd name="connsiteX2" fmla="*/ 1306571 w 1306571"/>
              <a:gd name="connsiteY2" fmla="*/ 673824 h 673824"/>
              <a:gd name="connsiteX3" fmla="*/ 0 w 1306571"/>
              <a:gd name="connsiteY3" fmla="*/ 673824 h 673824"/>
              <a:gd name="connsiteX4" fmla="*/ 0 w 1306571"/>
              <a:gd name="connsiteY4" fmla="*/ 0 h 673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6571" h="673824">
                <a:moveTo>
                  <a:pt x="0" y="0"/>
                </a:moveTo>
                <a:lnTo>
                  <a:pt x="1306571" y="0"/>
                </a:lnTo>
                <a:lnTo>
                  <a:pt x="1306571" y="673824"/>
                </a:lnTo>
                <a:lnTo>
                  <a:pt x="0" y="673824"/>
                </a:lnTo>
                <a:lnTo>
                  <a:pt x="0" y="0"/>
                </a:lnTo>
                <a:close/>
              </a:path>
            </a:pathLst>
          </a:custGeom>
          <a:solidFill>
            <a:srgbClr val="4F7952"/>
          </a:solidFill>
          <a:ln>
            <a:solidFill>
              <a:srgbClr val="4F795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</a:pPr>
            <a:r>
              <a:rPr lang="en-US" sz="2400" kern="1200" dirty="0" smtClean="0"/>
              <a:t>Moises</a:t>
            </a:r>
          </a:p>
          <a:p>
            <a:pPr lvl="0" algn="ctr" defTabSz="1066800">
              <a:spcBef>
                <a:spcPct val="0"/>
              </a:spcBef>
            </a:pPr>
            <a:r>
              <a:rPr lang="en-US" dirty="0" smtClean="0"/>
              <a:t>(d 74)</a:t>
            </a:r>
            <a:endParaRPr lang="en-US" kern="1200" dirty="0" smtClean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2621330" y="680785"/>
            <a:ext cx="0" cy="205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330238" y="420624"/>
            <a:ext cx="315004" cy="0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3487740" y="420624"/>
            <a:ext cx="4128" cy="260161"/>
          </a:xfrm>
          <a:prstGeom prst="line">
            <a:avLst/>
          </a:prstGeom>
          <a:ln>
            <a:solidFill>
              <a:srgbClr val="4F79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622156" y="680785"/>
            <a:ext cx="1591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200194" y="668593"/>
            <a:ext cx="0" cy="205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457106" y="48392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X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01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634" y="305889"/>
            <a:ext cx="898451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/>
              <a:t>Proposed </a:t>
            </a:r>
            <a:r>
              <a:rPr lang="en-US" b="1" u="sng" dirty="0" err="1"/>
              <a:t>Yelamos</a:t>
            </a:r>
            <a:r>
              <a:rPr lang="en-US" b="1" u="sng" dirty="0"/>
              <a:t> Family </a:t>
            </a:r>
            <a:r>
              <a:rPr lang="en-US" b="1" u="sng" dirty="0" smtClean="0"/>
              <a:t>Visits</a:t>
            </a:r>
          </a:p>
          <a:p>
            <a:pPr algn="ctr"/>
            <a:endParaRPr lang="en-US" sz="8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Transition to Medical School (TTMS)</a:t>
            </a:r>
            <a:endParaRPr lang="en-US" sz="1400" dirty="0"/>
          </a:p>
          <a:p>
            <a:r>
              <a:rPr lang="en-US" sz="1400" dirty="0" smtClean="0"/>
              <a:t>	Introduction </a:t>
            </a:r>
            <a:r>
              <a:rPr lang="en-US" sz="1400" dirty="0"/>
              <a:t>video </a:t>
            </a:r>
            <a:r>
              <a:rPr lang="en-US" sz="1400" dirty="0" smtClean="0"/>
              <a:t>(</a:t>
            </a:r>
            <a:r>
              <a:rPr lang="en-US" sz="1400" b="1" u="sng" dirty="0" smtClean="0"/>
              <a:t>already </a:t>
            </a:r>
            <a:r>
              <a:rPr lang="en-US" sz="1400" b="1" u="sng" dirty="0"/>
              <a:t>created and </a:t>
            </a:r>
            <a:r>
              <a:rPr lang="en-US" sz="1400" b="1" u="sng" dirty="0" smtClean="0"/>
              <a:t>implemented</a:t>
            </a:r>
            <a:r>
              <a:rPr lang="en-US" sz="1400" dirty="0" smtClean="0"/>
              <a:t>). 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Molecular Foundations (Human Genetics Lectures)</a:t>
            </a:r>
            <a:endParaRPr lang="en-US" sz="1400" dirty="0"/>
          </a:p>
          <a:p>
            <a:r>
              <a:rPr lang="en-US" sz="1400" dirty="0" smtClean="0"/>
              <a:t>	Genetic </a:t>
            </a:r>
            <a:r>
              <a:rPr lang="en-US" sz="1400" dirty="0"/>
              <a:t>risk associated with Lynch </a:t>
            </a:r>
            <a:r>
              <a:rPr lang="en-US" sz="1400" dirty="0" smtClean="0"/>
              <a:t>syndrome: </a:t>
            </a:r>
            <a:r>
              <a:rPr lang="en-US" sz="1400" b="1" i="1" dirty="0" smtClean="0"/>
              <a:t>Dr</a:t>
            </a:r>
            <a:r>
              <a:rPr lang="en-US" sz="1400" b="1" i="1" dirty="0"/>
              <a:t>. </a:t>
            </a:r>
            <a:r>
              <a:rPr lang="en-US" sz="1400" b="1" i="1" dirty="0" err="1"/>
              <a:t>Raafat</a:t>
            </a:r>
            <a:r>
              <a:rPr lang="en-US" sz="1400" b="1" i="1" dirty="0"/>
              <a:t> </a:t>
            </a:r>
            <a:r>
              <a:rPr lang="en-US" sz="1400" b="1" i="1" dirty="0" smtClean="0"/>
              <a:t>El-</a:t>
            </a:r>
            <a:r>
              <a:rPr lang="en-US" sz="1400" b="1" i="1" dirty="0" err="1" smtClean="0"/>
              <a:t>Maghrabi</a:t>
            </a:r>
            <a:r>
              <a:rPr lang="en-US" sz="1400" b="1" i="1" dirty="0" smtClean="0"/>
              <a:t> </a:t>
            </a:r>
            <a:r>
              <a:rPr lang="en-US" sz="1400" dirty="0" smtClean="0"/>
              <a:t>. 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Basic Mechanisms of Disease </a:t>
            </a:r>
            <a:endParaRPr lang="en-US" sz="1400" b="1" dirty="0" smtClean="0"/>
          </a:p>
          <a:p>
            <a:pPr lvl="0"/>
            <a:r>
              <a:rPr lang="en-US" sz="1400" b="1" dirty="0"/>
              <a:t>	</a:t>
            </a:r>
            <a:r>
              <a:rPr lang="en-US" sz="1400" dirty="0" smtClean="0"/>
              <a:t>Lectures </a:t>
            </a:r>
            <a:r>
              <a:rPr lang="en-US" sz="1400" dirty="0"/>
              <a:t>on Genes &amp; Cancer; Tumor invasion and metastasis; cancer </a:t>
            </a:r>
            <a:r>
              <a:rPr lang="en-US" sz="1400" dirty="0" smtClean="0"/>
              <a:t>chemotherapy.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 err="1" smtClean="0"/>
              <a:t>TiME</a:t>
            </a:r>
            <a:r>
              <a:rPr lang="en-US" sz="1400" b="1" dirty="0" smtClean="0"/>
              <a:t> </a:t>
            </a:r>
            <a:r>
              <a:rPr lang="en-US" sz="1400" b="1" dirty="0"/>
              <a:t>2</a:t>
            </a:r>
            <a:endParaRPr lang="en-US" sz="1400" dirty="0"/>
          </a:p>
          <a:p>
            <a:r>
              <a:rPr lang="en-US" sz="1400" dirty="0" smtClean="0"/>
              <a:t>	Video </a:t>
            </a:r>
            <a:r>
              <a:rPr lang="en-US" sz="1400" dirty="0"/>
              <a:t>of Estevan receiving news that he has colon cancer </a:t>
            </a:r>
            <a:r>
              <a:rPr lang="en-US" sz="1400" dirty="0" smtClean="0"/>
              <a:t>(</a:t>
            </a:r>
            <a:r>
              <a:rPr lang="en-US" sz="1400" b="1" u="sng" dirty="0" smtClean="0"/>
              <a:t>already </a:t>
            </a:r>
            <a:r>
              <a:rPr lang="en-US" sz="1400" b="1" u="sng" dirty="0"/>
              <a:t>created and implemented in </a:t>
            </a:r>
            <a:r>
              <a:rPr lang="en-US" sz="1400" b="1" u="sng" dirty="0" err="1"/>
              <a:t>TiME</a:t>
            </a:r>
            <a:r>
              <a:rPr lang="en-US" sz="1400" b="1" u="sng" dirty="0"/>
              <a:t> </a:t>
            </a:r>
            <a:r>
              <a:rPr lang="en-US" sz="1400" b="1" u="sng" dirty="0" err="1" smtClean="0"/>
              <a:t>wk</a:t>
            </a:r>
            <a:r>
              <a:rPr lang="en-US" sz="1400" b="1" u="sng" dirty="0" smtClean="0"/>
              <a:t> 2)</a:t>
            </a:r>
            <a:endParaRPr lang="en-US" sz="1400" b="1" u="sng" dirty="0"/>
          </a:p>
          <a:p>
            <a:r>
              <a:rPr lang="en-US" sz="1400" dirty="0" smtClean="0"/>
              <a:t>	A small/large </a:t>
            </a:r>
            <a:r>
              <a:rPr lang="en-US" sz="1400" dirty="0"/>
              <a:t>group </a:t>
            </a:r>
            <a:r>
              <a:rPr lang="en-US" sz="1400" dirty="0" smtClean="0"/>
              <a:t>discussion</a:t>
            </a:r>
            <a:endParaRPr lang="en-US" sz="1400" dirty="0"/>
          </a:p>
          <a:p>
            <a:r>
              <a:rPr lang="en-US" sz="1400" dirty="0" smtClean="0"/>
              <a:t>	OSCE: related </a:t>
            </a:r>
            <a:r>
              <a:rPr lang="en-US" sz="1400" dirty="0"/>
              <a:t>to Lynch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err="1"/>
              <a:t>TiME</a:t>
            </a:r>
            <a:r>
              <a:rPr lang="en-US" sz="1400" b="1" dirty="0"/>
              <a:t> session</a:t>
            </a:r>
            <a:r>
              <a:rPr lang="en-US" sz="1400" b="1" dirty="0" smtClean="0"/>
              <a:t>?)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“Nutrition </a:t>
            </a:r>
            <a:r>
              <a:rPr lang="en-US" sz="1400" dirty="0"/>
              <a:t>Over Lunch” regarding the relationship between nutrition and colon </a:t>
            </a:r>
            <a:r>
              <a:rPr lang="en-US" sz="1400" dirty="0" smtClean="0"/>
              <a:t>cancer:  </a:t>
            </a:r>
            <a:r>
              <a:rPr lang="en-US" sz="1400" b="1" i="1" dirty="0"/>
              <a:t>Dr. Raja </a:t>
            </a:r>
            <a:r>
              <a:rPr lang="en-US" sz="1400" b="1" i="1" dirty="0" err="1" smtClean="0"/>
              <a:t>Jaber</a:t>
            </a:r>
            <a:endParaRPr lang="en-US" sz="1400" b="1" i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Introduction to Clinical Medicine (ICM)</a:t>
            </a:r>
            <a:endParaRPr lang="en-US" sz="1400" dirty="0"/>
          </a:p>
          <a:p>
            <a:r>
              <a:rPr lang="en-US" sz="1400" dirty="0" smtClean="0"/>
              <a:t>	Case </a:t>
            </a:r>
            <a:r>
              <a:rPr lang="en-US" sz="1400" dirty="0"/>
              <a:t>studies, </a:t>
            </a:r>
            <a:r>
              <a:rPr lang="en-US" sz="1400" dirty="0" smtClean="0"/>
              <a:t>abdominal </a:t>
            </a:r>
            <a:r>
              <a:rPr lang="en-US" sz="1400" dirty="0"/>
              <a:t>exam </a:t>
            </a:r>
            <a:r>
              <a:rPr lang="en-US" sz="1400" dirty="0" smtClean="0"/>
              <a:t>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Integrated </a:t>
            </a:r>
            <a:r>
              <a:rPr lang="en-US" sz="1400" b="1" dirty="0"/>
              <a:t>Pathophysiology: Gastrointestinal/Nutrition</a:t>
            </a:r>
            <a:endParaRPr lang="en-US" sz="1400" dirty="0"/>
          </a:p>
          <a:p>
            <a:r>
              <a:rPr lang="en-US" sz="1400" dirty="0" smtClean="0"/>
              <a:t>	Estevan’ condition: </a:t>
            </a:r>
            <a:r>
              <a:rPr lang="en-US" sz="1400" b="1" i="1" dirty="0" smtClean="0"/>
              <a:t>Dr</a:t>
            </a:r>
            <a:r>
              <a:rPr lang="en-US" sz="1400" b="1" i="1" dirty="0"/>
              <a:t>. Satish </a:t>
            </a:r>
            <a:r>
              <a:rPr lang="en-US" sz="1400" b="1" i="1" dirty="0" err="1" smtClean="0"/>
              <a:t>Nagula</a:t>
            </a:r>
            <a:endParaRPr lang="en-US" sz="1400" b="1" i="1" dirty="0" smtClean="0"/>
          </a:p>
          <a:p>
            <a:r>
              <a:rPr lang="en-US" sz="1400" b="1" i="1" dirty="0"/>
              <a:t>	</a:t>
            </a:r>
            <a:r>
              <a:rPr lang="en-US" sz="1400" dirty="0" smtClean="0"/>
              <a:t>microbiome and macrobiotic diet</a:t>
            </a:r>
            <a:r>
              <a:rPr lang="en-US" sz="1400" dirty="0"/>
              <a:t>: </a:t>
            </a:r>
            <a:r>
              <a:rPr lang="en-US" sz="1400" b="1" i="1" dirty="0"/>
              <a:t>Dr. Satish </a:t>
            </a:r>
            <a:r>
              <a:rPr lang="en-US" sz="1400" b="1" i="1" dirty="0" err="1" smtClean="0"/>
              <a:t>Nagula</a:t>
            </a:r>
            <a:endParaRPr lang="en-US" sz="14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Integrated </a:t>
            </a:r>
            <a:r>
              <a:rPr lang="en-US" sz="1400" b="1" dirty="0"/>
              <a:t>Pathophysiology: Endocrine/Reproduction</a:t>
            </a:r>
            <a:endParaRPr lang="en-US" sz="1400" dirty="0"/>
          </a:p>
          <a:p>
            <a:r>
              <a:rPr lang="en-US" sz="1400" dirty="0" smtClean="0"/>
              <a:t>	Carolina </a:t>
            </a:r>
            <a:r>
              <a:rPr lang="en-US" sz="1400" dirty="0"/>
              <a:t>had endometrial </a:t>
            </a:r>
            <a:r>
              <a:rPr lang="en-US" sz="1400" dirty="0" smtClean="0"/>
              <a:t>cancer: </a:t>
            </a:r>
            <a:r>
              <a:rPr lang="en-US" sz="1400" b="1" i="1" dirty="0" smtClean="0"/>
              <a:t>Drs</a:t>
            </a:r>
            <a:r>
              <a:rPr lang="en-US" sz="1400" b="1" i="1" dirty="0"/>
              <a:t>. Richard Bronson &amp; Harold </a:t>
            </a:r>
            <a:r>
              <a:rPr lang="en-US" sz="1400" b="1" i="1" dirty="0" smtClean="0"/>
              <a:t>Carlson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Integrated Pathophysiology: Mind/Brain/Behavior</a:t>
            </a:r>
            <a:endParaRPr lang="en-US" sz="1400" dirty="0"/>
          </a:p>
          <a:p>
            <a:r>
              <a:rPr lang="en-US" sz="1400" dirty="0" smtClean="0"/>
              <a:t>	Estevan </a:t>
            </a:r>
            <a:r>
              <a:rPr lang="en-US" sz="1400" dirty="0"/>
              <a:t>Jr. will have </a:t>
            </a:r>
            <a:r>
              <a:rPr lang="en-US" sz="1400" dirty="0" smtClean="0"/>
              <a:t>anorexia: </a:t>
            </a:r>
            <a:r>
              <a:rPr lang="en-US" sz="1400" b="1" i="1" dirty="0" smtClean="0"/>
              <a:t>Dr</a:t>
            </a:r>
            <a:r>
              <a:rPr lang="en-US" sz="1400" b="1" i="1" dirty="0"/>
              <a:t>. </a:t>
            </a:r>
            <a:r>
              <a:rPr lang="en-US" sz="1400" b="1" i="1" dirty="0" smtClean="0"/>
              <a:t>Mary </a:t>
            </a:r>
            <a:r>
              <a:rPr lang="en-US" sz="1400" b="1" i="1" dirty="0" err="1" smtClean="0"/>
              <a:t>Kritzer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Surgery Clerkship</a:t>
            </a:r>
            <a:endParaRPr lang="en-US" sz="1400" dirty="0"/>
          </a:p>
          <a:p>
            <a:r>
              <a:rPr lang="en-US" sz="1400" dirty="0" smtClean="0"/>
              <a:t>	Estevan </a:t>
            </a:r>
            <a:r>
              <a:rPr lang="en-US" sz="1400" dirty="0"/>
              <a:t>will have a surgical resection. Potentially can be integrated into clerkship</a:t>
            </a:r>
            <a:r>
              <a:rPr lang="en-US" sz="1400" dirty="0" smtClean="0"/>
              <a:t>.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OB/GYN Clerkship</a:t>
            </a:r>
            <a:endParaRPr lang="en-US" sz="1400" dirty="0"/>
          </a:p>
          <a:p>
            <a:r>
              <a:rPr lang="en-US" sz="1400" dirty="0" smtClean="0"/>
              <a:t>	Carolina </a:t>
            </a:r>
            <a:r>
              <a:rPr lang="en-US" sz="1400" dirty="0"/>
              <a:t>(endometrial cancer). </a:t>
            </a:r>
          </a:p>
        </p:txBody>
      </p:sp>
    </p:spTree>
    <p:extLst>
      <p:ext uri="{BB962C8B-B14F-4D97-AF65-F5344CB8AC3E}">
        <p14:creationId xmlns:p14="http://schemas.microsoft.com/office/powerpoint/2010/main" val="42441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36" y="609600"/>
            <a:ext cx="3145536" cy="639762"/>
          </a:xfrm>
        </p:spPr>
        <p:txBody>
          <a:bodyPr/>
          <a:lstStyle/>
          <a:p>
            <a:r>
              <a:rPr lang="en-US" dirty="0" smtClean="0"/>
              <a:t>Medical </a:t>
            </a:r>
            <a:r>
              <a:rPr lang="en-US" dirty="0"/>
              <a:t>Conditions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9536" y="1228888"/>
            <a:ext cx="3931920" cy="3242001"/>
          </a:xfrm>
        </p:spPr>
        <p:txBody>
          <a:bodyPr>
            <a:normAutofit/>
          </a:bodyPr>
          <a:lstStyle/>
          <a:p>
            <a:r>
              <a:rPr lang="en-US" sz="2200" dirty="0"/>
              <a:t>Colon </a:t>
            </a:r>
            <a:r>
              <a:rPr lang="en-US" sz="2200" dirty="0" smtClean="0"/>
              <a:t>cancer</a:t>
            </a:r>
          </a:p>
          <a:p>
            <a:r>
              <a:rPr lang="en-US" sz="2200" dirty="0" smtClean="0"/>
              <a:t>GERD </a:t>
            </a:r>
          </a:p>
          <a:p>
            <a:r>
              <a:rPr lang="en-US" sz="2200" dirty="0" smtClean="0"/>
              <a:t>Obesity</a:t>
            </a:r>
          </a:p>
          <a:p>
            <a:r>
              <a:rPr lang="en-US" sz="2200" dirty="0" smtClean="0"/>
              <a:t>Hypertension</a:t>
            </a:r>
          </a:p>
          <a:p>
            <a:r>
              <a:rPr lang="en-US" sz="2200" dirty="0"/>
              <a:t>Endometrial Dysplasia </a:t>
            </a:r>
            <a:endParaRPr lang="en-US" sz="2200" dirty="0" smtClean="0"/>
          </a:p>
          <a:p>
            <a:r>
              <a:rPr lang="en-US" sz="2200" dirty="0"/>
              <a:t>Colon </a:t>
            </a:r>
            <a:r>
              <a:rPr lang="en-US" sz="2200" dirty="0" smtClean="0"/>
              <a:t>Polyps</a:t>
            </a:r>
          </a:p>
          <a:p>
            <a:r>
              <a:rPr lang="en-US" sz="2200" dirty="0"/>
              <a:t>Anemia</a:t>
            </a:r>
            <a:endParaRPr lang="en-US" sz="22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19432"/>
            <a:ext cx="5204566" cy="629930"/>
          </a:xfrm>
        </p:spPr>
        <p:txBody>
          <a:bodyPr/>
          <a:lstStyle/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Psychosocial Issues/HOT TOPICS: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5" y="1329262"/>
            <a:ext cx="5629869" cy="4667501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Cultural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Competency*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Health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Care Disparities*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Health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Care Systems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Physician-Patient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Communication*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Complementary and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Alternative Medicine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Diagnosis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Clinical Pathology</a:t>
            </a:r>
          </a:p>
          <a:p>
            <a:pPr marL="457200" indent="-457200"/>
            <a:r>
              <a:rPr lang="en-US" dirty="0">
                <a:cs typeface="Times New Roman" panose="02020603050405020304" pitchFamily="18" charset="0"/>
              </a:rPr>
              <a:t>Gender/Cultural </a:t>
            </a:r>
            <a:r>
              <a:rPr lang="en-US" dirty="0" smtClean="0">
                <a:cs typeface="Times New Roman" panose="02020603050405020304" pitchFamily="18" charset="0"/>
              </a:rPr>
              <a:t>Bias*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Nutrition/Diet*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Drug </a:t>
            </a:r>
            <a:r>
              <a:rPr lang="en-US" dirty="0">
                <a:cs typeface="Times New Roman" panose="02020603050405020304" pitchFamily="18" charset="0"/>
              </a:rPr>
              <a:t>and Alcohol </a:t>
            </a:r>
            <a:r>
              <a:rPr lang="en-US" dirty="0" smtClean="0">
                <a:cs typeface="Times New Roman" panose="02020603050405020304" pitchFamily="18" charset="0"/>
              </a:rPr>
              <a:t>Use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Interpretation of Clinical Data/Laboratory Reports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Management of Disease</a:t>
            </a:r>
          </a:p>
          <a:p>
            <a:pPr marL="457200" indent="-457200"/>
            <a:r>
              <a:rPr lang="en-US" dirty="0" smtClean="0">
                <a:cs typeface="Times New Roman" panose="02020603050405020304" pitchFamily="18" charset="0"/>
              </a:rPr>
              <a:t>Evidence Based Medicine*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59536" y="4574354"/>
            <a:ext cx="2944369" cy="1649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</a:rPr>
              <a:t>Screening 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</a:rPr>
              <a:t>Cancer Prevention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</a:rPr>
              <a:t>Endoscopy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</a:rPr>
              <a:t>Genetic </a:t>
            </a:r>
            <a:r>
              <a:rPr lang="en-US" sz="2200" dirty="0" smtClean="0">
                <a:solidFill>
                  <a:schemeClr val="tx2"/>
                </a:solidFill>
              </a:rPr>
              <a:t>Testing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859536" y="4017457"/>
            <a:ext cx="3145536" cy="6397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Medical Treatments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97568" y="6138972"/>
            <a:ext cx="48093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smtClean="0">
                <a:solidFill>
                  <a:schemeClr val="tx2"/>
                </a:solidFill>
                <a:latin typeface="+mj-lt"/>
              </a:rPr>
              <a:t>Curricular</a:t>
            </a:r>
            <a:r>
              <a:rPr lang="en-US" b="1" dirty="0" smtClean="0">
                <a:solidFill>
                  <a:schemeClr val="tx2"/>
                </a:solidFill>
                <a:latin typeface="Impact" panose="020B0806030902050204" pitchFamily="34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+mj-lt"/>
              </a:rPr>
              <a:t>Content in the Family</a:t>
            </a:r>
            <a:endParaRPr lang="en-US" sz="28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856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67963" y="2434855"/>
            <a:ext cx="3177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THANK YOU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1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626172"/>
              </p:ext>
            </p:extLst>
          </p:nvPr>
        </p:nvGraphicFramePr>
        <p:xfrm>
          <a:off x="1656658" y="400110"/>
          <a:ext cx="9033337" cy="59337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367"/>
                <a:gridCol w="772998"/>
                <a:gridCol w="980387"/>
                <a:gridCol w="1819374"/>
                <a:gridCol w="2677211"/>
              </a:tblGrid>
              <a:tr h="50874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Yelamos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6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Gender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Ethnicity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Alejandro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Bernicia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Moises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74 (d)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Carolina (Castaneda)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Caucasian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3775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Destina</a:t>
                      </a:r>
                      <a:r>
                        <a:rPr lang="en-US" sz="1400" dirty="0">
                          <a:effectLst/>
                        </a:rPr>
                        <a:t> (Lakota)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Estevan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Federico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Gitana</a:t>
                      </a:r>
                      <a:r>
                        <a:rPr lang="en-US" sz="1400" dirty="0">
                          <a:effectLst/>
                        </a:rPr>
                        <a:t> (Hernandez)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Anarosa</a:t>
                      </a:r>
                      <a:r>
                        <a:rPr lang="en-US" sz="1400" dirty="0">
                          <a:effectLst/>
                        </a:rPr>
                        <a:t> (Castaneda)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Benjamin Lakota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Non-</a:t>
                      </a:r>
                      <a:r>
                        <a:rPr lang="en-US" sz="1600" dirty="0" smtClean="0">
                          <a:effectLst/>
                        </a:rPr>
                        <a:t>Hispanic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Native American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Bernardo (Lakota)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Native American/Caucasian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Carmen (Lakota)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Native American/Caucasian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Diego (Lakota)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Native American/Caucasian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Estevan Jr.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Michael Thompson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Non-Hispanic 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Federico (</a:t>
                      </a:r>
                      <a:r>
                        <a:rPr lang="en-US" sz="1400" dirty="0" err="1">
                          <a:effectLst/>
                        </a:rPr>
                        <a:t>Yelamos</a:t>
                      </a:r>
                      <a:r>
                        <a:rPr lang="en-US" sz="1400" dirty="0">
                          <a:effectLst/>
                        </a:rPr>
                        <a:t>-Thompson)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Hispanic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Grayson  (</a:t>
                      </a:r>
                      <a:r>
                        <a:rPr lang="en-US" sz="1400" dirty="0" err="1">
                          <a:effectLst/>
                        </a:rPr>
                        <a:t>Yelamos</a:t>
                      </a:r>
                      <a:r>
                        <a:rPr lang="en-US" sz="1400" dirty="0">
                          <a:effectLst/>
                        </a:rPr>
                        <a:t>-Thompson)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Non-Hispanic 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  <a:tr h="269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Xavier Hernandez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Hispanic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Caucasian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53434" y="0"/>
            <a:ext cx="438992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Demographic information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432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488742"/>
              </p:ext>
            </p:extLst>
          </p:nvPr>
        </p:nvGraphicFramePr>
        <p:xfrm>
          <a:off x="1264831" y="999777"/>
          <a:ext cx="9978887" cy="5056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9835"/>
                <a:gridCol w="1759226"/>
                <a:gridCol w="6559826"/>
              </a:tblGrid>
              <a:tr h="405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in curriculum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  <a:tr h="4616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TTMS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r>
                        <a:rPr lang="en-US" sz="14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lang="en-US" sz="1400" u="sng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 to the family (video</a:t>
                      </a:r>
                      <a:r>
                        <a:rPr lang="en-US" sz="1200" u="sng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u="sng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lang="en-US" sz="1200" u="sng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  <a:tc>
                  <a:txBody>
                    <a:bodyPr/>
                    <a:lstStyle/>
                    <a:p>
                      <a:pPr marL="171450" marR="0" indent="-1714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Alejandro (father): Apparently healthy. He seeks the aid of physician only when in crisis (broken limb etc.). Depression (perhaps)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Bernicia (mother): Gestational Diabetes, Hypertension, osteoarthritis and obese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Carolina (daughter): Has a prior medical history significant for endometrial dysplasia treated by dilation/curettage 2 years ago and followed by endometrial ultrasound every 6 months.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Destina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(daughter): Medical history is deemed un-remarkable. Had stomach issues but credit macrobiotic diet with cure.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(son): Not seen by MD for years. Ultimate diagnosis colon cancer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Frederico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(son): medical history is deemed un-remarkable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Gitana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(daughter): Was a troubled teen (smoked, used drugs and drank heavily); however, after a few rounds of rehab, is now clean and sober. Now compulsive dieter and exerciser. 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Estevan Jr: excessive dieting (anorexia?)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dynamic: concern for Estevan and Estevan Jr.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943" marR="56943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62470" y="291891"/>
            <a:ext cx="678842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Timeline of exposure to the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Yelamos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Family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(All suggested appearances)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56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862</TotalTime>
  <Words>931</Words>
  <Application>Microsoft Office PowerPoint</Application>
  <PresentationFormat>Widescreen</PresentationFormat>
  <Paragraphs>357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Impact</vt:lpstr>
      <vt:lpstr>Lucida Handwriting</vt:lpstr>
      <vt:lpstr>Times New Roman</vt:lpstr>
      <vt:lpstr>NewsPrint</vt:lpstr>
      <vt:lpstr>PowerPoint Presentation</vt:lpstr>
      <vt:lpstr>IARC Globcan estimate of colorectal cancer rates 2012 (http://globocan.iarc.fr/Pages/Map.aspx#)</vt:lpstr>
      <vt:lpstr>PowerPoint Presentation</vt:lpstr>
      <vt:lpstr>Yelamos Family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</dc:creator>
  <cp:lastModifiedBy>jennie</cp:lastModifiedBy>
  <cp:revision>68</cp:revision>
  <dcterms:created xsi:type="dcterms:W3CDTF">2014-01-18T22:25:21Z</dcterms:created>
  <dcterms:modified xsi:type="dcterms:W3CDTF">2015-06-01T13:57:47Z</dcterms:modified>
</cp:coreProperties>
</file>