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81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97" autoAdjust="0"/>
    <p:restoredTop sz="94652" autoAdjust="0"/>
  </p:normalViewPr>
  <p:slideViewPr>
    <p:cSldViewPr snapToGrid="0" snapToObjects="1">
      <p:cViewPr>
        <p:scale>
          <a:sx n="100" d="100"/>
          <a:sy n="100" d="100"/>
        </p:scale>
        <p:origin x="-426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50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F5A22B4-5428-4505-ACD4-F76CDC2BF702}" type="datetimeFigureOut">
              <a:rPr lang="en-US"/>
              <a:pPr>
                <a:defRPr/>
              </a:pPr>
              <a:t>4/15/2010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AFEFC38-C717-410E-AADC-1812C4EFD7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ＭＳ Ｐゴシック" pitchFamily="-72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ＭＳ Ｐゴシック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ＭＳ Ｐゴシック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ＭＳ Ｐゴシック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58D19-17E4-40C9-9361-760D15D63A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0D81B-25B7-45EA-AA85-0B14170B37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DA7F3-F7E7-456D-AB98-B6E7444A65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4B40E-5D9C-4779-A290-501EB95671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B0B4B-A817-41BA-8467-F35F6A2CE6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DAC99-1ABA-4E69-826C-1A22D2B55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A4100-7045-4792-BDBF-8A5076EC96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4E15B-F026-4B28-B0FC-C9A3E5BDAF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82AA9-641F-44C3-B1BF-904AE26708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A26686-1CEE-4B99-A6AB-71E83F3522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E2418-CB8B-40DC-85F9-37E09677F6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Arial" pitchFamily="-107" charset="0"/>
                <a:ea typeface="ＭＳ Ｐゴシック" pitchFamily="-10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Arial" pitchFamily="-107" charset="0"/>
                <a:ea typeface="ＭＳ Ｐゴシック" pitchFamily="-10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Arial" pitchFamily="-107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EC9CEFE-A5E5-4AEC-A57F-D02DCB05AD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AutoShape 4"/>
          <p:cNvSpPr>
            <a:spLocks noChangeArrowheads="1"/>
          </p:cNvSpPr>
          <p:nvPr/>
        </p:nvSpPr>
        <p:spPr bwMode="auto">
          <a:xfrm>
            <a:off x="2438400" y="609600"/>
            <a:ext cx="1905000" cy="6858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2669834" y="609600"/>
            <a:ext cx="151515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dirty="0"/>
              <a:t>Define PICO</a:t>
            </a:r>
          </a:p>
          <a:p>
            <a:pPr algn="ctr"/>
            <a:r>
              <a:rPr lang="en-US" sz="1000" dirty="0"/>
              <a:t>Question</a:t>
            </a:r>
            <a:r>
              <a:rPr lang="en-US" sz="1200" dirty="0"/>
              <a:t>;</a:t>
            </a:r>
          </a:p>
          <a:p>
            <a:pPr algn="ctr"/>
            <a:r>
              <a:rPr lang="en-US" sz="1200" dirty="0"/>
              <a:t> Prioritize keywords</a:t>
            </a:r>
          </a:p>
        </p:txBody>
      </p:sp>
      <p:sp>
        <p:nvSpPr>
          <p:cNvPr id="14339" name="AutoShape 6"/>
          <p:cNvSpPr>
            <a:spLocks noChangeArrowheads="1"/>
          </p:cNvSpPr>
          <p:nvPr/>
        </p:nvSpPr>
        <p:spPr bwMode="auto">
          <a:xfrm>
            <a:off x="2400300" y="1638300"/>
            <a:ext cx="1905000" cy="939800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/>
              <a:t>Are </a:t>
            </a:r>
          </a:p>
          <a:p>
            <a:pPr algn="ctr"/>
            <a:r>
              <a:rPr lang="en-US" sz="1200"/>
              <a:t>Secondary sources </a:t>
            </a:r>
          </a:p>
          <a:p>
            <a:pPr algn="ctr"/>
            <a:r>
              <a:rPr lang="en-US" sz="1200"/>
              <a:t>appropriate?</a:t>
            </a:r>
          </a:p>
        </p:txBody>
      </p:sp>
      <p:sp>
        <p:nvSpPr>
          <p:cNvPr id="14340" name="Line 7"/>
          <p:cNvSpPr>
            <a:spLocks noChangeShapeType="1"/>
          </p:cNvSpPr>
          <p:nvPr/>
        </p:nvSpPr>
        <p:spPr bwMode="auto">
          <a:xfrm>
            <a:off x="3352800" y="1295400"/>
            <a:ext cx="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Text Box 8"/>
          <p:cNvSpPr txBox="1">
            <a:spLocks noChangeArrowheads="1"/>
          </p:cNvSpPr>
          <p:nvPr/>
        </p:nvSpPr>
        <p:spPr bwMode="auto">
          <a:xfrm>
            <a:off x="4240213" y="1833563"/>
            <a:ext cx="4460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Yes</a:t>
            </a:r>
            <a:endParaRPr lang="en-US"/>
          </a:p>
        </p:txBody>
      </p:sp>
      <p:sp>
        <p:nvSpPr>
          <p:cNvPr id="14342" name="Text Box 9"/>
          <p:cNvSpPr txBox="1">
            <a:spLocks noChangeArrowheads="1"/>
          </p:cNvSpPr>
          <p:nvPr/>
        </p:nvSpPr>
        <p:spPr bwMode="auto">
          <a:xfrm>
            <a:off x="2019300" y="1833563"/>
            <a:ext cx="3794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No</a:t>
            </a:r>
            <a:endParaRPr lang="en-US"/>
          </a:p>
        </p:txBody>
      </p:sp>
      <p:sp>
        <p:nvSpPr>
          <p:cNvPr id="14343" name="AutoShape 10"/>
          <p:cNvSpPr>
            <a:spLocks noChangeArrowheads="1"/>
          </p:cNvSpPr>
          <p:nvPr/>
        </p:nvSpPr>
        <p:spPr bwMode="auto">
          <a:xfrm>
            <a:off x="4699000" y="1714500"/>
            <a:ext cx="1752600" cy="7620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/>
              <a:t>Use Cochrane,</a:t>
            </a:r>
          </a:p>
          <a:p>
            <a:pPr algn="ctr"/>
            <a:r>
              <a:rPr lang="en-US" sz="1200"/>
              <a:t> Essential  Evidence Plus,</a:t>
            </a:r>
          </a:p>
          <a:p>
            <a:pPr algn="ctr"/>
            <a:r>
              <a:rPr lang="en-US" sz="1200"/>
              <a:t> TRIP Database</a:t>
            </a:r>
          </a:p>
        </p:txBody>
      </p:sp>
      <p:sp>
        <p:nvSpPr>
          <p:cNvPr id="14344" name="Line 14"/>
          <p:cNvSpPr>
            <a:spLocks noChangeShapeType="1"/>
          </p:cNvSpPr>
          <p:nvPr/>
        </p:nvSpPr>
        <p:spPr bwMode="auto">
          <a:xfrm flipH="1">
            <a:off x="1943100" y="2108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Line 15"/>
          <p:cNvSpPr>
            <a:spLocks noChangeShapeType="1"/>
          </p:cNvSpPr>
          <p:nvPr/>
        </p:nvSpPr>
        <p:spPr bwMode="auto">
          <a:xfrm>
            <a:off x="4305300" y="2108200"/>
            <a:ext cx="393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AutoShape 16"/>
          <p:cNvSpPr>
            <a:spLocks noChangeArrowheads="1"/>
          </p:cNvSpPr>
          <p:nvPr/>
        </p:nvSpPr>
        <p:spPr bwMode="auto">
          <a:xfrm>
            <a:off x="431800" y="1714500"/>
            <a:ext cx="1524000" cy="7620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/>
              <a:t>Use PubMed:</a:t>
            </a:r>
          </a:p>
          <a:p>
            <a:pPr algn="ctr"/>
            <a:r>
              <a:rPr lang="en-US" sz="1200"/>
              <a:t>Search each</a:t>
            </a:r>
          </a:p>
          <a:p>
            <a:pPr algn="ctr"/>
            <a:r>
              <a:rPr lang="en-US" sz="1200"/>
              <a:t>concept separately</a:t>
            </a:r>
          </a:p>
          <a:p>
            <a:pPr algn="ctr"/>
            <a:r>
              <a:rPr lang="en-US" sz="1200"/>
              <a:t>See Table 1*</a:t>
            </a:r>
            <a:endParaRPr lang="en-US"/>
          </a:p>
        </p:txBody>
      </p:sp>
      <p:sp>
        <p:nvSpPr>
          <p:cNvPr id="14347" name="Text Box 17"/>
          <p:cNvSpPr txBox="1">
            <a:spLocks noChangeArrowheads="1"/>
          </p:cNvSpPr>
          <p:nvPr/>
        </p:nvSpPr>
        <p:spPr bwMode="auto">
          <a:xfrm>
            <a:off x="6705600" y="609600"/>
            <a:ext cx="2286000" cy="24749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/>
              <a:t>Preliminary search</a:t>
            </a:r>
          </a:p>
          <a:p>
            <a:endParaRPr lang="en-US" sz="1200"/>
          </a:p>
          <a:p>
            <a:r>
              <a:rPr lang="en-US" sz="1200" u="sng"/>
              <a:t>If using</a:t>
            </a:r>
            <a:r>
              <a:rPr lang="en-US" sz="1200"/>
              <a:t>      	</a:t>
            </a:r>
            <a:r>
              <a:rPr lang="en-US" sz="1200" u="sng"/>
              <a:t>Then do this</a:t>
            </a:r>
            <a:endParaRPr lang="en-US" sz="1200"/>
          </a:p>
          <a:p>
            <a:r>
              <a:rPr lang="en-US" sz="1200"/>
              <a:t>Clinical       	Choose Filter, </a:t>
            </a:r>
          </a:p>
          <a:p>
            <a:r>
              <a:rPr lang="en-US" sz="1200"/>
              <a:t>Queries	Narrow vs. Broad</a:t>
            </a:r>
          </a:p>
          <a:p>
            <a:r>
              <a:rPr lang="en-US" sz="1200"/>
              <a:t>		Limits</a:t>
            </a:r>
          </a:p>
          <a:p>
            <a:endParaRPr lang="en-US" sz="1200"/>
          </a:p>
          <a:p>
            <a:r>
              <a:rPr lang="en-US" sz="1200"/>
              <a:t>MeSh 		Each term “to </a:t>
            </a:r>
          </a:p>
          <a:p>
            <a:r>
              <a:rPr lang="en-US" sz="1200"/>
              <a:t>Terms		search box with</a:t>
            </a:r>
          </a:p>
          <a:p>
            <a:r>
              <a:rPr lang="en-US" sz="1200"/>
              <a:t>		“AND”, then </a:t>
            </a:r>
          </a:p>
          <a:p>
            <a:r>
              <a:rPr lang="en-US" sz="1200"/>
              <a:t>		combine</a:t>
            </a:r>
          </a:p>
          <a:p>
            <a:r>
              <a:rPr lang="en-US" sz="1200"/>
              <a:t>		Apply Limits</a:t>
            </a:r>
          </a:p>
          <a:p>
            <a:r>
              <a:rPr lang="en-US" sz="1200"/>
              <a:t>		Related articles </a:t>
            </a:r>
            <a:endParaRPr lang="en-US"/>
          </a:p>
        </p:txBody>
      </p:sp>
      <p:sp>
        <p:nvSpPr>
          <p:cNvPr id="14348" name="AutoShape 18"/>
          <p:cNvSpPr>
            <a:spLocks noChangeArrowheads="1"/>
          </p:cNvSpPr>
          <p:nvPr/>
        </p:nvSpPr>
        <p:spPr bwMode="auto">
          <a:xfrm>
            <a:off x="4686300" y="3016250"/>
            <a:ext cx="1790700" cy="793750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/>
              <a:t>Questions </a:t>
            </a:r>
          </a:p>
          <a:p>
            <a:pPr algn="ctr"/>
            <a:r>
              <a:rPr lang="en-US" sz="1200"/>
              <a:t>answered?</a:t>
            </a:r>
          </a:p>
        </p:txBody>
      </p:sp>
      <p:sp>
        <p:nvSpPr>
          <p:cNvPr id="14349" name="Line 19"/>
          <p:cNvSpPr>
            <a:spLocks noChangeShapeType="1"/>
          </p:cNvSpPr>
          <p:nvPr/>
        </p:nvSpPr>
        <p:spPr bwMode="auto">
          <a:xfrm>
            <a:off x="5575300" y="2476500"/>
            <a:ext cx="0" cy="539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Text Box 20"/>
          <p:cNvSpPr txBox="1">
            <a:spLocks noChangeArrowheads="1"/>
          </p:cNvSpPr>
          <p:nvPr/>
        </p:nvSpPr>
        <p:spPr bwMode="auto">
          <a:xfrm>
            <a:off x="5580063" y="3916363"/>
            <a:ext cx="4460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Yes</a:t>
            </a:r>
            <a:endParaRPr lang="en-US"/>
          </a:p>
        </p:txBody>
      </p:sp>
      <p:sp>
        <p:nvSpPr>
          <p:cNvPr id="14351" name="Text Box 21"/>
          <p:cNvSpPr txBox="1">
            <a:spLocks noChangeArrowheads="1"/>
          </p:cNvSpPr>
          <p:nvPr/>
        </p:nvSpPr>
        <p:spPr bwMode="auto">
          <a:xfrm>
            <a:off x="4368800" y="3167063"/>
            <a:ext cx="3794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No</a:t>
            </a:r>
            <a:endParaRPr lang="en-US"/>
          </a:p>
        </p:txBody>
      </p:sp>
      <p:sp>
        <p:nvSpPr>
          <p:cNvPr id="14352" name="AutoShape 22"/>
          <p:cNvSpPr>
            <a:spLocks noChangeArrowheads="1"/>
          </p:cNvSpPr>
          <p:nvPr/>
        </p:nvSpPr>
        <p:spPr bwMode="auto">
          <a:xfrm>
            <a:off x="2806700" y="3048000"/>
            <a:ext cx="1524000" cy="7620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/>
              <a:t>Repeat or </a:t>
            </a:r>
          </a:p>
          <a:p>
            <a:pPr algn="ctr"/>
            <a:r>
              <a:rPr lang="en-US" sz="1200"/>
              <a:t>refine search</a:t>
            </a:r>
          </a:p>
          <a:p>
            <a:pPr algn="ctr"/>
            <a:r>
              <a:rPr lang="en-US" sz="1200"/>
              <a:t>See Table 2 **</a:t>
            </a:r>
          </a:p>
        </p:txBody>
      </p:sp>
      <p:sp>
        <p:nvSpPr>
          <p:cNvPr id="14353" name="Line 23"/>
          <p:cNvSpPr>
            <a:spLocks noChangeShapeType="1"/>
          </p:cNvSpPr>
          <p:nvPr/>
        </p:nvSpPr>
        <p:spPr bwMode="auto">
          <a:xfrm>
            <a:off x="5562600" y="38100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Text Box 24"/>
          <p:cNvSpPr txBox="1">
            <a:spLocks noChangeArrowheads="1"/>
          </p:cNvSpPr>
          <p:nvPr/>
        </p:nvSpPr>
        <p:spPr bwMode="auto">
          <a:xfrm>
            <a:off x="6705600" y="3911600"/>
            <a:ext cx="2286000" cy="24749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/>
              <a:t>Advanced search:</a:t>
            </a:r>
          </a:p>
          <a:p>
            <a:r>
              <a:rPr lang="en-US" sz="1200" b="1"/>
              <a:t>Repeat using same or different method</a:t>
            </a:r>
          </a:p>
          <a:p>
            <a:endParaRPr lang="en-US" sz="1200"/>
          </a:p>
          <a:p>
            <a:r>
              <a:rPr lang="en-US" sz="1200" u="sng"/>
              <a:t>If need to</a:t>
            </a:r>
            <a:r>
              <a:rPr lang="en-US" sz="1200"/>
              <a:t>    </a:t>
            </a:r>
            <a:r>
              <a:rPr lang="en-US" sz="1200" u="sng"/>
              <a:t>Then do this</a:t>
            </a:r>
            <a:endParaRPr lang="en-US" sz="1200"/>
          </a:p>
          <a:p>
            <a:r>
              <a:rPr lang="en-US" sz="1200"/>
              <a:t>Limit               use “AND”</a:t>
            </a:r>
          </a:p>
          <a:p>
            <a:r>
              <a:rPr lang="en-US" sz="1200"/>
              <a:t>		Remove terms</a:t>
            </a:r>
          </a:p>
          <a:p>
            <a:r>
              <a:rPr lang="en-US" sz="1200"/>
              <a:t>		Add more limits</a:t>
            </a:r>
          </a:p>
          <a:p>
            <a:endParaRPr lang="en-US" sz="1200"/>
          </a:p>
          <a:p>
            <a:r>
              <a:rPr lang="en-US" sz="1200"/>
              <a:t>Expand	Use “OR”</a:t>
            </a:r>
          </a:p>
          <a:p>
            <a:r>
              <a:rPr lang="en-US" sz="1200"/>
              <a:t>		Alternative words</a:t>
            </a:r>
          </a:p>
          <a:p>
            <a:r>
              <a:rPr lang="en-US" sz="1200"/>
              <a:t>		Truncations</a:t>
            </a:r>
          </a:p>
          <a:p>
            <a:r>
              <a:rPr lang="en-US" sz="1200"/>
              <a:t>		Related articles</a:t>
            </a:r>
            <a:endParaRPr lang="en-US"/>
          </a:p>
        </p:txBody>
      </p:sp>
      <p:sp>
        <p:nvSpPr>
          <p:cNvPr id="14355" name="Line 25"/>
          <p:cNvSpPr>
            <a:spLocks noChangeShapeType="1"/>
          </p:cNvSpPr>
          <p:nvPr/>
        </p:nvSpPr>
        <p:spPr bwMode="auto">
          <a:xfrm>
            <a:off x="1155700" y="2476500"/>
            <a:ext cx="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6" name="Line 26"/>
          <p:cNvSpPr>
            <a:spLocks noChangeShapeType="1"/>
          </p:cNvSpPr>
          <p:nvPr/>
        </p:nvSpPr>
        <p:spPr bwMode="auto">
          <a:xfrm>
            <a:off x="1155700" y="27432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AutoShape 27"/>
          <p:cNvSpPr>
            <a:spLocks noChangeArrowheads="1"/>
          </p:cNvSpPr>
          <p:nvPr/>
        </p:nvSpPr>
        <p:spPr bwMode="auto">
          <a:xfrm>
            <a:off x="4889500" y="4457700"/>
            <a:ext cx="1371600" cy="7620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/>
              <a:t>Interpret and apply</a:t>
            </a:r>
          </a:p>
        </p:txBody>
      </p:sp>
      <p:sp>
        <p:nvSpPr>
          <p:cNvPr id="14358" name="Line 28"/>
          <p:cNvSpPr>
            <a:spLocks noChangeShapeType="1"/>
          </p:cNvSpPr>
          <p:nvPr/>
        </p:nvSpPr>
        <p:spPr bwMode="auto">
          <a:xfrm flipH="1">
            <a:off x="4318000" y="3416300"/>
            <a:ext cx="368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AutoShape 29"/>
          <p:cNvSpPr>
            <a:spLocks noChangeArrowheads="1"/>
          </p:cNvSpPr>
          <p:nvPr/>
        </p:nvSpPr>
        <p:spPr bwMode="auto">
          <a:xfrm>
            <a:off x="2857500" y="152400"/>
            <a:ext cx="990600" cy="228600"/>
          </a:xfrm>
          <a:prstGeom prst="flowChartTerminator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/>
              <a:t>Start</a:t>
            </a:r>
          </a:p>
        </p:txBody>
      </p:sp>
      <p:sp>
        <p:nvSpPr>
          <p:cNvPr id="14360" name="AutoShape 31"/>
          <p:cNvSpPr>
            <a:spLocks noChangeArrowheads="1"/>
          </p:cNvSpPr>
          <p:nvPr/>
        </p:nvSpPr>
        <p:spPr bwMode="auto">
          <a:xfrm>
            <a:off x="5080000" y="5448300"/>
            <a:ext cx="990600" cy="304800"/>
          </a:xfrm>
          <a:prstGeom prst="flowChartTerminator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/>
              <a:t>End</a:t>
            </a:r>
          </a:p>
        </p:txBody>
      </p:sp>
      <p:sp>
        <p:nvSpPr>
          <p:cNvPr id="14361" name="Line 32"/>
          <p:cNvSpPr>
            <a:spLocks noChangeShapeType="1"/>
          </p:cNvSpPr>
          <p:nvPr/>
        </p:nvSpPr>
        <p:spPr bwMode="auto">
          <a:xfrm>
            <a:off x="5575300" y="52197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Line 32"/>
          <p:cNvSpPr>
            <a:spLocks noChangeShapeType="1"/>
          </p:cNvSpPr>
          <p:nvPr/>
        </p:nvSpPr>
        <p:spPr bwMode="auto">
          <a:xfrm>
            <a:off x="3352800" y="381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1505" name="Group 1089"/>
          <p:cNvGraphicFramePr>
            <a:graphicFrameLocks noGrp="1"/>
          </p:cNvGraphicFramePr>
          <p:nvPr/>
        </p:nvGraphicFramePr>
        <p:xfrm>
          <a:off x="241300" y="5105400"/>
          <a:ext cx="3657600" cy="990600"/>
        </p:xfrm>
        <a:graphic>
          <a:graphicData uri="http://schemas.openxmlformats.org/drawingml/2006/table">
            <a:tbl>
              <a:tblPr/>
              <a:tblGrid>
                <a:gridCol w="982663"/>
                <a:gridCol w="2674937"/>
              </a:tblGrid>
              <a:tr h="3302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72" charset="0"/>
                          <a:ea typeface="ＭＳ Ｐゴシック" pitchFamily="-72" charset="-128"/>
                          <a:cs typeface="ＭＳ Ｐゴシック" pitchFamily="-72" charset="-128"/>
                        </a:rPr>
                        <a:t>Therapy, Etiology, Harm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72" charset="0"/>
                        <a:ea typeface="Calibri" pitchFamily="-72" charset="0"/>
                        <a:cs typeface="Calibri" pitchFamily="-72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>
                        <a:alpha val="7882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72" charset="0"/>
                          <a:ea typeface="ＭＳ Ｐゴシック" pitchFamily="-72" charset="-128"/>
                          <a:cs typeface="ＭＳ Ｐゴシック" pitchFamily="-72" charset="-128"/>
                        </a:rPr>
                        <a:t>RCT&gt; Cohort &gt; Case Control &gt; Case Series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72" charset="0"/>
                        <a:ea typeface="Calibri" pitchFamily="-72" charset="0"/>
                        <a:cs typeface="Calibri" pitchFamily="-72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>
                        <a:alpha val="78822"/>
                      </a:srgbClr>
                    </a:solidFill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72" charset="0"/>
                          <a:ea typeface="ＭＳ Ｐゴシック" pitchFamily="-72" charset="-128"/>
                          <a:cs typeface="ＭＳ Ｐゴシック" pitchFamily="-72" charset="-128"/>
                        </a:rPr>
                        <a:t>Prevention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72" charset="0"/>
                        <a:ea typeface="Calibri" pitchFamily="-72" charset="0"/>
                        <a:cs typeface="Calibri" pitchFamily="-72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>
                        <a:alpha val="7882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72" charset="0"/>
                          <a:ea typeface="ＭＳ Ｐゴシック" pitchFamily="-72" charset="-128"/>
                          <a:cs typeface="ＭＳ Ｐゴシック" pitchFamily="-72" charset="-128"/>
                        </a:rPr>
                        <a:t>RCT &gt; Case Control &gt; Case Series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72" charset="0"/>
                        <a:ea typeface="Calibri" pitchFamily="-72" charset="0"/>
                        <a:cs typeface="Calibri" pitchFamily="-72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>
                        <a:alpha val="78822"/>
                      </a:srgbClr>
                    </a:solidFill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72" charset="0"/>
                          <a:ea typeface="ＭＳ Ｐゴシック" pitchFamily="-72" charset="-128"/>
                          <a:cs typeface="ＭＳ Ｐゴシック" pitchFamily="-72" charset="-128"/>
                        </a:rPr>
                        <a:t>Diagnosis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72" charset="0"/>
                        <a:ea typeface="Calibri" pitchFamily="-72" charset="0"/>
                        <a:cs typeface="Calibri" pitchFamily="-72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>
                        <a:alpha val="7882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72" charset="0"/>
                          <a:ea typeface="ＭＳ Ｐゴシック" pitchFamily="-72" charset="-128"/>
                          <a:cs typeface="ＭＳ Ｐゴシック" pitchFamily="-72" charset="-128"/>
                        </a:rPr>
                        <a:t>Prospective, Blind, Comparison compared to Gold Standard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72" charset="0"/>
                        <a:ea typeface="Calibri" pitchFamily="-72" charset="0"/>
                        <a:cs typeface="Calibri" pitchFamily="-72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>
                        <a:alpha val="78822"/>
                      </a:srgbClr>
                    </a:solidFill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72" charset="0"/>
                          <a:ea typeface="ＭＳ Ｐゴシック" pitchFamily="-72" charset="-128"/>
                          <a:cs typeface="ＭＳ Ｐゴシック" pitchFamily="-72" charset="-128"/>
                        </a:rPr>
                        <a:t>Prognosis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72" charset="0"/>
                        <a:ea typeface="Calibri" pitchFamily="-72" charset="0"/>
                        <a:cs typeface="Calibri" pitchFamily="-72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>
                        <a:alpha val="7882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72" charset="0"/>
                          <a:ea typeface="ＭＳ Ｐゴシック" pitchFamily="-72" charset="-128"/>
                          <a:cs typeface="ＭＳ Ｐゴシック" pitchFamily="-72" charset="-128"/>
                        </a:rPr>
                        <a:t>Cohort &gt; Case Control &gt; Case Series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72" charset="0"/>
                        <a:ea typeface="Calibri" pitchFamily="-72" charset="0"/>
                        <a:cs typeface="Calibri" pitchFamily="-72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>
                        <a:alpha val="78822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14" name="Group 66"/>
          <p:cNvGraphicFramePr>
            <a:graphicFrameLocks noGrp="1"/>
          </p:cNvGraphicFramePr>
          <p:nvPr/>
        </p:nvGraphicFramePr>
        <p:xfrm>
          <a:off x="241300" y="3200400"/>
          <a:ext cx="1676400" cy="1522413"/>
        </p:xfrm>
        <a:graphic>
          <a:graphicData uri="http://schemas.openxmlformats.org/drawingml/2006/table">
            <a:tbl>
              <a:tblPr/>
              <a:tblGrid>
                <a:gridCol w="304800"/>
                <a:gridCol w="1371600"/>
              </a:tblGrid>
              <a:tr h="5318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ea typeface="ＭＳ Ｐゴシック" pitchFamily="-72" charset="-128"/>
                          <a:cs typeface="ＭＳ Ｐゴシック" pitchFamily="-72" charset="-128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ea typeface="ＭＳ Ｐゴシック" pitchFamily="-72" charset="-128"/>
                          <a:cs typeface="ＭＳ Ｐゴシック" pitchFamily="-72" charset="-128"/>
                        </a:rPr>
                        <a:t>Patient, Problem, Population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ea typeface="ＭＳ Ｐゴシック" pitchFamily="-72" charset="-128"/>
                          <a:cs typeface="ＭＳ Ｐゴシック" pitchFamily="-72" charset="-128"/>
                        </a:rPr>
                        <a:t>I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ea typeface="ＭＳ Ｐゴシック" pitchFamily="-72" charset="-128"/>
                          <a:cs typeface="ＭＳ Ｐゴシック" pitchFamily="-72" charset="-128"/>
                        </a:rPr>
                        <a:t>Intervention/Indicator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72" charset="0"/>
                        <a:ea typeface="ＭＳ Ｐゴシック" pitchFamily="-72" charset="-128"/>
                        <a:cs typeface="ＭＳ Ｐゴシック" pitchFamily="-7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ea typeface="ＭＳ Ｐゴシック" pitchFamily="-72" charset="-128"/>
                          <a:cs typeface="ＭＳ Ｐゴシック" pitchFamily="-72" charset="-128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ea typeface="ＭＳ Ｐゴシック" pitchFamily="-72" charset="-128"/>
                          <a:cs typeface="ＭＳ Ｐゴシック" pitchFamily="-72" charset="-128"/>
                        </a:rPr>
                        <a:t>Comparison, control, complication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ea typeface="ＭＳ Ｐゴシック" pitchFamily="-72" charset="-128"/>
                          <a:cs typeface="ＭＳ Ｐゴシック" pitchFamily="-72" charset="-128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72" charset="0"/>
                          <a:ea typeface="ＭＳ Ｐゴシック" pitchFamily="-72" charset="-128"/>
                          <a:cs typeface="ＭＳ Ｐゴシック" pitchFamily="-72" charset="-128"/>
                        </a:rPr>
                        <a:t>Outcome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397" name="Line 25"/>
          <p:cNvSpPr>
            <a:spLocks noChangeShapeType="1"/>
          </p:cNvSpPr>
          <p:nvPr/>
        </p:nvSpPr>
        <p:spPr bwMode="auto">
          <a:xfrm>
            <a:off x="3568700" y="3810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98" name="Line 26"/>
          <p:cNvSpPr>
            <a:spLocks noChangeShapeType="1"/>
          </p:cNvSpPr>
          <p:nvPr/>
        </p:nvSpPr>
        <p:spPr bwMode="auto">
          <a:xfrm>
            <a:off x="3568700" y="4114800"/>
            <a:ext cx="1993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99" name="Rectangle 1090"/>
          <p:cNvSpPr>
            <a:spLocks noChangeArrowheads="1"/>
          </p:cNvSpPr>
          <p:nvPr/>
        </p:nvSpPr>
        <p:spPr bwMode="auto">
          <a:xfrm>
            <a:off x="7353300" y="3649663"/>
            <a:ext cx="8699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**Table 2 </a:t>
            </a:r>
          </a:p>
        </p:txBody>
      </p:sp>
      <p:sp>
        <p:nvSpPr>
          <p:cNvPr id="14400" name="Rectangle 1091"/>
          <p:cNvSpPr>
            <a:spLocks noChangeArrowheads="1"/>
          </p:cNvSpPr>
          <p:nvPr/>
        </p:nvSpPr>
        <p:spPr bwMode="auto">
          <a:xfrm>
            <a:off x="7353300" y="381000"/>
            <a:ext cx="8112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*Table 1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41300" y="6365557"/>
            <a:ext cx="15247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© Rachel </a:t>
            </a:r>
            <a:r>
              <a:rPr lang="en-US" sz="1000" dirty="0" err="1" smtClean="0"/>
              <a:t>Boykan</a:t>
            </a:r>
            <a:r>
              <a:rPr lang="en-US" sz="1000" dirty="0" smtClean="0"/>
              <a:t>, 2010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  <a:ea typeface="ＭＳ Ｐゴシック" pitchFamily="-107" charset="-128"/>
            <a:cs typeface="ＭＳ Ｐゴシック" pitchFamily="-107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  <a:ea typeface="ＭＳ Ｐゴシック" pitchFamily="-107" charset="-128"/>
            <a:cs typeface="ＭＳ Ｐゴシック" pitchFamily="-107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1322</TotalTime>
  <Words>145</Words>
  <Application>Microsoft Office PowerPoint</Application>
  <PresentationFormat>On-screen Show (4:3)</PresentationFormat>
  <Paragraphs>69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 Presentation</vt:lpstr>
      <vt:lpstr>Slide 1</vt:lpstr>
    </vt:vector>
  </TitlesOfParts>
  <Company>Stony Brook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practical evidence-based medicine module for pediatric interns on a four - week inpatient rotation: a preliminary overview </dc:title>
  <dc:creator>Rachel Boykan</dc:creator>
  <cp:lastModifiedBy>Boykan, Rachel</cp:lastModifiedBy>
  <cp:revision>51</cp:revision>
  <dcterms:created xsi:type="dcterms:W3CDTF">2010-03-25T22:45:58Z</dcterms:created>
  <dcterms:modified xsi:type="dcterms:W3CDTF">2010-04-15T15:01:49Z</dcterms:modified>
</cp:coreProperties>
</file>