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notesMasterIdLst>
    <p:notesMasterId r:id="rId3"/>
  </p:notesMasterIdLst>
  <p:sldIdLst>
    <p:sldId id="258" r:id="rId2"/>
  </p:sldIdLst>
  <p:sldSz cx="384048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109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12"/>
    <p:restoredTop sz="94658"/>
  </p:normalViewPr>
  <p:slideViewPr>
    <p:cSldViewPr snapToGrid="0">
      <p:cViewPr>
        <p:scale>
          <a:sx n="24" d="100"/>
          <a:sy n="24" d="100"/>
        </p:scale>
        <p:origin x="244" y="-19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01D76B-4CB1-B042-B05E-D1846241EC26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28775" y="1143000"/>
            <a:ext cx="3600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E7C692-5972-9441-902C-8380E8C916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602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1pPr>
    <a:lvl2pPr marL="1711757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2pPr>
    <a:lvl3pPr marL="3423514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3pPr>
    <a:lvl4pPr marL="5135270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4pPr>
    <a:lvl5pPr marL="6847027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5pPr>
    <a:lvl6pPr marL="8558784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6pPr>
    <a:lvl7pPr marL="10270541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7pPr>
    <a:lvl8pPr marL="11982298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8pPr>
    <a:lvl9pPr marL="13694054" algn="l" defTabSz="3423514" rtl="0" eaLnBrk="1" latinLnBrk="0" hangingPunct="1">
      <a:defRPr sz="44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E7C692-5972-9441-902C-8380E8C916B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757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5387342"/>
            <a:ext cx="32644080" cy="1146048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17289782"/>
            <a:ext cx="28803600" cy="7947658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DDBA-A82E-314D-9BCC-94EE3B983B79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3A40-3CD2-634A-AE1F-5592B3412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55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DDBA-A82E-314D-9BCC-94EE3B983B79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3A40-3CD2-634A-AE1F-5592B3412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91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483437" y="1752600"/>
            <a:ext cx="8281035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40332" y="1752600"/>
            <a:ext cx="24363045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DDBA-A82E-314D-9BCC-94EE3B983B79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3A40-3CD2-634A-AE1F-5592B3412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76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BCH logo and 1 logo - RED/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2"/>
          <p:cNvSpPr>
            <a:spLocks noGrp="1"/>
          </p:cNvSpPr>
          <p:nvPr>
            <p:ph type="body" idx="1"/>
          </p:nvPr>
        </p:nvSpPr>
        <p:spPr>
          <a:xfrm>
            <a:off x="609604" y="7239000"/>
            <a:ext cx="9032241" cy="786384"/>
          </a:xfrm>
          <a:prstGeom prst="rect">
            <a:avLst/>
          </a:prstGeom>
          <a:solidFill>
            <a:srgbClr val="910A29"/>
          </a:solidFill>
          <a:ln w="12700" cmpd="sng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363" b="1">
                <a:solidFill>
                  <a:schemeClr val="bg1"/>
                </a:solidFill>
                <a:latin typeface="Helvetica"/>
                <a:cs typeface="Helvetica"/>
              </a:defRPr>
            </a:lvl1pPr>
            <a:lvl2pPr marL="1336718" indent="0">
              <a:buNone/>
              <a:defRPr sz="5840" b="1"/>
            </a:lvl2pPr>
            <a:lvl3pPr marL="2673437" indent="0">
              <a:buNone/>
              <a:defRPr sz="5248" b="1"/>
            </a:lvl3pPr>
            <a:lvl4pPr marL="4010155" indent="0">
              <a:buNone/>
              <a:defRPr sz="4659" b="1"/>
            </a:lvl4pPr>
            <a:lvl5pPr marL="5346876" indent="0">
              <a:buNone/>
              <a:defRPr sz="4659" b="1"/>
            </a:lvl5pPr>
            <a:lvl6pPr marL="6683594" indent="0">
              <a:buNone/>
              <a:defRPr sz="4659" b="1"/>
            </a:lvl6pPr>
            <a:lvl7pPr marL="8020316" indent="0">
              <a:buNone/>
              <a:defRPr sz="4659" b="1"/>
            </a:lvl7pPr>
            <a:lvl8pPr marL="9357031" indent="0">
              <a:buNone/>
              <a:defRPr sz="4659" b="1"/>
            </a:lvl8pPr>
            <a:lvl9pPr marL="10693749" indent="0">
              <a:buNone/>
              <a:defRPr sz="465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313598" y="7239000"/>
            <a:ext cx="17777605" cy="786384"/>
          </a:xfrm>
          <a:prstGeom prst="rect">
            <a:avLst/>
          </a:prstGeom>
          <a:solidFill>
            <a:srgbClr val="910A29"/>
          </a:solidFill>
          <a:ln w="12700" cmpd="sng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363" b="1">
                <a:solidFill>
                  <a:schemeClr val="bg1"/>
                </a:solidFill>
                <a:latin typeface="Helvetica"/>
                <a:cs typeface="Helvetica"/>
              </a:defRPr>
            </a:lvl1pPr>
            <a:lvl2pPr marL="1336718" indent="0">
              <a:buNone/>
              <a:defRPr sz="5840" b="1"/>
            </a:lvl2pPr>
            <a:lvl3pPr marL="2673437" indent="0">
              <a:buNone/>
              <a:defRPr sz="5248" b="1"/>
            </a:lvl3pPr>
            <a:lvl4pPr marL="4010155" indent="0">
              <a:buNone/>
              <a:defRPr sz="4659" b="1"/>
            </a:lvl4pPr>
            <a:lvl5pPr marL="5346876" indent="0">
              <a:buNone/>
              <a:defRPr sz="4659" b="1"/>
            </a:lvl5pPr>
            <a:lvl6pPr marL="6683594" indent="0">
              <a:buNone/>
              <a:defRPr sz="4659" b="1"/>
            </a:lvl6pPr>
            <a:lvl7pPr marL="8020316" indent="0">
              <a:buNone/>
              <a:defRPr sz="4659" b="1"/>
            </a:lvl7pPr>
            <a:lvl8pPr marL="9357031" indent="0">
              <a:buNone/>
              <a:defRPr sz="4659" b="1"/>
            </a:lvl8pPr>
            <a:lvl9pPr marL="10693749" indent="0">
              <a:buNone/>
              <a:defRPr sz="465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"/>
          <p:cNvSpPr>
            <a:spLocks noGrp="1"/>
          </p:cNvSpPr>
          <p:nvPr>
            <p:ph type="body" idx="12"/>
          </p:nvPr>
        </p:nvSpPr>
        <p:spPr>
          <a:xfrm>
            <a:off x="609604" y="14848114"/>
            <a:ext cx="9032241" cy="783773"/>
          </a:xfrm>
          <a:prstGeom prst="rect">
            <a:avLst/>
          </a:prstGeom>
          <a:solidFill>
            <a:srgbClr val="910A29"/>
          </a:solidFill>
          <a:ln w="12700" cmpd="sng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363" b="1">
                <a:solidFill>
                  <a:schemeClr val="bg1"/>
                </a:solidFill>
                <a:latin typeface="Helvetica"/>
                <a:cs typeface="Helvetica"/>
              </a:defRPr>
            </a:lvl1pPr>
            <a:lvl2pPr marL="1336718" indent="0">
              <a:buNone/>
              <a:defRPr sz="5840" b="1"/>
            </a:lvl2pPr>
            <a:lvl3pPr marL="2673437" indent="0">
              <a:buNone/>
              <a:defRPr sz="5248" b="1"/>
            </a:lvl3pPr>
            <a:lvl4pPr marL="4010155" indent="0">
              <a:buNone/>
              <a:defRPr sz="4659" b="1"/>
            </a:lvl4pPr>
            <a:lvl5pPr marL="5346876" indent="0">
              <a:buNone/>
              <a:defRPr sz="4659" b="1"/>
            </a:lvl5pPr>
            <a:lvl6pPr marL="6683594" indent="0">
              <a:buNone/>
              <a:defRPr sz="4659" b="1"/>
            </a:lvl6pPr>
            <a:lvl7pPr marL="8020316" indent="0">
              <a:buNone/>
              <a:defRPr sz="4659" b="1"/>
            </a:lvl7pPr>
            <a:lvl8pPr marL="9357031" indent="0">
              <a:buNone/>
              <a:defRPr sz="4659" b="1"/>
            </a:lvl8pPr>
            <a:lvl9pPr marL="10693749" indent="0">
              <a:buNone/>
              <a:defRPr sz="465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Content Placeholder 5"/>
          <p:cNvSpPr>
            <a:spLocks noGrp="1"/>
          </p:cNvSpPr>
          <p:nvPr>
            <p:ph sz="quarter" idx="29"/>
          </p:nvPr>
        </p:nvSpPr>
        <p:spPr>
          <a:xfrm>
            <a:off x="10363201" y="10591802"/>
            <a:ext cx="17678399" cy="653141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 lIns="182880" tIns="0" rIns="0" bIns="0" anchor="ctr">
            <a:normAutofit/>
          </a:bodyPr>
          <a:lstStyle>
            <a:lvl1pPr marL="0" indent="0" algn="ctr">
              <a:buFont typeface="Arial"/>
              <a:buNone/>
              <a:defRPr sz="1181">
                <a:solidFill>
                  <a:srgbClr val="141313"/>
                </a:solidFill>
                <a:latin typeface="Helvetica"/>
                <a:cs typeface="Helvetica"/>
              </a:defRPr>
            </a:lvl1pPr>
            <a:lvl2pPr marL="224992" indent="-224992">
              <a:buFont typeface="Arial"/>
              <a:buChar char="•"/>
              <a:defRPr sz="1575"/>
            </a:lvl2pPr>
            <a:lvl3pPr marL="224992" indent="-224992">
              <a:buFont typeface="Arial"/>
              <a:buChar char="•"/>
              <a:defRPr sz="1575"/>
            </a:lvl3pPr>
            <a:lvl4pPr marL="224992" indent="-224992">
              <a:buFont typeface="Arial"/>
              <a:buChar char="•"/>
              <a:defRPr sz="1575"/>
            </a:lvl4pPr>
            <a:lvl5pPr marL="224992" indent="-224992">
              <a:buFont typeface="Arial"/>
              <a:buChar char="•"/>
              <a:defRPr sz="1575"/>
            </a:lvl5pPr>
            <a:lvl6pPr>
              <a:defRPr sz="4659"/>
            </a:lvl6pPr>
            <a:lvl7pPr>
              <a:defRPr sz="4659"/>
            </a:lvl7pPr>
            <a:lvl8pPr>
              <a:defRPr sz="4659"/>
            </a:lvl8pPr>
            <a:lvl9pPr>
              <a:defRPr sz="46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35"/>
          </p:nvPr>
        </p:nvSpPr>
        <p:spPr>
          <a:xfrm>
            <a:off x="609602" y="8294914"/>
            <a:ext cx="9067801" cy="5954486"/>
          </a:xfrm>
          <a:prstGeom prst="rect">
            <a:avLst/>
          </a:prstGeom>
        </p:spPr>
        <p:txBody>
          <a:bodyPr lIns="0" tIns="0" rIns="0" bIns="0"/>
          <a:lstStyle>
            <a:lvl1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1pPr>
            <a:lvl2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2pPr>
            <a:lvl3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3pPr>
            <a:lvl4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35" name="Text Placeholder 33"/>
          <p:cNvSpPr>
            <a:spLocks noGrp="1"/>
          </p:cNvSpPr>
          <p:nvPr>
            <p:ph type="body" sz="quarter" idx="36"/>
          </p:nvPr>
        </p:nvSpPr>
        <p:spPr>
          <a:xfrm>
            <a:off x="609602" y="15893141"/>
            <a:ext cx="9067801" cy="8686800"/>
          </a:xfrm>
          <a:prstGeom prst="rect">
            <a:avLst/>
          </a:prstGeom>
        </p:spPr>
        <p:txBody>
          <a:bodyPr lIns="0" tIns="0" rIns="0" bIns="0"/>
          <a:lstStyle>
            <a:lvl1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1pPr>
            <a:lvl2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2pPr>
            <a:lvl3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3pPr>
            <a:lvl4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36" name="Text Placeholder 33"/>
          <p:cNvSpPr>
            <a:spLocks noGrp="1"/>
          </p:cNvSpPr>
          <p:nvPr>
            <p:ph type="body" sz="quarter" idx="37"/>
          </p:nvPr>
        </p:nvSpPr>
        <p:spPr>
          <a:xfrm>
            <a:off x="10313598" y="8294916"/>
            <a:ext cx="17777605" cy="2057400"/>
          </a:xfrm>
          <a:prstGeom prst="rect">
            <a:avLst/>
          </a:prstGeom>
        </p:spPr>
        <p:txBody>
          <a:bodyPr lIns="0" tIns="0" rIns="0" bIns="0"/>
          <a:lstStyle>
            <a:lvl1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1pPr>
            <a:lvl2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2pPr>
            <a:lvl3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3pPr>
            <a:lvl4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38" name="Text Placeholder 2"/>
          <p:cNvSpPr>
            <a:spLocks noGrp="1"/>
          </p:cNvSpPr>
          <p:nvPr>
            <p:ph type="body" idx="39"/>
          </p:nvPr>
        </p:nvSpPr>
        <p:spPr>
          <a:xfrm>
            <a:off x="609604" y="25102455"/>
            <a:ext cx="9032241" cy="772886"/>
          </a:xfrm>
          <a:prstGeom prst="rect">
            <a:avLst/>
          </a:prstGeom>
          <a:solidFill>
            <a:srgbClr val="910A29"/>
          </a:solidFill>
          <a:ln w="12700" cmpd="sng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363" b="1">
                <a:solidFill>
                  <a:schemeClr val="bg1"/>
                </a:solidFill>
                <a:latin typeface="Helvetica"/>
                <a:cs typeface="Helvetica"/>
              </a:defRPr>
            </a:lvl1pPr>
            <a:lvl2pPr marL="1336718" indent="0">
              <a:buNone/>
              <a:defRPr sz="5840" b="1"/>
            </a:lvl2pPr>
            <a:lvl3pPr marL="2673437" indent="0">
              <a:buNone/>
              <a:defRPr sz="5248" b="1"/>
            </a:lvl3pPr>
            <a:lvl4pPr marL="4010155" indent="0">
              <a:buNone/>
              <a:defRPr sz="4659" b="1"/>
            </a:lvl4pPr>
            <a:lvl5pPr marL="5346876" indent="0">
              <a:buNone/>
              <a:defRPr sz="4659" b="1"/>
            </a:lvl5pPr>
            <a:lvl6pPr marL="6683594" indent="0">
              <a:buNone/>
              <a:defRPr sz="4659" b="1"/>
            </a:lvl6pPr>
            <a:lvl7pPr marL="8020316" indent="0">
              <a:buNone/>
              <a:defRPr sz="4659" b="1"/>
            </a:lvl7pPr>
            <a:lvl8pPr marL="9357031" indent="0">
              <a:buNone/>
              <a:defRPr sz="4659" b="1"/>
            </a:lvl8pPr>
            <a:lvl9pPr marL="10693749" indent="0">
              <a:buNone/>
              <a:defRPr sz="465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33"/>
          <p:cNvSpPr>
            <a:spLocks noGrp="1"/>
          </p:cNvSpPr>
          <p:nvPr>
            <p:ph type="body" sz="quarter" idx="40"/>
          </p:nvPr>
        </p:nvSpPr>
        <p:spPr>
          <a:xfrm>
            <a:off x="609602" y="26136602"/>
            <a:ext cx="9067801" cy="6172200"/>
          </a:xfrm>
          <a:prstGeom prst="rect">
            <a:avLst/>
          </a:prstGeom>
        </p:spPr>
        <p:txBody>
          <a:bodyPr lIns="0" tIns="0" rIns="0" bIns="0"/>
          <a:lstStyle>
            <a:lvl1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1pPr>
            <a:lvl2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2pPr>
            <a:lvl3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3pPr>
            <a:lvl4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7" name="Chart Placeholder 46"/>
          <p:cNvSpPr>
            <a:spLocks noGrp="1"/>
          </p:cNvSpPr>
          <p:nvPr>
            <p:ph type="chart" sz="quarter" idx="46"/>
          </p:nvPr>
        </p:nvSpPr>
        <p:spPr>
          <a:xfrm>
            <a:off x="10363201" y="11506203"/>
            <a:ext cx="17678399" cy="8436427"/>
          </a:xfrm>
          <a:prstGeom prst="rect">
            <a:avLst/>
          </a:prstGeom>
          <a:solidFill>
            <a:schemeClr val="bg1"/>
          </a:solidFill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chart</a:t>
            </a:r>
          </a:p>
        </p:txBody>
      </p:sp>
      <p:sp>
        <p:nvSpPr>
          <p:cNvPr id="50" name="Table Placeholder 49"/>
          <p:cNvSpPr>
            <a:spLocks noGrp="1"/>
          </p:cNvSpPr>
          <p:nvPr>
            <p:ph type="tbl" sz="quarter" idx="48"/>
          </p:nvPr>
        </p:nvSpPr>
        <p:spPr>
          <a:xfrm>
            <a:off x="10309953" y="21183602"/>
            <a:ext cx="17784894" cy="5094514"/>
          </a:xfrm>
          <a:prstGeom prst="rect">
            <a:avLst/>
          </a:prstGeom>
          <a:solidFill>
            <a:schemeClr val="bg1"/>
          </a:solidFill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table</a:t>
            </a:r>
          </a:p>
        </p:txBody>
      </p:sp>
      <p:sp>
        <p:nvSpPr>
          <p:cNvPr id="53" name="Chart Placeholder 52"/>
          <p:cNvSpPr>
            <a:spLocks noGrp="1"/>
          </p:cNvSpPr>
          <p:nvPr>
            <p:ph type="chart" sz="quarter" idx="50"/>
          </p:nvPr>
        </p:nvSpPr>
        <p:spPr>
          <a:xfrm>
            <a:off x="10313598" y="27649716"/>
            <a:ext cx="17777605" cy="4659086"/>
          </a:xfrm>
          <a:prstGeom prst="rect">
            <a:avLst/>
          </a:prstGeom>
          <a:solidFill>
            <a:schemeClr val="bg1"/>
          </a:solidFill>
        </p:spPr>
        <p:txBody>
          <a:bodyPr rtlCol="0">
            <a:normAutofit/>
          </a:bodyPr>
          <a:lstStyle/>
          <a:p>
            <a:pPr lvl="0"/>
            <a:r>
              <a:rPr lang="en-US" noProof="0"/>
              <a:t>Click icon to add chart</a:t>
            </a:r>
          </a:p>
        </p:txBody>
      </p:sp>
      <p:sp>
        <p:nvSpPr>
          <p:cNvPr id="29" name="Text Placeholder 2"/>
          <p:cNvSpPr>
            <a:spLocks noGrp="1"/>
          </p:cNvSpPr>
          <p:nvPr>
            <p:ph type="body" idx="51"/>
          </p:nvPr>
        </p:nvSpPr>
        <p:spPr>
          <a:xfrm>
            <a:off x="28651200" y="7239000"/>
            <a:ext cx="9131302" cy="786384"/>
          </a:xfrm>
          <a:prstGeom prst="rect">
            <a:avLst/>
          </a:prstGeom>
          <a:solidFill>
            <a:srgbClr val="910A29"/>
          </a:solidFill>
          <a:ln w="12700" cmpd="sng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363" b="1">
                <a:solidFill>
                  <a:schemeClr val="bg1"/>
                </a:solidFill>
                <a:latin typeface="Helvetica"/>
                <a:cs typeface="Helvetica"/>
              </a:defRPr>
            </a:lvl1pPr>
            <a:lvl2pPr marL="1336718" indent="0">
              <a:buNone/>
              <a:defRPr sz="5840" b="1"/>
            </a:lvl2pPr>
            <a:lvl3pPr marL="2673437" indent="0">
              <a:buNone/>
              <a:defRPr sz="5248" b="1"/>
            </a:lvl3pPr>
            <a:lvl4pPr marL="4010155" indent="0">
              <a:buNone/>
              <a:defRPr sz="4659" b="1"/>
            </a:lvl4pPr>
            <a:lvl5pPr marL="5346876" indent="0">
              <a:buNone/>
              <a:defRPr sz="4659" b="1"/>
            </a:lvl5pPr>
            <a:lvl6pPr marL="6683594" indent="0">
              <a:buNone/>
              <a:defRPr sz="4659" b="1"/>
            </a:lvl6pPr>
            <a:lvl7pPr marL="8020316" indent="0">
              <a:buNone/>
              <a:defRPr sz="4659" b="1"/>
            </a:lvl7pPr>
            <a:lvl8pPr marL="9357031" indent="0">
              <a:buNone/>
              <a:defRPr sz="4659" b="1"/>
            </a:lvl8pPr>
            <a:lvl9pPr marL="10693749" indent="0">
              <a:buNone/>
              <a:defRPr sz="465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2"/>
          <p:cNvSpPr>
            <a:spLocks noGrp="1"/>
          </p:cNvSpPr>
          <p:nvPr>
            <p:ph type="body" idx="52"/>
          </p:nvPr>
        </p:nvSpPr>
        <p:spPr>
          <a:xfrm>
            <a:off x="28651203" y="14848114"/>
            <a:ext cx="9032241" cy="783773"/>
          </a:xfrm>
          <a:prstGeom prst="rect">
            <a:avLst/>
          </a:prstGeom>
          <a:solidFill>
            <a:srgbClr val="910A29"/>
          </a:solidFill>
          <a:ln w="12700" cmpd="sng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363" b="1">
                <a:solidFill>
                  <a:schemeClr val="bg1"/>
                </a:solidFill>
                <a:latin typeface="Helvetica"/>
                <a:cs typeface="Helvetica"/>
              </a:defRPr>
            </a:lvl1pPr>
            <a:lvl2pPr marL="1336718" indent="0">
              <a:buNone/>
              <a:defRPr sz="5840" b="1"/>
            </a:lvl2pPr>
            <a:lvl3pPr marL="2673437" indent="0">
              <a:buNone/>
              <a:defRPr sz="5248" b="1"/>
            </a:lvl3pPr>
            <a:lvl4pPr marL="4010155" indent="0">
              <a:buNone/>
              <a:defRPr sz="4659" b="1"/>
            </a:lvl4pPr>
            <a:lvl5pPr marL="5346876" indent="0">
              <a:buNone/>
              <a:defRPr sz="4659" b="1"/>
            </a:lvl5pPr>
            <a:lvl6pPr marL="6683594" indent="0">
              <a:buNone/>
              <a:defRPr sz="4659" b="1"/>
            </a:lvl6pPr>
            <a:lvl7pPr marL="8020316" indent="0">
              <a:buNone/>
              <a:defRPr sz="4659" b="1"/>
            </a:lvl7pPr>
            <a:lvl8pPr marL="9357031" indent="0">
              <a:buNone/>
              <a:defRPr sz="4659" b="1"/>
            </a:lvl8pPr>
            <a:lvl9pPr marL="10693749" indent="0">
              <a:buNone/>
              <a:defRPr sz="465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33"/>
          <p:cNvSpPr>
            <a:spLocks noGrp="1"/>
          </p:cNvSpPr>
          <p:nvPr>
            <p:ph type="body" sz="quarter" idx="53"/>
          </p:nvPr>
        </p:nvSpPr>
        <p:spPr>
          <a:xfrm>
            <a:off x="28651201" y="8294914"/>
            <a:ext cx="9067801" cy="5954486"/>
          </a:xfrm>
          <a:prstGeom prst="rect">
            <a:avLst/>
          </a:prstGeom>
        </p:spPr>
        <p:txBody>
          <a:bodyPr lIns="0" tIns="0" rIns="0" bIns="0"/>
          <a:lstStyle>
            <a:lvl1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1pPr>
            <a:lvl2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2pPr>
            <a:lvl3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3pPr>
            <a:lvl4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33" name="Text Placeholder 33"/>
          <p:cNvSpPr>
            <a:spLocks noGrp="1"/>
          </p:cNvSpPr>
          <p:nvPr>
            <p:ph type="body" sz="quarter" idx="54"/>
          </p:nvPr>
        </p:nvSpPr>
        <p:spPr>
          <a:xfrm>
            <a:off x="28651201" y="15893141"/>
            <a:ext cx="9067801" cy="8686800"/>
          </a:xfrm>
          <a:prstGeom prst="rect">
            <a:avLst/>
          </a:prstGeom>
        </p:spPr>
        <p:txBody>
          <a:bodyPr lIns="0" tIns="0" rIns="0" bIns="0"/>
          <a:lstStyle>
            <a:lvl1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1pPr>
            <a:lvl2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2pPr>
            <a:lvl3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3pPr>
            <a:lvl4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4" name="Text Placeholder 2"/>
          <p:cNvSpPr>
            <a:spLocks noGrp="1"/>
          </p:cNvSpPr>
          <p:nvPr>
            <p:ph type="body" idx="55"/>
          </p:nvPr>
        </p:nvSpPr>
        <p:spPr>
          <a:xfrm>
            <a:off x="28651203" y="25102455"/>
            <a:ext cx="9032241" cy="772886"/>
          </a:xfrm>
          <a:prstGeom prst="rect">
            <a:avLst/>
          </a:prstGeom>
          <a:solidFill>
            <a:srgbClr val="910A29"/>
          </a:solidFill>
          <a:ln w="12700" cmpd="sng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363" b="1">
                <a:solidFill>
                  <a:schemeClr val="bg1"/>
                </a:solidFill>
                <a:latin typeface="Helvetica"/>
                <a:cs typeface="Helvetica"/>
              </a:defRPr>
            </a:lvl1pPr>
            <a:lvl2pPr marL="1336718" indent="0">
              <a:buNone/>
              <a:defRPr sz="5840" b="1"/>
            </a:lvl2pPr>
            <a:lvl3pPr marL="2673437" indent="0">
              <a:buNone/>
              <a:defRPr sz="5248" b="1"/>
            </a:lvl3pPr>
            <a:lvl4pPr marL="4010155" indent="0">
              <a:buNone/>
              <a:defRPr sz="4659" b="1"/>
            </a:lvl4pPr>
            <a:lvl5pPr marL="5346876" indent="0">
              <a:buNone/>
              <a:defRPr sz="4659" b="1"/>
            </a:lvl5pPr>
            <a:lvl6pPr marL="6683594" indent="0">
              <a:buNone/>
              <a:defRPr sz="4659" b="1"/>
            </a:lvl6pPr>
            <a:lvl7pPr marL="8020316" indent="0">
              <a:buNone/>
              <a:defRPr sz="4659" b="1"/>
            </a:lvl7pPr>
            <a:lvl8pPr marL="9357031" indent="0">
              <a:buNone/>
              <a:defRPr sz="4659" b="1"/>
            </a:lvl8pPr>
            <a:lvl9pPr marL="10693749" indent="0">
              <a:buNone/>
              <a:defRPr sz="465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Text Placeholder 33"/>
          <p:cNvSpPr>
            <a:spLocks noGrp="1"/>
          </p:cNvSpPr>
          <p:nvPr>
            <p:ph type="body" sz="quarter" idx="56"/>
          </p:nvPr>
        </p:nvSpPr>
        <p:spPr>
          <a:xfrm>
            <a:off x="28651201" y="26136602"/>
            <a:ext cx="9067801" cy="6172200"/>
          </a:xfrm>
          <a:prstGeom prst="rect">
            <a:avLst/>
          </a:prstGeom>
        </p:spPr>
        <p:txBody>
          <a:bodyPr lIns="0" tIns="0" rIns="0" bIns="0"/>
          <a:lstStyle>
            <a:lvl1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1pPr>
            <a:lvl2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2pPr>
            <a:lvl3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3pPr>
            <a:lvl4pPr marL="179994" indent="-179994" algn="l">
              <a:spcBef>
                <a:spcPts val="0"/>
              </a:spcBef>
              <a:buClr>
                <a:schemeClr val="tx2"/>
              </a:buClr>
              <a:buFont typeface="Arial"/>
              <a:buChar char="•"/>
              <a:defRPr sz="1575" baseline="0">
                <a:solidFill>
                  <a:srgbClr val="141313"/>
                </a:solidFill>
                <a:latin typeface="Helvetica"/>
              </a:defRPr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2" name="Content Placeholder 5"/>
          <p:cNvSpPr>
            <a:spLocks noGrp="1"/>
          </p:cNvSpPr>
          <p:nvPr>
            <p:ph sz="quarter" idx="57"/>
          </p:nvPr>
        </p:nvSpPr>
        <p:spPr>
          <a:xfrm>
            <a:off x="10309953" y="20334516"/>
            <a:ext cx="17784894" cy="653141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 lIns="182880" tIns="0" rIns="0" bIns="0" anchor="ctr">
            <a:normAutofit/>
          </a:bodyPr>
          <a:lstStyle>
            <a:lvl1pPr marL="0" indent="0" algn="ctr">
              <a:buFont typeface="Arial"/>
              <a:buNone/>
              <a:defRPr sz="1181">
                <a:solidFill>
                  <a:srgbClr val="141313"/>
                </a:solidFill>
                <a:latin typeface="Helvetica"/>
                <a:cs typeface="Helvetica"/>
              </a:defRPr>
            </a:lvl1pPr>
            <a:lvl2pPr marL="224992" indent="-224992">
              <a:buFont typeface="Arial"/>
              <a:buChar char="•"/>
              <a:defRPr sz="1575"/>
            </a:lvl2pPr>
            <a:lvl3pPr marL="224992" indent="-224992">
              <a:buFont typeface="Arial"/>
              <a:buChar char="•"/>
              <a:defRPr sz="1575"/>
            </a:lvl3pPr>
            <a:lvl4pPr marL="224992" indent="-224992">
              <a:buFont typeface="Arial"/>
              <a:buChar char="•"/>
              <a:defRPr sz="1575"/>
            </a:lvl4pPr>
            <a:lvl5pPr marL="224992" indent="-224992">
              <a:buFont typeface="Arial"/>
              <a:buChar char="•"/>
              <a:defRPr sz="1575"/>
            </a:lvl5pPr>
            <a:lvl6pPr>
              <a:defRPr sz="4659"/>
            </a:lvl6pPr>
            <a:lvl7pPr>
              <a:defRPr sz="4659"/>
            </a:lvl7pPr>
            <a:lvl8pPr>
              <a:defRPr sz="4659"/>
            </a:lvl8pPr>
            <a:lvl9pPr>
              <a:defRPr sz="46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4" name="Content Placeholder 5"/>
          <p:cNvSpPr>
            <a:spLocks noGrp="1"/>
          </p:cNvSpPr>
          <p:nvPr>
            <p:ph sz="quarter" idx="58"/>
          </p:nvPr>
        </p:nvSpPr>
        <p:spPr>
          <a:xfrm>
            <a:off x="10313598" y="26800634"/>
            <a:ext cx="17777605" cy="653141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none"/>
        </p:style>
        <p:txBody>
          <a:bodyPr lIns="182880" tIns="0" rIns="0" bIns="0" anchor="ctr">
            <a:normAutofit/>
          </a:bodyPr>
          <a:lstStyle>
            <a:lvl1pPr marL="0" indent="0" algn="ctr">
              <a:buFont typeface="Arial"/>
              <a:buNone/>
              <a:defRPr sz="1181">
                <a:solidFill>
                  <a:srgbClr val="141313"/>
                </a:solidFill>
                <a:latin typeface="Helvetica"/>
                <a:cs typeface="Helvetica"/>
              </a:defRPr>
            </a:lvl1pPr>
            <a:lvl2pPr marL="224992" indent="-224992">
              <a:buFont typeface="Arial"/>
              <a:buChar char="•"/>
              <a:defRPr sz="1575"/>
            </a:lvl2pPr>
            <a:lvl3pPr marL="224992" indent="-224992">
              <a:buFont typeface="Arial"/>
              <a:buChar char="•"/>
              <a:defRPr sz="1575"/>
            </a:lvl3pPr>
            <a:lvl4pPr marL="224992" indent="-224992">
              <a:buFont typeface="Arial"/>
              <a:buChar char="•"/>
              <a:defRPr sz="1575"/>
            </a:lvl4pPr>
            <a:lvl5pPr marL="224992" indent="-224992">
              <a:buFont typeface="Arial"/>
              <a:buChar char="•"/>
              <a:defRPr sz="1575"/>
            </a:lvl5pPr>
            <a:lvl6pPr>
              <a:defRPr sz="4659"/>
            </a:lvl6pPr>
            <a:lvl7pPr>
              <a:defRPr sz="4659"/>
            </a:lvl7pPr>
            <a:lvl8pPr>
              <a:defRPr sz="4659"/>
            </a:lvl8pPr>
            <a:lvl9pPr>
              <a:defRPr sz="46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7901" y="457202"/>
            <a:ext cx="26288999" cy="3429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59"/>
          </p:nvPr>
        </p:nvSpPr>
        <p:spPr>
          <a:xfrm>
            <a:off x="6057901" y="4191000"/>
            <a:ext cx="26288999" cy="182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60"/>
          </p:nvPr>
        </p:nvSpPr>
        <p:spPr>
          <a:xfrm>
            <a:off x="33375601" y="533402"/>
            <a:ext cx="4495800" cy="5410200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</a:p>
        </p:txBody>
      </p:sp>
      <p:cxnSp>
        <p:nvCxnSpPr>
          <p:cNvPr id="25" name="Straight Connector 24"/>
          <p:cNvCxnSpPr/>
          <p:nvPr userDrawn="1"/>
        </p:nvCxnSpPr>
        <p:spPr>
          <a:xfrm>
            <a:off x="0" y="6400800"/>
            <a:ext cx="38404800" cy="0"/>
          </a:xfrm>
          <a:prstGeom prst="line">
            <a:avLst/>
          </a:prstGeom>
          <a:ln>
            <a:solidFill>
              <a:schemeClr val="accent2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9647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DDBA-A82E-314D-9BCC-94EE3B983B79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3A40-3CD2-634A-AE1F-5592B3412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5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0330" y="8206749"/>
            <a:ext cx="33124140" cy="13693138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0330" y="22029429"/>
            <a:ext cx="33124140" cy="7200898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>
                    <a:tint val="82000"/>
                  </a:schemeClr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82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82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82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82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82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82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82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DDBA-A82E-314D-9BCC-94EE3B983B79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3A40-3CD2-634A-AE1F-5592B3412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279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40330" y="8763000"/>
            <a:ext cx="1632204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42430" y="8763000"/>
            <a:ext cx="1632204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DDBA-A82E-314D-9BCC-94EE3B983B79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3A40-3CD2-634A-AE1F-5592B3412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027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1752607"/>
            <a:ext cx="3312414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5336" y="8069582"/>
            <a:ext cx="16247028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45336" y="12024360"/>
            <a:ext cx="16247028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442432" y="8069582"/>
            <a:ext cx="16327042" cy="3954778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442432" y="12024360"/>
            <a:ext cx="1632704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DDBA-A82E-314D-9BCC-94EE3B983B79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3A40-3CD2-634A-AE1F-5592B3412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73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DDBA-A82E-314D-9BCC-94EE3B983B79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3A40-3CD2-634A-AE1F-5592B3412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78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DDBA-A82E-314D-9BCC-94EE3B983B79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3A40-3CD2-634A-AE1F-5592B3412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086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194560"/>
            <a:ext cx="12386548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7042" y="4739647"/>
            <a:ext cx="19442430" cy="23393400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9875520"/>
            <a:ext cx="12386548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DDBA-A82E-314D-9BCC-94EE3B983B79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3A40-3CD2-634A-AE1F-5592B3412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017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332" y="2194560"/>
            <a:ext cx="12386548" cy="768096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327042" y="4739647"/>
            <a:ext cx="19442430" cy="23393400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45332" y="9875520"/>
            <a:ext cx="12386548" cy="18295622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DDBA-A82E-314D-9BCC-94EE3B983B79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53A40-3CD2-634A-AE1F-5592B3412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73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40330" y="1752607"/>
            <a:ext cx="3312414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0330" y="8763000"/>
            <a:ext cx="3312414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40330" y="30510487"/>
            <a:ext cx="86410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00DDBA-A82E-314D-9BCC-94EE3B983B79}" type="datetimeFigureOut">
              <a:rPr lang="en-US" smtClean="0"/>
              <a:t>3/5/2026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721590" y="30510487"/>
            <a:ext cx="129616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123390" y="30510487"/>
            <a:ext cx="86410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853A40-3CD2-634A-AE1F-5592B3412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24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1553B8CF-8F9D-FCA1-D1D3-56213648026C}"/>
              </a:ext>
            </a:extLst>
          </p:cNvPr>
          <p:cNvSpPr/>
          <p:nvPr/>
        </p:nvSpPr>
        <p:spPr>
          <a:xfrm>
            <a:off x="5143502" y="68581"/>
            <a:ext cx="28073349" cy="6522720"/>
          </a:xfrm>
          <a:prstGeom prst="rect">
            <a:avLst/>
          </a:prstGeom>
          <a:solidFill>
            <a:srgbClr val="9109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Introduction/Rationale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Cohort Characteristics/Methods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9"/>
          </p:nvPr>
        </p:nvSpPr>
        <p:spPr>
          <a:xfrm>
            <a:off x="10947101" y="22174201"/>
            <a:ext cx="16992600" cy="625361"/>
          </a:xfrm>
        </p:spPr>
        <p:txBody>
          <a:bodyPr>
            <a:normAutofit fontScale="92500" lnSpcReduction="10000"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Lung Cancer Incidence &amp; Screening Outcomes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5"/>
          </p:nvPr>
        </p:nvSpPr>
        <p:spPr>
          <a:xfrm>
            <a:off x="609604" y="22174201"/>
            <a:ext cx="8330598" cy="9555282"/>
          </a:xfrm>
        </p:spPr>
        <p:txBody>
          <a:bodyPr>
            <a:noAutofit/>
          </a:bodyPr>
          <a:lstStyle/>
          <a:p>
            <a:r>
              <a:rPr lang="en-US" sz="4400" dirty="0"/>
              <a:t>.</a:t>
            </a:r>
          </a:p>
          <a:p>
            <a:pPr marL="0" indent="0">
              <a:buNone/>
            </a:pPr>
            <a:endParaRPr lang="en-US" sz="4800" dirty="0"/>
          </a:p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Objective:</a:t>
            </a: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This retrospective cohort study aims to characterize lung cancer incidence and risk factors in WTC-exposed patients, as cancer development may follow a different trajectory in this population. </a:t>
            </a:r>
          </a:p>
          <a:p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Disclosures: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None</a:t>
            </a:r>
          </a:p>
        </p:txBody>
      </p:sp>
      <p:graphicFrame>
        <p:nvGraphicFramePr>
          <p:cNvPr id="55" name="Table Placeholder 54">
            <a:extLst>
              <a:ext uri="{FF2B5EF4-FFF2-40B4-BE49-F238E27FC236}">
                <a16:creationId xmlns:a16="http://schemas.microsoft.com/office/drawing/2014/main" id="{839309EF-5871-6EBC-5AAB-9ABDFA10B0EF}"/>
              </a:ext>
            </a:extLst>
          </p:cNvPr>
          <p:cNvGraphicFramePr>
            <a:graphicFrameLocks noGrp="1"/>
          </p:cNvGraphicFramePr>
          <p:nvPr>
            <p:ph type="tbl" sz="quarter" idx="48"/>
            <p:extLst>
              <p:ext uri="{D42A27DB-BD31-4B8C-83A1-F6EECF244321}">
                <p14:modId xmlns:p14="http://schemas.microsoft.com/office/powerpoint/2010/main" val="2683586770"/>
              </p:ext>
            </p:extLst>
          </p:nvPr>
        </p:nvGraphicFramePr>
        <p:xfrm>
          <a:off x="10389800" y="8435315"/>
          <a:ext cx="17398400" cy="13332604"/>
        </p:xfrm>
        <a:graphic>
          <a:graphicData uri="http://schemas.openxmlformats.org/drawingml/2006/table">
            <a:tbl>
              <a:tblPr/>
              <a:tblGrid>
                <a:gridCol w="3479680">
                  <a:extLst>
                    <a:ext uri="{9D8B030D-6E8A-4147-A177-3AD203B41FA5}">
                      <a16:colId xmlns:a16="http://schemas.microsoft.com/office/drawing/2014/main" val="1401746051"/>
                    </a:ext>
                  </a:extLst>
                </a:gridCol>
                <a:gridCol w="3479680">
                  <a:extLst>
                    <a:ext uri="{9D8B030D-6E8A-4147-A177-3AD203B41FA5}">
                      <a16:colId xmlns:a16="http://schemas.microsoft.com/office/drawing/2014/main" val="1621498759"/>
                    </a:ext>
                  </a:extLst>
                </a:gridCol>
                <a:gridCol w="3479680">
                  <a:extLst>
                    <a:ext uri="{9D8B030D-6E8A-4147-A177-3AD203B41FA5}">
                      <a16:colId xmlns:a16="http://schemas.microsoft.com/office/drawing/2014/main" val="2957699716"/>
                    </a:ext>
                  </a:extLst>
                </a:gridCol>
                <a:gridCol w="3479680">
                  <a:extLst>
                    <a:ext uri="{9D8B030D-6E8A-4147-A177-3AD203B41FA5}">
                      <a16:colId xmlns:a16="http://schemas.microsoft.com/office/drawing/2014/main" val="4031697742"/>
                    </a:ext>
                  </a:extLst>
                </a:gridCol>
                <a:gridCol w="3479680">
                  <a:extLst>
                    <a:ext uri="{9D8B030D-6E8A-4147-A177-3AD203B41FA5}">
                      <a16:colId xmlns:a16="http://schemas.microsoft.com/office/drawing/2014/main" val="3302929070"/>
                    </a:ext>
                  </a:extLst>
                </a:gridCol>
              </a:tblGrid>
              <a:tr h="83443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Characteristic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Overall (N=370)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Cancer (N=333)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Lung Cancer (N=37)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p-value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449974"/>
                  </a:ext>
                </a:extLst>
              </a:tr>
              <a:tr h="24602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 at screening entry, median (IQR)</a:t>
                      </a:r>
                      <a:endParaRPr lang="en-US" sz="4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 (53–64)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 (52–64)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 (59–68)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0.001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3721719"/>
                  </a:ext>
                </a:extLst>
              </a:tr>
              <a:tr h="12398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Former smoker</a:t>
                      </a:r>
                      <a:endParaRPr lang="en-US" sz="4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46%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43%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76%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&lt;0.001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747076"/>
                  </a:ext>
                </a:extLst>
              </a:tr>
              <a:tr h="12398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Never smoker</a:t>
                      </a:r>
                      <a:endParaRPr lang="en-US" sz="4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43%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47%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8%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4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685343"/>
                  </a:ext>
                </a:extLst>
              </a:tr>
              <a:tr h="12398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 smoker</a:t>
                      </a:r>
                      <a:endParaRPr lang="en-US" sz="4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11%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16%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4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785429"/>
                  </a:ext>
                </a:extLst>
              </a:tr>
              <a:tr h="135150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Pack-years, median (IQR)</a:t>
                      </a:r>
                      <a:endParaRPr lang="en-US" sz="4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(0–30)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(0–29)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(30–50)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&lt;0.001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0368327"/>
                  </a:ext>
                </a:extLst>
              </a:tr>
              <a:tr h="73638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COPD</a:t>
                      </a:r>
                      <a:endParaRPr lang="en-US" sz="4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17%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16%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32%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0.015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7858737"/>
                  </a:ext>
                </a:extLst>
              </a:tr>
              <a:tr h="73638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Hypertension</a:t>
                      </a:r>
                      <a:endParaRPr lang="en-US" sz="4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49%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46%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70%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0.008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4342248"/>
                  </a:ext>
                </a:extLst>
              </a:tr>
              <a:tr h="12398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Diabetes Mellitus</a:t>
                      </a:r>
                      <a:endParaRPr lang="en-US" sz="4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14%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32%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0.003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0488886"/>
                  </a:ext>
                </a:extLst>
              </a:tr>
              <a:tr h="18500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History of Other Malignancy</a:t>
                      </a:r>
                      <a:endParaRPr lang="en-US" sz="4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31%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29%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46%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4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0.041</a:t>
                      </a:r>
                    </a:p>
                  </a:txBody>
                  <a:tcPr marL="19444" marR="19444" marT="9722" marB="9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5987749"/>
                  </a:ext>
                </a:extLst>
              </a:tr>
            </a:tbl>
          </a:graphicData>
        </a:graphic>
      </p:graphicFrame>
      <p:sp>
        <p:nvSpPr>
          <p:cNvPr id="14" name="Text Placeholder 13"/>
          <p:cNvSpPr>
            <a:spLocks noGrp="1"/>
          </p:cNvSpPr>
          <p:nvPr>
            <p:ph type="body" idx="5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Results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idx="52"/>
          </p:nvPr>
        </p:nvSpPr>
        <p:spPr>
          <a:xfrm>
            <a:off x="29341481" y="14728514"/>
            <a:ext cx="7386915" cy="1706303"/>
          </a:xfrm>
        </p:spPr>
        <p:txBody>
          <a:bodyPr>
            <a:normAutofit/>
          </a:bodyPr>
          <a:lstStyle/>
          <a:p>
            <a:r>
              <a:rPr lang="en-US" sz="3600" dirty="0"/>
              <a:t>Conclusion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56"/>
          </p:nvPr>
        </p:nvSpPr>
        <p:spPr>
          <a:xfrm>
            <a:off x="28651200" y="16916400"/>
            <a:ext cx="8724902" cy="14592300"/>
          </a:xfrm>
        </p:spPr>
        <p:txBody>
          <a:bodyPr>
            <a:normAutofit lnSpcReduction="10000"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In this high-risk WTC-exposed cohort,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pulmonary nodules were detected in 92%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lung cancer incidence was 10%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with a median latency of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19.4 years from exposure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Although lung cancer remained strongly associated with smoking history, it was also independently associated with comorbidities including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hypertension and diabetes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These findings highlight the substantial long-term disease burden and support continued longitudinal screening in this uniquely toxin-exposed population.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References:</a:t>
            </a:r>
          </a:p>
          <a:p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/>
              <a:t>1. Toxins and Health Impacts. CDC 2023; Available from: https://www.cdc.gov/wtc/exhibition/toxins-and-health-impacts.html.</a:t>
            </a:r>
          </a:p>
          <a:p>
            <a:r>
              <a:rPr lang="en-US" sz="2400" dirty="0"/>
              <a:t>2. Lippmann, M., M.D. Cohen, and L.C. Chen, Health effects of World Trade Center (WTC) Dust: An unprecedented disaster's inadequate risk management. </a:t>
            </a:r>
            <a:r>
              <a:rPr lang="en-US" sz="2400" dirty="0" err="1"/>
              <a:t>Crit</a:t>
            </a:r>
            <a:r>
              <a:rPr lang="en-US" sz="2400" dirty="0"/>
              <a:t> Rev </a:t>
            </a:r>
            <a:r>
              <a:rPr lang="en-US" sz="2400" dirty="0" err="1"/>
              <a:t>Toxicol</a:t>
            </a:r>
            <a:r>
              <a:rPr lang="en-US" sz="2400" dirty="0"/>
              <a:t>, 2015. 45(6): p. 492-530.</a:t>
            </a:r>
          </a:p>
          <a:p>
            <a:r>
              <a:rPr lang="en-US" sz="2400" dirty="0"/>
              <a:t>3. de la </a:t>
            </a:r>
            <a:r>
              <a:rPr lang="en-US" sz="2400" dirty="0" err="1"/>
              <a:t>Hoz</a:t>
            </a:r>
            <a:r>
              <a:rPr lang="en-US" sz="2400" dirty="0"/>
              <a:t>, R.E., et al., Chest CT scan findings in World Trade Center workers. Arch Environ </a:t>
            </a:r>
            <a:r>
              <a:rPr lang="en-US" sz="2400" dirty="0" err="1"/>
              <a:t>Occup</a:t>
            </a:r>
            <a:r>
              <a:rPr lang="en-US" sz="2400" dirty="0"/>
              <a:t> Health, 2019. 74(5): p. 263-270.</a:t>
            </a:r>
          </a:p>
          <a:p>
            <a:r>
              <a:rPr lang="en-US" sz="2400" dirty="0"/>
              <a:t>4. </a:t>
            </a:r>
            <a:r>
              <a:rPr lang="en-US" sz="2400" dirty="0" err="1"/>
              <a:t>Boffetta</a:t>
            </a:r>
            <a:r>
              <a:rPr lang="en-US" sz="2400" dirty="0"/>
              <a:t>, P., et al., Cancer risk among World Trade Center rescue and recovery workers: A review. CA Cancer J Clin, 2022. 72(4): p. 308-314.</a:t>
            </a:r>
          </a:p>
          <a:p>
            <a:r>
              <a:rPr lang="en-US" sz="2400" dirty="0"/>
              <a:t>5. Daniels, R.D., et al., The World Trade Center Health Program: Twenty years of health effects research. Am J Ind Med, 2021. 64(10): p. 797-802.</a:t>
            </a:r>
          </a:p>
          <a:p>
            <a:r>
              <a:rPr lang="en-US" sz="2400" dirty="0"/>
              <a:t>6. </a:t>
            </a:r>
            <a:r>
              <a:rPr lang="en-US" sz="2400" dirty="0" err="1"/>
              <a:t>Cleven</a:t>
            </a:r>
            <a:r>
              <a:rPr lang="en-US" sz="2400" dirty="0"/>
              <a:t>, K.L., et al., Interstitial Lung Disease and Progressive Pulmonary Fibrosis: a World Trade Center Cohort 20-Year Longitudinal Study. Lung, 2024. 202(3): p. 257-267</a:t>
            </a:r>
          </a:p>
          <a:p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035675" y="217714"/>
            <a:ext cx="26288999" cy="3429000"/>
          </a:xfrm>
        </p:spPr>
        <p:txBody>
          <a:bodyPr>
            <a:normAutofit/>
          </a:bodyPr>
          <a:lstStyle/>
          <a:p>
            <a:pPr algn="ctr"/>
            <a:r>
              <a:rPr lang="en-US" sz="8800" dirty="0">
                <a:solidFill>
                  <a:schemeClr val="bg1"/>
                </a:solidFill>
              </a:rPr>
              <a:t>Evaluating Lung Cancer Incidence and Risk Factors in a World Trade Center-Exposed Cohort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59"/>
          </p:nvPr>
        </p:nvSpPr>
        <p:spPr>
          <a:xfrm>
            <a:off x="6035675" y="3788032"/>
            <a:ext cx="25714326" cy="252216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sz="21600" dirty="0">
                <a:solidFill>
                  <a:schemeClr val="bg1"/>
                </a:solidFill>
              </a:rPr>
              <a:t>Denise Albano</a:t>
            </a:r>
            <a:r>
              <a:rPr lang="en-US" sz="21600" baseline="30000" dirty="0">
                <a:solidFill>
                  <a:schemeClr val="bg1"/>
                </a:solidFill>
              </a:rPr>
              <a:t>1</a:t>
            </a:r>
            <a:r>
              <a:rPr lang="en-US" sz="21600" dirty="0">
                <a:solidFill>
                  <a:schemeClr val="bg1"/>
                </a:solidFill>
              </a:rPr>
              <a:t>, Kevin Murgas</a:t>
            </a:r>
            <a:r>
              <a:rPr lang="en-US" sz="21600" baseline="30000" dirty="0">
                <a:solidFill>
                  <a:schemeClr val="bg1"/>
                </a:solidFill>
              </a:rPr>
              <a:t>2</a:t>
            </a:r>
            <a:r>
              <a:rPr lang="en-US" sz="21600" dirty="0">
                <a:solidFill>
                  <a:schemeClr val="bg1"/>
                </a:solidFill>
              </a:rPr>
              <a:t>, Ashley Yu</a:t>
            </a:r>
            <a:r>
              <a:rPr lang="en-US" sz="21600" baseline="30000" dirty="0">
                <a:solidFill>
                  <a:schemeClr val="bg1"/>
                </a:solidFill>
              </a:rPr>
              <a:t>2</a:t>
            </a:r>
            <a:r>
              <a:rPr lang="en-US" sz="21600" dirty="0">
                <a:solidFill>
                  <a:schemeClr val="bg1"/>
                </a:solidFill>
              </a:rPr>
              <a:t>, Lisa Reagan</a:t>
            </a:r>
            <a:r>
              <a:rPr lang="en-US" sz="21600" baseline="30000" dirty="0">
                <a:solidFill>
                  <a:schemeClr val="bg1"/>
                </a:solidFill>
              </a:rPr>
              <a:t>1</a:t>
            </a:r>
            <a:r>
              <a:rPr lang="en-US" sz="21600" dirty="0">
                <a:solidFill>
                  <a:schemeClr val="bg1"/>
                </a:solidFill>
              </a:rPr>
              <a:t>, Lindsay Browning</a:t>
            </a:r>
            <a:r>
              <a:rPr lang="en-US" sz="21600" baseline="30000" dirty="0">
                <a:solidFill>
                  <a:schemeClr val="bg1"/>
                </a:solidFill>
              </a:rPr>
              <a:t>1</a:t>
            </a:r>
            <a:r>
              <a:rPr lang="en-US" sz="21600" dirty="0">
                <a:solidFill>
                  <a:schemeClr val="bg1"/>
                </a:solidFill>
              </a:rPr>
              <a:t>, Anthonia Onyemem</a:t>
            </a:r>
            <a:r>
              <a:rPr lang="en-US" sz="21600" baseline="30000" dirty="0">
                <a:solidFill>
                  <a:schemeClr val="bg1"/>
                </a:solidFill>
              </a:rPr>
              <a:t>1</a:t>
            </a:r>
            <a:r>
              <a:rPr lang="en-US" sz="21600" dirty="0">
                <a:solidFill>
                  <a:schemeClr val="bg1"/>
                </a:solidFill>
              </a:rPr>
              <a:t>, Harleigh Buck</a:t>
            </a:r>
            <a:r>
              <a:rPr lang="en-US" sz="21600" baseline="30000" dirty="0">
                <a:solidFill>
                  <a:schemeClr val="bg1"/>
                </a:solidFill>
              </a:rPr>
              <a:t>1</a:t>
            </a:r>
            <a:r>
              <a:rPr lang="en-US" sz="21600" dirty="0">
                <a:solidFill>
                  <a:schemeClr val="bg1"/>
                </a:solidFill>
              </a:rPr>
              <a:t>, Shannon Reagan</a:t>
            </a:r>
            <a:r>
              <a:rPr lang="en-US" sz="21600" baseline="30000" dirty="0">
                <a:solidFill>
                  <a:schemeClr val="bg1"/>
                </a:solidFill>
              </a:rPr>
              <a:t>1</a:t>
            </a:r>
            <a:r>
              <a:rPr lang="en-US" sz="21600" dirty="0">
                <a:solidFill>
                  <a:schemeClr val="bg1"/>
                </a:solidFill>
              </a:rPr>
              <a:t>, Kayley Burns</a:t>
            </a:r>
            <a:r>
              <a:rPr lang="en-US" sz="21600" baseline="30000" dirty="0">
                <a:solidFill>
                  <a:schemeClr val="bg1"/>
                </a:solidFill>
              </a:rPr>
              <a:t>1</a:t>
            </a:r>
            <a:r>
              <a:rPr lang="en-US" sz="21600" dirty="0">
                <a:solidFill>
                  <a:schemeClr val="bg1"/>
                </a:solidFill>
              </a:rPr>
              <a:t>, Roshan Varughese</a:t>
            </a:r>
            <a:r>
              <a:rPr lang="en-US" sz="21600" baseline="30000" dirty="0">
                <a:solidFill>
                  <a:schemeClr val="bg1"/>
                </a:solidFill>
              </a:rPr>
              <a:t>1</a:t>
            </a:r>
            <a:r>
              <a:rPr lang="en-US" sz="21600" dirty="0">
                <a:solidFill>
                  <a:schemeClr val="bg1"/>
                </a:solidFill>
              </a:rPr>
              <a:t>, April Plank</a:t>
            </a:r>
            <a:r>
              <a:rPr lang="en-US" sz="21600" baseline="30000" dirty="0">
                <a:solidFill>
                  <a:schemeClr val="bg1"/>
                </a:solidFill>
              </a:rPr>
              <a:t>1</a:t>
            </a:r>
            <a:r>
              <a:rPr lang="en-US" sz="21600" dirty="0">
                <a:solidFill>
                  <a:schemeClr val="bg1"/>
                </a:solidFill>
              </a:rPr>
              <a:t>, Allison McLarty</a:t>
            </a:r>
            <a:r>
              <a:rPr lang="en-US" sz="21600" baseline="30000" dirty="0">
                <a:solidFill>
                  <a:schemeClr val="bg1"/>
                </a:solidFill>
              </a:rPr>
              <a:t>1</a:t>
            </a:r>
            <a:r>
              <a:rPr lang="en-US" sz="21600" dirty="0">
                <a:solidFill>
                  <a:schemeClr val="bg1"/>
                </a:solidFill>
              </a:rPr>
              <a:t>, Ankit Dhamija</a:t>
            </a:r>
            <a:r>
              <a:rPr lang="en-US" sz="21600" baseline="30000" dirty="0">
                <a:solidFill>
                  <a:schemeClr val="bg1"/>
                </a:solidFill>
              </a:rPr>
              <a:t>1</a:t>
            </a:r>
          </a:p>
          <a:p>
            <a:pPr marL="0" indent="0" algn="ctr">
              <a:buNone/>
            </a:pPr>
            <a:r>
              <a:rPr lang="en-US" sz="9600" i="1" baseline="30000" dirty="0">
                <a:solidFill>
                  <a:schemeClr val="bg1"/>
                </a:solidFill>
              </a:rPr>
              <a:t>1 </a:t>
            </a:r>
            <a:r>
              <a:rPr lang="en-US" sz="9600" i="1" dirty="0">
                <a:solidFill>
                  <a:schemeClr val="bg1"/>
                </a:solidFill>
              </a:rPr>
              <a:t>Division of Cardiothoracic Surgery, Department of Surgery, Stony Brook University</a:t>
            </a:r>
            <a:r>
              <a:rPr lang="en-US" sz="9600" dirty="0">
                <a:solidFill>
                  <a:schemeClr val="bg1"/>
                </a:solidFill>
              </a:rPr>
              <a:t> </a:t>
            </a:r>
            <a:r>
              <a:rPr lang="en-US" sz="9600" i="1" dirty="0">
                <a:solidFill>
                  <a:schemeClr val="bg1"/>
                </a:solidFill>
              </a:rPr>
              <a:t>Hospital, Stony Brook, NY, </a:t>
            </a:r>
            <a:r>
              <a:rPr lang="en-US" sz="9600" dirty="0">
                <a:solidFill>
                  <a:schemeClr val="bg1"/>
                </a:solidFill>
              </a:rPr>
              <a:t> </a:t>
            </a:r>
            <a:r>
              <a:rPr lang="en-US" sz="9600" i="1" baseline="30000" dirty="0">
                <a:solidFill>
                  <a:schemeClr val="bg1"/>
                </a:solidFill>
              </a:rPr>
              <a:t>2</a:t>
            </a:r>
            <a:r>
              <a:rPr lang="en-US" sz="9600" i="1" dirty="0">
                <a:solidFill>
                  <a:schemeClr val="bg1"/>
                </a:solidFill>
              </a:rPr>
              <a:t> Stony Brook University Renaissance School of Medicine, Stony Brook, NY</a:t>
            </a:r>
            <a:endParaRPr lang="en-US" sz="9600" dirty="0">
              <a:solidFill>
                <a:schemeClr val="bg1"/>
              </a:solidFill>
            </a:endParaRPr>
          </a:p>
        </p:txBody>
      </p:sp>
      <p:pic>
        <p:nvPicPr>
          <p:cNvPr id="30" name="Picture Placeholder 29" descr="A logo for a medicine company&#10;&#10;AI-generated content may be incorrect.">
            <a:extLst>
              <a:ext uri="{FF2B5EF4-FFF2-40B4-BE49-F238E27FC236}">
                <a16:creationId xmlns:a16="http://schemas.microsoft.com/office/drawing/2014/main" id="{5B1B1678-A2E5-D9FD-4047-72DA049ED95B}"/>
              </a:ext>
            </a:extLst>
          </p:cNvPr>
          <p:cNvPicPr>
            <a:picLocks noGrp="1" noChangeAspect="1"/>
          </p:cNvPicPr>
          <p:nvPr>
            <p:ph type="pic" sz="quarter" idx="60"/>
          </p:nvPr>
        </p:nvPicPr>
        <p:blipFill>
          <a:blip r:embed="rId3"/>
          <a:srcRect l="3530" r="3530"/>
          <a:stretch>
            <a:fillRect/>
          </a:stretch>
        </p:blipFill>
        <p:spPr>
          <a:xfrm>
            <a:off x="33497521" y="533402"/>
            <a:ext cx="4495800" cy="5410200"/>
          </a:xfrm>
          <a:prstGeom prst="rect">
            <a:avLst/>
          </a:prstGeom>
        </p:spPr>
      </p:pic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35E5171F-BAF6-D59D-C3CD-F707097D15E5}"/>
              </a:ext>
            </a:extLst>
          </p:cNvPr>
          <p:cNvSpPr/>
          <p:nvPr/>
        </p:nvSpPr>
        <p:spPr>
          <a:xfrm>
            <a:off x="10477500" y="23115452"/>
            <a:ext cx="17449799" cy="2646880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/>
              <a:t>403 WTC-Screened Patients</a:t>
            </a:r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72E7FEFF-0C90-1929-D173-EDCF9F8198BA}"/>
              </a:ext>
            </a:extLst>
          </p:cNvPr>
          <p:cNvSpPr/>
          <p:nvPr/>
        </p:nvSpPr>
        <p:spPr>
          <a:xfrm>
            <a:off x="10389800" y="26393315"/>
            <a:ext cx="17398400" cy="1837522"/>
          </a:xfrm>
          <a:prstGeom prst="roundRect">
            <a:avLst>
              <a:gd name="adj" fmla="val 13523"/>
            </a:avLst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/>
              <a:t>370 included</a:t>
            </a:r>
          </a:p>
          <a:p>
            <a:pPr algn="ctr"/>
            <a:r>
              <a:rPr lang="en-US" sz="5400" dirty="0"/>
              <a:t>Final analytic cohort</a:t>
            </a:r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B87C6153-8FB0-8B4F-3059-65098BD0C20E}"/>
              </a:ext>
            </a:extLst>
          </p:cNvPr>
          <p:cNvSpPr/>
          <p:nvPr/>
        </p:nvSpPr>
        <p:spPr>
          <a:xfrm>
            <a:off x="10503199" y="28861820"/>
            <a:ext cx="17398400" cy="2646880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/>
              <a:t>10% lung cancers</a:t>
            </a:r>
          </a:p>
          <a:p>
            <a:pPr algn="ctr"/>
            <a:r>
              <a:rPr lang="en-US" sz="6000" dirty="0"/>
              <a:t>Median of 19.4 years after exposure</a:t>
            </a: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AAD1941E-57C0-4F6A-80D1-D97BE35B2D0D}"/>
              </a:ext>
            </a:extLst>
          </p:cNvPr>
          <p:cNvSpPr>
            <a:spLocks noGrp="1" noChangeArrowheads="1"/>
          </p:cNvSpPr>
          <p:nvPr>
            <p:ph type="body" sz="quarter" idx="36"/>
          </p:nvPr>
        </p:nvSpPr>
        <p:spPr bwMode="auto">
          <a:xfrm>
            <a:off x="584200" y="8908276"/>
            <a:ext cx="9131302" cy="13634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9/11 World Trade Center (WTC) disaster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exposed approximately </a:t>
            </a: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400,000 individuals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toxic particulate matter and combustion byproducts.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Long-term </a:t>
            </a: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respiratory disease and malignancy risks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exposed populations are well documented.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However, </a:t>
            </a: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lung cancer incidence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among WTC-exposed individuals remains incompletely characterized.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Current U.S. lung cancer screening eligibility (age 50–80 years, ≥20 pack-years) is based primarily on </a:t>
            </a: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smoking history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Smoking-based criteria alone may not adequately capture the </a:t>
            </a: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unique, toxin-driven carcinogenic risks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faced by WTC responders and survivors.</a:t>
            </a: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id="{605DEA3B-8596-48CC-8A1B-5AF353D7EAF8}"/>
              </a:ext>
            </a:extLst>
          </p:cNvPr>
          <p:cNvSpPr>
            <a:spLocks noGrp="1" noChangeArrowheads="1"/>
          </p:cNvSpPr>
          <p:nvPr>
            <p:ph type="body" sz="quarter" idx="53"/>
          </p:nvPr>
        </p:nvSpPr>
        <p:spPr bwMode="auto">
          <a:xfrm>
            <a:off x="29341481" y="8253016"/>
            <a:ext cx="8034621" cy="6247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total of </a:t>
            </a: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370 patients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were included, with a median follow-up of </a:t>
            </a: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71 months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(IQR 44–102).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Pulmonary nodules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were identified in </a:t>
            </a: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92%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patients (342/370).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Lung cancer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was diagnosed in </a:t>
            </a: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10%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(37/370), occurring at a median of </a:t>
            </a: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19.4 years</a:t>
            </a:r>
            <a:r>
              <a: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after exposure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0712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722</Words>
  <Application>Microsoft Office PowerPoint</Application>
  <PresentationFormat>Custom</PresentationFormat>
  <Paragraphs>87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</vt:lpstr>
      <vt:lpstr>Office Theme</vt:lpstr>
      <vt:lpstr>Evaluating Lung Cancer Incidence and Risk Factors in a World Trade Center-Exposed Cohort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Lung Cancer Incidence and Risk Factors in a World Trade Center-Exposed Cohort</dc:title>
  <dc:creator>Yu, Ashley</dc:creator>
  <cp:lastModifiedBy>Albano, Denise A</cp:lastModifiedBy>
  <cp:revision>17</cp:revision>
  <dcterms:created xsi:type="dcterms:W3CDTF">2026-02-24T19:43:29Z</dcterms:created>
  <dcterms:modified xsi:type="dcterms:W3CDTF">2026-03-05T15:28:27Z</dcterms:modified>
</cp:coreProperties>
</file>