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tags/tag17.xml" ContentType="application/vnd.openxmlformats-officedocument.presentationml.tags+xml"/>
  <Override PartName="/ppt/notesSlides/notesSlide16.xml" ContentType="application/vnd.openxmlformats-officedocument.presentationml.notesSlide+xml"/>
  <Override PartName="/ppt/tags/tag18.xml" ContentType="application/vnd.openxmlformats-officedocument.presentationml.tags+xml"/>
  <Override PartName="/ppt/notesSlides/notesSlide17.xml" ContentType="application/vnd.openxmlformats-officedocument.presentationml.notesSlide+xml"/>
  <Override PartName="/ppt/tags/tag19.xml" ContentType="application/vnd.openxmlformats-officedocument.presentationml.tags+xml"/>
  <Override PartName="/ppt/notesSlides/notesSlide18.xml" ContentType="application/vnd.openxmlformats-officedocument.presentationml.notesSlide+xml"/>
  <Override PartName="/ppt/tags/tag20.xml" ContentType="application/vnd.openxmlformats-officedocument.presentationml.tags+xml"/>
  <Override PartName="/ppt/notesSlides/notesSlide19.xml" ContentType="application/vnd.openxmlformats-officedocument.presentationml.notesSlide+xml"/>
  <Override PartName="/ppt/tags/tag21.xml" ContentType="application/vnd.openxmlformats-officedocument.presentationml.tags+xml"/>
  <Override PartName="/ppt/notesSlides/notesSlide20.xml" ContentType="application/vnd.openxmlformats-officedocument.presentationml.notesSlide+xml"/>
  <Override PartName="/ppt/tags/tag22.xml" ContentType="application/vnd.openxmlformats-officedocument.presentationml.tags+xml"/>
  <Override PartName="/ppt/notesSlides/notesSlide21.xml" ContentType="application/vnd.openxmlformats-officedocument.presentationml.notesSlide+xml"/>
  <Override PartName="/ppt/tags/tag23.xml" ContentType="application/vnd.openxmlformats-officedocument.presentationml.tags+xml"/>
  <Override PartName="/ppt/notesSlides/notesSlide22.xml" ContentType="application/vnd.openxmlformats-officedocument.presentationml.notesSlide+xml"/>
  <Override PartName="/ppt/tags/tag24.xml" ContentType="application/vnd.openxmlformats-officedocument.presentationml.tags+xml"/>
  <Override PartName="/ppt/notesSlides/notesSlide23.xml" ContentType="application/vnd.openxmlformats-officedocument.presentationml.notesSlide+xml"/>
  <Override PartName="/ppt/tags/tag25.xml" ContentType="application/vnd.openxmlformats-officedocument.presentationml.tags+xml"/>
  <Override PartName="/ppt/notesSlides/notesSlide24.xml" ContentType="application/vnd.openxmlformats-officedocument.presentationml.notesSlide+xml"/>
  <Override PartName="/ppt/tags/tag26.xml" ContentType="application/vnd.openxmlformats-officedocument.presentationml.tags+xml"/>
  <Override PartName="/ppt/notesSlides/notesSlide25.xml" ContentType="application/vnd.openxmlformats-officedocument.presentationml.notesSlide+xml"/>
  <Override PartName="/ppt/tags/tag27.xml" ContentType="application/vnd.openxmlformats-officedocument.presentationml.tags+xml"/>
  <Override PartName="/ppt/notesSlides/notesSlide26.xml" ContentType="application/vnd.openxmlformats-officedocument.presentationml.notesSlide+xml"/>
  <Override PartName="/ppt/tags/tag28.xml" ContentType="application/vnd.openxmlformats-officedocument.presentationml.tags+xml"/>
  <Override PartName="/ppt/notesSlides/notesSlide27.xml" ContentType="application/vnd.openxmlformats-officedocument.presentationml.notesSlide+xml"/>
  <Override PartName="/ppt/tags/tag29.xml" ContentType="application/vnd.openxmlformats-officedocument.presentationml.tags+xml"/>
  <Override PartName="/ppt/notesSlides/notesSlide28.xml" ContentType="application/vnd.openxmlformats-officedocument.presentationml.notesSlide+xml"/>
  <Override PartName="/ppt/tags/tag30.xml" ContentType="application/vnd.openxmlformats-officedocument.presentationml.tags+xml"/>
  <Override PartName="/ppt/notesSlides/notesSlide29.xml" ContentType="application/vnd.openxmlformats-officedocument.presentationml.notesSlide+xml"/>
  <Override PartName="/ppt/tags/tag31.xml" ContentType="application/vnd.openxmlformats-officedocument.presentationml.tags+xml"/>
  <Override PartName="/ppt/notesSlides/notesSlide30.xml" ContentType="application/vnd.openxmlformats-officedocument.presentationml.notesSlide+xml"/>
  <Override PartName="/ppt/tags/tag32.xml" ContentType="application/vnd.openxmlformats-officedocument.presentationml.tags+xml"/>
  <Override PartName="/ppt/notesSlides/notesSlide31.xml" ContentType="application/vnd.openxmlformats-officedocument.presentationml.notesSlide+xml"/>
  <Override PartName="/ppt/tags/tag33.xml" ContentType="application/vnd.openxmlformats-officedocument.presentationml.tags+xml"/>
  <Override PartName="/ppt/notesSlides/notesSlide32.xml" ContentType="application/vnd.openxmlformats-officedocument.presentationml.notesSlide+xml"/>
  <Override PartName="/ppt/tags/tag34.xml" ContentType="application/vnd.openxmlformats-officedocument.presentationml.tags+xml"/>
  <Override PartName="/ppt/notesSlides/notesSlide33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notesSlides/notesSlide34.xml" ContentType="application/vnd.openxmlformats-officedocument.presentationml.notesSlide+xml"/>
  <Override PartName="/ppt/tags/tag39.xml" ContentType="application/vnd.openxmlformats-officedocument.presentationml.tags+xml"/>
  <Override PartName="/ppt/notesSlides/notesSlide35.xml" ContentType="application/vnd.openxmlformats-officedocument.presentationml.notesSlide+xml"/>
  <Override PartName="/ppt/tags/tag40.xml" ContentType="application/vnd.openxmlformats-officedocument.presentationml.tags+xml"/>
  <Override PartName="/ppt/notesSlides/notesSlide36.xml" ContentType="application/vnd.openxmlformats-officedocument.presentationml.notesSlide+xml"/>
  <Override PartName="/ppt/tags/tag41.xml" ContentType="application/vnd.openxmlformats-officedocument.presentationml.tags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4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90" r:id="rId37"/>
    <p:sldId id="292" r:id="rId38"/>
    <p:sldId id="288" r:id="rId39"/>
    <p:sldId id="289" r:id="rId40"/>
    <p:sldId id="291" r:id="rId41"/>
  </p:sldIdLst>
  <p:sldSz cx="9144000" cy="6858000" type="screen4x3"/>
  <p:notesSz cx="9144000" cy="6858000"/>
  <p:custDataLst>
    <p:tags r:id="rId4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51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gs" Target="tags/tag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25ECE-637B-4D91-81F5-68A074C41651}" type="datetimeFigureOut">
              <a:rPr lang="en-US" smtClean="0"/>
              <a:t>1/2/2023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FDA86C-6308-4A18-BF4E-9C1B0197B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84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319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8755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4759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6507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9274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6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4690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9034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6955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959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60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0615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415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6583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079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85684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3096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98955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98007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05978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40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45575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1683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64352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16710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29643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48713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4770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52441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399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0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8783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478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298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5789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DA86C-6308-4A18-BF4E-9C1B0197B67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06730" y="1903857"/>
            <a:ext cx="3007995" cy="38677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3999" cy="68579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3540" y="1159256"/>
            <a:ext cx="8376919" cy="10013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6555" y="2139823"/>
            <a:ext cx="7451090" cy="3846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image" Target="../media/image7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Relationship Id="rId4" Type="http://schemas.openxmlformats.org/officeDocument/2006/relationships/hyperlink" Target="https://www.stonybrook.edu/commcms/police/programs/Active_Shooter_Programs.php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Relationship Id="rId5" Type="http://schemas.openxmlformats.org/officeDocument/2006/relationships/image" Target="../media/image9.jpg"/><Relationship Id="rId4" Type="http://schemas.openxmlformats.org/officeDocument/2006/relationships/image" Target="../media/image8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Relationship Id="rId4" Type="http://schemas.openxmlformats.org/officeDocument/2006/relationships/image" Target="../media/image10.jpe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tags" Target="../tags/tag37.xml"/><Relationship Id="rId7" Type="http://schemas.openxmlformats.org/officeDocument/2006/relationships/image" Target="../media/image11.tmp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6" Type="http://schemas.openxmlformats.org/officeDocument/2006/relationships/notesSlide" Target="../notesSlides/notesSlide3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8.xml"/><Relationship Id="rId9" Type="http://schemas.openxmlformats.org/officeDocument/2006/relationships/image" Target="../media/image1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Relationship Id="rId6" Type="http://schemas.openxmlformats.org/officeDocument/2006/relationships/hyperlink" Target="http://www.stonybrook.edu/policy/policies.shtml?ID=106" TargetMode="External"/><Relationship Id="rId5" Type="http://schemas.openxmlformats.org/officeDocument/2006/relationships/hyperlink" Target="http://www.stonybrook.edu/policy/policies.shtml?ID=520" TargetMode="External"/><Relationship Id="rId4" Type="http://schemas.openxmlformats.org/officeDocument/2006/relationships/hyperlink" Target="http://www.stonybrook.edu/policy/policies.shtml?ID=521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hyperlink" Target="https://www.stonybrook.edu/commcms/police/news/Annual-Security-Report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90413" y="183895"/>
            <a:ext cx="2503170" cy="909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0025" marR="5080" indent="-187960">
              <a:lnSpc>
                <a:spcPct val="100000"/>
              </a:lnSpc>
              <a:spcBef>
                <a:spcPts val="100"/>
              </a:spcBef>
            </a:pPr>
            <a:r>
              <a:rPr sz="2900" b="1" dirty="0">
                <a:latin typeface="Calibri"/>
                <a:cs typeface="Calibri"/>
              </a:rPr>
              <a:t>NEW</a:t>
            </a:r>
            <a:r>
              <a:rPr sz="2900" b="1" spc="-80" dirty="0">
                <a:latin typeface="Calibri"/>
                <a:cs typeface="Calibri"/>
              </a:rPr>
              <a:t> </a:t>
            </a:r>
            <a:r>
              <a:rPr sz="2900" b="1" spc="-20" dirty="0">
                <a:latin typeface="Calibri"/>
                <a:cs typeface="Calibri"/>
              </a:rPr>
              <a:t>EMPLOYEE  </a:t>
            </a:r>
            <a:r>
              <a:rPr sz="2900" b="1" spc="-45" dirty="0">
                <a:latin typeface="Calibri"/>
                <a:cs typeface="Calibri"/>
              </a:rPr>
              <a:t>ORIENTATION</a:t>
            </a:r>
            <a:endParaRPr sz="29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20268" y="1952244"/>
            <a:ext cx="7891271" cy="33817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54938" y="5352999"/>
            <a:ext cx="4874261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374265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Dawn</a:t>
            </a:r>
            <a:r>
              <a:rPr sz="1800" b="1" spc="-7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S</a:t>
            </a:r>
            <a:r>
              <a:rPr lang="en-US" sz="1800" b="1" spc="-5" dirty="0">
                <a:latin typeface="Calibri"/>
                <a:cs typeface="Calibri"/>
              </a:rPr>
              <a:t>carzella</a:t>
            </a:r>
            <a:r>
              <a:rPr sz="1800" b="1" spc="-5" dirty="0">
                <a:latin typeface="Calibri"/>
                <a:cs typeface="Calibri"/>
              </a:rPr>
              <a:t>  </a:t>
            </a:r>
            <a:br>
              <a:rPr lang="en-US" sz="1800" b="1" spc="-5" dirty="0">
                <a:solidFill>
                  <a:srgbClr val="FF00FF"/>
                </a:solidFill>
                <a:latin typeface="Calibri"/>
                <a:cs typeface="Calibri"/>
              </a:rPr>
            </a:br>
            <a:r>
              <a:rPr sz="1800" b="1" spc="-5" dirty="0">
                <a:latin typeface="Calibri"/>
                <a:cs typeface="Calibri"/>
              </a:rPr>
              <a:t>Chief </a:t>
            </a:r>
            <a:r>
              <a:rPr sz="1800" b="1" dirty="0">
                <a:latin typeface="Calibri"/>
                <a:cs typeface="Calibri"/>
              </a:rPr>
              <a:t>of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Police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Assistant </a:t>
            </a:r>
            <a:r>
              <a:rPr sz="1800" b="1" spc="-5" dirty="0">
                <a:latin typeface="Calibri"/>
                <a:cs typeface="Calibri"/>
              </a:rPr>
              <a:t>Vice </a:t>
            </a:r>
            <a:r>
              <a:rPr sz="1800" b="1" spc="-10" dirty="0">
                <a:latin typeface="Calibri"/>
                <a:cs typeface="Calibri"/>
              </a:rPr>
              <a:t>President for </a:t>
            </a:r>
            <a:r>
              <a:rPr lang="en-US" sz="1800" b="1" spc="-10" dirty="0">
                <a:latin typeface="Calibri"/>
                <a:cs typeface="Calibri"/>
              </a:rPr>
              <a:t>Healthcare </a:t>
            </a:r>
            <a:r>
              <a:rPr sz="1800" b="1" spc="-15" dirty="0">
                <a:latin typeface="Calibri"/>
                <a:cs typeface="Calibri"/>
              </a:rPr>
              <a:t>Safety</a:t>
            </a:r>
            <a:endParaRPr sz="1800" dirty="0">
              <a:latin typeface="Calibri"/>
              <a:cs typeface="Calibri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1192225"/>
            <a:ext cx="495871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Bias Crime</a:t>
            </a:r>
            <a:r>
              <a:rPr spc="-114" dirty="0"/>
              <a:t> </a:t>
            </a:r>
            <a:r>
              <a:rPr spc="-10" dirty="0"/>
              <a:t>Prevention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974596"/>
            <a:ext cx="8427085" cy="4141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299720" algn="l"/>
              </a:tabLst>
            </a:pPr>
            <a:r>
              <a:rPr sz="1800" b="1" dirty="0">
                <a:latin typeface="Arial"/>
                <a:cs typeface="Arial"/>
              </a:rPr>
              <a:t>The Stony </a:t>
            </a:r>
            <a:r>
              <a:rPr sz="1800" b="1" spc="-5" dirty="0">
                <a:latin typeface="Arial"/>
                <a:cs typeface="Arial"/>
              </a:rPr>
              <a:t>Brook </a:t>
            </a:r>
            <a:r>
              <a:rPr sz="1800" b="1" spc="-10" dirty="0">
                <a:latin typeface="Arial"/>
                <a:cs typeface="Arial"/>
              </a:rPr>
              <a:t>University </a:t>
            </a:r>
            <a:r>
              <a:rPr sz="1800" b="1" dirty="0">
                <a:latin typeface="Arial"/>
                <a:cs typeface="Arial"/>
              </a:rPr>
              <a:t>Police </a:t>
            </a:r>
            <a:r>
              <a:rPr sz="1800" b="1" spc="-5" dirty="0">
                <a:latin typeface="Arial"/>
                <a:cs typeface="Arial"/>
              </a:rPr>
              <a:t>Department </a:t>
            </a:r>
            <a:r>
              <a:rPr sz="1800" b="1" dirty="0">
                <a:latin typeface="Arial"/>
                <a:cs typeface="Arial"/>
              </a:rPr>
              <a:t>protects all </a:t>
            </a:r>
            <a:r>
              <a:rPr sz="1800" b="1" spc="-5" dirty="0">
                <a:latin typeface="Arial"/>
                <a:cs typeface="Arial"/>
              </a:rPr>
              <a:t>members </a:t>
            </a:r>
            <a:r>
              <a:rPr sz="1800" b="1" dirty="0">
                <a:latin typeface="Arial"/>
                <a:cs typeface="Arial"/>
              </a:rPr>
              <a:t>of the  </a:t>
            </a:r>
            <a:r>
              <a:rPr sz="1800" b="1" spc="-5" dirty="0">
                <a:latin typeface="Arial"/>
                <a:cs typeface="Arial"/>
              </a:rPr>
              <a:t>campus community </a:t>
            </a:r>
            <a:r>
              <a:rPr sz="1800" b="1" dirty="0">
                <a:latin typeface="Arial"/>
                <a:cs typeface="Arial"/>
              </a:rPr>
              <a:t>by </a:t>
            </a:r>
            <a:r>
              <a:rPr sz="1800" b="1" spc="-5" dirty="0">
                <a:latin typeface="Arial"/>
                <a:cs typeface="Arial"/>
              </a:rPr>
              <a:t>preventing </a:t>
            </a:r>
            <a:r>
              <a:rPr sz="1800" b="1" dirty="0">
                <a:latin typeface="Arial"/>
                <a:cs typeface="Arial"/>
              </a:rPr>
              <a:t>and </a:t>
            </a:r>
            <a:r>
              <a:rPr sz="1800" b="1" spc="-5" dirty="0">
                <a:latin typeface="Arial"/>
                <a:cs typeface="Arial"/>
              </a:rPr>
              <a:t>prosecuting </a:t>
            </a:r>
            <a:r>
              <a:rPr sz="1800" b="1" dirty="0">
                <a:latin typeface="Arial"/>
                <a:cs typeface="Arial"/>
              </a:rPr>
              <a:t>bias or hate </a:t>
            </a:r>
            <a:r>
              <a:rPr sz="1800" b="1" spc="-5" dirty="0">
                <a:latin typeface="Arial"/>
                <a:cs typeface="Arial"/>
              </a:rPr>
              <a:t>crimes  </a:t>
            </a:r>
            <a:r>
              <a:rPr sz="1800" b="1" dirty="0">
                <a:latin typeface="Arial"/>
                <a:cs typeface="Arial"/>
              </a:rPr>
              <a:t>that </a:t>
            </a:r>
            <a:r>
              <a:rPr sz="1800" b="1" spc="-5" dirty="0">
                <a:latin typeface="Arial"/>
                <a:cs typeface="Arial"/>
              </a:rPr>
              <a:t>occur </a:t>
            </a:r>
            <a:r>
              <a:rPr sz="1800" b="1" spc="5" dirty="0">
                <a:latin typeface="Arial"/>
                <a:cs typeface="Arial"/>
              </a:rPr>
              <a:t>within </a:t>
            </a:r>
            <a:r>
              <a:rPr sz="1800" b="1" dirty="0">
                <a:latin typeface="Arial"/>
                <a:cs typeface="Arial"/>
              </a:rPr>
              <a:t>the </a:t>
            </a:r>
            <a:r>
              <a:rPr sz="1800" b="1" spc="-5" dirty="0">
                <a:latin typeface="Arial"/>
                <a:cs typeface="Arial"/>
              </a:rPr>
              <a:t>campus’</a:t>
            </a:r>
            <a:r>
              <a:rPr sz="1800" b="1" spc="-16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jurisdiction.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Wingdings"/>
              <a:buChar char=""/>
            </a:pPr>
            <a:endParaRPr sz="1850">
              <a:latin typeface="Arial"/>
              <a:cs typeface="Arial"/>
            </a:endParaRPr>
          </a:p>
          <a:p>
            <a:pPr marL="299085" marR="288290" indent="-28702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299720" algn="l"/>
              </a:tabLst>
            </a:pPr>
            <a:r>
              <a:rPr sz="1800" b="1" spc="-5" dirty="0">
                <a:latin typeface="Arial"/>
                <a:cs typeface="Arial"/>
              </a:rPr>
              <a:t>Hate crimes, also called </a:t>
            </a:r>
            <a:r>
              <a:rPr sz="1800" b="1" dirty="0">
                <a:latin typeface="Arial"/>
                <a:cs typeface="Arial"/>
              </a:rPr>
              <a:t>bias </a:t>
            </a:r>
            <a:r>
              <a:rPr sz="1800" b="1" spc="-5" dirty="0">
                <a:latin typeface="Arial"/>
                <a:cs typeface="Arial"/>
              </a:rPr>
              <a:t>crimes </a:t>
            </a:r>
            <a:r>
              <a:rPr sz="1800" b="1" dirty="0">
                <a:latin typeface="Arial"/>
                <a:cs typeface="Arial"/>
              </a:rPr>
              <a:t>or </a:t>
            </a:r>
            <a:r>
              <a:rPr sz="1800" b="1" spc="-5" dirty="0">
                <a:latin typeface="Arial"/>
                <a:cs typeface="Arial"/>
              </a:rPr>
              <a:t>bias-related crimes, are criminal  acts </a:t>
            </a:r>
            <a:r>
              <a:rPr sz="1800" b="1" spc="-10" dirty="0">
                <a:latin typeface="Arial"/>
                <a:cs typeface="Arial"/>
              </a:rPr>
              <a:t>motivated </a:t>
            </a:r>
            <a:r>
              <a:rPr sz="1800" b="1" dirty="0">
                <a:latin typeface="Arial"/>
                <a:cs typeface="Arial"/>
              </a:rPr>
              <a:t>by the </a:t>
            </a:r>
            <a:r>
              <a:rPr sz="1800" b="1" spc="-5" dirty="0">
                <a:latin typeface="Arial"/>
                <a:cs typeface="Arial"/>
              </a:rPr>
              <a:t>perpetrator’s </a:t>
            </a:r>
            <a:r>
              <a:rPr sz="1800" b="1" dirty="0">
                <a:latin typeface="Arial"/>
                <a:cs typeface="Arial"/>
              </a:rPr>
              <a:t>bias or </a:t>
            </a:r>
            <a:r>
              <a:rPr sz="1800" b="1" spc="-5" dirty="0">
                <a:latin typeface="Arial"/>
                <a:cs typeface="Arial"/>
              </a:rPr>
              <a:t>attitude against an individual  </a:t>
            </a:r>
            <a:r>
              <a:rPr sz="1800" b="1" spc="-10" dirty="0">
                <a:latin typeface="Arial"/>
                <a:cs typeface="Arial"/>
              </a:rPr>
              <a:t>victim </a:t>
            </a:r>
            <a:r>
              <a:rPr sz="1800" b="1" dirty="0">
                <a:latin typeface="Arial"/>
                <a:cs typeface="Arial"/>
              </a:rPr>
              <a:t>or group </a:t>
            </a:r>
            <a:r>
              <a:rPr sz="1800" b="1" spc="-5" dirty="0">
                <a:latin typeface="Arial"/>
                <a:cs typeface="Arial"/>
              </a:rPr>
              <a:t>based </a:t>
            </a:r>
            <a:r>
              <a:rPr sz="1800" b="1" dirty="0">
                <a:latin typeface="Arial"/>
                <a:cs typeface="Arial"/>
              </a:rPr>
              <a:t>on </a:t>
            </a:r>
            <a:r>
              <a:rPr sz="1800" b="1" spc="-10" dirty="0">
                <a:latin typeface="Arial"/>
                <a:cs typeface="Arial"/>
              </a:rPr>
              <a:t>perceived </a:t>
            </a:r>
            <a:r>
              <a:rPr sz="1800" b="1" dirty="0">
                <a:latin typeface="Arial"/>
                <a:cs typeface="Arial"/>
              </a:rPr>
              <a:t>or </a:t>
            </a:r>
            <a:r>
              <a:rPr sz="1800" b="1" spc="-5" dirty="0">
                <a:latin typeface="Arial"/>
                <a:cs typeface="Arial"/>
              </a:rPr>
              <a:t>actual personal characteristics,  such </a:t>
            </a:r>
            <a:r>
              <a:rPr sz="1800" b="1" dirty="0">
                <a:latin typeface="Arial"/>
                <a:cs typeface="Arial"/>
              </a:rPr>
              <a:t>as any </a:t>
            </a:r>
            <a:r>
              <a:rPr sz="1800" b="1" spc="-5" dirty="0">
                <a:latin typeface="Arial"/>
                <a:cs typeface="Arial"/>
              </a:rPr>
              <a:t>incidents </a:t>
            </a:r>
            <a:r>
              <a:rPr sz="1800" b="1" dirty="0">
                <a:latin typeface="Arial"/>
                <a:cs typeface="Arial"/>
              </a:rPr>
              <a:t>of </a:t>
            </a:r>
            <a:r>
              <a:rPr sz="1800" b="1" spc="-5" dirty="0">
                <a:latin typeface="Arial"/>
                <a:cs typeface="Arial"/>
              </a:rPr>
              <a:t>Larceny-Theft, </a:t>
            </a:r>
            <a:r>
              <a:rPr sz="1800" b="1" dirty="0">
                <a:latin typeface="Arial"/>
                <a:cs typeface="Arial"/>
              </a:rPr>
              <a:t>Simple </a:t>
            </a:r>
            <a:r>
              <a:rPr sz="1800" b="1" spc="-10" dirty="0">
                <a:latin typeface="Arial"/>
                <a:cs typeface="Arial"/>
              </a:rPr>
              <a:t>Assault, </a:t>
            </a:r>
            <a:r>
              <a:rPr sz="1800" b="1" dirty="0">
                <a:latin typeface="Arial"/>
                <a:cs typeface="Arial"/>
              </a:rPr>
              <a:t>Intimidation, or  </a:t>
            </a:r>
            <a:r>
              <a:rPr sz="1800" b="1" spc="-5" dirty="0">
                <a:latin typeface="Arial"/>
                <a:cs typeface="Arial"/>
              </a:rPr>
              <a:t>Destruction, Damage, </a:t>
            </a:r>
            <a:r>
              <a:rPr sz="1800" b="1" dirty="0">
                <a:latin typeface="Arial"/>
                <a:cs typeface="Arial"/>
              </a:rPr>
              <a:t>or </a:t>
            </a:r>
            <a:r>
              <a:rPr sz="1800" b="1" spc="-15" dirty="0">
                <a:latin typeface="Arial"/>
                <a:cs typeface="Arial"/>
              </a:rPr>
              <a:t>Vandalism </a:t>
            </a:r>
            <a:r>
              <a:rPr sz="1800" b="1" dirty="0">
                <a:latin typeface="Arial"/>
                <a:cs typeface="Arial"/>
              </a:rPr>
              <a:t>of </a:t>
            </a:r>
            <a:r>
              <a:rPr sz="1800" b="1" spc="-5" dirty="0">
                <a:latin typeface="Arial"/>
                <a:cs typeface="Arial"/>
              </a:rPr>
              <a:t>Property </a:t>
            </a:r>
            <a:r>
              <a:rPr sz="1800" b="1" dirty="0">
                <a:latin typeface="Arial"/>
                <a:cs typeface="Arial"/>
              </a:rPr>
              <a:t>that </a:t>
            </a:r>
            <a:r>
              <a:rPr sz="1800" b="1" spc="5" dirty="0">
                <a:latin typeface="Arial"/>
                <a:cs typeface="Arial"/>
              </a:rPr>
              <a:t>were </a:t>
            </a:r>
            <a:r>
              <a:rPr sz="1800" b="1" spc="-10" dirty="0">
                <a:latin typeface="Arial"/>
                <a:cs typeface="Arial"/>
              </a:rPr>
              <a:t>motivated </a:t>
            </a:r>
            <a:r>
              <a:rPr sz="1800" b="1" dirty="0">
                <a:latin typeface="Arial"/>
                <a:cs typeface="Arial"/>
              </a:rPr>
              <a:t>by  bias </a:t>
            </a:r>
            <a:r>
              <a:rPr sz="1800" b="1" spc="-5" dirty="0">
                <a:latin typeface="Arial"/>
                <a:cs typeface="Arial"/>
              </a:rPr>
              <a:t>based </a:t>
            </a:r>
            <a:r>
              <a:rPr sz="1800" b="1" dirty="0">
                <a:latin typeface="Arial"/>
                <a:cs typeface="Arial"/>
              </a:rPr>
              <a:t>on </a:t>
            </a:r>
            <a:r>
              <a:rPr sz="1800" b="1" spc="-5" dirty="0">
                <a:latin typeface="Arial"/>
                <a:cs typeface="Arial"/>
              </a:rPr>
              <a:t>race, </a:t>
            </a:r>
            <a:r>
              <a:rPr sz="1800" b="1" dirty="0">
                <a:latin typeface="Arial"/>
                <a:cs typeface="Arial"/>
              </a:rPr>
              <a:t>religion, </a:t>
            </a:r>
            <a:r>
              <a:rPr sz="1800" b="1" spc="-5" dirty="0">
                <a:latin typeface="Arial"/>
                <a:cs typeface="Arial"/>
              </a:rPr>
              <a:t>sexual </a:t>
            </a:r>
            <a:r>
              <a:rPr sz="1800" b="1" dirty="0">
                <a:latin typeface="Arial"/>
                <a:cs typeface="Arial"/>
              </a:rPr>
              <a:t>orientation, </a:t>
            </a:r>
            <a:r>
              <a:rPr sz="1800" b="1" spc="-15" dirty="0">
                <a:latin typeface="Arial"/>
                <a:cs typeface="Arial"/>
              </a:rPr>
              <a:t>gender, </a:t>
            </a:r>
            <a:r>
              <a:rPr sz="1800" b="1" spc="-5" dirty="0">
                <a:latin typeface="Arial"/>
                <a:cs typeface="Arial"/>
              </a:rPr>
              <a:t>gender </a:t>
            </a:r>
            <a:r>
              <a:rPr sz="1800" b="1" spc="-20" dirty="0">
                <a:latin typeface="Arial"/>
                <a:cs typeface="Arial"/>
              </a:rPr>
              <a:t>identity,  </a:t>
            </a:r>
            <a:r>
              <a:rPr sz="1800" b="1" spc="-15" dirty="0">
                <a:latin typeface="Arial"/>
                <a:cs typeface="Arial"/>
              </a:rPr>
              <a:t>ethnicity, </a:t>
            </a:r>
            <a:r>
              <a:rPr sz="1800" b="1" dirty="0">
                <a:latin typeface="Arial"/>
                <a:cs typeface="Arial"/>
              </a:rPr>
              <a:t>nation origin or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disability.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"/>
            </a:pPr>
            <a:endParaRPr sz="1850">
              <a:latin typeface="Arial"/>
              <a:cs typeface="Arial"/>
            </a:endParaRPr>
          </a:p>
          <a:p>
            <a:pPr marL="299085" marR="292100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b="1" dirty="0">
                <a:latin typeface="Arial"/>
                <a:cs typeface="Arial"/>
              </a:rPr>
              <a:t>The Office of Equity and </a:t>
            </a:r>
            <a:r>
              <a:rPr sz="1800" b="1" spc="-15" dirty="0">
                <a:latin typeface="Arial"/>
                <a:cs typeface="Arial"/>
              </a:rPr>
              <a:t>Access, </a:t>
            </a:r>
            <a:r>
              <a:rPr sz="1800" b="1" spc="-10" dirty="0">
                <a:latin typeface="Arial"/>
                <a:cs typeface="Arial"/>
              </a:rPr>
              <a:t>University </a:t>
            </a:r>
            <a:r>
              <a:rPr sz="1800" b="1" spc="-5" dirty="0">
                <a:latin typeface="Arial"/>
                <a:cs typeface="Arial"/>
              </a:rPr>
              <a:t>Ombudsman Office, and </a:t>
            </a:r>
            <a:r>
              <a:rPr sz="1800" b="1" dirty="0">
                <a:latin typeface="Arial"/>
                <a:cs typeface="Arial"/>
              </a:rPr>
              <a:t>the  Office of </a:t>
            </a:r>
            <a:r>
              <a:rPr sz="1800" b="1" spc="-5" dirty="0">
                <a:latin typeface="Arial"/>
                <a:cs typeface="Arial"/>
              </a:rPr>
              <a:t>Student </a:t>
            </a:r>
            <a:r>
              <a:rPr sz="1800" b="1" dirty="0">
                <a:latin typeface="Arial"/>
                <a:cs typeface="Arial"/>
              </a:rPr>
              <a:t>Conduct and </a:t>
            </a:r>
            <a:r>
              <a:rPr sz="1800" b="1" spc="-5" dirty="0">
                <a:latin typeface="Arial"/>
                <a:cs typeface="Arial"/>
              </a:rPr>
              <a:t>Community Standards </a:t>
            </a:r>
            <a:r>
              <a:rPr sz="1800" b="1" dirty="0">
                <a:latin typeface="Arial"/>
                <a:cs typeface="Arial"/>
              </a:rPr>
              <a:t>also </a:t>
            </a:r>
            <a:r>
              <a:rPr sz="1800" b="1" spc="-5" dirty="0">
                <a:latin typeface="Arial"/>
                <a:cs typeface="Arial"/>
              </a:rPr>
              <a:t>assist </a:t>
            </a:r>
            <a:r>
              <a:rPr sz="1800" b="1" dirty="0">
                <a:latin typeface="Arial"/>
                <a:cs typeface="Arial"/>
              </a:rPr>
              <a:t>in  </a:t>
            </a:r>
            <a:r>
              <a:rPr sz="1800" b="1" spc="-5" dirty="0">
                <a:latin typeface="Arial"/>
                <a:cs typeface="Arial"/>
              </a:rPr>
              <a:t>addressing bias-related acts </a:t>
            </a:r>
            <a:r>
              <a:rPr sz="1800" b="1" dirty="0">
                <a:latin typeface="Arial"/>
                <a:cs typeface="Arial"/>
              </a:rPr>
              <a:t>that do not </a:t>
            </a:r>
            <a:r>
              <a:rPr sz="1800" b="1" spc="-5" dirty="0">
                <a:latin typeface="Arial"/>
                <a:cs typeface="Arial"/>
              </a:rPr>
              <a:t>rise </a:t>
            </a:r>
            <a:r>
              <a:rPr sz="1800" b="1" dirty="0">
                <a:latin typeface="Arial"/>
                <a:cs typeface="Arial"/>
              </a:rPr>
              <a:t>to the </a:t>
            </a:r>
            <a:r>
              <a:rPr sz="1800" b="1" spc="-10" dirty="0">
                <a:latin typeface="Arial"/>
                <a:cs typeface="Arial"/>
              </a:rPr>
              <a:t>level </a:t>
            </a:r>
            <a:r>
              <a:rPr sz="1800" b="1" dirty="0">
                <a:latin typeface="Arial"/>
                <a:cs typeface="Arial"/>
              </a:rPr>
              <a:t>of 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spc="6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crime.</a:t>
            </a:r>
            <a:endParaRPr sz="180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0672" y="1265682"/>
            <a:ext cx="494792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Crimes of</a:t>
            </a:r>
            <a:r>
              <a:rPr spc="85" dirty="0"/>
              <a:t> </a:t>
            </a:r>
            <a:r>
              <a:rPr spc="15" dirty="0"/>
              <a:t>Opportunity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0672" y="2045970"/>
            <a:ext cx="8436610" cy="2465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The </a:t>
            </a:r>
            <a:r>
              <a:rPr sz="2000" b="1" spc="-5" dirty="0">
                <a:latin typeface="Arial"/>
                <a:cs typeface="Arial"/>
              </a:rPr>
              <a:t>most </a:t>
            </a:r>
            <a:r>
              <a:rPr sz="2000" b="1" dirty="0">
                <a:latin typeface="Arial"/>
                <a:cs typeface="Arial"/>
              </a:rPr>
              <a:t>common crime on </a:t>
            </a:r>
            <a:r>
              <a:rPr sz="2000" b="1" spc="-5" dirty="0">
                <a:latin typeface="Arial"/>
                <a:cs typeface="Arial"/>
              </a:rPr>
              <a:t>our </a:t>
            </a:r>
            <a:r>
              <a:rPr sz="2000" b="1" dirty="0">
                <a:latin typeface="Arial"/>
                <a:cs typeface="Arial"/>
              </a:rPr>
              <a:t>campus is the theft of unattended  </a:t>
            </a:r>
            <a:r>
              <a:rPr sz="2000" b="1" spc="-20" dirty="0">
                <a:latin typeface="Arial"/>
                <a:cs typeface="Arial"/>
              </a:rPr>
              <a:t>property. </a:t>
            </a:r>
            <a:r>
              <a:rPr sz="2000" b="1" dirty="0">
                <a:latin typeface="Arial"/>
                <a:cs typeface="Arial"/>
              </a:rPr>
              <a:t>In order to </a:t>
            </a:r>
            <a:r>
              <a:rPr sz="2000" b="1" spc="-5" dirty="0">
                <a:latin typeface="Arial"/>
                <a:cs typeface="Arial"/>
              </a:rPr>
              <a:t>prevent </a:t>
            </a:r>
            <a:r>
              <a:rPr sz="2000" b="1" dirty="0">
                <a:latin typeface="Arial"/>
                <a:cs typeface="Arial"/>
              </a:rPr>
              <a:t>these crimes </a:t>
            </a:r>
            <a:r>
              <a:rPr sz="2000" b="1" spc="15" dirty="0">
                <a:latin typeface="Arial"/>
                <a:cs typeface="Arial"/>
              </a:rPr>
              <a:t>we </a:t>
            </a:r>
            <a:r>
              <a:rPr sz="2000" b="1" dirty="0">
                <a:latin typeface="Arial"/>
                <a:cs typeface="Arial"/>
              </a:rPr>
              <a:t>recommend that</a:t>
            </a:r>
            <a:r>
              <a:rPr sz="2000" b="1" spc="-17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you:</a:t>
            </a:r>
            <a:endParaRPr sz="2000">
              <a:latin typeface="Arial"/>
              <a:cs typeface="Arial"/>
            </a:endParaRPr>
          </a:p>
          <a:p>
            <a:pPr marL="812800" lvl="1" indent="-342900">
              <a:lnSpc>
                <a:spcPct val="100000"/>
              </a:lnSpc>
              <a:buFont typeface="Wingdings"/>
              <a:buChar char=""/>
              <a:tabLst>
                <a:tab pos="812800" algn="l"/>
              </a:tabLst>
            </a:pPr>
            <a:r>
              <a:rPr sz="2000" b="1" dirty="0">
                <a:latin typeface="Arial"/>
                <a:cs typeface="Arial"/>
              </a:rPr>
              <a:t>Lock </a:t>
            </a:r>
            <a:r>
              <a:rPr sz="2000" b="1" spc="-10" dirty="0">
                <a:latin typeface="Arial"/>
                <a:cs typeface="Arial"/>
              </a:rPr>
              <a:t>your </a:t>
            </a:r>
            <a:r>
              <a:rPr sz="2000" b="1" dirty="0">
                <a:latin typeface="Arial"/>
                <a:cs typeface="Arial"/>
              </a:rPr>
              <a:t>doors </a:t>
            </a:r>
            <a:r>
              <a:rPr sz="2000" b="1" spc="10" dirty="0">
                <a:latin typeface="Arial"/>
                <a:cs typeface="Arial"/>
              </a:rPr>
              <a:t>when </a:t>
            </a:r>
            <a:r>
              <a:rPr sz="2000" b="1" spc="-5" dirty="0">
                <a:latin typeface="Arial"/>
                <a:cs typeface="Arial"/>
              </a:rPr>
              <a:t>leaving </a:t>
            </a:r>
            <a:r>
              <a:rPr sz="2000" b="1" spc="-10" dirty="0">
                <a:latin typeface="Arial"/>
                <a:cs typeface="Arial"/>
              </a:rPr>
              <a:t>your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office.</a:t>
            </a:r>
            <a:endParaRPr sz="2000">
              <a:latin typeface="Arial"/>
              <a:cs typeface="Arial"/>
            </a:endParaRPr>
          </a:p>
          <a:p>
            <a:pPr marL="812800" marR="568325" lvl="1" indent="-342900">
              <a:lnSpc>
                <a:spcPct val="100000"/>
              </a:lnSpc>
              <a:buFont typeface="Wingdings"/>
              <a:buChar char=""/>
              <a:tabLst>
                <a:tab pos="812800" algn="l"/>
              </a:tabLst>
            </a:pPr>
            <a:r>
              <a:rPr sz="2000" b="1" spc="5" dirty="0">
                <a:latin typeface="Arial"/>
                <a:cs typeface="Arial"/>
              </a:rPr>
              <a:t>Do </a:t>
            </a:r>
            <a:r>
              <a:rPr sz="2000" b="1" spc="-5" dirty="0">
                <a:latin typeface="Arial"/>
                <a:cs typeface="Arial"/>
              </a:rPr>
              <a:t>not leave </a:t>
            </a:r>
            <a:r>
              <a:rPr sz="2000" b="1" dirty="0">
                <a:latin typeface="Arial"/>
                <a:cs typeface="Arial"/>
              </a:rPr>
              <a:t>cell phones, wallets, purses or other</a:t>
            </a:r>
            <a:r>
              <a:rPr sz="2000" b="1" spc="-14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valuable  </a:t>
            </a:r>
            <a:r>
              <a:rPr sz="2000" b="1" dirty="0">
                <a:latin typeface="Arial"/>
                <a:cs typeface="Arial"/>
              </a:rPr>
              <a:t>items unattended or </a:t>
            </a:r>
            <a:r>
              <a:rPr sz="2000" b="1" spc="-5" dirty="0">
                <a:latin typeface="Arial"/>
                <a:cs typeface="Arial"/>
              </a:rPr>
              <a:t>in </a:t>
            </a:r>
            <a:r>
              <a:rPr sz="2000" b="1" dirty="0">
                <a:latin typeface="Arial"/>
                <a:cs typeface="Arial"/>
              </a:rPr>
              <a:t>plain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sight.</a:t>
            </a:r>
            <a:endParaRPr sz="2000">
              <a:latin typeface="Arial"/>
              <a:cs typeface="Arial"/>
            </a:endParaRPr>
          </a:p>
          <a:p>
            <a:pPr marL="812800" lvl="1" indent="-342900">
              <a:lnSpc>
                <a:spcPct val="100000"/>
              </a:lnSpc>
              <a:buFont typeface="Wingdings"/>
              <a:buChar char=""/>
              <a:tabLst>
                <a:tab pos="812800" algn="l"/>
              </a:tabLst>
            </a:pPr>
            <a:r>
              <a:rPr sz="2000" b="1" dirty="0">
                <a:latin typeface="Arial"/>
                <a:cs typeface="Arial"/>
              </a:rPr>
              <a:t>Utilize tracking software for </a:t>
            </a:r>
            <a:r>
              <a:rPr sz="2000" b="1" spc="-10" dirty="0">
                <a:latin typeface="Arial"/>
                <a:cs typeface="Arial"/>
              </a:rPr>
              <a:t>your </a:t>
            </a:r>
            <a:r>
              <a:rPr sz="2000" b="1" dirty="0">
                <a:latin typeface="Arial"/>
                <a:cs typeface="Arial"/>
              </a:rPr>
              <a:t>cell phones, laptops,</a:t>
            </a:r>
            <a:r>
              <a:rPr sz="2000" b="1" spc="-18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iPads</a:t>
            </a:r>
            <a:endParaRPr sz="2000">
              <a:latin typeface="Arial"/>
              <a:cs typeface="Arial"/>
            </a:endParaRPr>
          </a:p>
          <a:p>
            <a:pPr marL="812800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and </a:t>
            </a:r>
            <a:r>
              <a:rPr sz="2000" b="1" spc="-5" dirty="0">
                <a:latin typeface="Arial"/>
                <a:cs typeface="Arial"/>
              </a:rPr>
              <a:t>similar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items.</a:t>
            </a:r>
            <a:endParaRPr sz="2000">
              <a:latin typeface="Arial"/>
              <a:cs typeface="Arial"/>
            </a:endParaRPr>
          </a:p>
          <a:p>
            <a:pPr marL="812800" lvl="1" indent="-342900">
              <a:lnSpc>
                <a:spcPct val="100000"/>
              </a:lnSpc>
              <a:buFont typeface="Wingdings"/>
              <a:buChar char=""/>
              <a:tabLst>
                <a:tab pos="812800" algn="l"/>
              </a:tabLst>
            </a:pPr>
            <a:r>
              <a:rPr sz="2000" b="1" dirty="0">
                <a:latin typeface="Arial"/>
                <a:cs typeface="Arial"/>
              </a:rPr>
              <a:t>Be </a:t>
            </a:r>
            <a:r>
              <a:rPr sz="2000" b="1" spc="5" dirty="0">
                <a:latin typeface="Arial"/>
                <a:cs typeface="Arial"/>
              </a:rPr>
              <a:t>aware </a:t>
            </a:r>
            <a:r>
              <a:rPr sz="2000" b="1" dirty="0">
                <a:latin typeface="Arial"/>
                <a:cs typeface="Arial"/>
              </a:rPr>
              <a:t>of </a:t>
            </a:r>
            <a:r>
              <a:rPr sz="2000" b="1" spc="-10" dirty="0">
                <a:latin typeface="Arial"/>
                <a:cs typeface="Arial"/>
              </a:rPr>
              <a:t>your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surroundings</a:t>
            </a:r>
            <a:endParaRPr sz="200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1198880"/>
            <a:ext cx="396303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Pedestrian</a:t>
            </a:r>
            <a:r>
              <a:rPr spc="-35" dirty="0"/>
              <a:t> </a:t>
            </a:r>
            <a:r>
              <a:rPr spc="-15" dirty="0"/>
              <a:t>Safety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2009901"/>
            <a:ext cx="8211184" cy="398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If </a:t>
            </a:r>
            <a:r>
              <a:rPr sz="2000" b="1" spc="-10" dirty="0">
                <a:latin typeface="Arial"/>
                <a:cs typeface="Arial"/>
              </a:rPr>
              <a:t>you </a:t>
            </a:r>
            <a:r>
              <a:rPr sz="2000" b="1" dirty="0">
                <a:latin typeface="Arial"/>
                <a:cs typeface="Arial"/>
              </a:rPr>
              <a:t>need to use </a:t>
            </a:r>
            <a:r>
              <a:rPr sz="2000" b="1" spc="-10" dirty="0">
                <a:latin typeface="Arial"/>
                <a:cs typeface="Arial"/>
              </a:rPr>
              <a:t>your </a:t>
            </a:r>
            <a:r>
              <a:rPr sz="2000" b="1" dirty="0">
                <a:latin typeface="Arial"/>
                <a:cs typeface="Arial"/>
              </a:rPr>
              <a:t>phone, stop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walking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299085" marR="5080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2000" b="1" spc="-20" dirty="0">
                <a:latin typeface="Arial"/>
                <a:cs typeface="Arial"/>
              </a:rPr>
              <a:t>Wait </a:t>
            </a:r>
            <a:r>
              <a:rPr sz="2000" b="1" dirty="0">
                <a:latin typeface="Arial"/>
                <a:cs typeface="Arial"/>
              </a:rPr>
              <a:t>for </a:t>
            </a:r>
            <a:r>
              <a:rPr sz="2000" b="1" spc="-5" dirty="0">
                <a:latin typeface="Arial"/>
                <a:cs typeface="Arial"/>
              </a:rPr>
              <a:t>drivers </a:t>
            </a:r>
            <a:r>
              <a:rPr sz="2000" b="1" dirty="0">
                <a:latin typeface="Arial"/>
                <a:cs typeface="Arial"/>
              </a:rPr>
              <a:t>to stop and make </a:t>
            </a:r>
            <a:r>
              <a:rPr sz="2000" b="1" spc="-10" dirty="0">
                <a:latin typeface="Arial"/>
                <a:cs typeface="Arial"/>
              </a:rPr>
              <a:t>eye </a:t>
            </a:r>
            <a:r>
              <a:rPr sz="2000" b="1" dirty="0">
                <a:latin typeface="Arial"/>
                <a:cs typeface="Arial"/>
              </a:rPr>
              <a:t>contact before crossing</a:t>
            </a:r>
            <a:r>
              <a:rPr sz="2000" b="1" spc="-10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the  street. </a:t>
            </a:r>
            <a:r>
              <a:rPr sz="2000" b="1" spc="-5" dirty="0">
                <a:latin typeface="Arial"/>
                <a:cs typeface="Arial"/>
              </a:rPr>
              <a:t>Never </a:t>
            </a:r>
            <a:r>
              <a:rPr sz="2000" b="1" dirty="0">
                <a:latin typeface="Arial"/>
                <a:cs typeface="Arial"/>
              </a:rPr>
              <a:t>assume a </a:t>
            </a:r>
            <a:r>
              <a:rPr sz="2000" b="1" spc="-5" dirty="0">
                <a:latin typeface="Arial"/>
                <a:cs typeface="Arial"/>
              </a:rPr>
              <a:t>driver </a:t>
            </a:r>
            <a:r>
              <a:rPr sz="2000" b="1" dirty="0">
                <a:latin typeface="Arial"/>
                <a:cs typeface="Arial"/>
              </a:rPr>
              <a:t>sees</a:t>
            </a:r>
            <a:r>
              <a:rPr sz="2000" b="1" spc="-9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you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2000" b="1" spc="-10" dirty="0">
                <a:latin typeface="Arial"/>
                <a:cs typeface="Arial"/>
              </a:rPr>
              <a:t>Wear </a:t>
            </a:r>
            <a:r>
              <a:rPr sz="2000" b="1" dirty="0">
                <a:latin typeface="Arial"/>
                <a:cs typeface="Arial"/>
              </a:rPr>
              <a:t>bright/light colored clothing and </a:t>
            </a:r>
            <a:r>
              <a:rPr sz="2000" b="1" spc="-5" dirty="0">
                <a:latin typeface="Arial"/>
                <a:cs typeface="Arial"/>
              </a:rPr>
              <a:t>reflective</a:t>
            </a:r>
            <a:r>
              <a:rPr sz="2000" b="1" spc="-1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material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Carry a flashlight </a:t>
            </a:r>
            <a:r>
              <a:rPr sz="2000" b="1" spc="5" dirty="0">
                <a:latin typeface="Arial"/>
                <a:cs typeface="Arial"/>
              </a:rPr>
              <a:t>when </a:t>
            </a:r>
            <a:r>
              <a:rPr sz="2000" b="1" dirty="0">
                <a:latin typeface="Arial"/>
                <a:cs typeface="Arial"/>
              </a:rPr>
              <a:t>walking at</a:t>
            </a:r>
            <a:r>
              <a:rPr sz="2000" b="1" spc="-18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night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Cross in a well-lit area at</a:t>
            </a:r>
            <a:r>
              <a:rPr sz="2000" b="1" spc="-1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night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299085" marR="6673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Stand clear of buses, parked cars, or other obstacles</a:t>
            </a:r>
            <a:r>
              <a:rPr sz="2000" b="1" spc="-1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before  crossing so the </a:t>
            </a:r>
            <a:r>
              <a:rPr sz="2000" b="1" spc="-5" dirty="0">
                <a:latin typeface="Arial"/>
                <a:cs typeface="Arial"/>
              </a:rPr>
              <a:t>driver </a:t>
            </a:r>
            <a:r>
              <a:rPr sz="2000" b="1" dirty="0">
                <a:latin typeface="Arial"/>
                <a:cs typeface="Arial"/>
              </a:rPr>
              <a:t>can see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you</a:t>
            </a:r>
            <a:endParaRPr sz="200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396" y="1092530"/>
            <a:ext cx="3964304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Pedestrian</a:t>
            </a:r>
            <a:r>
              <a:rPr spc="-50" dirty="0"/>
              <a:t> </a:t>
            </a:r>
            <a:r>
              <a:rPr spc="-10" dirty="0"/>
              <a:t>Safety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8396" y="1873376"/>
            <a:ext cx="8402320" cy="39897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Cross streets at marked crosswalks or</a:t>
            </a:r>
            <a:r>
              <a:rPr sz="2000" b="1" spc="-1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intersections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Obey pedestrian</a:t>
            </a:r>
            <a:r>
              <a:rPr sz="2000" b="1" spc="-7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signals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Look both ways before crossing the</a:t>
            </a:r>
            <a:r>
              <a:rPr sz="2000" b="1" spc="-1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street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Be careful at intersections </a:t>
            </a:r>
            <a:r>
              <a:rPr sz="2000" b="1" spc="5" dirty="0">
                <a:latin typeface="Arial"/>
                <a:cs typeface="Arial"/>
              </a:rPr>
              <a:t>where </a:t>
            </a:r>
            <a:r>
              <a:rPr sz="2000" b="1" spc="-5" dirty="0">
                <a:latin typeface="Arial"/>
                <a:cs typeface="Arial"/>
              </a:rPr>
              <a:t>drivers may </a:t>
            </a:r>
            <a:r>
              <a:rPr sz="2000" b="1" dirty="0">
                <a:latin typeface="Arial"/>
                <a:cs typeface="Arial"/>
              </a:rPr>
              <a:t>fail to </a:t>
            </a:r>
            <a:r>
              <a:rPr sz="2000" b="1" spc="-10" dirty="0">
                <a:latin typeface="Arial"/>
                <a:cs typeface="Arial"/>
              </a:rPr>
              <a:t>yield </a:t>
            </a:r>
            <a:r>
              <a:rPr sz="2000" b="1" dirty="0">
                <a:latin typeface="Arial"/>
                <a:cs typeface="Arial"/>
              </a:rPr>
              <a:t>the</a:t>
            </a:r>
            <a:r>
              <a:rPr sz="2000" b="1" spc="-190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right-</a:t>
            </a:r>
            <a:endParaRPr sz="20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of-way to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pedestrians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Arial"/>
              <a:cs typeface="Arial"/>
            </a:endParaRPr>
          </a:p>
          <a:p>
            <a:pPr marL="355600" marR="291465" indent="-34290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spc="-5" dirty="0">
                <a:latin typeface="Arial"/>
                <a:cs typeface="Arial"/>
              </a:rPr>
              <a:t>Always </a:t>
            </a:r>
            <a:r>
              <a:rPr sz="2000" b="1" dirty="0">
                <a:latin typeface="Arial"/>
                <a:cs typeface="Arial"/>
              </a:rPr>
              <a:t>walk on the sidewalk; if there is no sidewalk, </a:t>
            </a:r>
            <a:r>
              <a:rPr sz="2000" b="1" spc="5" dirty="0">
                <a:latin typeface="Arial"/>
                <a:cs typeface="Arial"/>
              </a:rPr>
              <a:t>walk</a:t>
            </a:r>
            <a:r>
              <a:rPr sz="2000" b="1" spc="-28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facing  traffic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spc="-5" dirty="0">
                <a:latin typeface="Arial"/>
                <a:cs typeface="Arial"/>
              </a:rPr>
              <a:t>Remove </a:t>
            </a:r>
            <a:r>
              <a:rPr sz="2000" b="1" dirty="0">
                <a:latin typeface="Arial"/>
                <a:cs typeface="Arial"/>
              </a:rPr>
              <a:t>headphones </a:t>
            </a:r>
            <a:r>
              <a:rPr sz="2000" b="1" spc="10" dirty="0">
                <a:latin typeface="Arial"/>
                <a:cs typeface="Arial"/>
              </a:rPr>
              <a:t>when </a:t>
            </a:r>
            <a:r>
              <a:rPr sz="2000" b="1" dirty="0">
                <a:latin typeface="Arial"/>
                <a:cs typeface="Arial"/>
              </a:rPr>
              <a:t>crossing the</a:t>
            </a:r>
            <a:r>
              <a:rPr sz="2000" b="1" spc="-114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street</a:t>
            </a:r>
            <a:endParaRPr sz="200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1454861"/>
            <a:ext cx="6164580" cy="1002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How </a:t>
            </a:r>
            <a:r>
              <a:rPr dirty="0"/>
              <a:t>to Contact UPD</a:t>
            </a:r>
            <a:r>
              <a:rPr spc="-80" dirty="0"/>
              <a:t> </a:t>
            </a:r>
            <a:r>
              <a:rPr dirty="0"/>
              <a:t>During  An</a:t>
            </a:r>
            <a:r>
              <a:rPr spc="-5" dirty="0"/>
              <a:t> </a:t>
            </a:r>
            <a:r>
              <a:rPr dirty="0"/>
              <a:t>Emergency: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2723514"/>
            <a:ext cx="6082665" cy="33108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Dial 333/ </a:t>
            </a:r>
            <a:r>
              <a:rPr sz="2000" b="1" spc="-35" dirty="0">
                <a:latin typeface="Arial"/>
                <a:cs typeface="Arial"/>
              </a:rPr>
              <a:t>911 </a:t>
            </a:r>
            <a:r>
              <a:rPr sz="2000" b="1" dirty="0">
                <a:latin typeface="Arial"/>
                <a:cs typeface="Arial"/>
              </a:rPr>
              <a:t>from any campus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phone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291465" marR="5080" indent="-27940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Dial (631) 632-3333 from non campus phones</a:t>
            </a:r>
            <a:r>
              <a:rPr sz="2000" b="1" spc="-1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or  cell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phones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Community Relations </a:t>
            </a:r>
            <a:r>
              <a:rPr sz="2000" b="1" spc="-35" dirty="0">
                <a:latin typeface="Arial"/>
                <a:cs typeface="Arial"/>
              </a:rPr>
              <a:t>Team </a:t>
            </a:r>
            <a:r>
              <a:rPr sz="2000" b="1" dirty="0">
                <a:latin typeface="Arial"/>
                <a:cs typeface="Arial"/>
              </a:rPr>
              <a:t>(631)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632-3056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Arial"/>
              <a:cs typeface="Arial"/>
            </a:endParaRPr>
          </a:p>
          <a:p>
            <a:pPr marL="12700" marR="2531110">
              <a:lnSpc>
                <a:spcPct val="100000"/>
              </a:lnSpc>
              <a:spcBef>
                <a:spcPts val="1795"/>
              </a:spcBef>
            </a:pPr>
            <a:r>
              <a:rPr sz="2000" b="1" spc="-5" dirty="0">
                <a:latin typeface="Arial"/>
                <a:cs typeface="Arial"/>
              </a:rPr>
              <a:t>University </a:t>
            </a:r>
            <a:r>
              <a:rPr sz="2000" b="1" dirty="0">
                <a:latin typeface="Arial"/>
                <a:cs typeface="Arial"/>
              </a:rPr>
              <a:t>Police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Department  175 Dutchess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Hall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340"/>
              </a:lnSpc>
            </a:pPr>
            <a:r>
              <a:rPr sz="2000" b="1" dirty="0">
                <a:latin typeface="Arial"/>
                <a:cs typeface="Arial"/>
              </a:rPr>
              <a:t>631-632-6350 for non</a:t>
            </a:r>
            <a:r>
              <a:rPr sz="2000" b="1" spc="-8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emergencies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074407" y="1237488"/>
            <a:ext cx="1688592" cy="22311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1098" y="3081985"/>
            <a:ext cx="612965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5" dirty="0"/>
              <a:t>Workplace</a:t>
            </a:r>
            <a:r>
              <a:rPr sz="4400" spc="-90" dirty="0"/>
              <a:t> </a:t>
            </a:r>
            <a:r>
              <a:rPr sz="4400" spc="10" dirty="0"/>
              <a:t>Violence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54939" y="5352999"/>
            <a:ext cx="405257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374265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Dawn</a:t>
            </a:r>
            <a:r>
              <a:rPr sz="1800" b="1" spc="-7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Smallwood  Chief </a:t>
            </a:r>
            <a:r>
              <a:rPr sz="1800" b="1" dirty="0">
                <a:latin typeface="Calibri"/>
                <a:cs typeface="Calibri"/>
              </a:rPr>
              <a:t>of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Police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Assistant </a:t>
            </a:r>
            <a:r>
              <a:rPr sz="1800" b="1" spc="-5" dirty="0">
                <a:latin typeface="Calibri"/>
                <a:cs typeface="Calibri"/>
              </a:rPr>
              <a:t>Vice </a:t>
            </a:r>
            <a:r>
              <a:rPr sz="1800" b="1" spc="-10" dirty="0">
                <a:latin typeface="Calibri"/>
                <a:cs typeface="Calibri"/>
              </a:rPr>
              <a:t>President for </a:t>
            </a:r>
            <a:r>
              <a:rPr sz="1800" b="1" spc="-5" dirty="0">
                <a:latin typeface="Calibri"/>
                <a:cs typeface="Calibri"/>
              </a:rPr>
              <a:t>Campus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Safety</a:t>
            </a:r>
            <a:endParaRPr sz="1800">
              <a:latin typeface="Calibri"/>
              <a:cs typeface="Calibri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1454861"/>
            <a:ext cx="8072755" cy="1002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New </a:t>
            </a:r>
            <a:r>
              <a:rPr spc="-40" dirty="0"/>
              <a:t>York </a:t>
            </a:r>
            <a:r>
              <a:rPr spc="-15" dirty="0"/>
              <a:t>State </a:t>
            </a:r>
            <a:r>
              <a:rPr dirty="0"/>
              <a:t>Workplace </a:t>
            </a:r>
            <a:r>
              <a:rPr spc="5" dirty="0"/>
              <a:t>Violence  </a:t>
            </a:r>
            <a:r>
              <a:rPr dirty="0"/>
              <a:t>Act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2725039"/>
            <a:ext cx="8232140" cy="1792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NYS Department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</a:t>
            </a:r>
            <a:r>
              <a:rPr sz="1800" b="1" u="heavy" spc="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Labor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Arial"/>
              <a:cs typeface="Arial"/>
            </a:endParaRPr>
          </a:p>
          <a:p>
            <a:pPr marL="299085" marR="5080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On June 7, 2006 </a:t>
            </a:r>
            <a:r>
              <a:rPr sz="2000" b="1" spc="-5" dirty="0">
                <a:latin typeface="Arial"/>
                <a:cs typeface="Arial"/>
              </a:rPr>
              <a:t>New </a:t>
            </a:r>
            <a:r>
              <a:rPr sz="2000" b="1" spc="-40" dirty="0">
                <a:latin typeface="Arial"/>
                <a:cs typeface="Arial"/>
              </a:rPr>
              <a:t>York </a:t>
            </a:r>
            <a:r>
              <a:rPr sz="2000" b="1" dirty="0">
                <a:latin typeface="Arial"/>
                <a:cs typeface="Arial"/>
              </a:rPr>
              <a:t>State passed legislation, Article </a:t>
            </a:r>
            <a:r>
              <a:rPr sz="2000" b="1" spc="5" dirty="0">
                <a:latin typeface="Arial"/>
                <a:cs typeface="Arial"/>
              </a:rPr>
              <a:t>27-b</a:t>
            </a:r>
            <a:r>
              <a:rPr sz="2000" b="1" spc="-28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of  the Labor </a:t>
            </a:r>
            <a:r>
              <a:rPr sz="2000" b="1" spc="-10" dirty="0">
                <a:latin typeface="Arial"/>
                <a:cs typeface="Arial"/>
              </a:rPr>
              <a:t>Law, </a:t>
            </a:r>
            <a:r>
              <a:rPr sz="2000" b="1" dirty="0">
                <a:latin typeface="Arial"/>
                <a:cs typeface="Arial"/>
              </a:rPr>
              <a:t>requires public </a:t>
            </a:r>
            <a:r>
              <a:rPr sz="2000" b="1" spc="-5" dirty="0">
                <a:latin typeface="Arial"/>
                <a:cs typeface="Arial"/>
              </a:rPr>
              <a:t>employers </a:t>
            </a:r>
            <a:r>
              <a:rPr sz="2000" b="1" dirty="0">
                <a:latin typeface="Arial"/>
                <a:cs typeface="Arial"/>
              </a:rPr>
              <a:t>to </a:t>
            </a:r>
            <a:r>
              <a:rPr sz="2000" b="1" spc="-5" dirty="0">
                <a:latin typeface="Arial"/>
                <a:cs typeface="Arial"/>
              </a:rPr>
              <a:t>develop </a:t>
            </a:r>
            <a:r>
              <a:rPr sz="2000" b="1" dirty="0">
                <a:latin typeface="Arial"/>
                <a:cs typeface="Arial"/>
              </a:rPr>
              <a:t>and  implement programs to </a:t>
            </a:r>
            <a:r>
              <a:rPr sz="2000" b="1" spc="-5" dirty="0">
                <a:latin typeface="Arial"/>
                <a:cs typeface="Arial"/>
              </a:rPr>
              <a:t>prevent </a:t>
            </a:r>
            <a:r>
              <a:rPr sz="2000" b="1" dirty="0">
                <a:latin typeface="Arial"/>
                <a:cs typeface="Arial"/>
              </a:rPr>
              <a:t>and </a:t>
            </a:r>
            <a:r>
              <a:rPr sz="2000" b="1" spc="-5" dirty="0">
                <a:latin typeface="Arial"/>
                <a:cs typeface="Arial"/>
              </a:rPr>
              <a:t>minimize </a:t>
            </a:r>
            <a:r>
              <a:rPr sz="2000" b="1" dirty="0">
                <a:latin typeface="Arial"/>
                <a:cs typeface="Arial"/>
              </a:rPr>
              <a:t>workplace </a:t>
            </a:r>
            <a:r>
              <a:rPr sz="2000" b="1" spc="-5" dirty="0">
                <a:latin typeface="Arial"/>
                <a:cs typeface="Arial"/>
              </a:rPr>
              <a:t>violence  </a:t>
            </a:r>
            <a:r>
              <a:rPr sz="2000" b="1" dirty="0">
                <a:latin typeface="Arial"/>
                <a:cs typeface="Arial"/>
              </a:rPr>
              <a:t>and to </a:t>
            </a:r>
            <a:r>
              <a:rPr sz="2000" b="1" spc="-5" dirty="0">
                <a:latin typeface="Arial"/>
                <a:cs typeface="Arial"/>
              </a:rPr>
              <a:t>provide </a:t>
            </a:r>
            <a:r>
              <a:rPr sz="2000" b="1" dirty="0">
                <a:latin typeface="Arial"/>
                <a:cs typeface="Arial"/>
              </a:rPr>
              <a:t>annual training to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employees.</a:t>
            </a:r>
            <a:endParaRPr sz="200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1181862"/>
            <a:ext cx="54578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Stony </a:t>
            </a:r>
            <a:r>
              <a:rPr spc="10" dirty="0"/>
              <a:t>Brook </a:t>
            </a:r>
            <a:r>
              <a:rPr spc="-25" dirty="0"/>
              <a:t>Policy</a:t>
            </a:r>
            <a:r>
              <a:rPr spc="-90" dirty="0"/>
              <a:t> </a:t>
            </a:r>
            <a:r>
              <a:rPr spc="-5" dirty="0"/>
              <a:t>P519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689353"/>
            <a:ext cx="8289925" cy="3867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299720" algn="l"/>
              </a:tabLst>
            </a:pPr>
            <a:r>
              <a:rPr sz="1800" b="1" dirty="0">
                <a:latin typeface="Arial"/>
                <a:cs typeface="Arial"/>
              </a:rPr>
              <a:t>It is Stony Brook </a:t>
            </a:r>
            <a:r>
              <a:rPr sz="1800" b="1" spc="-10" dirty="0">
                <a:latin typeface="Arial"/>
                <a:cs typeface="Arial"/>
              </a:rPr>
              <a:t>University's </a:t>
            </a:r>
            <a:r>
              <a:rPr sz="1800" b="1" dirty="0">
                <a:latin typeface="Arial"/>
                <a:cs typeface="Arial"/>
              </a:rPr>
              <a:t>policy to promote </a:t>
            </a:r>
            <a:r>
              <a:rPr sz="1800" b="1" spc="-5" dirty="0">
                <a:latin typeface="Arial"/>
                <a:cs typeface="Arial"/>
              </a:rPr>
              <a:t>a safe environment </a:t>
            </a:r>
            <a:r>
              <a:rPr sz="1800" b="1" dirty="0">
                <a:latin typeface="Arial"/>
                <a:cs typeface="Arial"/>
              </a:rPr>
              <a:t>for</a:t>
            </a:r>
            <a:r>
              <a:rPr sz="1800" b="1" spc="4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all</a:t>
            </a:r>
            <a:endParaRPr sz="18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members </a:t>
            </a:r>
            <a:r>
              <a:rPr sz="1800" b="1" dirty="0">
                <a:latin typeface="Arial"/>
                <a:cs typeface="Arial"/>
              </a:rPr>
              <a:t>of the</a:t>
            </a:r>
            <a:r>
              <a:rPr sz="1800" b="1" spc="-15" dirty="0">
                <a:latin typeface="Arial"/>
                <a:cs typeface="Arial"/>
              </a:rPr>
              <a:t> community.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299085" marR="290195" indent="-28702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299720" algn="l"/>
              </a:tabLst>
            </a:pPr>
            <a:r>
              <a:rPr sz="1800" b="1" spc="-5" dirty="0">
                <a:latin typeface="Arial"/>
                <a:cs typeface="Arial"/>
              </a:rPr>
              <a:t>Workplace violence may occur </a:t>
            </a:r>
            <a:r>
              <a:rPr sz="1800" b="1" spc="5" dirty="0">
                <a:latin typeface="Arial"/>
                <a:cs typeface="Arial"/>
              </a:rPr>
              <a:t>within </a:t>
            </a:r>
            <a:r>
              <a:rPr sz="1800" b="1" spc="-5" dirty="0">
                <a:latin typeface="Arial"/>
                <a:cs typeface="Arial"/>
              </a:rPr>
              <a:t>a </a:t>
            </a:r>
            <a:r>
              <a:rPr sz="1800" b="1" spc="10" dirty="0">
                <a:latin typeface="Arial"/>
                <a:cs typeface="Arial"/>
              </a:rPr>
              <a:t>wide </a:t>
            </a:r>
            <a:r>
              <a:rPr sz="1800" b="1" spc="-5" dirty="0">
                <a:latin typeface="Arial"/>
                <a:cs typeface="Arial"/>
              </a:rPr>
              <a:t>spectrum </a:t>
            </a:r>
            <a:r>
              <a:rPr sz="1800" b="1" dirty="0">
                <a:latin typeface="Arial"/>
                <a:cs typeface="Arial"/>
              </a:rPr>
              <a:t>of </a:t>
            </a:r>
            <a:r>
              <a:rPr sz="1800" b="1" spc="-5" dirty="0">
                <a:latin typeface="Arial"/>
                <a:cs typeface="Arial"/>
              </a:rPr>
              <a:t>interactions  </a:t>
            </a:r>
            <a:r>
              <a:rPr sz="1800" b="1" dirty="0">
                <a:latin typeface="Arial"/>
                <a:cs typeface="Arial"/>
              </a:rPr>
              <a:t>between students, </a:t>
            </a:r>
            <a:r>
              <a:rPr sz="1800" b="1" spc="-20" dirty="0">
                <a:latin typeface="Arial"/>
                <a:cs typeface="Arial"/>
              </a:rPr>
              <a:t>faculty, </a:t>
            </a:r>
            <a:r>
              <a:rPr sz="1800" b="1" spc="-5" dirty="0">
                <a:latin typeface="Arial"/>
                <a:cs typeface="Arial"/>
              </a:rPr>
              <a:t>staff, </a:t>
            </a:r>
            <a:r>
              <a:rPr sz="1800" b="1" dirty="0">
                <a:latin typeface="Arial"/>
                <a:cs typeface="Arial"/>
              </a:rPr>
              <a:t>patients, and </a:t>
            </a:r>
            <a:r>
              <a:rPr sz="1800" b="1" spc="-5" dirty="0">
                <a:latin typeface="Arial"/>
                <a:cs typeface="Arial"/>
              </a:rPr>
              <a:t>visitors </a:t>
            </a:r>
            <a:r>
              <a:rPr sz="1800" b="1" dirty="0">
                <a:latin typeface="Arial"/>
                <a:cs typeface="Arial"/>
              </a:rPr>
              <a:t>of the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20" dirty="0">
                <a:latin typeface="Arial"/>
                <a:cs typeface="Arial"/>
              </a:rPr>
              <a:t>University.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Wingdings"/>
              <a:buChar char=""/>
            </a:pPr>
            <a:endParaRPr sz="185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b="1" dirty="0">
                <a:latin typeface="Arial"/>
                <a:cs typeface="Arial"/>
              </a:rPr>
              <a:t>It is the </a:t>
            </a:r>
            <a:r>
              <a:rPr sz="1800" b="1" spc="-5" dirty="0">
                <a:latin typeface="Arial"/>
                <a:cs typeface="Arial"/>
              </a:rPr>
              <a:t>responsibility </a:t>
            </a:r>
            <a:r>
              <a:rPr sz="1800" b="1" dirty="0">
                <a:latin typeface="Arial"/>
                <a:cs typeface="Arial"/>
              </a:rPr>
              <a:t>of </a:t>
            </a:r>
            <a:r>
              <a:rPr sz="1800" b="1" spc="-5" dirty="0">
                <a:latin typeface="Arial"/>
                <a:cs typeface="Arial"/>
              </a:rPr>
              <a:t>all employees </a:t>
            </a:r>
            <a:r>
              <a:rPr sz="1800" b="1" dirty="0">
                <a:latin typeface="Arial"/>
                <a:cs typeface="Arial"/>
              </a:rPr>
              <a:t>to </a:t>
            </a:r>
            <a:r>
              <a:rPr sz="1800" b="1" spc="-5" dirty="0">
                <a:latin typeface="Arial"/>
                <a:cs typeface="Arial"/>
              </a:rPr>
              <a:t>create and maintain </a:t>
            </a:r>
            <a:r>
              <a:rPr sz="1800" b="1" dirty="0">
                <a:latin typeface="Arial"/>
                <a:cs typeface="Arial"/>
              </a:rPr>
              <a:t>a</a:t>
            </a:r>
            <a:r>
              <a:rPr sz="1800" b="1" spc="4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campus</a:t>
            </a:r>
            <a:endParaRPr sz="18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latin typeface="Arial"/>
                <a:cs typeface="Arial"/>
              </a:rPr>
              <a:t>environment free </a:t>
            </a:r>
            <a:r>
              <a:rPr sz="1800" b="1" dirty="0">
                <a:latin typeface="Arial"/>
                <a:cs typeface="Arial"/>
              </a:rPr>
              <a:t>from any </a:t>
            </a:r>
            <a:r>
              <a:rPr sz="1800" b="1" spc="-5" dirty="0">
                <a:latin typeface="Arial"/>
                <a:cs typeface="Arial"/>
              </a:rPr>
              <a:t>acts </a:t>
            </a:r>
            <a:r>
              <a:rPr sz="1800" b="1" dirty="0">
                <a:latin typeface="Arial"/>
                <a:cs typeface="Arial"/>
              </a:rPr>
              <a:t>of workplace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violence.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299085" marR="377190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b="1" spc="-5" dirty="0">
                <a:latin typeface="Arial"/>
                <a:cs typeface="Arial"/>
              </a:rPr>
              <a:t>Reports </a:t>
            </a:r>
            <a:r>
              <a:rPr sz="1800" b="1" dirty="0">
                <a:latin typeface="Arial"/>
                <a:cs typeface="Arial"/>
              </a:rPr>
              <a:t>of incidents of workplace </a:t>
            </a:r>
            <a:r>
              <a:rPr sz="1800" b="1" spc="-5" dirty="0">
                <a:latin typeface="Arial"/>
                <a:cs typeface="Arial"/>
              </a:rPr>
              <a:t>violence </a:t>
            </a:r>
            <a:r>
              <a:rPr sz="1800" b="1" spc="10" dirty="0">
                <a:latin typeface="Arial"/>
                <a:cs typeface="Arial"/>
              </a:rPr>
              <a:t>will </a:t>
            </a:r>
            <a:r>
              <a:rPr sz="1800" b="1" dirty="0">
                <a:latin typeface="Arial"/>
                <a:cs typeface="Arial"/>
              </a:rPr>
              <a:t>be </a:t>
            </a:r>
            <a:r>
              <a:rPr sz="1800" b="1" spc="-5" dirty="0">
                <a:latin typeface="Arial"/>
                <a:cs typeface="Arial"/>
              </a:rPr>
              <a:t>taken seriously</a:t>
            </a:r>
            <a:r>
              <a:rPr sz="1800" b="1" spc="-6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and  </a:t>
            </a:r>
            <a:r>
              <a:rPr sz="1800" b="1" spc="-5" dirty="0">
                <a:latin typeface="Arial"/>
                <a:cs typeface="Arial"/>
              </a:rPr>
              <a:t>dealt </a:t>
            </a:r>
            <a:r>
              <a:rPr sz="1800" b="1" spc="5" dirty="0">
                <a:latin typeface="Arial"/>
                <a:cs typeface="Arial"/>
              </a:rPr>
              <a:t>with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appropriately.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"/>
            </a:pPr>
            <a:endParaRPr sz="1850">
              <a:latin typeface="Arial"/>
              <a:cs typeface="Arial"/>
            </a:endParaRPr>
          </a:p>
          <a:p>
            <a:pPr marL="299085" marR="29146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b="1" spc="-5" dirty="0">
                <a:latin typeface="Arial"/>
                <a:cs typeface="Arial"/>
              </a:rPr>
              <a:t>Individuals </a:t>
            </a:r>
            <a:r>
              <a:rPr sz="1800" b="1" spc="10" dirty="0">
                <a:latin typeface="Arial"/>
                <a:cs typeface="Arial"/>
              </a:rPr>
              <a:t>who </a:t>
            </a:r>
            <a:r>
              <a:rPr sz="1800" b="1" dirty="0">
                <a:latin typeface="Arial"/>
                <a:cs typeface="Arial"/>
              </a:rPr>
              <a:t>engage in workplace </a:t>
            </a:r>
            <a:r>
              <a:rPr sz="1800" b="1" spc="-5" dirty="0">
                <a:latin typeface="Arial"/>
                <a:cs typeface="Arial"/>
              </a:rPr>
              <a:t>violence may </a:t>
            </a:r>
            <a:r>
              <a:rPr sz="1800" b="1" dirty="0">
                <a:latin typeface="Arial"/>
                <a:cs typeface="Arial"/>
              </a:rPr>
              <a:t>be </a:t>
            </a:r>
            <a:r>
              <a:rPr sz="1800" b="1" spc="-5" dirty="0">
                <a:latin typeface="Arial"/>
                <a:cs typeface="Arial"/>
              </a:rPr>
              <a:t>subject </a:t>
            </a:r>
            <a:r>
              <a:rPr sz="1800" b="1" dirty="0">
                <a:latin typeface="Arial"/>
                <a:cs typeface="Arial"/>
              </a:rPr>
              <a:t>to </a:t>
            </a:r>
            <a:r>
              <a:rPr sz="1800" b="1" spc="-5" dirty="0">
                <a:latin typeface="Arial"/>
                <a:cs typeface="Arial"/>
              </a:rPr>
              <a:t>arrest  </a:t>
            </a:r>
            <a:r>
              <a:rPr sz="1800" b="1" dirty="0">
                <a:latin typeface="Arial"/>
                <a:cs typeface="Arial"/>
              </a:rPr>
              <a:t>and/or disciplinary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action.</a:t>
            </a:r>
            <a:endParaRPr sz="180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1206697"/>
            <a:ext cx="8430260" cy="842644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/>
              <a:t>Workplace </a:t>
            </a:r>
            <a:r>
              <a:rPr spc="5" dirty="0"/>
              <a:t>Violence</a:t>
            </a:r>
            <a:r>
              <a:rPr spc="-35" dirty="0"/>
              <a:t> </a:t>
            </a:r>
            <a:r>
              <a:rPr spc="-5" dirty="0"/>
              <a:t>Is:</a:t>
            </a:r>
          </a:p>
          <a:p>
            <a:pPr marL="12700">
              <a:lnSpc>
                <a:spcPct val="100000"/>
              </a:lnSpc>
              <a:spcBef>
                <a:spcPts val="155"/>
              </a:spcBef>
              <a:tabLst>
                <a:tab pos="5408295" algn="l"/>
              </a:tabLst>
            </a:pPr>
            <a:r>
              <a:rPr sz="1800" b="1" spc="-5" dirty="0">
                <a:latin typeface="Arial"/>
                <a:cs typeface="Arial"/>
              </a:rPr>
              <a:t>Physical assaults </a:t>
            </a:r>
            <a:r>
              <a:rPr sz="1800" b="1" dirty="0">
                <a:latin typeface="Arial"/>
                <a:cs typeface="Arial"/>
              </a:rPr>
              <a:t>or </a:t>
            </a:r>
            <a:r>
              <a:rPr sz="1800" b="1" spc="-5" dirty="0">
                <a:latin typeface="Arial"/>
                <a:cs typeface="Arial"/>
              </a:rPr>
              <a:t>acts </a:t>
            </a:r>
            <a:r>
              <a:rPr sz="1800" b="1" dirty="0">
                <a:latin typeface="Arial"/>
                <a:cs typeface="Arial"/>
              </a:rPr>
              <a:t>of</a:t>
            </a:r>
            <a:r>
              <a:rPr sz="1800" b="1" spc="7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aggressive</a:t>
            </a:r>
            <a:r>
              <a:rPr sz="1800" b="1" spc="5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behavior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	</a:t>
            </a:r>
            <a:r>
              <a:rPr sz="1800" b="1" dirty="0">
                <a:latin typeface="Arial"/>
                <a:cs typeface="Arial"/>
              </a:rPr>
              <a:t>including but not limited</a:t>
            </a:r>
            <a:r>
              <a:rPr sz="1800" b="1" spc="-12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to: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40" y="2296413"/>
            <a:ext cx="8298180" cy="3379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an attempt or threat, whether </a:t>
            </a:r>
            <a:r>
              <a:rPr sz="2000" b="1" spc="-5" dirty="0">
                <a:latin typeface="Arial"/>
                <a:cs typeface="Arial"/>
              </a:rPr>
              <a:t>verbal </a:t>
            </a:r>
            <a:r>
              <a:rPr sz="2000" b="1" dirty="0">
                <a:latin typeface="Arial"/>
                <a:cs typeface="Arial"/>
              </a:rPr>
              <a:t>or </a:t>
            </a:r>
            <a:r>
              <a:rPr sz="2000" b="1" spc="-5" dirty="0">
                <a:latin typeface="Arial"/>
                <a:cs typeface="Arial"/>
              </a:rPr>
              <a:t>physical, </a:t>
            </a:r>
            <a:r>
              <a:rPr sz="2000" b="1" dirty="0">
                <a:latin typeface="Arial"/>
                <a:cs typeface="Arial"/>
              </a:rPr>
              <a:t>to </a:t>
            </a:r>
            <a:r>
              <a:rPr sz="2000" b="1" spc="-5" dirty="0">
                <a:latin typeface="Arial"/>
                <a:cs typeface="Arial"/>
              </a:rPr>
              <a:t>inflict</a:t>
            </a:r>
            <a:r>
              <a:rPr sz="2000" b="1" spc="-114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physical  injury;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355600" marR="139700" indent="-34290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any intentional display of force that </a:t>
            </a:r>
            <a:r>
              <a:rPr sz="2000" b="1" spc="-5" dirty="0">
                <a:latin typeface="Arial"/>
                <a:cs typeface="Arial"/>
              </a:rPr>
              <a:t>gives </a:t>
            </a:r>
            <a:r>
              <a:rPr sz="2000" b="1" dirty="0">
                <a:latin typeface="Arial"/>
                <a:cs typeface="Arial"/>
              </a:rPr>
              <a:t>reason for someone</a:t>
            </a:r>
            <a:r>
              <a:rPr sz="2000" b="1" spc="-18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to  fear or expect bodily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harm;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355600" marR="248285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intentional and </a:t>
            </a:r>
            <a:r>
              <a:rPr sz="2000" b="1" spc="5" dirty="0">
                <a:latin typeface="Arial"/>
                <a:cs typeface="Arial"/>
              </a:rPr>
              <a:t>wrongful </a:t>
            </a:r>
            <a:r>
              <a:rPr sz="2000" b="1" spc="-5" dirty="0">
                <a:latin typeface="Arial"/>
                <a:cs typeface="Arial"/>
              </a:rPr>
              <a:t>physical </a:t>
            </a:r>
            <a:r>
              <a:rPr sz="2000" b="1" dirty="0">
                <a:latin typeface="Arial"/>
                <a:cs typeface="Arial"/>
              </a:rPr>
              <a:t>contact with a person</a:t>
            </a:r>
            <a:r>
              <a:rPr sz="2000" b="1" spc="-210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without  </a:t>
            </a:r>
            <a:r>
              <a:rPr sz="2000" b="1" dirty="0">
                <a:latin typeface="Arial"/>
                <a:cs typeface="Arial"/>
              </a:rPr>
              <a:t>his or her consent that entails some</a:t>
            </a:r>
            <a:r>
              <a:rPr sz="2000" b="1" spc="-14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injury;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355600" marR="454025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stalking with the intent of causing fear or harm to the</a:t>
            </a:r>
            <a:r>
              <a:rPr sz="2000" b="1" spc="-22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physical  </a:t>
            </a:r>
            <a:r>
              <a:rPr sz="2000" b="1" dirty="0">
                <a:latin typeface="Arial"/>
                <a:cs typeface="Arial"/>
              </a:rPr>
              <a:t>safety and health of the</a:t>
            </a:r>
            <a:r>
              <a:rPr sz="2000" b="1" spc="-10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individual.</a:t>
            </a:r>
            <a:endParaRPr sz="200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/>
              <a:t>Workplace Violence </a:t>
            </a:r>
            <a:r>
              <a:rPr spc="-20" dirty="0"/>
              <a:t>Falls </a:t>
            </a:r>
            <a:r>
              <a:rPr spc="-5" dirty="0"/>
              <a:t>into </a:t>
            </a:r>
            <a:r>
              <a:rPr spc="-30" dirty="0"/>
              <a:t>Four  </a:t>
            </a:r>
            <a:r>
              <a:rPr spc="10" dirty="0"/>
              <a:t>Broad</a:t>
            </a:r>
            <a:r>
              <a:rPr spc="-25" dirty="0"/>
              <a:t> </a:t>
            </a:r>
            <a:r>
              <a:rPr spc="5" dirty="0"/>
              <a:t>Categories: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2425953"/>
            <a:ext cx="8204834" cy="33598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b="1" spc="-5" dirty="0">
                <a:latin typeface="Arial"/>
                <a:cs typeface="Arial"/>
              </a:rPr>
              <a:t>Strangers</a:t>
            </a:r>
            <a:r>
              <a:rPr sz="1800" spc="-5" dirty="0">
                <a:latin typeface="Arial"/>
                <a:cs typeface="Arial"/>
              </a:rPr>
              <a:t>–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individual has no legitimate relationship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the university or </a:t>
            </a:r>
            <a:r>
              <a:rPr sz="1800" dirty="0">
                <a:latin typeface="Arial"/>
                <a:cs typeface="Arial"/>
              </a:rPr>
              <a:t>its  </a:t>
            </a:r>
            <a:r>
              <a:rPr sz="1800" spc="-10" dirty="0">
                <a:latin typeface="Arial"/>
                <a:cs typeface="Arial"/>
              </a:rPr>
              <a:t>employees.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AutoNum type="arabicPeriod"/>
            </a:pPr>
            <a:endParaRPr sz="1850">
              <a:latin typeface="Arial"/>
              <a:cs typeface="Arial"/>
            </a:endParaRPr>
          </a:p>
          <a:p>
            <a:pPr marL="355600" marR="64769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  <a:tab pos="4817110" algn="l"/>
              </a:tabLst>
            </a:pPr>
            <a:r>
              <a:rPr sz="1800" b="1" spc="-5" dirty="0">
                <a:latin typeface="Arial"/>
                <a:cs typeface="Arial"/>
              </a:rPr>
              <a:t>Customer/Clients </a:t>
            </a:r>
            <a:r>
              <a:rPr sz="1800" dirty="0">
                <a:latin typeface="Arial"/>
                <a:cs typeface="Arial"/>
              </a:rPr>
              <a:t>– </a:t>
            </a:r>
            <a:r>
              <a:rPr sz="1800" spc="-5" dirty="0">
                <a:latin typeface="Arial"/>
                <a:cs typeface="Arial"/>
              </a:rPr>
              <a:t>the individual has a legitimate relationship </a:t>
            </a:r>
            <a:r>
              <a:rPr sz="1800" spc="-15" dirty="0">
                <a:latin typeface="Arial"/>
                <a:cs typeface="Arial"/>
              </a:rPr>
              <a:t>with </a:t>
            </a:r>
            <a:r>
              <a:rPr sz="1800" dirty="0">
                <a:latin typeface="Arial"/>
                <a:cs typeface="Arial"/>
              </a:rPr>
              <a:t>the  </a:t>
            </a:r>
            <a:r>
              <a:rPr sz="1800" spc="-20" dirty="0">
                <a:latin typeface="Arial"/>
                <a:cs typeface="Arial"/>
              </a:rPr>
              <a:t>university. </a:t>
            </a:r>
            <a:r>
              <a:rPr sz="1800" dirty="0">
                <a:latin typeface="Arial"/>
                <a:cs typeface="Arial"/>
              </a:rPr>
              <a:t>This </a:t>
            </a:r>
            <a:r>
              <a:rPr sz="1800" spc="-5" dirty="0">
                <a:latin typeface="Arial"/>
                <a:cs typeface="Arial"/>
              </a:rPr>
              <a:t>category</a:t>
            </a:r>
            <a:r>
              <a:rPr sz="1800" spc="6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includes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students,</a:t>
            </a:r>
            <a:r>
              <a:rPr sz="1800" spc="-5" dirty="0">
                <a:solidFill>
                  <a:srgbClr val="FF00FF"/>
                </a:solidFill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patients, parents, customers and  any other group </a:t>
            </a:r>
            <a:r>
              <a:rPr sz="1800" dirty="0">
                <a:latin typeface="Arial"/>
                <a:cs typeface="Arial"/>
              </a:rPr>
              <a:t>for </a:t>
            </a:r>
            <a:r>
              <a:rPr sz="1800" spc="-15" dirty="0">
                <a:latin typeface="Arial"/>
                <a:cs typeface="Arial"/>
              </a:rPr>
              <a:t>which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university provides</a:t>
            </a:r>
            <a:r>
              <a:rPr sz="1800" spc="10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services.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AutoNum type="arabicPeriod"/>
            </a:pPr>
            <a:endParaRPr sz="1850">
              <a:latin typeface="Arial"/>
              <a:cs typeface="Arial"/>
            </a:endParaRPr>
          </a:p>
          <a:p>
            <a:pPr marL="355600" marR="12573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  <a:tab pos="2557780" algn="l"/>
              </a:tabLst>
            </a:pPr>
            <a:r>
              <a:rPr sz="1800" b="1" spc="-10" dirty="0">
                <a:latin typeface="Arial"/>
                <a:cs typeface="Arial"/>
              </a:rPr>
              <a:t>Worker-on-Worker</a:t>
            </a:r>
            <a:r>
              <a:rPr sz="1800" spc="-10" dirty="0">
                <a:latin typeface="Arial"/>
                <a:cs typeface="Arial"/>
              </a:rPr>
              <a:t>-</a:t>
            </a:r>
            <a:r>
              <a:rPr sz="1800" spc="-10" dirty="0">
                <a:solidFill>
                  <a:srgbClr val="FF00FF"/>
                </a:solidFill>
                <a:latin typeface="Arial"/>
                <a:cs typeface="Arial"/>
              </a:rPr>
              <a:t>	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individual is an </a:t>
            </a:r>
            <a:r>
              <a:rPr sz="1800" spc="-10" dirty="0">
                <a:latin typeface="Arial"/>
                <a:cs typeface="Arial"/>
              </a:rPr>
              <a:t>employee </a:t>
            </a:r>
            <a:r>
              <a:rPr sz="1800" spc="-5" dirty="0">
                <a:latin typeface="Arial"/>
                <a:cs typeface="Arial"/>
              </a:rPr>
              <a:t>or former </a:t>
            </a:r>
            <a:r>
              <a:rPr sz="1800" spc="-10" dirty="0">
                <a:latin typeface="Arial"/>
                <a:cs typeface="Arial"/>
              </a:rPr>
              <a:t>employee </a:t>
            </a:r>
            <a:r>
              <a:rPr sz="1800" spc="-15" dirty="0">
                <a:latin typeface="Arial"/>
                <a:cs typeface="Arial"/>
              </a:rPr>
              <a:t>who  </a:t>
            </a:r>
            <a:r>
              <a:rPr sz="1800" dirty="0">
                <a:latin typeface="Arial"/>
                <a:cs typeface="Arial"/>
              </a:rPr>
              <a:t>attacks </a:t>
            </a:r>
            <a:r>
              <a:rPr sz="1800" spc="-5" dirty="0">
                <a:latin typeface="Arial"/>
                <a:cs typeface="Arial"/>
              </a:rPr>
              <a:t>or threatens another </a:t>
            </a:r>
            <a:r>
              <a:rPr sz="1800" spc="-10" dirty="0">
                <a:latin typeface="Arial"/>
                <a:cs typeface="Arial"/>
              </a:rPr>
              <a:t>employee </a:t>
            </a:r>
            <a:r>
              <a:rPr sz="1800" spc="-5" dirty="0">
                <a:latin typeface="Arial"/>
                <a:cs typeface="Arial"/>
              </a:rPr>
              <a:t>or </a:t>
            </a:r>
            <a:r>
              <a:rPr sz="1800" dirty="0">
                <a:latin typeface="Arial"/>
                <a:cs typeface="Arial"/>
              </a:rPr>
              <a:t>former </a:t>
            </a:r>
            <a:r>
              <a:rPr sz="1800" spc="-10" dirty="0">
                <a:latin typeface="Arial"/>
                <a:cs typeface="Arial"/>
              </a:rPr>
              <a:t>employee </a:t>
            </a:r>
            <a:r>
              <a:rPr sz="1800" spc="-5" dirty="0">
                <a:latin typeface="Arial"/>
                <a:cs typeface="Arial"/>
              </a:rPr>
              <a:t>in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19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workplace.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AutoNum type="arabicPeriod"/>
            </a:pPr>
            <a:endParaRPr sz="1850">
              <a:latin typeface="Arial"/>
              <a:cs typeface="Arial"/>
            </a:endParaRPr>
          </a:p>
          <a:p>
            <a:pPr marL="355600" marR="160655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sz="1800" b="1" spc="-5" dirty="0">
                <a:latin typeface="Arial"/>
                <a:cs typeface="Arial"/>
              </a:rPr>
              <a:t>Personal </a:t>
            </a:r>
            <a:r>
              <a:rPr sz="1800" b="1" dirty="0">
                <a:latin typeface="Arial"/>
                <a:cs typeface="Arial"/>
              </a:rPr>
              <a:t>Relationship </a:t>
            </a:r>
            <a:r>
              <a:rPr sz="1800" dirty="0">
                <a:latin typeface="Arial"/>
                <a:cs typeface="Arial"/>
              </a:rPr>
              <a:t>– the </a:t>
            </a:r>
            <a:r>
              <a:rPr sz="1800" spc="-5" dirty="0">
                <a:latin typeface="Arial"/>
                <a:cs typeface="Arial"/>
              </a:rPr>
              <a:t>individual usually does not have a relationship  </a:t>
            </a:r>
            <a:r>
              <a:rPr sz="1800" spc="-15" dirty="0">
                <a:latin typeface="Arial"/>
                <a:cs typeface="Arial"/>
              </a:rPr>
              <a:t>with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20" dirty="0">
                <a:latin typeface="Arial"/>
                <a:cs typeface="Arial"/>
              </a:rPr>
              <a:t>university, </a:t>
            </a:r>
            <a:r>
              <a:rPr sz="1800" spc="-5" dirty="0">
                <a:latin typeface="Arial"/>
                <a:cs typeface="Arial"/>
              </a:rPr>
              <a:t>but has a personal</a:t>
            </a:r>
            <a:r>
              <a:rPr sz="1800" spc="1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relationship.</a:t>
            </a:r>
            <a:endParaRPr sz="180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1454861"/>
            <a:ext cx="646493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University </a:t>
            </a:r>
            <a:r>
              <a:rPr spc="-15" dirty="0"/>
              <a:t>Police </a:t>
            </a:r>
            <a:r>
              <a:rPr spc="-30" dirty="0"/>
              <a:t>at </a:t>
            </a:r>
            <a:r>
              <a:rPr dirty="0"/>
              <a:t>a</a:t>
            </a:r>
            <a:r>
              <a:rPr spc="-65" dirty="0"/>
              <a:t> </a:t>
            </a:r>
            <a:r>
              <a:rPr dirty="0"/>
              <a:t>Glance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2235835"/>
            <a:ext cx="8363584" cy="3379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299720" algn="l"/>
              </a:tabLst>
            </a:pPr>
            <a:r>
              <a:rPr sz="2000" b="1" spc="5" dirty="0">
                <a:latin typeface="Arial"/>
                <a:cs typeface="Arial"/>
              </a:rPr>
              <a:t>Sworn </a:t>
            </a:r>
            <a:r>
              <a:rPr sz="2000" b="1" spc="-5" dirty="0">
                <a:latin typeface="Arial"/>
                <a:cs typeface="Arial"/>
              </a:rPr>
              <a:t>law </a:t>
            </a:r>
            <a:r>
              <a:rPr sz="2000" b="1" dirty="0">
                <a:latin typeface="Arial"/>
                <a:cs typeface="Arial"/>
              </a:rPr>
              <a:t>enforcement</a:t>
            </a:r>
            <a:r>
              <a:rPr sz="2000" b="1" spc="-9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agency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299085" marR="5080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Consisting of uniformed members (42 </a:t>
            </a:r>
            <a:r>
              <a:rPr sz="2000" b="1" spc="-5" dirty="0">
                <a:latin typeface="Arial"/>
                <a:cs typeface="Arial"/>
              </a:rPr>
              <a:t>police </a:t>
            </a:r>
            <a:r>
              <a:rPr sz="2000" b="1" dirty="0">
                <a:latin typeface="Arial"/>
                <a:cs typeface="Arial"/>
              </a:rPr>
              <a:t>officers, 9  supervisors, 5 </a:t>
            </a:r>
            <a:r>
              <a:rPr sz="2000" b="1" spc="-5" dirty="0">
                <a:latin typeface="Arial"/>
                <a:cs typeface="Arial"/>
              </a:rPr>
              <a:t>detectives, </a:t>
            </a:r>
            <a:r>
              <a:rPr sz="2000" b="1" dirty="0">
                <a:latin typeface="Arial"/>
                <a:cs typeface="Arial"/>
              </a:rPr>
              <a:t>and 9 command staff, 65 total</a:t>
            </a:r>
            <a:r>
              <a:rPr sz="2000" b="1" spc="-1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uniformed  members)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Graduates of the Suffolk or Nassau County Police</a:t>
            </a:r>
            <a:r>
              <a:rPr sz="2000" b="1" spc="-2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Academy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299085" marR="40195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2000" b="1" spc="-5" dirty="0">
                <a:latin typeface="Arial"/>
                <a:cs typeface="Arial"/>
              </a:rPr>
              <a:t>Achieved New </a:t>
            </a:r>
            <a:r>
              <a:rPr sz="2000" b="1" spc="-40" dirty="0">
                <a:latin typeface="Arial"/>
                <a:cs typeface="Arial"/>
              </a:rPr>
              <a:t>York </a:t>
            </a:r>
            <a:r>
              <a:rPr sz="2000" b="1" dirty="0">
                <a:latin typeface="Arial"/>
                <a:cs typeface="Arial"/>
              </a:rPr>
              <a:t>State DCJS Reaccreditation in December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of  2020</a:t>
            </a:r>
            <a:endParaRPr sz="20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Font typeface="Wingdings"/>
              <a:buChar char=""/>
              <a:tabLst>
                <a:tab pos="756920" algn="l"/>
              </a:tabLst>
            </a:pPr>
            <a:r>
              <a:rPr sz="2000" b="1" spc="-35" dirty="0">
                <a:latin typeface="Arial"/>
                <a:cs typeface="Arial"/>
              </a:rPr>
              <a:t>110 </a:t>
            </a:r>
            <a:r>
              <a:rPr sz="2000" b="1" dirty="0">
                <a:latin typeface="Arial"/>
                <a:cs typeface="Arial"/>
              </a:rPr>
              <a:t>required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standards</a:t>
            </a:r>
            <a:endParaRPr sz="200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1156207"/>
            <a:ext cx="662241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Workplace Violence</a:t>
            </a:r>
            <a:r>
              <a:rPr spc="-45" dirty="0"/>
              <a:t> </a:t>
            </a:r>
            <a:r>
              <a:rPr spc="-10" dirty="0"/>
              <a:t>Includes: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936191"/>
            <a:ext cx="8177530" cy="36849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Threats of </a:t>
            </a:r>
            <a:r>
              <a:rPr sz="2000" b="1" spc="-5" dirty="0">
                <a:latin typeface="Arial"/>
                <a:cs typeface="Arial"/>
              </a:rPr>
              <a:t>Violence </a:t>
            </a:r>
            <a:r>
              <a:rPr sz="2000" b="1" dirty="0">
                <a:latin typeface="Arial"/>
                <a:cs typeface="Arial"/>
              </a:rPr>
              <a:t>from Co-Workers, Subordinates,</a:t>
            </a:r>
            <a:r>
              <a:rPr sz="2000" b="1" spc="-17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Colleagues,</a:t>
            </a:r>
            <a:endParaRPr sz="20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000" b="1" spc="-5" dirty="0">
                <a:latin typeface="Arial"/>
                <a:cs typeface="Arial"/>
              </a:rPr>
              <a:t>Supervisors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Domestic </a:t>
            </a:r>
            <a:r>
              <a:rPr sz="2000" b="1" spc="-5" dirty="0">
                <a:latin typeface="Arial"/>
                <a:cs typeface="Arial"/>
              </a:rPr>
              <a:t>Violence/Dating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Violence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Stalking and/or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Intimidation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ts val="237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Rapes/Sexual</a:t>
            </a:r>
            <a:r>
              <a:rPr sz="2000" b="1" spc="-1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Assaults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ts val="237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Threating or Obscene Phone</a:t>
            </a:r>
            <a:r>
              <a:rPr sz="2000" b="1" spc="-8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Calls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spc="-5" dirty="0">
                <a:latin typeface="Arial"/>
                <a:cs typeface="Arial"/>
              </a:rPr>
              <a:t>Bullying/Cyber</a:t>
            </a:r>
            <a:r>
              <a:rPr sz="2000" b="1" spc="3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Bullying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Assaults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Stabbings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Suicides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Shootings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Harassment of any</a:t>
            </a:r>
            <a:r>
              <a:rPr sz="2000" b="1" spc="-7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nature</a:t>
            </a:r>
            <a:endParaRPr sz="200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1454861"/>
            <a:ext cx="811466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Root </a:t>
            </a:r>
            <a:r>
              <a:rPr dirty="0"/>
              <a:t>Causes of Workplace</a:t>
            </a:r>
            <a:r>
              <a:rPr spc="150" dirty="0"/>
              <a:t> </a:t>
            </a:r>
            <a:r>
              <a:rPr spc="5" dirty="0"/>
              <a:t>Violence: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2235835"/>
            <a:ext cx="8261350" cy="33718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spc="-20" dirty="0">
                <a:latin typeface="Arial"/>
                <a:cs typeface="Arial"/>
              </a:rPr>
              <a:t>Verbal </a:t>
            </a:r>
            <a:r>
              <a:rPr sz="2000" b="1" dirty="0">
                <a:latin typeface="Arial"/>
                <a:cs typeface="Arial"/>
              </a:rPr>
              <a:t>or </a:t>
            </a:r>
            <a:r>
              <a:rPr sz="2000" b="1" spc="-5" dirty="0">
                <a:latin typeface="Arial"/>
                <a:cs typeface="Arial"/>
              </a:rPr>
              <a:t>Written </a:t>
            </a:r>
            <a:r>
              <a:rPr sz="2000" b="1" dirty="0">
                <a:latin typeface="Arial"/>
                <a:cs typeface="Arial"/>
              </a:rPr>
              <a:t>Counseling/Notice of</a:t>
            </a:r>
            <a:r>
              <a:rPr sz="2000" b="1" spc="-10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Discipline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Poor Performance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Review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Conflict with </a:t>
            </a:r>
            <a:r>
              <a:rPr sz="2000" b="1" spc="-5" dirty="0">
                <a:latin typeface="Arial"/>
                <a:cs typeface="Arial"/>
              </a:rPr>
              <a:t>Co-Workers, </a:t>
            </a:r>
            <a:r>
              <a:rPr sz="2000" b="1" dirty="0">
                <a:latin typeface="Arial"/>
                <a:cs typeface="Arial"/>
              </a:rPr>
              <a:t>Subordinates, Colleagues,</a:t>
            </a:r>
            <a:r>
              <a:rPr sz="2000" b="1" spc="-1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Supervisors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Alcohol/Substance</a:t>
            </a:r>
            <a:r>
              <a:rPr sz="2000" b="1" spc="-10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Abuse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Mental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Illness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Marital/Relationship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Problems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spc="-5" dirty="0">
                <a:latin typeface="Arial"/>
                <a:cs typeface="Arial"/>
              </a:rPr>
              <a:t>Perceived </a:t>
            </a:r>
            <a:r>
              <a:rPr sz="2000" b="1" dirty="0">
                <a:latin typeface="Arial"/>
                <a:cs typeface="Arial"/>
              </a:rPr>
              <a:t>Unfairness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spc="-5" dirty="0">
                <a:latin typeface="Arial"/>
                <a:cs typeface="Arial"/>
              </a:rPr>
              <a:t>Layoff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spc="-15" dirty="0">
                <a:latin typeface="Arial"/>
                <a:cs typeface="Arial"/>
              </a:rPr>
              <a:t>Termination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ts val="237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Financial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Difficulties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ts val="237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Personal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Problems</a:t>
            </a:r>
            <a:endParaRPr sz="200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77948" y="2320544"/>
            <a:ext cx="5387975" cy="2526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4100" dirty="0">
                <a:latin typeface="Arial Black"/>
                <a:cs typeface="Arial Black"/>
              </a:rPr>
              <a:t>Domestic</a:t>
            </a:r>
            <a:r>
              <a:rPr sz="4100" spc="-75" dirty="0">
                <a:latin typeface="Arial Black"/>
                <a:cs typeface="Arial Black"/>
              </a:rPr>
              <a:t> </a:t>
            </a:r>
            <a:r>
              <a:rPr sz="4100" spc="5" dirty="0">
                <a:latin typeface="Arial Black"/>
                <a:cs typeface="Arial Black"/>
              </a:rPr>
              <a:t>Violence  </a:t>
            </a:r>
            <a:r>
              <a:rPr sz="4100" spc="-10" dirty="0">
                <a:latin typeface="Arial Black"/>
                <a:cs typeface="Arial Black"/>
              </a:rPr>
              <a:t>Dating </a:t>
            </a:r>
            <a:r>
              <a:rPr sz="4100" spc="5" dirty="0">
                <a:latin typeface="Arial Black"/>
                <a:cs typeface="Arial Black"/>
              </a:rPr>
              <a:t>Violence  </a:t>
            </a:r>
            <a:r>
              <a:rPr sz="4100" spc="-20" dirty="0">
                <a:latin typeface="Arial Black"/>
                <a:cs typeface="Arial Black"/>
              </a:rPr>
              <a:t>Sexual </a:t>
            </a:r>
            <a:r>
              <a:rPr sz="4100" dirty="0">
                <a:latin typeface="Arial Black"/>
                <a:cs typeface="Arial Black"/>
              </a:rPr>
              <a:t>Assault  </a:t>
            </a:r>
            <a:r>
              <a:rPr sz="4100" spc="-5" dirty="0">
                <a:latin typeface="Arial Black"/>
                <a:cs typeface="Arial Black"/>
              </a:rPr>
              <a:t>Stalking</a:t>
            </a:r>
            <a:endParaRPr sz="41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4939" y="5352999"/>
            <a:ext cx="405257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374265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Dawn</a:t>
            </a:r>
            <a:r>
              <a:rPr sz="1800" b="1" spc="-7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Smallwood  Chief </a:t>
            </a:r>
            <a:r>
              <a:rPr sz="1800" b="1" dirty="0">
                <a:latin typeface="Calibri"/>
                <a:cs typeface="Calibri"/>
              </a:rPr>
              <a:t>of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Police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Assistant </a:t>
            </a:r>
            <a:r>
              <a:rPr sz="1800" b="1" spc="-5" dirty="0">
                <a:latin typeface="Calibri"/>
                <a:cs typeface="Calibri"/>
              </a:rPr>
              <a:t>Vice </a:t>
            </a:r>
            <a:r>
              <a:rPr sz="1800" b="1" spc="-10" dirty="0">
                <a:latin typeface="Calibri"/>
                <a:cs typeface="Calibri"/>
              </a:rPr>
              <a:t>President for </a:t>
            </a:r>
            <a:r>
              <a:rPr sz="1800" b="1" spc="-5" dirty="0">
                <a:latin typeface="Calibri"/>
                <a:cs typeface="Calibri"/>
              </a:rPr>
              <a:t>Campus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Safety</a:t>
            </a:r>
            <a:endParaRPr sz="1800">
              <a:latin typeface="Calibri"/>
              <a:cs typeface="Calibri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Stony </a:t>
            </a:r>
            <a:r>
              <a:rPr spc="10" dirty="0"/>
              <a:t>Brook </a:t>
            </a:r>
            <a:r>
              <a:rPr spc="-25" dirty="0"/>
              <a:t>Policy </a:t>
            </a:r>
            <a:r>
              <a:rPr dirty="0"/>
              <a:t>520: Domestic  Violence and the Workplace</a:t>
            </a:r>
            <a:r>
              <a:rPr spc="-30" dirty="0"/>
              <a:t> </a:t>
            </a:r>
            <a:r>
              <a:rPr spc="-25" dirty="0"/>
              <a:t>Policy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2429002"/>
            <a:ext cx="8395970" cy="35928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299720" algn="l"/>
              </a:tabLst>
            </a:pPr>
            <a:r>
              <a:rPr sz="1800" b="1" spc="-5" dirty="0">
                <a:latin typeface="Arial"/>
                <a:cs typeface="Arial"/>
              </a:rPr>
              <a:t>Domestic violence permeates </a:t>
            </a:r>
            <a:r>
              <a:rPr sz="1800" b="1" dirty="0">
                <a:latin typeface="Arial"/>
                <a:cs typeface="Arial"/>
              </a:rPr>
              <a:t>the </a:t>
            </a:r>
            <a:r>
              <a:rPr sz="1800" b="1" spc="-10" dirty="0">
                <a:latin typeface="Arial"/>
                <a:cs typeface="Arial"/>
              </a:rPr>
              <a:t>lives </a:t>
            </a:r>
            <a:r>
              <a:rPr sz="1800" b="1" dirty="0">
                <a:latin typeface="Arial"/>
                <a:cs typeface="Arial"/>
              </a:rPr>
              <a:t>and </a:t>
            </a:r>
            <a:r>
              <a:rPr sz="1800" b="1" spc="-5" dirty="0">
                <a:latin typeface="Arial"/>
                <a:cs typeface="Arial"/>
              </a:rPr>
              <a:t>compromises </a:t>
            </a:r>
            <a:r>
              <a:rPr sz="1800" b="1" dirty="0">
                <a:latin typeface="Arial"/>
                <a:cs typeface="Arial"/>
              </a:rPr>
              <a:t>the </a:t>
            </a:r>
            <a:r>
              <a:rPr sz="1800" b="1" spc="-5" dirty="0">
                <a:latin typeface="Arial"/>
                <a:cs typeface="Arial"/>
              </a:rPr>
              <a:t>safety </a:t>
            </a:r>
            <a:r>
              <a:rPr sz="1800" b="1" dirty="0">
                <a:latin typeface="Arial"/>
                <a:cs typeface="Arial"/>
              </a:rPr>
              <a:t>of  thousands of </a:t>
            </a:r>
            <a:r>
              <a:rPr sz="1800" b="1" spc="-5" dirty="0">
                <a:latin typeface="Arial"/>
                <a:cs typeface="Arial"/>
              </a:rPr>
              <a:t>New </a:t>
            </a:r>
            <a:r>
              <a:rPr sz="1800" b="1" spc="-35" dirty="0">
                <a:latin typeface="Arial"/>
                <a:cs typeface="Arial"/>
              </a:rPr>
              <a:t>York </a:t>
            </a:r>
            <a:r>
              <a:rPr sz="1800" b="1" spc="-5" dirty="0">
                <a:latin typeface="Arial"/>
                <a:cs typeface="Arial"/>
              </a:rPr>
              <a:t>State employees each </a:t>
            </a:r>
            <a:r>
              <a:rPr sz="1800" b="1" spc="-40" dirty="0">
                <a:latin typeface="Arial"/>
                <a:cs typeface="Arial"/>
              </a:rPr>
              <a:t>day, </a:t>
            </a:r>
            <a:r>
              <a:rPr sz="1800" b="1" spc="5" dirty="0">
                <a:latin typeface="Arial"/>
                <a:cs typeface="Arial"/>
              </a:rPr>
              <a:t>with </a:t>
            </a:r>
            <a:r>
              <a:rPr sz="1800" b="1" spc="-5" dirty="0">
                <a:latin typeface="Arial"/>
                <a:cs typeface="Arial"/>
              </a:rPr>
              <a:t>tragic, destructive,  </a:t>
            </a:r>
            <a:r>
              <a:rPr sz="1800" b="1" dirty="0">
                <a:latin typeface="Arial"/>
                <a:cs typeface="Arial"/>
              </a:rPr>
              <a:t>and often </a:t>
            </a:r>
            <a:r>
              <a:rPr sz="1800" b="1" spc="-5" dirty="0">
                <a:latin typeface="Arial"/>
                <a:cs typeface="Arial"/>
              </a:rPr>
              <a:t>fatal results.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Wingdings"/>
              <a:buChar char=""/>
            </a:pPr>
            <a:endParaRPr sz="1850">
              <a:latin typeface="Arial"/>
              <a:cs typeface="Arial"/>
            </a:endParaRPr>
          </a:p>
          <a:p>
            <a:pPr marL="299085" marR="165100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b="1" spc="-5" dirty="0">
                <a:latin typeface="Arial"/>
                <a:cs typeface="Arial"/>
              </a:rPr>
              <a:t>Domestic </a:t>
            </a:r>
            <a:r>
              <a:rPr sz="1800" b="1" spc="-10" dirty="0">
                <a:latin typeface="Arial"/>
                <a:cs typeface="Arial"/>
              </a:rPr>
              <a:t>violence </a:t>
            </a:r>
            <a:r>
              <a:rPr sz="1800" b="1" spc="-5" dirty="0">
                <a:latin typeface="Arial"/>
                <a:cs typeface="Arial"/>
              </a:rPr>
              <a:t>occurs </a:t>
            </a:r>
            <a:r>
              <a:rPr sz="1800" b="1" spc="5" dirty="0">
                <a:latin typeface="Arial"/>
                <a:cs typeface="Arial"/>
              </a:rPr>
              <a:t>within </a:t>
            </a:r>
            <a:r>
              <a:rPr sz="1800" b="1" dirty="0">
                <a:latin typeface="Arial"/>
                <a:cs typeface="Arial"/>
              </a:rPr>
              <a:t>a </a:t>
            </a:r>
            <a:r>
              <a:rPr sz="1800" b="1" spc="10" dirty="0">
                <a:latin typeface="Arial"/>
                <a:cs typeface="Arial"/>
              </a:rPr>
              <a:t>wide </a:t>
            </a:r>
            <a:r>
              <a:rPr sz="1800" b="1" spc="-5" dirty="0">
                <a:latin typeface="Arial"/>
                <a:cs typeface="Arial"/>
              </a:rPr>
              <a:t>spectrum </a:t>
            </a:r>
            <a:r>
              <a:rPr sz="1800" b="1" dirty="0">
                <a:latin typeface="Arial"/>
                <a:cs typeface="Arial"/>
              </a:rPr>
              <a:t>of relationships,  including </a:t>
            </a:r>
            <a:r>
              <a:rPr sz="1800" b="1" spc="-5" dirty="0">
                <a:latin typeface="Arial"/>
                <a:cs typeface="Arial"/>
              </a:rPr>
              <a:t>married </a:t>
            </a:r>
            <a:r>
              <a:rPr sz="1800" b="1" dirty="0">
                <a:latin typeface="Arial"/>
                <a:cs typeface="Arial"/>
              </a:rPr>
              <a:t>and </a:t>
            </a:r>
            <a:r>
              <a:rPr sz="1800" b="1" spc="-5" dirty="0">
                <a:latin typeface="Arial"/>
                <a:cs typeface="Arial"/>
              </a:rPr>
              <a:t>formerly married couples, </a:t>
            </a:r>
            <a:r>
              <a:rPr sz="1800" b="1" dirty="0">
                <a:latin typeface="Arial"/>
                <a:cs typeface="Arial"/>
              </a:rPr>
              <a:t>couples </a:t>
            </a:r>
            <a:r>
              <a:rPr sz="1800" b="1" spc="5" dirty="0">
                <a:latin typeface="Arial"/>
                <a:cs typeface="Arial"/>
              </a:rPr>
              <a:t>with </a:t>
            </a:r>
            <a:r>
              <a:rPr sz="1800" b="1" dirty="0">
                <a:latin typeface="Arial"/>
                <a:cs typeface="Arial"/>
              </a:rPr>
              <a:t>children in  common, couples </a:t>
            </a:r>
            <a:r>
              <a:rPr sz="1800" b="1" spc="10" dirty="0">
                <a:latin typeface="Arial"/>
                <a:cs typeface="Arial"/>
              </a:rPr>
              <a:t>who </a:t>
            </a:r>
            <a:r>
              <a:rPr sz="1800" b="1" spc="-10" dirty="0">
                <a:latin typeface="Arial"/>
                <a:cs typeface="Arial"/>
              </a:rPr>
              <a:t>live </a:t>
            </a:r>
            <a:r>
              <a:rPr sz="1800" b="1" dirty="0">
                <a:latin typeface="Arial"/>
                <a:cs typeface="Arial"/>
              </a:rPr>
              <a:t>together or </a:t>
            </a:r>
            <a:r>
              <a:rPr sz="1800" b="1" spc="-15" dirty="0">
                <a:latin typeface="Arial"/>
                <a:cs typeface="Arial"/>
              </a:rPr>
              <a:t>have </a:t>
            </a:r>
            <a:r>
              <a:rPr sz="1800" b="1" spc="-10" dirty="0">
                <a:latin typeface="Arial"/>
                <a:cs typeface="Arial"/>
              </a:rPr>
              <a:t>lived </a:t>
            </a:r>
            <a:r>
              <a:rPr sz="1800" b="1" spc="-15" dirty="0">
                <a:latin typeface="Arial"/>
                <a:cs typeface="Arial"/>
              </a:rPr>
              <a:t>together, </a:t>
            </a:r>
            <a:r>
              <a:rPr sz="1800" b="1" spc="-40" dirty="0">
                <a:latin typeface="Arial"/>
                <a:cs typeface="Arial"/>
              </a:rPr>
              <a:t>gay, </a:t>
            </a:r>
            <a:r>
              <a:rPr sz="1800" b="1" spc="-5" dirty="0">
                <a:latin typeface="Arial"/>
                <a:cs typeface="Arial"/>
              </a:rPr>
              <a:t>lesbian,  bisexual </a:t>
            </a:r>
            <a:r>
              <a:rPr sz="1800" b="1" dirty="0">
                <a:latin typeface="Arial"/>
                <a:cs typeface="Arial"/>
              </a:rPr>
              <a:t>and </a:t>
            </a:r>
            <a:r>
              <a:rPr sz="1800" b="1" spc="-5" dirty="0">
                <a:latin typeface="Arial"/>
                <a:cs typeface="Arial"/>
              </a:rPr>
              <a:t>transgender </a:t>
            </a:r>
            <a:r>
              <a:rPr sz="1800" b="1" dirty="0">
                <a:latin typeface="Arial"/>
                <a:cs typeface="Arial"/>
              </a:rPr>
              <a:t>couples, </a:t>
            </a:r>
            <a:r>
              <a:rPr sz="1800" b="1" spc="-5" dirty="0">
                <a:latin typeface="Arial"/>
                <a:cs typeface="Arial"/>
              </a:rPr>
              <a:t>and </a:t>
            </a:r>
            <a:r>
              <a:rPr sz="1800" b="1" dirty="0">
                <a:latin typeface="Arial"/>
                <a:cs typeface="Arial"/>
              </a:rPr>
              <a:t>couples </a:t>
            </a:r>
            <a:r>
              <a:rPr sz="1800" b="1" spc="5" dirty="0">
                <a:latin typeface="Arial"/>
                <a:cs typeface="Arial"/>
              </a:rPr>
              <a:t>who </a:t>
            </a:r>
            <a:r>
              <a:rPr sz="1800" b="1" spc="-5" dirty="0">
                <a:latin typeface="Arial"/>
                <a:cs typeface="Arial"/>
              </a:rPr>
              <a:t>are </a:t>
            </a:r>
            <a:r>
              <a:rPr sz="1800" b="1" dirty="0">
                <a:latin typeface="Arial"/>
                <a:cs typeface="Arial"/>
              </a:rPr>
              <a:t>dating or </a:t>
            </a:r>
            <a:r>
              <a:rPr sz="1800" b="1" spc="10" dirty="0">
                <a:latin typeface="Arial"/>
                <a:cs typeface="Arial"/>
              </a:rPr>
              <a:t>who  </a:t>
            </a:r>
            <a:r>
              <a:rPr sz="1800" b="1" spc="-15" dirty="0">
                <a:latin typeface="Arial"/>
                <a:cs typeface="Arial"/>
              </a:rPr>
              <a:t>have </a:t>
            </a:r>
            <a:r>
              <a:rPr sz="1800" b="1" dirty="0">
                <a:latin typeface="Arial"/>
                <a:cs typeface="Arial"/>
              </a:rPr>
              <a:t>dated in the</a:t>
            </a:r>
            <a:r>
              <a:rPr sz="1800" b="1" spc="4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past.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1850">
              <a:latin typeface="Arial"/>
              <a:cs typeface="Arial"/>
            </a:endParaRPr>
          </a:p>
          <a:p>
            <a:pPr marL="299085" marR="15303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b="1" dirty="0">
                <a:latin typeface="Arial"/>
                <a:cs typeface="Arial"/>
              </a:rPr>
              <a:t>The </a:t>
            </a:r>
            <a:r>
              <a:rPr sz="1800" b="1" spc="-20" dirty="0">
                <a:latin typeface="Arial"/>
                <a:cs typeface="Arial"/>
              </a:rPr>
              <a:t>University, </a:t>
            </a:r>
            <a:r>
              <a:rPr sz="1800" b="1" dirty="0">
                <a:latin typeface="Arial"/>
                <a:cs typeface="Arial"/>
              </a:rPr>
              <a:t>to the </a:t>
            </a:r>
            <a:r>
              <a:rPr sz="1800" b="1" spc="-5" dirty="0">
                <a:latin typeface="Arial"/>
                <a:cs typeface="Arial"/>
              </a:rPr>
              <a:t>fullest extent </a:t>
            </a:r>
            <a:r>
              <a:rPr sz="1800" b="1" dirty="0">
                <a:latin typeface="Arial"/>
                <a:cs typeface="Arial"/>
              </a:rPr>
              <a:t>possible </a:t>
            </a:r>
            <a:r>
              <a:rPr sz="1800" b="1" spc="5" dirty="0">
                <a:latin typeface="Arial"/>
                <a:cs typeface="Arial"/>
              </a:rPr>
              <a:t>will </a:t>
            </a:r>
            <a:r>
              <a:rPr sz="1800" b="1" spc="-5" dirty="0">
                <a:latin typeface="Arial"/>
                <a:cs typeface="Arial"/>
              </a:rPr>
              <a:t>take all </a:t>
            </a:r>
            <a:r>
              <a:rPr sz="1800" b="1" dirty="0">
                <a:latin typeface="Arial"/>
                <a:cs typeface="Arial"/>
              </a:rPr>
              <a:t>appropriate  </a:t>
            </a:r>
            <a:r>
              <a:rPr sz="1800" b="1" spc="-5" dirty="0">
                <a:latin typeface="Arial"/>
                <a:cs typeface="Arial"/>
              </a:rPr>
              <a:t>actions </a:t>
            </a:r>
            <a:r>
              <a:rPr sz="1800" b="1" dirty="0">
                <a:latin typeface="Arial"/>
                <a:cs typeface="Arial"/>
              </a:rPr>
              <a:t>to promote </a:t>
            </a:r>
            <a:r>
              <a:rPr sz="1800" b="1" spc="-5" dirty="0">
                <a:latin typeface="Arial"/>
                <a:cs typeface="Arial"/>
              </a:rPr>
              <a:t>safety </a:t>
            </a:r>
            <a:r>
              <a:rPr sz="1800" b="1" dirty="0">
                <a:latin typeface="Arial"/>
                <a:cs typeface="Arial"/>
              </a:rPr>
              <a:t>in the workplace and </a:t>
            </a:r>
            <a:r>
              <a:rPr sz="1800" b="1" spc="-5" dirty="0">
                <a:latin typeface="Arial"/>
                <a:cs typeface="Arial"/>
              </a:rPr>
              <a:t>respond </a:t>
            </a:r>
            <a:r>
              <a:rPr sz="1800" b="1" spc="-10" dirty="0">
                <a:latin typeface="Arial"/>
                <a:cs typeface="Arial"/>
              </a:rPr>
              <a:t>effectively </a:t>
            </a:r>
            <a:r>
              <a:rPr sz="1800" b="1" dirty="0">
                <a:latin typeface="Arial"/>
                <a:cs typeface="Arial"/>
              </a:rPr>
              <a:t>to the  </a:t>
            </a:r>
            <a:r>
              <a:rPr sz="1800" b="1" spc="-5" dirty="0">
                <a:latin typeface="Arial"/>
                <a:cs typeface="Arial"/>
              </a:rPr>
              <a:t>needs </a:t>
            </a:r>
            <a:r>
              <a:rPr sz="1800" b="1" dirty="0">
                <a:latin typeface="Arial"/>
                <a:cs typeface="Arial"/>
              </a:rPr>
              <a:t>of </a:t>
            </a:r>
            <a:r>
              <a:rPr sz="1800" b="1" spc="-10" dirty="0">
                <a:latin typeface="Arial"/>
                <a:cs typeface="Arial"/>
              </a:rPr>
              <a:t>victims </a:t>
            </a:r>
            <a:r>
              <a:rPr sz="1800" b="1" dirty="0">
                <a:latin typeface="Arial"/>
                <a:cs typeface="Arial"/>
              </a:rPr>
              <a:t>of </a:t>
            </a:r>
            <a:r>
              <a:rPr sz="1800" b="1" spc="-5" dirty="0">
                <a:latin typeface="Arial"/>
                <a:cs typeface="Arial"/>
              </a:rPr>
              <a:t>domestic</a:t>
            </a:r>
            <a:r>
              <a:rPr sz="1800" b="1" spc="4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violence.</a:t>
            </a:r>
            <a:endParaRPr sz="180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1454861"/>
            <a:ext cx="7617459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Definitions </a:t>
            </a:r>
            <a:r>
              <a:rPr spc="-20" dirty="0"/>
              <a:t>for </a:t>
            </a:r>
            <a:r>
              <a:rPr dirty="0"/>
              <a:t>Domestic</a:t>
            </a:r>
            <a:r>
              <a:rPr spc="-55" dirty="0"/>
              <a:t> </a:t>
            </a:r>
            <a:r>
              <a:rPr spc="5" dirty="0"/>
              <a:t>Violence: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2237359"/>
            <a:ext cx="8426450" cy="3043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132080" indent="-28702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299720" algn="l"/>
              </a:tabLst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Domestic Violence</a:t>
            </a:r>
            <a:r>
              <a:rPr sz="1800" b="1" spc="-5" dirty="0">
                <a:latin typeface="Arial"/>
                <a:cs typeface="Arial"/>
              </a:rPr>
              <a:t>: A pattern </a:t>
            </a:r>
            <a:r>
              <a:rPr sz="1800" b="1" dirty="0">
                <a:latin typeface="Arial"/>
                <a:cs typeface="Arial"/>
              </a:rPr>
              <a:t>of </a:t>
            </a:r>
            <a:r>
              <a:rPr sz="1800" b="1" spc="-10" dirty="0">
                <a:latin typeface="Arial"/>
                <a:cs typeface="Arial"/>
              </a:rPr>
              <a:t>coercive </a:t>
            </a:r>
            <a:r>
              <a:rPr sz="1800" b="1" spc="-5" dirty="0">
                <a:latin typeface="Arial"/>
                <a:cs typeface="Arial"/>
              </a:rPr>
              <a:t>tactics, </a:t>
            </a:r>
            <a:r>
              <a:rPr sz="1800" b="1" spc="5" dirty="0">
                <a:latin typeface="Arial"/>
                <a:cs typeface="Arial"/>
              </a:rPr>
              <a:t>which </a:t>
            </a:r>
            <a:r>
              <a:rPr sz="1800" b="1" spc="-5" dirty="0">
                <a:latin typeface="Arial"/>
                <a:cs typeface="Arial"/>
              </a:rPr>
              <a:t>can </a:t>
            </a:r>
            <a:r>
              <a:rPr sz="1800" b="1" dirty="0">
                <a:latin typeface="Arial"/>
                <a:cs typeface="Arial"/>
              </a:rPr>
              <a:t>include  </a:t>
            </a:r>
            <a:r>
              <a:rPr sz="1800" b="1" spc="-5" dirty="0">
                <a:latin typeface="Arial"/>
                <a:cs typeface="Arial"/>
              </a:rPr>
              <a:t>physical, psychological, sexual, economic </a:t>
            </a:r>
            <a:r>
              <a:rPr sz="1800" b="1" dirty="0">
                <a:latin typeface="Arial"/>
                <a:cs typeface="Arial"/>
              </a:rPr>
              <a:t>and emotional </a:t>
            </a:r>
            <a:r>
              <a:rPr sz="1800" b="1" spc="-5" dirty="0">
                <a:latin typeface="Arial"/>
                <a:cs typeface="Arial"/>
              </a:rPr>
              <a:t>abuse,  perpetrated </a:t>
            </a:r>
            <a:r>
              <a:rPr sz="1800" b="1" dirty="0">
                <a:latin typeface="Arial"/>
                <a:cs typeface="Arial"/>
              </a:rPr>
              <a:t>by one </a:t>
            </a:r>
            <a:r>
              <a:rPr sz="1800" b="1" spc="-5" dirty="0">
                <a:latin typeface="Arial"/>
                <a:cs typeface="Arial"/>
              </a:rPr>
              <a:t>person against an </a:t>
            </a:r>
            <a:r>
              <a:rPr sz="1800" b="1" dirty="0">
                <a:latin typeface="Arial"/>
                <a:cs typeface="Arial"/>
              </a:rPr>
              <a:t>adult intimate </a:t>
            </a:r>
            <a:r>
              <a:rPr sz="1800" b="1" spc="-15" dirty="0">
                <a:latin typeface="Arial"/>
                <a:cs typeface="Arial"/>
              </a:rPr>
              <a:t>partner, </a:t>
            </a:r>
            <a:r>
              <a:rPr sz="1800" b="1" spc="5" dirty="0">
                <a:latin typeface="Arial"/>
                <a:cs typeface="Arial"/>
              </a:rPr>
              <a:t>with </a:t>
            </a:r>
            <a:r>
              <a:rPr sz="1800" b="1" dirty="0">
                <a:latin typeface="Arial"/>
                <a:cs typeface="Arial"/>
              </a:rPr>
              <a:t>the goal  of </a:t>
            </a:r>
            <a:r>
              <a:rPr sz="1800" b="1" spc="-5" dirty="0">
                <a:latin typeface="Arial"/>
                <a:cs typeface="Arial"/>
              </a:rPr>
              <a:t>establishing and maintaining </a:t>
            </a:r>
            <a:r>
              <a:rPr sz="1800" b="1" dirty="0">
                <a:latin typeface="Arial"/>
                <a:cs typeface="Arial"/>
              </a:rPr>
              <a:t>power </a:t>
            </a:r>
            <a:r>
              <a:rPr sz="1800" b="1" spc="-5" dirty="0">
                <a:latin typeface="Arial"/>
                <a:cs typeface="Arial"/>
              </a:rPr>
              <a:t>and control </a:t>
            </a:r>
            <a:r>
              <a:rPr sz="1800" b="1" spc="-15" dirty="0">
                <a:latin typeface="Arial"/>
                <a:cs typeface="Arial"/>
              </a:rPr>
              <a:t>over </a:t>
            </a:r>
            <a:r>
              <a:rPr sz="1800" b="1" dirty="0">
                <a:latin typeface="Arial"/>
                <a:cs typeface="Arial"/>
              </a:rPr>
              <a:t>the</a:t>
            </a:r>
            <a:r>
              <a:rPr sz="1800" b="1" spc="2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victim.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Wingdings"/>
              <a:buChar char=""/>
            </a:pPr>
            <a:endParaRPr sz="1850">
              <a:latin typeface="Arial"/>
              <a:cs typeface="Arial"/>
            </a:endParaRPr>
          </a:p>
          <a:p>
            <a:pPr marL="299085" marR="5080" indent="-28702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299720" algn="l"/>
              </a:tabLst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Intimate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Partner</a:t>
            </a:r>
            <a:r>
              <a:rPr sz="1800" b="1" spc="-5" dirty="0">
                <a:latin typeface="Arial"/>
                <a:cs typeface="Arial"/>
              </a:rPr>
              <a:t>: </a:t>
            </a:r>
            <a:r>
              <a:rPr sz="1800" b="1" dirty="0">
                <a:latin typeface="Arial"/>
                <a:cs typeface="Arial"/>
              </a:rPr>
              <a:t>Includes </a:t>
            </a:r>
            <a:r>
              <a:rPr sz="1800" b="1" spc="-5" dirty="0">
                <a:latin typeface="Arial"/>
                <a:cs typeface="Arial"/>
              </a:rPr>
              <a:t>persons </a:t>
            </a:r>
            <a:r>
              <a:rPr sz="1800" b="1" dirty="0">
                <a:latin typeface="Arial"/>
                <a:cs typeface="Arial"/>
              </a:rPr>
              <a:t>legally </a:t>
            </a:r>
            <a:r>
              <a:rPr sz="1800" b="1" spc="-5" dirty="0">
                <a:latin typeface="Arial"/>
                <a:cs typeface="Arial"/>
              </a:rPr>
              <a:t>married </a:t>
            </a:r>
            <a:r>
              <a:rPr sz="1800" b="1" dirty="0">
                <a:latin typeface="Arial"/>
                <a:cs typeface="Arial"/>
              </a:rPr>
              <a:t>to one </a:t>
            </a:r>
            <a:r>
              <a:rPr sz="1800" b="1" spc="-5" dirty="0">
                <a:latin typeface="Arial"/>
                <a:cs typeface="Arial"/>
              </a:rPr>
              <a:t>another; persons  formerly married </a:t>
            </a:r>
            <a:r>
              <a:rPr sz="1800" b="1" dirty="0">
                <a:latin typeface="Arial"/>
                <a:cs typeface="Arial"/>
              </a:rPr>
              <a:t>to one </a:t>
            </a:r>
            <a:r>
              <a:rPr sz="1800" b="1" spc="-5" dirty="0">
                <a:latin typeface="Arial"/>
                <a:cs typeface="Arial"/>
              </a:rPr>
              <a:t>another; persons </a:t>
            </a:r>
            <a:r>
              <a:rPr sz="1800" b="1" spc="10" dirty="0">
                <a:latin typeface="Arial"/>
                <a:cs typeface="Arial"/>
              </a:rPr>
              <a:t>who </a:t>
            </a:r>
            <a:r>
              <a:rPr sz="1800" b="1" spc="-15" dirty="0">
                <a:latin typeface="Arial"/>
                <a:cs typeface="Arial"/>
              </a:rPr>
              <a:t>have </a:t>
            </a:r>
            <a:r>
              <a:rPr sz="1800" b="1" spc="-5" dirty="0">
                <a:latin typeface="Arial"/>
                <a:cs typeface="Arial"/>
              </a:rPr>
              <a:t>a child </a:t>
            </a:r>
            <a:r>
              <a:rPr sz="1800" b="1" dirty="0">
                <a:latin typeface="Arial"/>
                <a:cs typeface="Arial"/>
              </a:rPr>
              <a:t>in common,  </a:t>
            </a:r>
            <a:r>
              <a:rPr sz="1800" b="1" spc="-5" dirty="0">
                <a:latin typeface="Arial"/>
                <a:cs typeface="Arial"/>
              </a:rPr>
              <a:t>regardless </a:t>
            </a:r>
            <a:r>
              <a:rPr sz="1800" b="1" dirty="0">
                <a:latin typeface="Arial"/>
                <a:cs typeface="Arial"/>
              </a:rPr>
              <a:t>of </a:t>
            </a:r>
            <a:r>
              <a:rPr sz="1800" b="1" spc="5" dirty="0">
                <a:latin typeface="Arial"/>
                <a:cs typeface="Arial"/>
              </a:rPr>
              <a:t>whether </a:t>
            </a:r>
            <a:r>
              <a:rPr sz="1800" b="1" spc="-5" dirty="0">
                <a:latin typeface="Arial"/>
                <a:cs typeface="Arial"/>
              </a:rPr>
              <a:t>such persons are married </a:t>
            </a:r>
            <a:r>
              <a:rPr sz="1800" b="1" dirty="0">
                <a:latin typeface="Arial"/>
                <a:cs typeface="Arial"/>
              </a:rPr>
              <a:t>or </a:t>
            </a:r>
            <a:r>
              <a:rPr sz="1800" b="1" spc="-15" dirty="0">
                <a:latin typeface="Arial"/>
                <a:cs typeface="Arial"/>
              </a:rPr>
              <a:t>have </a:t>
            </a:r>
            <a:r>
              <a:rPr sz="1800" b="1" spc="-10" dirty="0">
                <a:latin typeface="Arial"/>
                <a:cs typeface="Arial"/>
              </a:rPr>
              <a:t>lived </a:t>
            </a:r>
            <a:r>
              <a:rPr sz="1800" b="1" dirty="0">
                <a:latin typeface="Arial"/>
                <a:cs typeface="Arial"/>
              </a:rPr>
              <a:t>together </a:t>
            </a:r>
            <a:r>
              <a:rPr sz="1800" b="1" spc="-5" dirty="0">
                <a:latin typeface="Arial"/>
                <a:cs typeface="Arial"/>
              </a:rPr>
              <a:t>at  any time, couples </a:t>
            </a:r>
            <a:r>
              <a:rPr sz="1800" b="1" spc="10" dirty="0">
                <a:latin typeface="Arial"/>
                <a:cs typeface="Arial"/>
              </a:rPr>
              <a:t>who </a:t>
            </a:r>
            <a:r>
              <a:rPr sz="1800" b="1" spc="-5" dirty="0">
                <a:latin typeface="Arial"/>
                <a:cs typeface="Arial"/>
              </a:rPr>
              <a:t>are </a:t>
            </a:r>
            <a:r>
              <a:rPr sz="1800" b="1" dirty="0">
                <a:latin typeface="Arial"/>
                <a:cs typeface="Arial"/>
              </a:rPr>
              <a:t>in </a:t>
            </a:r>
            <a:r>
              <a:rPr sz="1800" b="1" spc="-5" dirty="0">
                <a:latin typeface="Arial"/>
                <a:cs typeface="Arial"/>
              </a:rPr>
              <a:t>an intimate </a:t>
            </a:r>
            <a:r>
              <a:rPr sz="1800" b="1" dirty="0">
                <a:latin typeface="Arial"/>
                <a:cs typeface="Arial"/>
              </a:rPr>
              <a:t>relationship, including but not  limited to, couples </a:t>
            </a:r>
            <a:r>
              <a:rPr sz="1800" b="1" spc="10" dirty="0">
                <a:latin typeface="Arial"/>
                <a:cs typeface="Arial"/>
              </a:rPr>
              <a:t>who </a:t>
            </a:r>
            <a:r>
              <a:rPr sz="1800" b="1" spc="-10" dirty="0">
                <a:latin typeface="Arial"/>
                <a:cs typeface="Arial"/>
              </a:rPr>
              <a:t>live </a:t>
            </a:r>
            <a:r>
              <a:rPr sz="1800" b="1" dirty="0">
                <a:latin typeface="Arial"/>
                <a:cs typeface="Arial"/>
              </a:rPr>
              <a:t>together or </a:t>
            </a:r>
            <a:r>
              <a:rPr sz="1800" b="1" spc="-15" dirty="0">
                <a:latin typeface="Arial"/>
                <a:cs typeface="Arial"/>
              </a:rPr>
              <a:t>have </a:t>
            </a:r>
            <a:r>
              <a:rPr sz="1800" b="1" spc="-10" dirty="0">
                <a:latin typeface="Arial"/>
                <a:cs typeface="Arial"/>
              </a:rPr>
              <a:t>lived </a:t>
            </a:r>
            <a:r>
              <a:rPr sz="1800" b="1" spc="-15" dirty="0">
                <a:latin typeface="Arial"/>
                <a:cs typeface="Arial"/>
              </a:rPr>
              <a:t>together, </a:t>
            </a:r>
            <a:r>
              <a:rPr sz="1800" b="1" dirty="0">
                <a:latin typeface="Arial"/>
                <a:cs typeface="Arial"/>
              </a:rPr>
              <a:t>or </a:t>
            </a:r>
            <a:r>
              <a:rPr sz="1800" b="1" spc="-5" dirty="0">
                <a:latin typeface="Arial"/>
                <a:cs typeface="Arial"/>
              </a:rPr>
              <a:t>persons  </a:t>
            </a:r>
            <a:r>
              <a:rPr sz="1800" b="1" spc="5" dirty="0">
                <a:latin typeface="Arial"/>
                <a:cs typeface="Arial"/>
              </a:rPr>
              <a:t>who </a:t>
            </a:r>
            <a:r>
              <a:rPr sz="1800" b="1" spc="-5" dirty="0">
                <a:latin typeface="Arial"/>
                <a:cs typeface="Arial"/>
              </a:rPr>
              <a:t>are </a:t>
            </a:r>
            <a:r>
              <a:rPr sz="1800" b="1" dirty="0">
                <a:latin typeface="Arial"/>
                <a:cs typeface="Arial"/>
              </a:rPr>
              <a:t>dating or </a:t>
            </a:r>
            <a:r>
              <a:rPr sz="1800" b="1" spc="10" dirty="0">
                <a:latin typeface="Arial"/>
                <a:cs typeface="Arial"/>
              </a:rPr>
              <a:t>who </a:t>
            </a:r>
            <a:r>
              <a:rPr sz="1800" b="1" spc="-15" dirty="0">
                <a:latin typeface="Arial"/>
                <a:cs typeface="Arial"/>
              </a:rPr>
              <a:t>have </a:t>
            </a:r>
            <a:r>
              <a:rPr sz="1800" b="1" dirty="0">
                <a:latin typeface="Arial"/>
                <a:cs typeface="Arial"/>
              </a:rPr>
              <a:t>dated in the </a:t>
            </a:r>
            <a:r>
              <a:rPr sz="1800" b="1" spc="-5" dirty="0">
                <a:latin typeface="Arial"/>
                <a:cs typeface="Arial"/>
              </a:rPr>
              <a:t>past, </a:t>
            </a:r>
            <a:r>
              <a:rPr sz="1800" b="1" dirty="0">
                <a:latin typeface="Arial"/>
                <a:cs typeface="Arial"/>
              </a:rPr>
              <a:t>including </a:t>
            </a:r>
            <a:r>
              <a:rPr sz="1800" b="1" spc="-5" dirty="0">
                <a:latin typeface="Arial"/>
                <a:cs typeface="Arial"/>
              </a:rPr>
              <a:t>same sex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couples.</a:t>
            </a:r>
            <a:endParaRPr sz="180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1454861"/>
            <a:ext cx="7617459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Definitions </a:t>
            </a:r>
            <a:r>
              <a:rPr spc="-20" dirty="0"/>
              <a:t>for </a:t>
            </a:r>
            <a:r>
              <a:rPr dirty="0"/>
              <a:t>Domestic</a:t>
            </a:r>
            <a:r>
              <a:rPr spc="-55" dirty="0"/>
              <a:t> </a:t>
            </a:r>
            <a:r>
              <a:rPr spc="5" dirty="0"/>
              <a:t>Violence: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2235835"/>
            <a:ext cx="8344534" cy="2160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Abuser</a:t>
            </a:r>
            <a:r>
              <a:rPr sz="2000" b="1" dirty="0">
                <a:latin typeface="Arial"/>
                <a:cs typeface="Arial"/>
              </a:rPr>
              <a:t>: A person </a:t>
            </a:r>
            <a:r>
              <a:rPr sz="2000" b="1" spc="10" dirty="0">
                <a:latin typeface="Arial"/>
                <a:cs typeface="Arial"/>
              </a:rPr>
              <a:t>who </a:t>
            </a:r>
            <a:r>
              <a:rPr sz="2000" b="1" dirty="0">
                <a:latin typeface="Arial"/>
                <a:cs typeface="Arial"/>
              </a:rPr>
              <a:t>perpetrates a pattern of </a:t>
            </a:r>
            <a:r>
              <a:rPr sz="2000" b="1" spc="-5" dirty="0">
                <a:latin typeface="Arial"/>
                <a:cs typeface="Arial"/>
              </a:rPr>
              <a:t>coercive </a:t>
            </a:r>
            <a:r>
              <a:rPr sz="2000" b="1" dirty="0">
                <a:latin typeface="Arial"/>
                <a:cs typeface="Arial"/>
              </a:rPr>
              <a:t>tactics  </a:t>
            </a:r>
            <a:r>
              <a:rPr sz="2000" b="1" spc="5" dirty="0">
                <a:latin typeface="Arial"/>
                <a:cs typeface="Arial"/>
              </a:rPr>
              <a:t>which </a:t>
            </a:r>
            <a:r>
              <a:rPr sz="2000" b="1" dirty="0">
                <a:latin typeface="Arial"/>
                <a:cs typeface="Arial"/>
              </a:rPr>
              <a:t>can include </a:t>
            </a:r>
            <a:r>
              <a:rPr sz="2000" b="1" spc="-5" dirty="0">
                <a:latin typeface="Arial"/>
                <a:cs typeface="Arial"/>
              </a:rPr>
              <a:t>physical, psychological, </a:t>
            </a:r>
            <a:r>
              <a:rPr sz="2000" b="1" dirty="0">
                <a:latin typeface="Arial"/>
                <a:cs typeface="Arial"/>
              </a:rPr>
              <a:t>sexual, economic, and  emotional abuse against an adult intimate </a:t>
            </a:r>
            <a:r>
              <a:rPr sz="2000" b="1" spc="-15" dirty="0">
                <a:latin typeface="Arial"/>
                <a:cs typeface="Arial"/>
              </a:rPr>
              <a:t>partner, </a:t>
            </a:r>
            <a:r>
              <a:rPr sz="2000" b="1" dirty="0">
                <a:latin typeface="Arial"/>
                <a:cs typeface="Arial"/>
              </a:rPr>
              <a:t>with the goal</a:t>
            </a:r>
            <a:r>
              <a:rPr sz="2000" b="1" spc="-2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of  establishing and maintaining </a:t>
            </a:r>
            <a:r>
              <a:rPr sz="2000" b="1" spc="5" dirty="0">
                <a:latin typeface="Arial"/>
                <a:cs typeface="Arial"/>
              </a:rPr>
              <a:t>power </a:t>
            </a:r>
            <a:r>
              <a:rPr sz="2000" b="1" dirty="0">
                <a:latin typeface="Arial"/>
                <a:cs typeface="Arial"/>
              </a:rPr>
              <a:t>and control </a:t>
            </a:r>
            <a:r>
              <a:rPr sz="2000" b="1" spc="-5" dirty="0">
                <a:latin typeface="Arial"/>
                <a:cs typeface="Arial"/>
              </a:rPr>
              <a:t>over </a:t>
            </a:r>
            <a:r>
              <a:rPr sz="2000" b="1" dirty="0">
                <a:latin typeface="Arial"/>
                <a:cs typeface="Arial"/>
              </a:rPr>
              <a:t>the</a:t>
            </a:r>
            <a:r>
              <a:rPr sz="2000" b="1" spc="-18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victim.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355600" marR="667385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Victim</a:t>
            </a:r>
            <a:r>
              <a:rPr sz="2000" b="1" spc="-10" dirty="0">
                <a:latin typeface="Arial"/>
                <a:cs typeface="Arial"/>
              </a:rPr>
              <a:t>: </a:t>
            </a:r>
            <a:r>
              <a:rPr sz="2000" b="1" dirty="0">
                <a:latin typeface="Arial"/>
                <a:cs typeface="Arial"/>
              </a:rPr>
              <a:t>The person against </a:t>
            </a:r>
            <a:r>
              <a:rPr sz="2000" b="1" spc="5" dirty="0">
                <a:latin typeface="Arial"/>
                <a:cs typeface="Arial"/>
              </a:rPr>
              <a:t>whom </a:t>
            </a:r>
            <a:r>
              <a:rPr sz="2000" b="1" dirty="0">
                <a:latin typeface="Arial"/>
                <a:cs typeface="Arial"/>
              </a:rPr>
              <a:t>an abuser directs</a:t>
            </a:r>
            <a:r>
              <a:rPr sz="2000" b="1" spc="-14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coercive  </a:t>
            </a:r>
            <a:r>
              <a:rPr sz="2000" b="1" dirty="0">
                <a:latin typeface="Arial"/>
                <a:cs typeface="Arial"/>
              </a:rPr>
              <a:t>and/or </a:t>
            </a:r>
            <a:r>
              <a:rPr sz="2000" b="1" spc="-5" dirty="0">
                <a:latin typeface="Arial"/>
                <a:cs typeface="Arial"/>
              </a:rPr>
              <a:t>violent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acts.</a:t>
            </a:r>
            <a:endParaRPr sz="200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1457908"/>
            <a:ext cx="368681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Dating</a:t>
            </a:r>
            <a:r>
              <a:rPr spc="-70" dirty="0"/>
              <a:t> </a:t>
            </a:r>
            <a:r>
              <a:rPr spc="5" dirty="0"/>
              <a:t>Violence: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2235835"/>
            <a:ext cx="8164830" cy="3074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The term “dating </a:t>
            </a:r>
            <a:r>
              <a:rPr sz="2000" b="1" spc="-5" dirty="0">
                <a:latin typeface="Arial"/>
                <a:cs typeface="Arial"/>
              </a:rPr>
              <a:t>violence” means violence committed </a:t>
            </a:r>
            <a:r>
              <a:rPr sz="2000" b="1" dirty="0">
                <a:latin typeface="Arial"/>
                <a:cs typeface="Arial"/>
              </a:rPr>
              <a:t>by a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person-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Arial"/>
              <a:cs typeface="Arial"/>
            </a:endParaRPr>
          </a:p>
          <a:p>
            <a:pPr marL="469900" marR="569595" indent="-457834">
              <a:lnSpc>
                <a:spcPct val="100000"/>
              </a:lnSpc>
              <a:buFont typeface="Wingdings"/>
              <a:buChar char=""/>
              <a:tabLst>
                <a:tab pos="469900" algn="l"/>
                <a:tab pos="470534" algn="l"/>
              </a:tabLst>
            </a:pPr>
            <a:r>
              <a:rPr sz="2000" b="1" dirty="0">
                <a:latin typeface="Arial"/>
                <a:cs typeface="Arial"/>
              </a:rPr>
              <a:t>Who is or has been in a social relationship of a romantic</a:t>
            </a:r>
            <a:r>
              <a:rPr sz="2000" b="1" spc="-2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or  intimate nature </a:t>
            </a:r>
            <a:r>
              <a:rPr sz="2000" b="1" spc="5" dirty="0">
                <a:latin typeface="Arial"/>
                <a:cs typeface="Arial"/>
              </a:rPr>
              <a:t>with </a:t>
            </a:r>
            <a:r>
              <a:rPr sz="2000" b="1" dirty="0">
                <a:latin typeface="Arial"/>
                <a:cs typeface="Arial"/>
              </a:rPr>
              <a:t>the </a:t>
            </a:r>
            <a:r>
              <a:rPr sz="2000" b="1" spc="-5" dirty="0">
                <a:latin typeface="Arial"/>
                <a:cs typeface="Arial"/>
              </a:rPr>
              <a:t>victim;</a:t>
            </a:r>
            <a:r>
              <a:rPr sz="2000" b="1" spc="-1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and</a:t>
            </a:r>
            <a:endParaRPr sz="2000">
              <a:latin typeface="Arial"/>
              <a:cs typeface="Arial"/>
            </a:endParaRPr>
          </a:p>
          <a:p>
            <a:pPr marL="469900" marR="84455" indent="-457834">
              <a:lnSpc>
                <a:spcPct val="100000"/>
              </a:lnSpc>
              <a:buFont typeface="Wingdings"/>
              <a:buChar char=""/>
              <a:tabLst>
                <a:tab pos="469900" algn="l"/>
                <a:tab pos="470534" algn="l"/>
              </a:tabLst>
            </a:pPr>
            <a:r>
              <a:rPr sz="2000" b="1" dirty="0">
                <a:latin typeface="Arial"/>
                <a:cs typeface="Arial"/>
              </a:rPr>
              <a:t>Where the existence of such a relationship shall be</a:t>
            </a:r>
            <a:r>
              <a:rPr sz="2000" b="1" spc="-18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determined  based on a consideration of the following</a:t>
            </a:r>
            <a:r>
              <a:rPr sz="2000" b="1" spc="-1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factors:</a:t>
            </a:r>
            <a:endParaRPr sz="2000">
              <a:latin typeface="Arial"/>
              <a:cs typeface="Arial"/>
            </a:endParaRPr>
          </a:p>
          <a:p>
            <a:pPr marL="1384300" lvl="1" indent="-514350">
              <a:lnSpc>
                <a:spcPct val="100000"/>
              </a:lnSpc>
              <a:buFont typeface="Wingdings"/>
              <a:buChar char=""/>
              <a:tabLst>
                <a:tab pos="1384300" algn="l"/>
                <a:tab pos="1384935" algn="l"/>
              </a:tabLst>
            </a:pPr>
            <a:r>
              <a:rPr sz="2000" b="1" dirty="0">
                <a:latin typeface="Arial"/>
                <a:cs typeface="Arial"/>
              </a:rPr>
              <a:t>The length of the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relationship</a:t>
            </a:r>
            <a:endParaRPr sz="2000">
              <a:latin typeface="Arial"/>
              <a:cs typeface="Arial"/>
            </a:endParaRPr>
          </a:p>
          <a:p>
            <a:pPr marL="1384300" lvl="1" indent="-514350">
              <a:lnSpc>
                <a:spcPct val="100000"/>
              </a:lnSpc>
              <a:buFont typeface="Wingdings"/>
              <a:buChar char=""/>
              <a:tabLst>
                <a:tab pos="1384300" algn="l"/>
                <a:tab pos="1384935" algn="l"/>
              </a:tabLst>
            </a:pPr>
            <a:r>
              <a:rPr sz="2000" b="1" dirty="0">
                <a:latin typeface="Arial"/>
                <a:cs typeface="Arial"/>
              </a:rPr>
              <a:t>The </a:t>
            </a:r>
            <a:r>
              <a:rPr sz="2000" b="1" spc="-10" dirty="0">
                <a:latin typeface="Arial"/>
                <a:cs typeface="Arial"/>
              </a:rPr>
              <a:t>type </a:t>
            </a:r>
            <a:r>
              <a:rPr sz="2000" b="1" dirty="0">
                <a:latin typeface="Arial"/>
                <a:cs typeface="Arial"/>
              </a:rPr>
              <a:t>of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relationship</a:t>
            </a:r>
            <a:endParaRPr sz="2000">
              <a:latin typeface="Arial"/>
              <a:cs typeface="Arial"/>
            </a:endParaRPr>
          </a:p>
          <a:p>
            <a:pPr marL="1384300" marR="763270" lvl="1" indent="-513715">
              <a:lnSpc>
                <a:spcPct val="100000"/>
              </a:lnSpc>
              <a:spcBef>
                <a:spcPts val="5"/>
              </a:spcBef>
              <a:buFont typeface="Wingdings"/>
              <a:buChar char=""/>
              <a:tabLst>
                <a:tab pos="1384300" algn="l"/>
                <a:tab pos="1384935" algn="l"/>
              </a:tabLst>
            </a:pPr>
            <a:r>
              <a:rPr sz="2000" b="1" dirty="0">
                <a:latin typeface="Arial"/>
                <a:cs typeface="Arial"/>
              </a:rPr>
              <a:t>The frequency of </a:t>
            </a:r>
            <a:r>
              <a:rPr sz="2000" b="1" spc="-5" dirty="0">
                <a:latin typeface="Arial"/>
                <a:cs typeface="Arial"/>
              </a:rPr>
              <a:t>interaction </a:t>
            </a:r>
            <a:r>
              <a:rPr sz="2000" b="1" dirty="0">
                <a:latin typeface="Arial"/>
                <a:cs typeface="Arial"/>
              </a:rPr>
              <a:t>between the</a:t>
            </a:r>
            <a:r>
              <a:rPr sz="2000" b="1" spc="-10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persons  </a:t>
            </a:r>
            <a:r>
              <a:rPr sz="2000" b="1" spc="-10" dirty="0">
                <a:latin typeface="Arial"/>
                <a:cs typeface="Arial"/>
              </a:rPr>
              <a:t>involved </a:t>
            </a:r>
            <a:r>
              <a:rPr sz="2000" b="1" dirty="0">
                <a:latin typeface="Arial"/>
                <a:cs typeface="Arial"/>
              </a:rPr>
              <a:t>in the relationship</a:t>
            </a:r>
            <a:endParaRPr sz="200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1457908"/>
            <a:ext cx="3472179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Sexual</a:t>
            </a:r>
            <a:r>
              <a:rPr spc="-80" dirty="0"/>
              <a:t> </a:t>
            </a:r>
            <a:r>
              <a:rPr dirty="0"/>
              <a:t>Assault: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2235835"/>
            <a:ext cx="8419465" cy="2465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spc="5" dirty="0">
                <a:latin typeface="Arial"/>
                <a:cs typeface="Arial"/>
              </a:rPr>
              <a:t>No </a:t>
            </a:r>
            <a:r>
              <a:rPr sz="2000" b="1" dirty="0">
                <a:latin typeface="Arial"/>
                <a:cs typeface="Arial"/>
              </a:rPr>
              <a:t>person shall engage in sexual contact with another person  without consent. This includes but is not </a:t>
            </a:r>
            <a:r>
              <a:rPr sz="2000" b="1" spc="-5" dirty="0">
                <a:latin typeface="Arial"/>
                <a:cs typeface="Arial"/>
              </a:rPr>
              <a:t>limited </a:t>
            </a:r>
            <a:r>
              <a:rPr sz="2000" b="1" dirty="0">
                <a:latin typeface="Arial"/>
                <a:cs typeface="Arial"/>
              </a:rPr>
              <a:t>to</a:t>
            </a:r>
            <a:r>
              <a:rPr sz="2000" b="1" spc="-1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nonconsensual  sexual contact of</a:t>
            </a:r>
            <a:r>
              <a:rPr sz="2000" b="1" spc="-85" dirty="0">
                <a:latin typeface="Arial"/>
                <a:cs typeface="Arial"/>
              </a:rPr>
              <a:t> </a:t>
            </a:r>
            <a:r>
              <a:rPr sz="2000" b="1" spc="-15" dirty="0">
                <a:latin typeface="Arial"/>
                <a:cs typeface="Arial"/>
              </a:rPr>
              <a:t>another.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355600" marR="43688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In addition no person shall engage in nonconsensual </a:t>
            </a:r>
            <a:r>
              <a:rPr sz="2000" b="1" spc="-5" dirty="0">
                <a:latin typeface="Arial"/>
                <a:cs typeface="Arial"/>
              </a:rPr>
              <a:t>physical  </a:t>
            </a:r>
            <a:r>
              <a:rPr sz="2000" b="1" dirty="0">
                <a:latin typeface="Arial"/>
                <a:cs typeface="Arial"/>
              </a:rPr>
              <a:t>assault during a consensual sexual contact, such as</a:t>
            </a:r>
            <a:r>
              <a:rPr sz="2000" b="1" spc="-1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punching,  choking, burning or otherwise intentionally causing serious  </a:t>
            </a:r>
            <a:r>
              <a:rPr sz="2000" b="1" spc="-5" dirty="0">
                <a:latin typeface="Arial"/>
                <a:cs typeface="Arial"/>
              </a:rPr>
              <a:t>physical </a:t>
            </a:r>
            <a:r>
              <a:rPr sz="2000" b="1" dirty="0">
                <a:latin typeface="Arial"/>
                <a:cs typeface="Arial"/>
              </a:rPr>
              <a:t>harm </a:t>
            </a:r>
            <a:r>
              <a:rPr sz="2000" b="1" spc="5" dirty="0">
                <a:latin typeface="Arial"/>
                <a:cs typeface="Arial"/>
              </a:rPr>
              <a:t>without </a:t>
            </a:r>
            <a:r>
              <a:rPr sz="2000" b="1" dirty="0">
                <a:latin typeface="Arial"/>
                <a:cs typeface="Arial"/>
              </a:rPr>
              <a:t>consent of a</a:t>
            </a:r>
            <a:r>
              <a:rPr sz="2000" b="1" spc="-140" dirty="0">
                <a:latin typeface="Arial"/>
                <a:cs typeface="Arial"/>
              </a:rPr>
              <a:t> </a:t>
            </a:r>
            <a:r>
              <a:rPr sz="2000" b="1" spc="-15" dirty="0">
                <a:latin typeface="Arial"/>
                <a:cs typeface="Arial"/>
              </a:rPr>
              <a:t>partner.</a:t>
            </a:r>
            <a:endParaRPr sz="200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1125093"/>
            <a:ext cx="44672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Affirmative</a:t>
            </a:r>
            <a:r>
              <a:rPr spc="-50" dirty="0"/>
              <a:t> </a:t>
            </a:r>
            <a:r>
              <a:rPr dirty="0"/>
              <a:t>Consent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628013"/>
            <a:ext cx="8378825" cy="42856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301625" indent="-28702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299720" algn="l"/>
              </a:tabLst>
            </a:pPr>
            <a:r>
              <a:rPr sz="2000" b="1" spc="-5" dirty="0">
                <a:latin typeface="Arial"/>
                <a:cs typeface="Arial"/>
              </a:rPr>
              <a:t>Affirmative </a:t>
            </a:r>
            <a:r>
              <a:rPr sz="2000" b="1" dirty="0">
                <a:latin typeface="Arial"/>
                <a:cs typeface="Arial"/>
              </a:rPr>
              <a:t>consent is a knowing, </a:t>
            </a:r>
            <a:r>
              <a:rPr sz="2000" b="1" spc="-5" dirty="0">
                <a:latin typeface="Arial"/>
                <a:cs typeface="Arial"/>
              </a:rPr>
              <a:t>voluntary </a:t>
            </a:r>
            <a:r>
              <a:rPr sz="2000" b="1" dirty="0">
                <a:latin typeface="Arial"/>
                <a:cs typeface="Arial"/>
              </a:rPr>
              <a:t>and mutual</a:t>
            </a:r>
            <a:r>
              <a:rPr sz="2000" b="1" spc="-8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decision  among all participates to engage in sexual</a:t>
            </a:r>
            <a:r>
              <a:rPr sz="2000" b="1" spc="-155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activity.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299085" marR="6985" indent="-287020" algn="just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Consent can be </a:t>
            </a:r>
            <a:r>
              <a:rPr sz="2000" b="1" spc="-5" dirty="0">
                <a:latin typeface="Arial"/>
                <a:cs typeface="Arial"/>
              </a:rPr>
              <a:t>given </a:t>
            </a:r>
            <a:r>
              <a:rPr sz="2000" b="1" dirty="0">
                <a:latin typeface="Arial"/>
                <a:cs typeface="Arial"/>
              </a:rPr>
              <a:t>by </a:t>
            </a:r>
            <a:r>
              <a:rPr sz="2000" b="1" spc="10" dirty="0">
                <a:latin typeface="Arial"/>
                <a:cs typeface="Arial"/>
              </a:rPr>
              <a:t>words </a:t>
            </a:r>
            <a:r>
              <a:rPr sz="2000" b="1" dirty="0">
                <a:latin typeface="Arial"/>
                <a:cs typeface="Arial"/>
              </a:rPr>
              <a:t>or actions, as </a:t>
            </a:r>
            <a:r>
              <a:rPr sz="2000" b="1" spc="-5" dirty="0">
                <a:latin typeface="Arial"/>
                <a:cs typeface="Arial"/>
              </a:rPr>
              <a:t>long </a:t>
            </a:r>
            <a:r>
              <a:rPr sz="2000" b="1" dirty="0">
                <a:latin typeface="Arial"/>
                <a:cs typeface="Arial"/>
              </a:rPr>
              <a:t>as those </a:t>
            </a:r>
            <a:r>
              <a:rPr sz="2000" b="1" spc="5" dirty="0">
                <a:latin typeface="Arial"/>
                <a:cs typeface="Arial"/>
              </a:rPr>
              <a:t>words  </a:t>
            </a:r>
            <a:r>
              <a:rPr sz="2000" b="1" dirty="0">
                <a:latin typeface="Arial"/>
                <a:cs typeface="Arial"/>
              </a:rPr>
              <a:t>or actions create clear permission regarding willingness to</a:t>
            </a:r>
            <a:r>
              <a:rPr sz="2000" b="1" spc="-2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engage  in the sexual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activity.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2000" b="1" spc="-5" dirty="0">
                <a:latin typeface="Arial"/>
                <a:cs typeface="Arial"/>
              </a:rPr>
              <a:t>Silence </a:t>
            </a:r>
            <a:r>
              <a:rPr sz="2000" b="1" dirty="0">
                <a:latin typeface="Arial"/>
                <a:cs typeface="Arial"/>
              </a:rPr>
              <a:t>or lack of resistance, in and of itself, does not</a:t>
            </a:r>
            <a:r>
              <a:rPr sz="2000" b="1" spc="-17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demonstrate</a:t>
            </a:r>
            <a:endParaRPr sz="20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latin typeface="Arial"/>
                <a:cs typeface="Arial"/>
              </a:rPr>
              <a:t>consent.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The definition of </a:t>
            </a:r>
            <a:r>
              <a:rPr sz="2000" b="1" spc="-5" dirty="0">
                <a:latin typeface="Arial"/>
                <a:cs typeface="Arial"/>
              </a:rPr>
              <a:t>consent </a:t>
            </a:r>
            <a:r>
              <a:rPr sz="2000" b="1" dirty="0">
                <a:latin typeface="Arial"/>
                <a:cs typeface="Arial"/>
              </a:rPr>
              <a:t>does not </a:t>
            </a:r>
            <a:r>
              <a:rPr sz="2000" b="1" spc="-10" dirty="0">
                <a:latin typeface="Arial"/>
                <a:cs typeface="Arial"/>
              </a:rPr>
              <a:t>vary </a:t>
            </a:r>
            <a:r>
              <a:rPr sz="2000" b="1" dirty="0">
                <a:latin typeface="Arial"/>
                <a:cs typeface="Arial"/>
              </a:rPr>
              <a:t>based upon a</a:t>
            </a:r>
            <a:r>
              <a:rPr sz="2000" b="1" spc="-10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participant’s</a:t>
            </a:r>
            <a:endParaRPr sz="20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sex, sexual orientation, gender </a:t>
            </a:r>
            <a:r>
              <a:rPr sz="2000" b="1" spc="-20" dirty="0">
                <a:latin typeface="Arial"/>
                <a:cs typeface="Arial"/>
              </a:rPr>
              <a:t>identity, </a:t>
            </a:r>
            <a:r>
              <a:rPr sz="2000" b="1" dirty="0">
                <a:latin typeface="Arial"/>
                <a:cs typeface="Arial"/>
              </a:rPr>
              <a:t>or gender</a:t>
            </a:r>
            <a:r>
              <a:rPr sz="2000" b="1" spc="-1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expression.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00">
              <a:latin typeface="Arial"/>
              <a:cs typeface="Arial"/>
            </a:endParaRPr>
          </a:p>
          <a:p>
            <a:pPr marL="297180">
              <a:lnSpc>
                <a:spcPct val="100000"/>
              </a:lnSpc>
            </a:pPr>
            <a:r>
              <a:rPr sz="2000" b="1" spc="-10" dirty="0">
                <a:latin typeface="Calibri"/>
                <a:cs typeface="Calibri"/>
              </a:rPr>
              <a:t>NYS Education </a:t>
            </a:r>
            <a:r>
              <a:rPr sz="2000" b="1" spc="-40" dirty="0">
                <a:latin typeface="Calibri"/>
                <a:cs typeface="Calibri"/>
              </a:rPr>
              <a:t>Law, </a:t>
            </a:r>
            <a:r>
              <a:rPr sz="2000" b="1" spc="-5" dirty="0">
                <a:latin typeface="Calibri"/>
                <a:cs typeface="Calibri"/>
              </a:rPr>
              <a:t>art. 129B,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§6441</a:t>
            </a:r>
            <a:endParaRPr sz="2000">
              <a:latin typeface="Calibri"/>
              <a:cs typeface="Calibri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1059256"/>
            <a:ext cx="185737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Cons</a:t>
            </a:r>
            <a:r>
              <a:rPr spc="-10" dirty="0"/>
              <a:t>e</a:t>
            </a:r>
            <a:r>
              <a:rPr dirty="0"/>
              <a:t>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613763"/>
            <a:ext cx="8449945" cy="4293235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299085" indent="-287020" algn="just">
              <a:lnSpc>
                <a:spcPct val="100000"/>
              </a:lnSpc>
              <a:spcBef>
                <a:spcPts val="900"/>
              </a:spcBef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to one sexual act is not consent to </a:t>
            </a:r>
            <a:r>
              <a:rPr sz="2000" b="1" spc="-5" dirty="0">
                <a:latin typeface="Arial"/>
                <a:cs typeface="Arial"/>
              </a:rPr>
              <a:t>every </a:t>
            </a:r>
            <a:r>
              <a:rPr sz="2000" b="1" dirty="0">
                <a:latin typeface="Arial"/>
                <a:cs typeface="Arial"/>
              </a:rPr>
              <a:t>sexual</a:t>
            </a:r>
            <a:r>
              <a:rPr sz="2000" b="1" spc="-1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act</a:t>
            </a:r>
            <a:endParaRPr sz="2000">
              <a:latin typeface="Arial"/>
              <a:cs typeface="Arial"/>
            </a:endParaRPr>
          </a:p>
          <a:p>
            <a:pPr marL="299085" indent="-287020" algn="just">
              <a:lnSpc>
                <a:spcPct val="100000"/>
              </a:lnSpc>
              <a:spcBef>
                <a:spcPts val="805"/>
              </a:spcBef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may be withdrawn at any</a:t>
            </a:r>
            <a:r>
              <a:rPr sz="2000" b="1" spc="-114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time</a:t>
            </a:r>
            <a:endParaRPr sz="2000">
              <a:latin typeface="Arial"/>
              <a:cs typeface="Arial"/>
            </a:endParaRPr>
          </a:p>
          <a:p>
            <a:pPr marL="299085" marR="5080" indent="-287020" algn="just">
              <a:lnSpc>
                <a:spcPct val="100000"/>
              </a:lnSpc>
              <a:spcBef>
                <a:spcPts val="795"/>
              </a:spcBef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cannot be </a:t>
            </a:r>
            <a:r>
              <a:rPr sz="2000" b="1" spc="-5" dirty="0">
                <a:latin typeface="Arial"/>
                <a:cs typeface="Arial"/>
              </a:rPr>
              <a:t>given </a:t>
            </a:r>
            <a:r>
              <a:rPr sz="2000" b="1" dirty="0">
                <a:latin typeface="Arial"/>
                <a:cs typeface="Arial"/>
              </a:rPr>
              <a:t>if the person is mentally incapacitated or </a:t>
            </a:r>
            <a:r>
              <a:rPr sz="2000" b="1" spc="-5" dirty="0">
                <a:latin typeface="Arial"/>
                <a:cs typeface="Arial"/>
              </a:rPr>
              <a:t>lacks </a:t>
            </a:r>
            <a:r>
              <a:rPr sz="2000" b="1" dirty="0">
                <a:latin typeface="Arial"/>
                <a:cs typeface="Arial"/>
              </a:rPr>
              <a:t>the  </a:t>
            </a:r>
            <a:r>
              <a:rPr sz="2000" b="1" spc="-5" dirty="0">
                <a:latin typeface="Arial"/>
                <a:cs typeface="Arial"/>
              </a:rPr>
              <a:t>ability </a:t>
            </a:r>
            <a:r>
              <a:rPr sz="2000" b="1" dirty="0">
                <a:latin typeface="Arial"/>
                <a:cs typeface="Arial"/>
              </a:rPr>
              <a:t>to knowingly engage in sexual </a:t>
            </a:r>
            <a:r>
              <a:rPr sz="2000" b="1" spc="-5" dirty="0">
                <a:latin typeface="Arial"/>
                <a:cs typeface="Arial"/>
              </a:rPr>
              <a:t>activity </a:t>
            </a:r>
            <a:r>
              <a:rPr sz="2000" b="1" dirty="0">
                <a:latin typeface="Arial"/>
                <a:cs typeface="Arial"/>
              </a:rPr>
              <a:t>-- an </a:t>
            </a:r>
            <a:r>
              <a:rPr sz="2000" b="1" spc="-5" dirty="0">
                <a:latin typeface="Arial"/>
                <a:cs typeface="Arial"/>
              </a:rPr>
              <a:t>individual</a:t>
            </a:r>
            <a:r>
              <a:rPr sz="2000" b="1" spc="-125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whose  </a:t>
            </a:r>
            <a:r>
              <a:rPr sz="2000" b="1" dirty="0">
                <a:latin typeface="Arial"/>
                <a:cs typeface="Arial"/>
              </a:rPr>
              <a:t>judgement is impaired by drugs or alcohol is</a:t>
            </a:r>
            <a:r>
              <a:rPr sz="2000" b="1" spc="-1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incapacitated</a:t>
            </a:r>
            <a:endParaRPr sz="2000">
              <a:latin typeface="Arial"/>
              <a:cs typeface="Arial"/>
            </a:endParaRPr>
          </a:p>
          <a:p>
            <a:pPr marL="299085" marR="672465" indent="-287020" algn="just">
              <a:lnSpc>
                <a:spcPct val="100000"/>
              </a:lnSpc>
              <a:spcBef>
                <a:spcPts val="805"/>
              </a:spcBef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cannot be </a:t>
            </a:r>
            <a:r>
              <a:rPr sz="2000" b="1" spc="-5" dirty="0">
                <a:latin typeface="Arial"/>
                <a:cs typeface="Arial"/>
              </a:rPr>
              <a:t>given </a:t>
            </a:r>
            <a:r>
              <a:rPr sz="2000" b="1" dirty="0">
                <a:latin typeface="Arial"/>
                <a:cs typeface="Arial"/>
              </a:rPr>
              <a:t>if it is the result of any coercion,</a:t>
            </a:r>
            <a:r>
              <a:rPr sz="2000" b="1" spc="-18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intimidation,  force, or threat of</a:t>
            </a:r>
            <a:r>
              <a:rPr sz="2000" b="1" spc="-10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harm</a:t>
            </a:r>
            <a:endParaRPr sz="2000">
              <a:latin typeface="Arial"/>
              <a:cs typeface="Arial"/>
            </a:endParaRPr>
          </a:p>
          <a:p>
            <a:pPr marL="299085" indent="-287020" algn="just">
              <a:lnSpc>
                <a:spcPct val="100000"/>
              </a:lnSpc>
              <a:spcBef>
                <a:spcPts val="805"/>
              </a:spcBef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cannot be </a:t>
            </a:r>
            <a:r>
              <a:rPr sz="2000" b="1" spc="-5" dirty="0">
                <a:latin typeface="Arial"/>
                <a:cs typeface="Arial"/>
              </a:rPr>
              <a:t>given </a:t>
            </a:r>
            <a:r>
              <a:rPr sz="2000" b="1" dirty="0">
                <a:latin typeface="Arial"/>
                <a:cs typeface="Arial"/>
              </a:rPr>
              <a:t>if the </a:t>
            </a:r>
            <a:r>
              <a:rPr sz="2000" b="1" spc="-5" dirty="0">
                <a:latin typeface="Arial"/>
                <a:cs typeface="Arial"/>
              </a:rPr>
              <a:t>individual </a:t>
            </a:r>
            <a:r>
              <a:rPr sz="2000" b="1" dirty="0">
                <a:latin typeface="Arial"/>
                <a:cs typeface="Arial"/>
              </a:rPr>
              <a:t>is under the age of</a:t>
            </a:r>
            <a:r>
              <a:rPr sz="2000" b="1" spc="-1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17</a:t>
            </a:r>
            <a:endParaRPr sz="2000">
              <a:latin typeface="Arial"/>
              <a:cs typeface="Arial"/>
            </a:endParaRPr>
          </a:p>
          <a:p>
            <a:pPr marL="299085" marR="135890" indent="-287020" algn="just">
              <a:lnSpc>
                <a:spcPct val="100000"/>
              </a:lnSpc>
              <a:spcBef>
                <a:spcPts val="790"/>
              </a:spcBef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is required regardless of </a:t>
            </a:r>
            <a:r>
              <a:rPr sz="2000" b="1" spc="5" dirty="0">
                <a:latin typeface="Arial"/>
                <a:cs typeface="Arial"/>
              </a:rPr>
              <a:t>whether </a:t>
            </a:r>
            <a:r>
              <a:rPr sz="2000" b="1" dirty="0">
                <a:latin typeface="Arial"/>
                <a:cs typeface="Arial"/>
              </a:rPr>
              <a:t>the person initiating is under</a:t>
            </a:r>
            <a:r>
              <a:rPr sz="2000" b="1" spc="-2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the  influence of drugs and/or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alcohol</a:t>
            </a:r>
            <a:endParaRPr sz="2000">
              <a:latin typeface="Arial"/>
              <a:cs typeface="Arial"/>
            </a:endParaRPr>
          </a:p>
          <a:p>
            <a:pPr marL="299085" indent="-287020" algn="just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once withdrawn, or </a:t>
            </a:r>
            <a:r>
              <a:rPr sz="2000" b="1" spc="5" dirty="0">
                <a:latin typeface="Arial"/>
                <a:cs typeface="Arial"/>
              </a:rPr>
              <a:t>when </a:t>
            </a:r>
            <a:r>
              <a:rPr sz="2000" b="1" dirty="0">
                <a:latin typeface="Arial"/>
                <a:cs typeface="Arial"/>
              </a:rPr>
              <a:t>consent can no </a:t>
            </a:r>
            <a:r>
              <a:rPr sz="2000" b="1" spc="-5" dirty="0">
                <a:latin typeface="Arial"/>
                <a:cs typeface="Arial"/>
              </a:rPr>
              <a:t>longer </a:t>
            </a:r>
            <a:r>
              <a:rPr sz="2000" b="1" dirty="0">
                <a:latin typeface="Arial"/>
                <a:cs typeface="Arial"/>
              </a:rPr>
              <a:t>be </a:t>
            </a:r>
            <a:r>
              <a:rPr sz="2000" b="1" spc="-5" dirty="0">
                <a:latin typeface="Arial"/>
                <a:cs typeface="Arial"/>
              </a:rPr>
              <a:t>given,</a:t>
            </a:r>
            <a:r>
              <a:rPr sz="2000" b="1" spc="-1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all</a:t>
            </a:r>
            <a:endParaRPr sz="2000">
              <a:latin typeface="Arial"/>
              <a:cs typeface="Arial"/>
            </a:endParaRPr>
          </a:p>
          <a:p>
            <a:pPr marL="299085" algn="just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sexual </a:t>
            </a:r>
            <a:r>
              <a:rPr sz="2000" b="1" spc="-5" dirty="0">
                <a:latin typeface="Arial"/>
                <a:cs typeface="Arial"/>
              </a:rPr>
              <a:t>activity </a:t>
            </a:r>
            <a:r>
              <a:rPr sz="2000" b="1" dirty="0">
                <a:latin typeface="Arial"/>
                <a:cs typeface="Arial"/>
              </a:rPr>
              <a:t>must</a:t>
            </a:r>
            <a:r>
              <a:rPr sz="2000" b="1" spc="-7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stop</a:t>
            </a:r>
            <a:endParaRPr sz="200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1454861"/>
            <a:ext cx="646493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University </a:t>
            </a:r>
            <a:r>
              <a:rPr spc="-15" dirty="0"/>
              <a:t>Police </a:t>
            </a:r>
            <a:r>
              <a:rPr spc="-30" dirty="0"/>
              <a:t>at </a:t>
            </a:r>
            <a:r>
              <a:rPr dirty="0"/>
              <a:t>a</a:t>
            </a:r>
            <a:r>
              <a:rPr spc="-65" dirty="0"/>
              <a:t> </a:t>
            </a:r>
            <a:r>
              <a:rPr dirty="0"/>
              <a:t>Glance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2235835"/>
            <a:ext cx="4404995" cy="2769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Patrol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Operations</a:t>
            </a:r>
            <a:endParaRPr sz="2000">
              <a:latin typeface="Arial"/>
              <a:cs typeface="Arial"/>
            </a:endParaRPr>
          </a:p>
          <a:p>
            <a:pPr marL="1213485" lvl="1" indent="-287020">
              <a:lnSpc>
                <a:spcPct val="100000"/>
              </a:lnSpc>
              <a:buFont typeface="Wingdings"/>
              <a:buChar char=""/>
              <a:tabLst>
                <a:tab pos="1214120" algn="l"/>
              </a:tabLst>
            </a:pPr>
            <a:r>
              <a:rPr sz="2000" b="1" dirty="0">
                <a:latin typeface="Arial"/>
                <a:cs typeface="Arial"/>
              </a:rPr>
              <a:t>Community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Relations</a:t>
            </a:r>
            <a:endParaRPr sz="2000">
              <a:latin typeface="Arial"/>
              <a:cs typeface="Arial"/>
            </a:endParaRPr>
          </a:p>
          <a:p>
            <a:pPr marL="1213485" lvl="1" indent="-287020">
              <a:lnSpc>
                <a:spcPct val="100000"/>
              </a:lnSpc>
              <a:buFont typeface="Wingdings"/>
              <a:buChar char=""/>
              <a:tabLst>
                <a:tab pos="1214120" algn="l"/>
              </a:tabLst>
            </a:pPr>
            <a:r>
              <a:rPr sz="2000" b="1" dirty="0">
                <a:latin typeface="Arial"/>
                <a:cs typeface="Arial"/>
              </a:rPr>
              <a:t>Special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Events</a:t>
            </a:r>
            <a:endParaRPr sz="2000">
              <a:latin typeface="Arial"/>
              <a:cs typeface="Arial"/>
            </a:endParaRPr>
          </a:p>
          <a:p>
            <a:pPr marL="1213485" lvl="1" indent="-287020">
              <a:lnSpc>
                <a:spcPct val="100000"/>
              </a:lnSpc>
              <a:buFont typeface="Wingdings"/>
              <a:buChar char=""/>
              <a:tabLst>
                <a:tab pos="1214120" algn="l"/>
              </a:tabLst>
            </a:pPr>
            <a:r>
              <a:rPr sz="2000" b="1" dirty="0">
                <a:latin typeface="Arial"/>
                <a:cs typeface="Arial"/>
              </a:rPr>
              <a:t>Specialized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Programs</a:t>
            </a:r>
            <a:endParaRPr sz="20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Font typeface="Wingdings"/>
              <a:buChar char=""/>
            </a:pPr>
            <a:endParaRPr sz="205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Office of Emergency</a:t>
            </a:r>
            <a:r>
              <a:rPr sz="2000" b="1" spc="-114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Management</a:t>
            </a:r>
            <a:endParaRPr sz="20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Font typeface="Wingdings"/>
              <a:buChar char=""/>
              <a:tabLst>
                <a:tab pos="756920" algn="l"/>
              </a:tabLst>
            </a:pPr>
            <a:r>
              <a:rPr sz="2000" b="1" dirty="0">
                <a:latin typeface="Arial"/>
                <a:cs typeface="Arial"/>
              </a:rPr>
              <a:t>Access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Control</a:t>
            </a:r>
            <a:endParaRPr sz="20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Wingdings"/>
              <a:buChar char=""/>
            </a:pPr>
            <a:endParaRPr sz="205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Investigations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Division</a:t>
            </a:r>
            <a:endParaRPr sz="200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1457908"/>
            <a:ext cx="1993264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Stalking: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2235835"/>
            <a:ext cx="7575550" cy="1855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The term “stalking” </a:t>
            </a:r>
            <a:r>
              <a:rPr sz="2000" b="1" spc="-5" dirty="0">
                <a:latin typeface="Arial"/>
                <a:cs typeface="Arial"/>
              </a:rPr>
              <a:t>means engaging </a:t>
            </a:r>
            <a:r>
              <a:rPr sz="2000" b="1" dirty="0">
                <a:latin typeface="Arial"/>
                <a:cs typeface="Arial"/>
              </a:rPr>
              <a:t>in a </a:t>
            </a:r>
            <a:r>
              <a:rPr sz="2000" b="1" spc="-5" dirty="0">
                <a:latin typeface="Arial"/>
                <a:cs typeface="Arial"/>
              </a:rPr>
              <a:t>course </a:t>
            </a:r>
            <a:r>
              <a:rPr sz="2000" b="1" dirty="0">
                <a:latin typeface="Arial"/>
                <a:cs typeface="Arial"/>
              </a:rPr>
              <a:t>of </a:t>
            </a:r>
            <a:r>
              <a:rPr sz="2000" b="1" spc="-5" dirty="0">
                <a:latin typeface="Arial"/>
                <a:cs typeface="Arial"/>
              </a:rPr>
              <a:t>conduct  </a:t>
            </a:r>
            <a:r>
              <a:rPr sz="2000" b="1" dirty="0">
                <a:latin typeface="Arial"/>
                <a:cs typeface="Arial"/>
              </a:rPr>
              <a:t>directed at a specific person that </a:t>
            </a:r>
            <a:r>
              <a:rPr sz="2000" b="1" spc="5" dirty="0">
                <a:latin typeface="Arial"/>
                <a:cs typeface="Arial"/>
              </a:rPr>
              <a:t>would </a:t>
            </a:r>
            <a:r>
              <a:rPr sz="2000" b="1" dirty="0">
                <a:latin typeface="Arial"/>
                <a:cs typeface="Arial"/>
              </a:rPr>
              <a:t>cause a reasonable  person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to-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984885" lvl="1" indent="-515620">
              <a:lnSpc>
                <a:spcPct val="100000"/>
              </a:lnSpc>
              <a:buFont typeface="Wingdings"/>
              <a:buChar char=""/>
              <a:tabLst>
                <a:tab pos="984885" algn="l"/>
                <a:tab pos="985519" algn="l"/>
              </a:tabLst>
            </a:pPr>
            <a:r>
              <a:rPr sz="2000" b="1" dirty="0">
                <a:latin typeface="Arial"/>
                <a:cs typeface="Arial"/>
              </a:rPr>
              <a:t>Fear for his or her safety or safety of others;</a:t>
            </a:r>
            <a:r>
              <a:rPr sz="2000" b="1" spc="-2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or</a:t>
            </a:r>
            <a:endParaRPr sz="2000">
              <a:latin typeface="Arial"/>
              <a:cs typeface="Arial"/>
            </a:endParaRPr>
          </a:p>
          <a:p>
            <a:pPr marL="984885" lvl="1" indent="-515620">
              <a:lnSpc>
                <a:spcPct val="100000"/>
              </a:lnSpc>
              <a:buFont typeface="Wingdings"/>
              <a:buChar char=""/>
              <a:tabLst>
                <a:tab pos="984885" algn="l"/>
                <a:tab pos="985519" algn="l"/>
              </a:tabLst>
            </a:pPr>
            <a:r>
              <a:rPr sz="2000" b="1" dirty="0">
                <a:latin typeface="Arial"/>
                <a:cs typeface="Arial"/>
              </a:rPr>
              <a:t>Suffer substantial emotional</a:t>
            </a:r>
            <a:r>
              <a:rPr sz="2000" b="1" spc="-114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distress</a:t>
            </a:r>
            <a:endParaRPr sz="200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2547" y="1078484"/>
            <a:ext cx="585978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Community </a:t>
            </a:r>
            <a:r>
              <a:rPr sz="3000" spc="-15" dirty="0"/>
              <a:t>Relations</a:t>
            </a:r>
            <a:r>
              <a:rPr sz="3000" spc="-45" dirty="0"/>
              <a:t> </a:t>
            </a:r>
            <a:r>
              <a:rPr sz="3000" spc="-35" dirty="0"/>
              <a:t>Team: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212547" y="1553667"/>
            <a:ext cx="8396605" cy="46456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1700" b="1" dirty="0">
                <a:latin typeface="Arial"/>
                <a:cs typeface="Arial"/>
              </a:rPr>
              <a:t>The members of the </a:t>
            </a:r>
            <a:r>
              <a:rPr sz="1700" b="1" spc="-5" dirty="0">
                <a:latin typeface="Arial"/>
                <a:cs typeface="Arial"/>
              </a:rPr>
              <a:t>University </a:t>
            </a:r>
            <a:r>
              <a:rPr sz="1700" b="1" dirty="0">
                <a:latin typeface="Arial"/>
                <a:cs typeface="Arial"/>
              </a:rPr>
              <a:t>Police are committed to community policing  and are </a:t>
            </a:r>
            <a:r>
              <a:rPr sz="1700" b="1" spc="-5" dirty="0">
                <a:latin typeface="Arial"/>
                <a:cs typeface="Arial"/>
              </a:rPr>
              <a:t>actively </a:t>
            </a:r>
            <a:r>
              <a:rPr sz="1700" b="1" spc="-10" dirty="0">
                <a:latin typeface="Arial"/>
                <a:cs typeface="Arial"/>
              </a:rPr>
              <a:t>involved </a:t>
            </a:r>
            <a:r>
              <a:rPr sz="1700" b="1" spc="-5" dirty="0">
                <a:latin typeface="Arial"/>
                <a:cs typeface="Arial"/>
              </a:rPr>
              <a:t>in </a:t>
            </a:r>
            <a:r>
              <a:rPr sz="1700" b="1" dirty="0">
                <a:latin typeface="Arial"/>
                <a:cs typeface="Arial"/>
              </a:rPr>
              <a:t>campus </a:t>
            </a:r>
            <a:r>
              <a:rPr sz="1700" b="1" spc="-5" dirty="0">
                <a:latin typeface="Arial"/>
                <a:cs typeface="Arial"/>
              </a:rPr>
              <a:t>activities. </a:t>
            </a:r>
            <a:r>
              <a:rPr sz="1700" b="1" dirty="0">
                <a:latin typeface="Arial"/>
                <a:cs typeface="Arial"/>
              </a:rPr>
              <a:t>The goal of the Community  </a:t>
            </a:r>
            <a:r>
              <a:rPr sz="1700" b="1" spc="-5" dirty="0">
                <a:latin typeface="Arial"/>
                <a:cs typeface="Arial"/>
              </a:rPr>
              <a:t>Relations </a:t>
            </a:r>
            <a:r>
              <a:rPr sz="1700" b="1" spc="-30" dirty="0">
                <a:latin typeface="Arial"/>
                <a:cs typeface="Arial"/>
              </a:rPr>
              <a:t>Team </a:t>
            </a:r>
            <a:r>
              <a:rPr sz="1700" b="1" dirty="0">
                <a:latin typeface="Arial"/>
                <a:cs typeface="Arial"/>
              </a:rPr>
              <a:t>is to educate the campus community on personal </a:t>
            </a:r>
            <a:r>
              <a:rPr sz="1700" b="1" spc="-20" dirty="0">
                <a:latin typeface="Arial"/>
                <a:cs typeface="Arial"/>
              </a:rPr>
              <a:t>safety, </a:t>
            </a:r>
            <a:r>
              <a:rPr sz="1700" b="1" dirty="0">
                <a:latin typeface="Arial"/>
                <a:cs typeface="Arial"/>
              </a:rPr>
              <a:t>risk  </a:t>
            </a:r>
            <a:r>
              <a:rPr sz="1700" b="1" spc="5" dirty="0">
                <a:latin typeface="Arial"/>
                <a:cs typeface="Arial"/>
              </a:rPr>
              <a:t>awareness, </a:t>
            </a:r>
            <a:r>
              <a:rPr sz="1700" b="1" dirty="0">
                <a:latin typeface="Arial"/>
                <a:cs typeface="Arial"/>
              </a:rPr>
              <a:t>crime </a:t>
            </a:r>
            <a:r>
              <a:rPr sz="1700" b="1" spc="-5" dirty="0">
                <a:latin typeface="Arial"/>
                <a:cs typeface="Arial"/>
              </a:rPr>
              <a:t>prevention </a:t>
            </a:r>
            <a:r>
              <a:rPr sz="1700" b="1" dirty="0">
                <a:latin typeface="Arial"/>
                <a:cs typeface="Arial"/>
              </a:rPr>
              <a:t>(including date and acquaintance rape  </a:t>
            </a:r>
            <a:r>
              <a:rPr sz="1700" b="1" spc="-5" dirty="0">
                <a:latin typeface="Arial"/>
                <a:cs typeface="Arial"/>
              </a:rPr>
              <a:t>prevention), </a:t>
            </a:r>
            <a:r>
              <a:rPr sz="1700" b="1" dirty="0">
                <a:latin typeface="Arial"/>
                <a:cs typeface="Arial"/>
              </a:rPr>
              <a:t>drug and alcohol </a:t>
            </a:r>
            <a:r>
              <a:rPr sz="1700" b="1" spc="-5" dirty="0">
                <a:latin typeface="Arial"/>
                <a:cs typeface="Arial"/>
              </a:rPr>
              <a:t>risk </a:t>
            </a:r>
            <a:r>
              <a:rPr sz="1700" b="1" spc="5" dirty="0">
                <a:latin typeface="Arial"/>
                <a:cs typeface="Arial"/>
              </a:rPr>
              <a:t>awareness, </a:t>
            </a:r>
            <a:r>
              <a:rPr sz="1700" b="1" dirty="0">
                <a:latin typeface="Arial"/>
                <a:cs typeface="Arial"/>
              </a:rPr>
              <a:t>and many other community  safety issues. The unit's members accomplish </a:t>
            </a:r>
            <a:r>
              <a:rPr sz="1700" b="1" spc="-5" dirty="0">
                <a:latin typeface="Arial"/>
                <a:cs typeface="Arial"/>
              </a:rPr>
              <a:t>their mission </a:t>
            </a:r>
            <a:r>
              <a:rPr sz="1700" b="1" dirty="0">
                <a:latin typeface="Arial"/>
                <a:cs typeface="Arial"/>
              </a:rPr>
              <a:t>through </a:t>
            </a:r>
            <a:r>
              <a:rPr sz="1700" b="1" spc="-5" dirty="0">
                <a:latin typeface="Arial"/>
                <a:cs typeface="Arial"/>
              </a:rPr>
              <a:t>formal  </a:t>
            </a:r>
            <a:r>
              <a:rPr sz="1700" b="1" dirty="0">
                <a:latin typeface="Arial"/>
                <a:cs typeface="Arial"/>
              </a:rPr>
              <a:t>talks, informal talks, and </a:t>
            </a:r>
            <a:r>
              <a:rPr sz="1700" b="1" spc="-5" dirty="0">
                <a:latin typeface="Arial"/>
                <a:cs typeface="Arial"/>
              </a:rPr>
              <a:t>new </a:t>
            </a:r>
            <a:r>
              <a:rPr sz="1700" b="1" dirty="0">
                <a:latin typeface="Arial"/>
                <a:cs typeface="Arial"/>
              </a:rPr>
              <a:t>student and </a:t>
            </a:r>
            <a:r>
              <a:rPr sz="1700" b="1" spc="-5" dirty="0">
                <a:latin typeface="Arial"/>
                <a:cs typeface="Arial"/>
              </a:rPr>
              <a:t>employee </a:t>
            </a:r>
            <a:r>
              <a:rPr sz="1700" b="1" dirty="0">
                <a:latin typeface="Arial"/>
                <a:cs typeface="Arial"/>
              </a:rPr>
              <a:t>orientation programs and  </a:t>
            </a:r>
            <a:r>
              <a:rPr sz="1700" b="1" spc="-10" dirty="0">
                <a:latin typeface="Arial"/>
                <a:cs typeface="Arial"/>
              </a:rPr>
              <a:t>have </a:t>
            </a:r>
            <a:r>
              <a:rPr sz="1700" b="1" dirty="0">
                <a:latin typeface="Arial"/>
                <a:cs typeface="Arial"/>
              </a:rPr>
              <a:t>an exceptional </a:t>
            </a:r>
            <a:r>
              <a:rPr sz="1700" b="1" spc="5" dirty="0">
                <a:latin typeface="Arial"/>
                <a:cs typeface="Arial"/>
              </a:rPr>
              <a:t>working </a:t>
            </a:r>
            <a:r>
              <a:rPr sz="1700" b="1" dirty="0">
                <a:latin typeface="Arial"/>
                <a:cs typeface="Arial"/>
              </a:rPr>
              <a:t>relationship </a:t>
            </a:r>
            <a:r>
              <a:rPr sz="1700" b="1" spc="5" dirty="0">
                <a:latin typeface="Arial"/>
                <a:cs typeface="Arial"/>
              </a:rPr>
              <a:t>with </a:t>
            </a:r>
            <a:r>
              <a:rPr sz="1700" b="1" dirty="0">
                <a:latin typeface="Arial"/>
                <a:cs typeface="Arial"/>
              </a:rPr>
              <a:t>groups and organizations on  campus.</a:t>
            </a:r>
            <a:endParaRPr sz="1700">
              <a:latin typeface="Arial"/>
              <a:cs typeface="Arial"/>
            </a:endParaRPr>
          </a:p>
          <a:p>
            <a:pPr marL="299085" marR="320040" indent="-28702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299720" algn="l"/>
              </a:tabLst>
            </a:pPr>
            <a:r>
              <a:rPr sz="1700" b="1" spc="-5" dirty="0">
                <a:latin typeface="Arial"/>
                <a:cs typeface="Arial"/>
              </a:rPr>
              <a:t>Officers </a:t>
            </a:r>
            <a:r>
              <a:rPr sz="1700" b="1" dirty="0">
                <a:latin typeface="Arial"/>
                <a:cs typeface="Arial"/>
              </a:rPr>
              <a:t>on the Community </a:t>
            </a:r>
            <a:r>
              <a:rPr sz="1700" b="1" spc="-5" dirty="0">
                <a:latin typeface="Arial"/>
                <a:cs typeface="Arial"/>
              </a:rPr>
              <a:t>Relations </a:t>
            </a:r>
            <a:r>
              <a:rPr sz="1700" b="1" spc="-30" dirty="0">
                <a:latin typeface="Arial"/>
                <a:cs typeface="Arial"/>
              </a:rPr>
              <a:t>Team </a:t>
            </a:r>
            <a:r>
              <a:rPr sz="1700" b="1" dirty="0">
                <a:latin typeface="Arial"/>
                <a:cs typeface="Arial"/>
              </a:rPr>
              <a:t>are </a:t>
            </a:r>
            <a:r>
              <a:rPr sz="1700" b="1" spc="-5" dirty="0">
                <a:latin typeface="Arial"/>
                <a:cs typeface="Arial"/>
              </a:rPr>
              <a:t>certified </a:t>
            </a:r>
            <a:r>
              <a:rPr sz="1700" b="1" dirty="0">
                <a:latin typeface="Arial"/>
                <a:cs typeface="Arial"/>
              </a:rPr>
              <a:t>instructors </a:t>
            </a:r>
            <a:r>
              <a:rPr sz="1700" b="1" spc="-5" dirty="0">
                <a:latin typeface="Arial"/>
                <a:cs typeface="Arial"/>
              </a:rPr>
              <a:t>in </a:t>
            </a:r>
            <a:r>
              <a:rPr sz="1700" b="1" dirty="0">
                <a:latin typeface="Arial"/>
                <a:cs typeface="Arial"/>
              </a:rPr>
              <a:t>many  courses</a:t>
            </a:r>
            <a:r>
              <a:rPr sz="1700" b="1" spc="-15" dirty="0">
                <a:latin typeface="Arial"/>
                <a:cs typeface="Arial"/>
              </a:rPr>
              <a:t> </a:t>
            </a:r>
            <a:r>
              <a:rPr sz="1700" b="1" dirty="0">
                <a:latin typeface="Arial"/>
                <a:cs typeface="Arial"/>
              </a:rPr>
              <a:t>including:</a:t>
            </a:r>
            <a:endParaRPr sz="17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Font typeface="Wingdings"/>
              <a:buChar char=""/>
              <a:tabLst>
                <a:tab pos="756920" algn="l"/>
              </a:tabLst>
            </a:pPr>
            <a:r>
              <a:rPr sz="1700" b="1" spc="-10" dirty="0">
                <a:latin typeface="Arial"/>
                <a:cs typeface="Arial"/>
              </a:rPr>
              <a:t>Active </a:t>
            </a:r>
            <a:r>
              <a:rPr sz="1700" b="1" dirty="0">
                <a:latin typeface="Arial"/>
                <a:cs typeface="Arial"/>
              </a:rPr>
              <a:t>Shooter</a:t>
            </a:r>
            <a:r>
              <a:rPr sz="1700" b="1" spc="40" dirty="0">
                <a:latin typeface="Arial"/>
                <a:cs typeface="Arial"/>
              </a:rPr>
              <a:t> </a:t>
            </a:r>
            <a:r>
              <a:rPr sz="1700" b="1" dirty="0">
                <a:latin typeface="Arial"/>
                <a:cs typeface="Arial"/>
              </a:rPr>
              <a:t>Instructors</a:t>
            </a:r>
            <a:endParaRPr sz="17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Font typeface="Wingdings"/>
              <a:buChar char=""/>
              <a:tabLst>
                <a:tab pos="756920" algn="l"/>
              </a:tabLst>
            </a:pPr>
            <a:r>
              <a:rPr sz="1700" b="1" spc="-5" dirty="0">
                <a:latin typeface="Arial"/>
                <a:cs typeface="Arial"/>
              </a:rPr>
              <a:t>American </a:t>
            </a:r>
            <a:r>
              <a:rPr sz="1700" b="1" dirty="0">
                <a:latin typeface="Arial"/>
                <a:cs typeface="Arial"/>
              </a:rPr>
              <a:t>Heart </a:t>
            </a:r>
            <a:r>
              <a:rPr sz="1700" b="1" spc="-5" dirty="0">
                <a:latin typeface="Arial"/>
                <a:cs typeface="Arial"/>
              </a:rPr>
              <a:t>Association CPR/AED/First </a:t>
            </a:r>
            <a:r>
              <a:rPr sz="1700" b="1" spc="-15" dirty="0">
                <a:latin typeface="Arial"/>
                <a:cs typeface="Arial"/>
              </a:rPr>
              <a:t>Aid</a:t>
            </a:r>
            <a:r>
              <a:rPr sz="1700" b="1" spc="-40" dirty="0">
                <a:latin typeface="Arial"/>
                <a:cs typeface="Arial"/>
              </a:rPr>
              <a:t> </a:t>
            </a:r>
            <a:r>
              <a:rPr sz="1700" b="1" dirty="0">
                <a:latin typeface="Arial"/>
                <a:cs typeface="Arial"/>
              </a:rPr>
              <a:t>Instructors</a:t>
            </a:r>
            <a:endParaRPr sz="17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Font typeface="Wingdings"/>
              <a:buChar char=""/>
              <a:tabLst>
                <a:tab pos="756920" algn="l"/>
              </a:tabLst>
            </a:pPr>
            <a:r>
              <a:rPr sz="1700" b="1" spc="-5" dirty="0">
                <a:latin typeface="Arial"/>
                <a:cs typeface="Arial"/>
              </a:rPr>
              <a:t>Distracted </a:t>
            </a:r>
            <a:r>
              <a:rPr sz="1700" b="1" spc="-10" dirty="0">
                <a:latin typeface="Arial"/>
                <a:cs typeface="Arial"/>
              </a:rPr>
              <a:t>Driving</a:t>
            </a:r>
            <a:r>
              <a:rPr sz="1700" b="1" spc="30" dirty="0">
                <a:latin typeface="Arial"/>
                <a:cs typeface="Arial"/>
              </a:rPr>
              <a:t> </a:t>
            </a:r>
            <a:r>
              <a:rPr sz="1700" b="1" dirty="0">
                <a:latin typeface="Arial"/>
                <a:cs typeface="Arial"/>
              </a:rPr>
              <a:t>Instructors</a:t>
            </a:r>
            <a:endParaRPr sz="17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Font typeface="Wingdings"/>
              <a:buChar char=""/>
              <a:tabLst>
                <a:tab pos="756920" algn="l"/>
              </a:tabLst>
            </a:pPr>
            <a:r>
              <a:rPr sz="1700" b="1" dirty="0">
                <a:latin typeface="Arial"/>
                <a:cs typeface="Arial"/>
              </a:rPr>
              <a:t>Green Dot</a:t>
            </a:r>
            <a:r>
              <a:rPr sz="1700" b="1" spc="-20" dirty="0">
                <a:latin typeface="Arial"/>
                <a:cs typeface="Arial"/>
              </a:rPr>
              <a:t> </a:t>
            </a:r>
            <a:r>
              <a:rPr sz="1700" b="1" dirty="0">
                <a:latin typeface="Arial"/>
                <a:cs typeface="Arial"/>
              </a:rPr>
              <a:t>Instructors</a:t>
            </a:r>
            <a:endParaRPr sz="17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Font typeface="Wingdings"/>
              <a:buChar char=""/>
              <a:tabLst>
                <a:tab pos="756920" algn="l"/>
              </a:tabLst>
            </a:pPr>
            <a:r>
              <a:rPr sz="1700" b="1" dirty="0">
                <a:latin typeface="Arial"/>
                <a:cs typeface="Arial"/>
              </a:rPr>
              <a:t>Rape </a:t>
            </a:r>
            <a:r>
              <a:rPr sz="1700" b="1" spc="-5" dirty="0">
                <a:latin typeface="Arial"/>
                <a:cs typeface="Arial"/>
              </a:rPr>
              <a:t>Aggression </a:t>
            </a:r>
            <a:r>
              <a:rPr sz="1700" b="1" dirty="0">
                <a:latin typeface="Arial"/>
                <a:cs typeface="Arial"/>
              </a:rPr>
              <a:t>Defense </a:t>
            </a:r>
            <a:r>
              <a:rPr sz="1700" b="1" spc="-10" dirty="0">
                <a:latin typeface="Arial"/>
                <a:cs typeface="Arial"/>
              </a:rPr>
              <a:t>(R.A.D.)</a:t>
            </a:r>
            <a:r>
              <a:rPr sz="1700" b="1" spc="-40" dirty="0">
                <a:latin typeface="Arial"/>
                <a:cs typeface="Arial"/>
              </a:rPr>
              <a:t> </a:t>
            </a:r>
            <a:r>
              <a:rPr sz="1700" b="1" dirty="0">
                <a:latin typeface="Arial"/>
                <a:cs typeface="Arial"/>
              </a:rPr>
              <a:t>Instructors</a:t>
            </a:r>
            <a:endParaRPr sz="17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Font typeface="Wingdings"/>
              <a:buChar char=""/>
              <a:tabLst>
                <a:tab pos="756920" algn="l"/>
              </a:tabLst>
            </a:pPr>
            <a:r>
              <a:rPr sz="1700" b="1" dirty="0">
                <a:latin typeface="Arial"/>
                <a:cs typeface="Arial"/>
              </a:rPr>
              <a:t>Safe Space</a:t>
            </a:r>
            <a:r>
              <a:rPr sz="1700" b="1" spc="-5" dirty="0">
                <a:latin typeface="Arial"/>
                <a:cs typeface="Arial"/>
              </a:rPr>
              <a:t> Providers</a:t>
            </a:r>
            <a:endParaRPr sz="1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Click here </a:t>
            </a:r>
            <a:r>
              <a:rPr sz="1400" b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to </a:t>
            </a:r>
            <a:r>
              <a:rPr sz="14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view </a:t>
            </a:r>
            <a:r>
              <a:rPr sz="1400" b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a list </a:t>
            </a:r>
            <a:r>
              <a:rPr sz="14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of the programs </a:t>
            </a:r>
            <a:r>
              <a:rPr sz="1400" b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offered </a:t>
            </a:r>
            <a:r>
              <a:rPr sz="14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by the Community Relations</a:t>
            </a:r>
            <a:r>
              <a:rPr sz="1400" b="1" u="heavy" spc="-2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400" b="1" u="heavy" spc="-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Team.</a:t>
            </a:r>
            <a:endParaRPr sz="140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22782" y="1195781"/>
            <a:ext cx="32365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35" dirty="0">
                <a:latin typeface="Calibri"/>
                <a:cs typeface="Calibri"/>
              </a:rPr>
              <a:t>Police</a:t>
            </a:r>
            <a:r>
              <a:rPr sz="3600" spc="-235" dirty="0">
                <a:latin typeface="Calibri"/>
                <a:cs typeface="Calibri"/>
              </a:rPr>
              <a:t> </a:t>
            </a:r>
            <a:r>
              <a:rPr sz="3600" spc="-15" dirty="0">
                <a:latin typeface="Calibri"/>
                <a:cs typeface="Calibri"/>
              </a:rPr>
              <a:t>Emergency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304800" y="2139823"/>
            <a:ext cx="7451090" cy="38461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95"/>
              </a:spcBef>
              <a:buFont typeface="Wingdings"/>
              <a:buChar char=""/>
              <a:tabLst>
                <a:tab pos="469265" algn="l"/>
                <a:tab pos="469900" algn="l"/>
              </a:tabLst>
            </a:pPr>
            <a:r>
              <a:rPr spc="-25" dirty="0">
                <a:latin typeface="Trebuchet MS"/>
                <a:cs typeface="Trebuchet MS"/>
              </a:rPr>
              <a:t>Call </a:t>
            </a:r>
            <a:r>
              <a:rPr b="1" spc="-30" dirty="0">
                <a:solidFill>
                  <a:srgbClr val="C00000"/>
                </a:solidFill>
                <a:latin typeface="Trebuchet MS"/>
                <a:cs typeface="Trebuchet MS"/>
              </a:rPr>
              <a:t>911 </a:t>
            </a:r>
            <a:r>
              <a:rPr spc="-25" dirty="0"/>
              <a:t>from </a:t>
            </a:r>
            <a:r>
              <a:rPr spc="-40" dirty="0"/>
              <a:t>any </a:t>
            </a:r>
            <a:r>
              <a:rPr dirty="0"/>
              <a:t>on campus</a:t>
            </a:r>
            <a:r>
              <a:rPr spc="-185" dirty="0"/>
              <a:t> </a:t>
            </a:r>
            <a:r>
              <a:rPr spc="5" dirty="0"/>
              <a:t>phone.</a:t>
            </a:r>
          </a:p>
          <a:p>
            <a:pPr marL="469900" indent="-457200">
              <a:lnSpc>
                <a:spcPct val="100000"/>
              </a:lnSpc>
              <a:spcBef>
                <a:spcPts val="2445"/>
              </a:spcBef>
              <a:buFont typeface="Wingdings"/>
              <a:buChar char=""/>
              <a:tabLst>
                <a:tab pos="469265" algn="l"/>
                <a:tab pos="469900" algn="l"/>
              </a:tabLst>
            </a:pPr>
            <a:r>
              <a:rPr spc="-25" dirty="0">
                <a:latin typeface="Trebuchet MS"/>
                <a:cs typeface="Trebuchet MS"/>
              </a:rPr>
              <a:t>Call </a:t>
            </a:r>
            <a:r>
              <a:rPr b="1" spc="-30" dirty="0">
                <a:solidFill>
                  <a:srgbClr val="C00000"/>
                </a:solidFill>
                <a:latin typeface="Trebuchet MS"/>
                <a:cs typeface="Trebuchet MS"/>
              </a:rPr>
              <a:t>(631) </a:t>
            </a:r>
            <a:r>
              <a:rPr b="1" spc="-20" dirty="0">
                <a:solidFill>
                  <a:srgbClr val="C00000"/>
                </a:solidFill>
                <a:latin typeface="Trebuchet MS"/>
                <a:cs typeface="Trebuchet MS"/>
              </a:rPr>
              <a:t>632-3333 </a:t>
            </a:r>
            <a:r>
              <a:rPr spc="-20" dirty="0"/>
              <a:t>from </a:t>
            </a:r>
            <a:r>
              <a:rPr spc="-5" dirty="0"/>
              <a:t>a cell</a:t>
            </a:r>
            <a:r>
              <a:rPr spc="-415" dirty="0"/>
              <a:t> </a:t>
            </a:r>
            <a:r>
              <a:rPr dirty="0"/>
              <a:t>phone.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650" dirty="0"/>
          </a:p>
          <a:p>
            <a:pPr marL="675005" algn="ctr">
              <a:lnSpc>
                <a:spcPts val="4195"/>
              </a:lnSpc>
            </a:pPr>
            <a:r>
              <a:rPr sz="3600" b="1" dirty="0">
                <a:solidFill>
                  <a:srgbClr val="B81237"/>
                </a:solidFill>
                <a:latin typeface="Trebuchet MS"/>
                <a:cs typeface="Trebuchet MS"/>
              </a:rPr>
              <a:t>Survive </a:t>
            </a:r>
            <a:r>
              <a:rPr sz="3600" b="1" spc="-15" dirty="0">
                <a:solidFill>
                  <a:srgbClr val="B81237"/>
                </a:solidFill>
                <a:latin typeface="Trebuchet MS"/>
                <a:cs typeface="Trebuchet MS"/>
              </a:rPr>
              <a:t>an</a:t>
            </a:r>
            <a:r>
              <a:rPr sz="3600" b="1" spc="-830" dirty="0">
                <a:solidFill>
                  <a:srgbClr val="B81237"/>
                </a:solidFill>
                <a:latin typeface="Trebuchet MS"/>
                <a:cs typeface="Trebuchet MS"/>
              </a:rPr>
              <a:t> </a:t>
            </a:r>
            <a:r>
              <a:rPr sz="3600" b="1" spc="-10" dirty="0">
                <a:solidFill>
                  <a:srgbClr val="B81237"/>
                </a:solidFill>
                <a:latin typeface="Trebuchet MS"/>
                <a:cs typeface="Trebuchet MS"/>
              </a:rPr>
              <a:t>Active </a:t>
            </a:r>
            <a:r>
              <a:rPr sz="3600" b="1" spc="-5" dirty="0">
                <a:solidFill>
                  <a:srgbClr val="B81237"/>
                </a:solidFill>
                <a:latin typeface="Trebuchet MS"/>
                <a:cs typeface="Trebuchet MS"/>
              </a:rPr>
              <a:t>Shooter </a:t>
            </a:r>
            <a:r>
              <a:rPr sz="3600" b="1" spc="-25" dirty="0">
                <a:solidFill>
                  <a:srgbClr val="B81237"/>
                </a:solidFill>
                <a:latin typeface="Trebuchet MS"/>
                <a:cs typeface="Trebuchet MS"/>
              </a:rPr>
              <a:t>Event</a:t>
            </a:r>
            <a:endParaRPr sz="3600" dirty="0">
              <a:latin typeface="Trebuchet MS"/>
              <a:cs typeface="Trebuchet MS"/>
            </a:endParaRPr>
          </a:p>
          <a:p>
            <a:pPr marL="671830" algn="ctr">
              <a:lnSpc>
                <a:spcPts val="8515"/>
              </a:lnSpc>
            </a:pPr>
            <a:r>
              <a:rPr sz="7200" spc="5" dirty="0"/>
              <a:t>Run </a:t>
            </a:r>
            <a:r>
              <a:rPr sz="7200" dirty="0"/>
              <a:t>• Hide •</a:t>
            </a:r>
            <a:r>
              <a:rPr sz="7200" spc="-470" dirty="0"/>
              <a:t> </a:t>
            </a:r>
            <a:r>
              <a:rPr sz="7200" spc="-10" dirty="0"/>
              <a:t>Fight</a:t>
            </a:r>
            <a:endParaRPr sz="7200" dirty="0"/>
          </a:p>
          <a:p>
            <a:pPr marL="671195" algn="ctr">
              <a:lnSpc>
                <a:spcPct val="100000"/>
              </a:lnSpc>
              <a:spcBef>
                <a:spcPts val="380"/>
              </a:spcBef>
            </a:pPr>
            <a:r>
              <a:rPr spc="-15" dirty="0"/>
              <a:t>Always </a:t>
            </a:r>
            <a:r>
              <a:rPr spc="-5" dirty="0"/>
              <a:t>know </a:t>
            </a:r>
            <a:r>
              <a:rPr spc="-10" dirty="0"/>
              <a:t>your</a:t>
            </a:r>
            <a:r>
              <a:rPr spc="100" dirty="0"/>
              <a:t> </a:t>
            </a:r>
            <a:r>
              <a:rPr spc="-5" dirty="0"/>
              <a:t>exits!</a:t>
            </a:r>
          </a:p>
        </p:txBody>
      </p:sp>
      <p:sp>
        <p:nvSpPr>
          <p:cNvPr id="5" name="object 5"/>
          <p:cNvSpPr/>
          <p:nvPr/>
        </p:nvSpPr>
        <p:spPr>
          <a:xfrm>
            <a:off x="6688835" y="204215"/>
            <a:ext cx="2036064" cy="20711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52843" y="268224"/>
            <a:ext cx="1857755" cy="189280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33793" y="249174"/>
            <a:ext cx="1896110" cy="1931035"/>
          </a:xfrm>
          <a:custGeom>
            <a:avLst/>
            <a:gdLst/>
            <a:ahLst/>
            <a:cxnLst/>
            <a:rect l="l" t="t" r="r" b="b"/>
            <a:pathLst>
              <a:path w="1896109" h="1931035">
                <a:moveTo>
                  <a:pt x="0" y="1930908"/>
                </a:moveTo>
                <a:lnTo>
                  <a:pt x="1895855" y="1930908"/>
                </a:lnTo>
                <a:lnTo>
                  <a:pt x="1895855" y="0"/>
                </a:lnTo>
                <a:lnTo>
                  <a:pt x="0" y="0"/>
                </a:lnTo>
                <a:lnTo>
                  <a:pt x="0" y="1930908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custDataLst>
      <p:tags r:id="rId1"/>
    </p:custData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3268821" y="1447800"/>
            <a:ext cx="4221704" cy="1905000"/>
          </a:xfrm>
          <a:custGeom>
            <a:avLst/>
            <a:gdLst>
              <a:gd name="connsiteX0" fmla="*/ 0 w 5158798"/>
              <a:gd name="connsiteY0" fmla="*/ 0 h 2147777"/>
              <a:gd name="connsiteX1" fmla="*/ 4084910 w 5158798"/>
              <a:gd name="connsiteY1" fmla="*/ 0 h 2147777"/>
              <a:gd name="connsiteX2" fmla="*/ 4095543 w 5158798"/>
              <a:gd name="connsiteY2" fmla="*/ 0 h 2147777"/>
              <a:gd name="connsiteX3" fmla="*/ 4095543 w 5158798"/>
              <a:gd name="connsiteY3" fmla="*/ 707 h 2147777"/>
              <a:gd name="connsiteX4" fmla="*/ 4227320 w 5158798"/>
              <a:gd name="connsiteY4" fmla="*/ 9466 h 2147777"/>
              <a:gd name="connsiteX5" fmla="*/ 5015553 w 5158798"/>
              <a:gd name="connsiteY5" fmla="*/ 538034 h 2147777"/>
              <a:gd name="connsiteX6" fmla="*/ 5013665 w 5158798"/>
              <a:gd name="connsiteY6" fmla="*/ 1613010 h 2147777"/>
              <a:gd name="connsiteX7" fmla="*/ 4223579 w 5158798"/>
              <a:gd name="connsiteY7" fmla="*/ 2138806 h 2147777"/>
              <a:gd name="connsiteX8" fmla="*/ 4095543 w 5158798"/>
              <a:gd name="connsiteY8" fmla="*/ 2146864 h 2147777"/>
              <a:gd name="connsiteX9" fmla="*/ 4095543 w 5158798"/>
              <a:gd name="connsiteY9" fmla="*/ 2147777 h 2147777"/>
              <a:gd name="connsiteX10" fmla="*/ 0 w 5158798"/>
              <a:gd name="connsiteY10" fmla="*/ 2147777 h 2147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158798" h="2147777">
                <a:moveTo>
                  <a:pt x="0" y="0"/>
                </a:moveTo>
                <a:lnTo>
                  <a:pt x="4084910" y="0"/>
                </a:lnTo>
                <a:lnTo>
                  <a:pt x="4095543" y="0"/>
                </a:lnTo>
                <a:lnTo>
                  <a:pt x="4095543" y="707"/>
                </a:lnTo>
                <a:lnTo>
                  <a:pt x="4227320" y="9466"/>
                </a:lnTo>
                <a:cubicBezTo>
                  <a:pt x="4555189" y="53285"/>
                  <a:pt x="4847846" y="246768"/>
                  <a:pt x="5015553" y="538034"/>
                </a:cubicBezTo>
                <a:cubicBezTo>
                  <a:pt x="5207220" y="870910"/>
                  <a:pt x="5206500" y="1280810"/>
                  <a:pt x="5013665" y="1613010"/>
                </a:cubicBezTo>
                <a:cubicBezTo>
                  <a:pt x="4844935" y="1903686"/>
                  <a:pt x="4551601" y="2096138"/>
                  <a:pt x="4223579" y="2138806"/>
                </a:cubicBezTo>
                <a:lnTo>
                  <a:pt x="4095543" y="2146864"/>
                </a:lnTo>
                <a:lnTo>
                  <a:pt x="4095543" y="2147777"/>
                </a:lnTo>
                <a:lnTo>
                  <a:pt x="0" y="2147777"/>
                </a:lnTo>
                <a:close/>
              </a:path>
            </a:pathLst>
          </a:custGeom>
          <a:solidFill>
            <a:srgbClr val="828282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fromWordArt="0" anchor="ctr" anchorCtr="0" forceAA="0" compatLnSpc="1">
            <a:noAutofit/>
          </a:bodyPr>
          <a:lstStyle/>
          <a:p>
            <a:pPr algn="ctr" defTabSz="438150" latinLnBrk="1" hangingPunct="0"/>
            <a:endParaRPr lang="en-US" dirty="0">
              <a:solidFill>
                <a:srgbClr val="FFFFFF"/>
              </a:solidFill>
              <a:sym typeface="Helvetica Light"/>
            </a:endParaRPr>
          </a:p>
        </p:txBody>
      </p:sp>
      <p:sp>
        <p:nvSpPr>
          <p:cNvPr id="5" name="Title 13"/>
          <p:cNvSpPr>
            <a:spLocks noGrp="1"/>
          </p:cNvSpPr>
          <p:nvPr>
            <p:ph type="title" idx="4294967295"/>
          </p:nvPr>
        </p:nvSpPr>
        <p:spPr>
          <a:xfrm>
            <a:off x="3931920" y="2012699"/>
            <a:ext cx="3296379" cy="77520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39BFC9"/>
                </a:solidFill>
              </a:rPr>
              <a:t>Knowledge </a:t>
            </a:r>
            <a:r>
              <a:rPr lang="en-US" sz="3600" dirty="0">
                <a:solidFill>
                  <a:srgbClr val="39BFC9"/>
                </a:solidFill>
              </a:rPr>
              <a:t>Check</a:t>
            </a:r>
            <a:endParaRPr lang="en-US" dirty="0">
              <a:solidFill>
                <a:srgbClr val="39BFC9"/>
              </a:solidFill>
            </a:endParaRPr>
          </a:p>
        </p:txBody>
      </p:sp>
      <p:pic>
        <p:nvPicPr>
          <p:cNvPr id="6" name="s99174ea487a45dab7352c3732be82f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60" b="20145"/>
          <a:stretch/>
        </p:blipFill>
        <p:spPr>
          <a:xfrm>
            <a:off x="0" y="1447800"/>
            <a:ext cx="3931920" cy="1905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210482" y="3310524"/>
            <a:ext cx="2739255" cy="624883"/>
          </a:xfrm>
          <a:prstGeom prst="rect">
            <a:avLst/>
          </a:prstGeom>
          <a:ln w="12700">
            <a:miter lim="400000"/>
          </a:ln>
        </p:spPr>
        <p:txBody>
          <a:bodyPr wrap="square" lIns="67500" tIns="35100" rIns="67500" bIns="35100">
            <a:spAutoFit/>
          </a:bodyPr>
          <a:lstStyle>
            <a:lvl1pPr lvl="0" algn="just" defTabSz="914400">
              <a:lnSpc>
                <a:spcPct val="140000"/>
              </a:lnSpc>
              <a:defRPr sz="1200">
                <a:solidFill>
                  <a:schemeClr val="tx1"/>
                </a:solidFill>
                <a:latin typeface="Lato Light"/>
                <a:ea typeface="Lato Light"/>
                <a:cs typeface="Lato Light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en-US" sz="1800" dirty="0">
                <a:solidFill>
                  <a:srgbClr val="828282"/>
                </a:solidFill>
                <a:latin typeface="Verdana" panose="020B0604030504040204" pitchFamily="34" charset="0"/>
                <a:ea typeface="Verdana" panose="020B0604030504040204" pitchFamily="34" charset="0"/>
                <a:cs typeface="Lato Light" charset="0"/>
              </a:rPr>
              <a:t> </a:t>
            </a:r>
          </a:p>
          <a:p>
            <a:pPr algn="r">
              <a:lnSpc>
                <a:spcPct val="100000"/>
              </a:lnSpc>
            </a:pPr>
            <a:r>
              <a:rPr lang="en-US" sz="1800" dirty="0">
                <a:solidFill>
                  <a:srgbClr val="828282"/>
                </a:solidFill>
                <a:latin typeface="Verdana" panose="020B0604030504040204" pitchFamily="34" charset="0"/>
                <a:ea typeface="Verdana" panose="020B0604030504040204" pitchFamily="34" charset="0"/>
                <a:cs typeface="Lato Light" charset="0"/>
              </a:rPr>
              <a:t>Select NEXT to begin.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580109" y="3941757"/>
            <a:ext cx="3002327" cy="1332321"/>
          </a:xfrm>
          <a:prstGeom prst="straightConnector1">
            <a:avLst/>
          </a:prstGeom>
          <a:ln>
            <a:solidFill>
              <a:srgbClr val="39BFC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7942338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7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AD8EA68F-9744-4A74-99D0-E75D5F89EA9A}"/>
              </a:ext>
            </a:extLst>
          </p:cNvPr>
          <p:cNvGrpSpPr/>
          <p:nvPr>
            <p:custDataLst>
              <p:tags r:id="rId2"/>
            </p:custDataLst>
          </p:nvPr>
        </p:nvGrpSpPr>
        <p:grpSpPr>
          <a:xfrm>
            <a:off x="657225" y="2800350"/>
            <a:ext cx="7877175" cy="2270109"/>
            <a:chOff x="657225" y="2800350"/>
            <a:chExt cx="7877175" cy="2270109"/>
          </a:xfrm>
        </p:grpSpPr>
        <p:sp>
          <p:nvSpPr>
            <p:cNvPr id="38" name="s99cfad5d12a492cabfc88fa95a77390">
              <a:extLst>
                <a:ext uri="{FF2B5EF4-FFF2-40B4-BE49-F238E27FC236}">
                  <a16:creationId xmlns:a16="http://schemas.microsoft.com/office/drawing/2014/main" id="{7E13AD8D-AE21-42F8-BE2C-F15989E1FA79}"/>
                </a:ext>
              </a:extLst>
            </p:cNvPr>
            <p:cNvSpPr/>
            <p:nvPr/>
          </p:nvSpPr>
          <p:spPr>
            <a:xfrm>
              <a:off x="657225" y="2800350"/>
              <a:ext cx="4443845" cy="227010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t">
              <a:spAutoFit/>
            </a:bodyPr>
            <a:lstStyle/>
            <a:p>
              <a:pPr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tabLst>
                  <a:tab pos="2743200" algn="l"/>
                </a:tabLst>
              </a:pPr>
              <a:r>
                <a:rPr lang="en-US" sz="1600" b="1">
                  <a:solidFill>
                    <a:srgbClr val="000000"/>
                  </a:solidFill>
                  <a:latin typeface="Calibri" panose="020F0502020204030204" pitchFamily="34" charset="0"/>
                </a:rPr>
                <a:t>Properties</a:t>
              </a:r>
            </a:p>
            <a:p>
              <a:pPr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tabLst>
                  <a:tab pos="2743200" algn="l"/>
                </a:tabLst>
              </a:pPr>
              <a:r>
                <a:rPr lang="en-US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On passing, 'Finish' button:</a:t>
              </a:r>
              <a:r>
                <a:rPr lang="en-US" sz="1600" dirty="0">
                  <a:solidFill>
                    <a:srgbClr val="FF00FF"/>
                  </a:solidFill>
                  <a:latin typeface="Calibri" panose="020F0502020204030204" pitchFamily="34" charset="0"/>
                </a:rPr>
                <a:t>	</a:t>
              </a:r>
              <a:r>
                <a:rPr kumimoji="0" lang="en-US" sz="1600" b="0" i="0" u="sng" strike="noStrike" kern="0" cap="none" spc="0" normalizeH="0" baseline="0" noProof="0">
                  <a:ln>
                    <a:noFill/>
                  </a:ln>
                  <a:solidFill>
                    <a:srgbClr val="4F81BD"/>
                  </a:solidFill>
                  <a:effectLst/>
                  <a:uLnTx/>
                  <a:uFill>
                    <a:solidFill>
                      <a:srgbClr val="4F81BD"/>
                    </a:solidFill>
                  </a:uFill>
                  <a:latin typeface="Calibri" panose="020F0502020204030204" pitchFamily="34" charset="0"/>
                </a:rPr>
                <a:t>Goes to next slide</a:t>
              </a:r>
            </a:p>
            <a:p>
              <a:pPr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tabLst>
                  <a:tab pos="2743200" algn="l"/>
                </a:tabLst>
              </a:pPr>
              <a:r>
                <a:rPr lang="en-US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On failing, 'Finish' button:</a:t>
              </a:r>
              <a:r>
                <a:rPr lang="en-US" sz="1600" dirty="0">
                  <a:solidFill>
                    <a:srgbClr val="FF00FF"/>
                  </a:solidFill>
                  <a:latin typeface="Calibri" panose="020F0502020204030204" pitchFamily="34" charset="0"/>
                </a:rPr>
                <a:t>	</a:t>
              </a:r>
              <a:r>
                <a:rPr kumimoji="0" lang="en-US" sz="1600" b="0" i="0" u="sng" strike="noStrike" kern="0" cap="none" spc="0" normalizeH="0" baseline="0" noProof="0">
                  <a:ln>
                    <a:noFill/>
                  </a:ln>
                  <a:solidFill>
                    <a:srgbClr val="4F81BD"/>
                  </a:solidFill>
                  <a:effectLst/>
                  <a:uLnTx/>
                  <a:uFill>
                    <a:solidFill>
                      <a:srgbClr val="4F81BD"/>
                    </a:solidFill>
                  </a:uFill>
                  <a:latin typeface="Calibri" panose="020F0502020204030204" pitchFamily="34" charset="0"/>
                </a:rPr>
                <a:t>Goes to next slide</a:t>
              </a:r>
            </a:p>
            <a:p>
              <a:pPr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tabLst>
                  <a:tab pos="2743200" algn="l"/>
                </a:tabLst>
              </a:pPr>
              <a:r>
                <a:rPr lang="en-US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Allow user to leave quiz:</a:t>
              </a:r>
              <a:r>
                <a:rPr lang="en-US" sz="1600" dirty="0">
                  <a:solidFill>
                    <a:srgbClr val="FF00FF"/>
                  </a:solidFill>
                  <a:latin typeface="Calibri" panose="020F0502020204030204" pitchFamily="34" charset="0"/>
                </a:rPr>
                <a:t>	</a:t>
              </a:r>
              <a:r>
                <a:rPr kumimoji="0" lang="en-US" sz="1600" b="0" i="0" u="sng" strike="noStrike" kern="0" cap="none" spc="0" normalizeH="0" baseline="0" noProof="0">
                  <a:ln>
                    <a:noFill/>
                  </a:ln>
                  <a:solidFill>
                    <a:srgbClr val="4F81BD"/>
                  </a:solidFill>
                  <a:effectLst/>
                  <a:uLnTx/>
                  <a:uFill>
                    <a:solidFill>
                      <a:srgbClr val="4F81BD"/>
                    </a:solidFill>
                  </a:uFill>
                  <a:latin typeface="Calibri" panose="020F0502020204030204" pitchFamily="34" charset="0"/>
                </a:rPr>
                <a:t>At any time</a:t>
              </a:r>
            </a:p>
            <a:p>
              <a:pPr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tabLst>
                  <a:tab pos="2743200" algn="l"/>
                </a:tabLst>
              </a:pPr>
              <a:r>
                <a:rPr lang="en-US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User may view slides after quiz:</a:t>
              </a:r>
              <a:r>
                <a:rPr lang="en-US" sz="1600" dirty="0">
                  <a:solidFill>
                    <a:srgbClr val="FF00FF"/>
                  </a:solidFill>
                  <a:latin typeface="Calibri" panose="020F0502020204030204" pitchFamily="34" charset="0"/>
                </a:rPr>
                <a:t>	</a:t>
              </a:r>
              <a:r>
                <a:rPr kumimoji="0" lang="en-US" sz="1600" b="0" i="0" u="sng" strike="noStrike" kern="0" cap="none" spc="0" normalizeH="0" baseline="0" noProof="0">
                  <a:ln>
                    <a:noFill/>
                  </a:ln>
                  <a:solidFill>
                    <a:srgbClr val="4F81BD"/>
                  </a:solidFill>
                  <a:effectLst/>
                  <a:uLnTx/>
                  <a:uFill>
                    <a:solidFill>
                      <a:srgbClr val="4F81BD"/>
                    </a:solidFill>
                  </a:uFill>
                  <a:latin typeface="Calibri" panose="020F0502020204030204" pitchFamily="34" charset="0"/>
                </a:rPr>
                <a:t>After passing quiz</a:t>
              </a:r>
            </a:p>
            <a:p>
              <a:pPr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tabLst>
                  <a:tab pos="2743200" algn="l"/>
                </a:tabLst>
              </a:pPr>
              <a:r>
                <a:rPr lang="en-US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Show quiz in menu as:</a:t>
              </a:r>
              <a:r>
                <a:rPr lang="en-US" sz="1600" dirty="0">
                  <a:solidFill>
                    <a:srgbClr val="FF00FF"/>
                  </a:solidFill>
                  <a:latin typeface="Calibri" panose="020F0502020204030204" pitchFamily="34" charset="0"/>
                </a:rPr>
                <a:t>	</a:t>
              </a:r>
              <a:r>
                <a:rPr kumimoji="0" lang="en-US" sz="1600" b="0" i="0" u="sng" strike="noStrike" kern="0" cap="none" spc="0" normalizeH="0" baseline="0" noProof="0">
                  <a:ln>
                    <a:noFill/>
                  </a:ln>
                  <a:solidFill>
                    <a:srgbClr val="4F81BD"/>
                  </a:solidFill>
                  <a:effectLst/>
                  <a:uLnTx/>
                  <a:uFill>
                    <a:solidFill>
                      <a:srgbClr val="4F81BD"/>
                    </a:solidFill>
                  </a:uFill>
                  <a:latin typeface="Calibri" panose="020F0502020204030204" pitchFamily="34" charset="0"/>
                </a:rPr>
                <a:t>Single Item</a:t>
              </a:r>
            </a:p>
          </p:txBody>
        </p:sp>
        <p:sp>
          <p:nvSpPr>
            <p:cNvPr id="39" name="s29fb24cf6d44fe388c8545f8b7fea1e">
              <a:extLst>
                <a:ext uri="{FF2B5EF4-FFF2-40B4-BE49-F238E27FC236}">
                  <a16:creationId xmlns:a16="http://schemas.microsoft.com/office/drawing/2014/main" id="{49AAE340-E906-4BEF-81E1-F3FC84FDD137}"/>
                </a:ext>
              </a:extLst>
            </p:cNvPr>
            <p:cNvSpPr/>
            <p:nvPr/>
          </p:nvSpPr>
          <p:spPr>
            <a:xfrm>
              <a:off x="657225" y="2800350"/>
              <a:ext cx="7877175" cy="2270109"/>
            </a:xfrm>
            <a:prstGeom prst="rect">
              <a:avLst/>
            </a:prstGeom>
            <a:solidFill>
              <a:srgbClr val="D9D9D9">
                <a:alpha val="392"/>
              </a:srgb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D281AB37-9BAC-4895-B83D-D026F79D5D32}"/>
              </a:ext>
            </a:extLst>
          </p:cNvPr>
          <p:cNvGrpSpPr/>
          <p:nvPr>
            <p:custDataLst>
              <p:tags r:id="rId3"/>
            </p:custDataLst>
          </p:nvPr>
        </p:nvGrpSpPr>
        <p:grpSpPr>
          <a:xfrm>
            <a:off x="3619881" y="5591175"/>
            <a:ext cx="2421827" cy="685800"/>
            <a:chOff x="762001" y="5591175"/>
            <a:chExt cx="2421827" cy="685800"/>
          </a:xfrm>
        </p:grpSpPr>
        <p:sp>
          <p:nvSpPr>
            <p:cNvPr id="41" name="se7eb86f60ea48e98d046bb1138bb195">
              <a:extLst>
                <a:ext uri="{FF2B5EF4-FFF2-40B4-BE49-F238E27FC236}">
                  <a16:creationId xmlns:a16="http://schemas.microsoft.com/office/drawing/2014/main" id="{82A0F5DE-A5EE-45D0-B248-0C1396928BE4}"/>
                </a:ext>
              </a:extLst>
            </p:cNvPr>
            <p:cNvSpPr/>
            <p:nvPr/>
          </p:nvSpPr>
          <p:spPr>
            <a:xfrm>
              <a:off x="762001" y="5591175"/>
              <a:ext cx="2421827" cy="685800"/>
            </a:xfrm>
            <a:prstGeom prst="roundRect">
              <a:avLst/>
            </a:prstGeom>
            <a:solidFill>
              <a:srgbClr val="BFBFBF"/>
            </a:solidFill>
            <a:ln w="28575">
              <a:solidFill>
                <a:srgbClr val="5555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 anchorCtr="0">
              <a:noAutofit/>
            </a:bodyPr>
            <a:lstStyle/>
            <a:p>
              <a:pPr indent="666750"/>
              <a:r>
                <a:rPr lang="en-US">
                  <a:solidFill>
                    <a:srgbClr val="000000"/>
                  </a:solidFill>
                  <a:latin typeface="Calibri" panose="020F0502020204030204" pitchFamily="34" charset="0"/>
                </a:rPr>
                <a:t>Edit Properties</a:t>
              </a:r>
            </a:p>
          </p:txBody>
        </p:sp>
        <p:pic>
          <p:nvPicPr>
            <p:cNvPr id="43" name="s98a4b384e3e483bbc336a26e9fd62da">
              <a:extLst>
                <a:ext uri="{FF2B5EF4-FFF2-40B4-BE49-F238E27FC236}">
                  <a16:creationId xmlns:a16="http://schemas.microsoft.com/office/drawing/2014/main" id="{7F28398D-862E-4F49-B3B8-62AB448B95BD}"/>
                </a:ext>
              </a:extLst>
            </p:cNvPr>
            <p:cNvPicPr>
              <a:picLocks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3451" y="5705475"/>
              <a:ext cx="457200" cy="457200"/>
            </a:xfrm>
            <a:prstGeom prst="rect">
              <a:avLst/>
            </a:prstGeom>
          </p:spPr>
        </p:pic>
        <p:sp>
          <p:nvSpPr>
            <p:cNvPr id="44" name="s56a04c50645414fb634e2adeecf7606">
              <a:extLst>
                <a:ext uri="{FF2B5EF4-FFF2-40B4-BE49-F238E27FC236}">
                  <a16:creationId xmlns:a16="http://schemas.microsoft.com/office/drawing/2014/main" id="{C3ED1A0F-B0A7-456F-8D59-9E79D8D9EDDB}"/>
                </a:ext>
              </a:extLst>
            </p:cNvPr>
            <p:cNvSpPr/>
            <p:nvPr/>
          </p:nvSpPr>
          <p:spPr>
            <a:xfrm>
              <a:off x="762001" y="5591175"/>
              <a:ext cx="2421827" cy="685800"/>
            </a:xfrm>
            <a:prstGeom prst="rect">
              <a:avLst/>
            </a:prstGeom>
            <a:solidFill>
              <a:srgbClr val="D9D9D9">
                <a:alpha val="392"/>
              </a:srgb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D46EC4A6-0C0A-4DEE-91D4-741833DEB9B3}"/>
              </a:ext>
            </a:extLst>
          </p:cNvPr>
          <p:cNvGrpSpPr/>
          <p:nvPr>
            <p:custDataLst>
              <p:tags r:id="rId4"/>
            </p:custDataLst>
          </p:nvPr>
        </p:nvGrpSpPr>
        <p:grpSpPr>
          <a:xfrm>
            <a:off x="762000" y="5591175"/>
            <a:ext cx="2686431" cy="685800"/>
            <a:chOff x="762000" y="5591175"/>
            <a:chExt cx="2686431" cy="685800"/>
          </a:xfrm>
        </p:grpSpPr>
        <p:sp>
          <p:nvSpPr>
            <p:cNvPr id="46" name="scfdbb51ca23412f9b1243e5861d3039">
              <a:extLst>
                <a:ext uri="{FF2B5EF4-FFF2-40B4-BE49-F238E27FC236}">
                  <a16:creationId xmlns:a16="http://schemas.microsoft.com/office/drawing/2014/main" id="{188BA179-346C-48E8-9130-22FDA3139093}"/>
                </a:ext>
              </a:extLst>
            </p:cNvPr>
            <p:cNvSpPr/>
            <p:nvPr/>
          </p:nvSpPr>
          <p:spPr>
            <a:xfrm>
              <a:off x="762000" y="5591175"/>
              <a:ext cx="2686431" cy="685800"/>
            </a:xfrm>
            <a:prstGeom prst="roundRect">
              <a:avLst/>
            </a:prstGeom>
            <a:solidFill>
              <a:srgbClr val="BFBFBF"/>
            </a:solidFill>
            <a:ln w="28575">
              <a:solidFill>
                <a:srgbClr val="5555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 anchorCtr="0">
              <a:noAutofit/>
            </a:bodyPr>
            <a:lstStyle/>
            <a:p>
              <a:pPr indent="666750"/>
              <a:r>
                <a:rPr lang="en-US">
                  <a:solidFill>
                    <a:srgbClr val="000000"/>
                  </a:solidFill>
                  <a:latin typeface="Calibri" panose="020F0502020204030204" pitchFamily="34" charset="0"/>
                </a:rPr>
                <a:t>Edit in Quizmaker</a:t>
              </a:r>
            </a:p>
          </p:txBody>
        </p:sp>
        <p:pic>
          <p:nvPicPr>
            <p:cNvPr id="48" name="s4661af952ae410ea24e5ca548863f7f">
              <a:extLst>
                <a:ext uri="{FF2B5EF4-FFF2-40B4-BE49-F238E27FC236}">
                  <a16:creationId xmlns:a16="http://schemas.microsoft.com/office/drawing/2014/main" id="{8E6758BF-AE5C-4495-BD38-AD5843286FEC}"/>
                </a:ext>
              </a:extLst>
            </p:cNvPr>
            <p:cNvPicPr>
              <a:picLocks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3450" y="5705475"/>
              <a:ext cx="457200" cy="457200"/>
            </a:xfrm>
            <a:prstGeom prst="rect">
              <a:avLst/>
            </a:prstGeom>
          </p:spPr>
        </p:pic>
        <p:sp>
          <p:nvSpPr>
            <p:cNvPr id="49" name="sb47ee10b957485394722d1ca4ae0a30">
              <a:extLst>
                <a:ext uri="{FF2B5EF4-FFF2-40B4-BE49-F238E27FC236}">
                  <a16:creationId xmlns:a16="http://schemas.microsoft.com/office/drawing/2014/main" id="{47DD0C21-AF6A-43C7-B8CC-48FA1465E57E}"/>
                </a:ext>
              </a:extLst>
            </p:cNvPr>
            <p:cNvSpPr/>
            <p:nvPr/>
          </p:nvSpPr>
          <p:spPr>
            <a:xfrm>
              <a:off x="762000" y="5591175"/>
              <a:ext cx="2686431" cy="685800"/>
            </a:xfrm>
            <a:prstGeom prst="rect">
              <a:avLst/>
            </a:prstGeom>
            <a:solidFill>
              <a:srgbClr val="D9D9D9">
                <a:alpha val="392"/>
              </a:srgb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2362554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730" y="1125093"/>
            <a:ext cx="537210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5" dirty="0"/>
              <a:t>For </a:t>
            </a:r>
            <a:r>
              <a:rPr spc="20" dirty="0"/>
              <a:t>Further</a:t>
            </a:r>
            <a:r>
              <a:rPr spc="10" dirty="0"/>
              <a:t> </a:t>
            </a:r>
            <a:r>
              <a:rPr dirty="0"/>
              <a:t>Information: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University</a:t>
            </a:r>
            <a:r>
              <a:rPr spc="-35" dirty="0"/>
              <a:t> </a:t>
            </a:r>
            <a:r>
              <a:rPr dirty="0"/>
              <a:t>Police</a:t>
            </a:r>
          </a:p>
          <a:p>
            <a:pPr marL="12700" marR="5080">
              <a:lnSpc>
                <a:spcPct val="100000"/>
              </a:lnSpc>
            </a:pPr>
            <a:r>
              <a:rPr dirty="0"/>
              <a:t>In an Emergency </a:t>
            </a:r>
            <a:r>
              <a:rPr spc="-5" dirty="0"/>
              <a:t>Dial </a:t>
            </a:r>
            <a:r>
              <a:rPr dirty="0"/>
              <a:t>333 </a:t>
            </a:r>
            <a:r>
              <a:rPr spc="-5" dirty="0"/>
              <a:t>from  campus phones 631-632-3333 </a:t>
            </a:r>
            <a:r>
              <a:rPr dirty="0"/>
              <a:t>from  </a:t>
            </a:r>
            <a:r>
              <a:rPr spc="-5" dirty="0"/>
              <a:t>non-campus phones or </a:t>
            </a:r>
            <a:r>
              <a:rPr dirty="0"/>
              <a:t>cell</a:t>
            </a:r>
            <a:r>
              <a:rPr spc="-125" dirty="0"/>
              <a:t> </a:t>
            </a:r>
            <a:r>
              <a:rPr spc="-5" dirty="0"/>
              <a:t>phones  For questions/information</a:t>
            </a:r>
            <a:r>
              <a:rPr spc="-60" dirty="0"/>
              <a:t> </a:t>
            </a:r>
            <a:r>
              <a:rPr dirty="0"/>
              <a:t>call</a:t>
            </a:r>
          </a:p>
          <a:p>
            <a:pPr marL="12700">
              <a:lnSpc>
                <a:spcPct val="100000"/>
              </a:lnSpc>
            </a:pPr>
            <a:r>
              <a:rPr spc="-5" dirty="0"/>
              <a:t>631-632-6350</a:t>
            </a: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/>
          </a:p>
          <a:p>
            <a:pPr marL="12700" marR="252095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Employee </a:t>
            </a:r>
            <a:r>
              <a:rPr spc="-5" dirty="0"/>
              <a:t>Assistance Program  Rm. </a:t>
            </a:r>
            <a:r>
              <a:rPr dirty="0"/>
              <a:t>192 </a:t>
            </a:r>
            <a:r>
              <a:rPr spc="-5" dirty="0"/>
              <a:t>Administration</a:t>
            </a:r>
            <a:r>
              <a:rPr spc="-135" dirty="0"/>
              <a:t> </a:t>
            </a:r>
            <a:r>
              <a:rPr spc="-5" dirty="0"/>
              <a:t>Building  (West</a:t>
            </a:r>
            <a:r>
              <a:rPr spc="-30" dirty="0"/>
              <a:t> </a:t>
            </a:r>
            <a:r>
              <a:rPr spc="-5" dirty="0"/>
              <a:t>Campus)</a:t>
            </a:r>
          </a:p>
          <a:p>
            <a:pPr marL="60960" marR="170815" indent="-48895">
              <a:lnSpc>
                <a:spcPct val="100000"/>
              </a:lnSpc>
            </a:pPr>
            <a:r>
              <a:rPr spc="-5" dirty="0"/>
              <a:t>Level </a:t>
            </a:r>
            <a:r>
              <a:rPr dirty="0"/>
              <a:t>5 </a:t>
            </a:r>
            <a:r>
              <a:rPr spc="-5" dirty="0"/>
              <a:t>University </a:t>
            </a:r>
            <a:r>
              <a:rPr dirty="0"/>
              <a:t>Medical</a:t>
            </a:r>
            <a:r>
              <a:rPr spc="-120" dirty="0"/>
              <a:t> </a:t>
            </a:r>
            <a:r>
              <a:rPr spc="-5" dirty="0"/>
              <a:t>Center  631-632-6085</a:t>
            </a: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/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Labor</a:t>
            </a:r>
            <a:r>
              <a:rPr spc="-20" dirty="0"/>
              <a:t> </a:t>
            </a:r>
            <a:r>
              <a:rPr spc="-5" dirty="0"/>
              <a:t>Relations</a:t>
            </a:r>
          </a:p>
          <a:p>
            <a:pPr marL="12700">
              <a:lnSpc>
                <a:spcPct val="100000"/>
              </a:lnSpc>
            </a:pPr>
            <a:r>
              <a:rPr dirty="0"/>
              <a:t>291 </a:t>
            </a:r>
            <a:r>
              <a:rPr spc="-5" dirty="0"/>
              <a:t>Administration</a:t>
            </a:r>
            <a:r>
              <a:rPr spc="-95" dirty="0"/>
              <a:t> </a:t>
            </a:r>
            <a:r>
              <a:rPr spc="-5" dirty="0"/>
              <a:t>Bldg</a:t>
            </a:r>
          </a:p>
          <a:p>
            <a:pPr marL="12700">
              <a:lnSpc>
                <a:spcPct val="100000"/>
              </a:lnSpc>
            </a:pPr>
            <a:r>
              <a:rPr spc="-5" dirty="0"/>
              <a:t>631-632-6140 or</a:t>
            </a:r>
            <a:r>
              <a:rPr spc="-50" dirty="0"/>
              <a:t> </a:t>
            </a:r>
            <a:r>
              <a:rPr dirty="0"/>
              <a:t>040,</a:t>
            </a:r>
          </a:p>
          <a:p>
            <a:pPr marL="12700" marR="466090">
              <a:lnSpc>
                <a:spcPct val="100000"/>
              </a:lnSpc>
            </a:pPr>
            <a:r>
              <a:rPr spc="-5" dirty="0"/>
              <a:t>Level </a:t>
            </a:r>
            <a:r>
              <a:rPr dirty="0"/>
              <a:t>3 Health Science</a:t>
            </a:r>
            <a:r>
              <a:rPr spc="-150" dirty="0"/>
              <a:t> </a:t>
            </a:r>
            <a:r>
              <a:rPr spc="-5" dirty="0"/>
              <a:t>Center  631-444-3780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180457" y="1823720"/>
            <a:ext cx="2880995" cy="3227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5244" marR="467995" indent="-4318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Arial"/>
                <a:cs typeface="Arial"/>
              </a:rPr>
              <a:t>Human Resource </a:t>
            </a:r>
            <a:r>
              <a:rPr sz="1400" b="1" dirty="0">
                <a:latin typeface="Arial"/>
                <a:cs typeface="Arial"/>
              </a:rPr>
              <a:t>Services  390 </a:t>
            </a:r>
            <a:r>
              <a:rPr sz="1400" b="1" spc="-5" dirty="0">
                <a:latin typeface="Arial"/>
                <a:cs typeface="Arial"/>
              </a:rPr>
              <a:t>Administration</a:t>
            </a:r>
            <a:r>
              <a:rPr sz="1400" b="1" spc="-14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Building</a:t>
            </a:r>
            <a:endParaRPr sz="1400">
              <a:latin typeface="Arial"/>
              <a:cs typeface="Arial"/>
            </a:endParaRPr>
          </a:p>
          <a:p>
            <a:pPr marL="55244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631-632-6161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Arial"/>
              <a:cs typeface="Arial"/>
            </a:endParaRPr>
          </a:p>
          <a:p>
            <a:pPr marL="55244" marR="41275" indent="-43180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University </a:t>
            </a:r>
            <a:r>
              <a:rPr sz="1400" b="1" dirty="0">
                <a:latin typeface="Arial"/>
                <a:cs typeface="Arial"/>
              </a:rPr>
              <a:t>Medical </a:t>
            </a:r>
            <a:r>
              <a:rPr sz="1400" b="1" spc="-5" dirty="0">
                <a:latin typeface="Arial"/>
                <a:cs typeface="Arial"/>
              </a:rPr>
              <a:t>Center</a:t>
            </a:r>
            <a:r>
              <a:rPr sz="1400" b="1" spc="-10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Human  Resources</a:t>
            </a:r>
            <a:endParaRPr sz="1400">
              <a:latin typeface="Arial"/>
              <a:cs typeface="Arial"/>
            </a:endParaRPr>
          </a:p>
          <a:p>
            <a:pPr marL="55244" marR="320040">
              <a:lnSpc>
                <a:spcPct val="100000"/>
              </a:lnSpc>
            </a:pPr>
            <a:r>
              <a:rPr sz="1400" b="1" dirty="0">
                <a:latin typeface="Arial"/>
                <a:cs typeface="Arial"/>
              </a:rPr>
              <a:t>3 </a:t>
            </a:r>
            <a:r>
              <a:rPr sz="1400" b="1" spc="-15" dirty="0">
                <a:latin typeface="Arial"/>
                <a:cs typeface="Arial"/>
              </a:rPr>
              <a:t>Technology </a:t>
            </a:r>
            <a:r>
              <a:rPr sz="1400" b="1" spc="-5" dirty="0">
                <a:latin typeface="Arial"/>
                <a:cs typeface="Arial"/>
              </a:rPr>
              <a:t>Drive, </a:t>
            </a:r>
            <a:r>
              <a:rPr sz="1400" b="1" dirty="0">
                <a:latin typeface="Arial"/>
                <a:cs typeface="Arial"/>
              </a:rPr>
              <a:t>Suite</a:t>
            </a:r>
            <a:r>
              <a:rPr sz="1400" b="1" spc="-1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100  </a:t>
            </a:r>
            <a:r>
              <a:rPr sz="1400" b="1" spc="-15" dirty="0">
                <a:latin typeface="Arial"/>
                <a:cs typeface="Arial"/>
              </a:rPr>
              <a:t>Technology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Park</a:t>
            </a:r>
            <a:endParaRPr sz="1400">
              <a:latin typeface="Arial"/>
              <a:cs typeface="Arial"/>
            </a:endParaRPr>
          </a:p>
          <a:p>
            <a:pPr marL="55244" marR="777240">
              <a:lnSpc>
                <a:spcPct val="100000"/>
              </a:lnSpc>
            </a:pPr>
            <a:r>
              <a:rPr sz="1400" b="1" dirty="0">
                <a:latin typeface="Arial"/>
                <a:cs typeface="Arial"/>
              </a:rPr>
              <a:t>East Setauket, </a:t>
            </a:r>
            <a:r>
              <a:rPr sz="1400" b="1" spc="-5" dirty="0">
                <a:latin typeface="Arial"/>
                <a:cs typeface="Arial"/>
              </a:rPr>
              <a:t>NY</a:t>
            </a:r>
            <a:r>
              <a:rPr sz="1400" b="1" spc="-15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11733  </a:t>
            </a:r>
            <a:r>
              <a:rPr sz="1400" b="1" spc="-5" dirty="0">
                <a:latin typeface="Arial"/>
                <a:cs typeface="Arial"/>
              </a:rPr>
              <a:t>631-444-4700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Arial"/>
              <a:cs typeface="Arial"/>
            </a:endParaRPr>
          </a:p>
          <a:p>
            <a:pPr marL="55244" marR="5080" indent="7620">
              <a:lnSpc>
                <a:spcPct val="100000"/>
              </a:lnSpc>
              <a:spcBef>
                <a:spcPts val="5"/>
              </a:spcBef>
            </a:pPr>
            <a:r>
              <a:rPr sz="1400" b="1" spc="-5" dirty="0">
                <a:latin typeface="Arial"/>
                <a:cs typeface="Arial"/>
              </a:rPr>
              <a:t>Long </a:t>
            </a:r>
            <a:r>
              <a:rPr sz="1400" b="1" dirty="0">
                <a:latin typeface="Arial"/>
                <a:cs typeface="Arial"/>
              </a:rPr>
              <a:t>Island State </a:t>
            </a:r>
            <a:r>
              <a:rPr sz="1400" b="1" spc="-10" dirty="0">
                <a:latin typeface="Arial"/>
                <a:cs typeface="Arial"/>
              </a:rPr>
              <a:t>Veterans</a:t>
            </a:r>
            <a:r>
              <a:rPr sz="1400" b="1" spc="-19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Home  Human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Resources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latin typeface="Arial"/>
                <a:cs typeface="Arial"/>
              </a:rPr>
              <a:t>100 Patriots</a:t>
            </a:r>
            <a:r>
              <a:rPr sz="1400" b="1" spc="-5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Road</a:t>
            </a:r>
            <a:endParaRPr sz="1400">
              <a:latin typeface="Arial"/>
              <a:cs typeface="Arial"/>
            </a:endParaRPr>
          </a:p>
          <a:p>
            <a:pPr marL="55244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631-444-8617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1457908"/>
            <a:ext cx="450659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Related</a:t>
            </a:r>
            <a:r>
              <a:rPr spc="-70" dirty="0"/>
              <a:t> </a:t>
            </a:r>
            <a:r>
              <a:rPr dirty="0"/>
              <a:t>Documents: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2237359"/>
            <a:ext cx="6626860" cy="22442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b="1" spc="-5" dirty="0">
                <a:latin typeface="Arial"/>
                <a:cs typeface="Arial"/>
              </a:rPr>
              <a:t>Disruptive </a:t>
            </a:r>
            <a:r>
              <a:rPr b="1" spc="-10" dirty="0">
                <a:latin typeface="Arial"/>
                <a:cs typeface="Arial"/>
              </a:rPr>
              <a:t>Behavior </a:t>
            </a:r>
            <a:r>
              <a:rPr b="1" dirty="0">
                <a:latin typeface="Arial"/>
                <a:cs typeface="Arial"/>
              </a:rPr>
              <a:t>Policy </a:t>
            </a:r>
            <a:r>
              <a:rPr b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 </a:t>
            </a:r>
            <a:r>
              <a:rPr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http://www.stonybrook.edu/policy/policies.shtml?ID=521</a:t>
            </a:r>
            <a:endParaRPr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1850" dirty="0">
              <a:latin typeface="Arial"/>
              <a:cs typeface="Arial"/>
            </a:endParaRPr>
          </a:p>
          <a:p>
            <a:pPr marL="297815" indent="-28575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sz="1800" b="1" spc="-5" dirty="0">
                <a:latin typeface="Arial"/>
                <a:cs typeface="Arial"/>
              </a:rPr>
              <a:t>Domestic Violence </a:t>
            </a:r>
            <a:r>
              <a:rPr sz="1800" b="1" dirty="0">
                <a:latin typeface="Arial"/>
                <a:cs typeface="Arial"/>
              </a:rPr>
              <a:t>&amp; the </a:t>
            </a:r>
            <a:r>
              <a:rPr sz="1800" b="1" spc="-10">
                <a:latin typeface="Arial"/>
                <a:cs typeface="Arial"/>
              </a:rPr>
              <a:t>Workplace </a:t>
            </a:r>
            <a:r>
              <a:rPr sz="1800" b="1">
                <a:latin typeface="Arial"/>
                <a:cs typeface="Arial"/>
              </a:rPr>
              <a:t>Policy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sz="1800" b="1" u="heavy" spc="-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5"/>
              </a:rPr>
              <a:t>http</a:t>
            </a:r>
            <a:r>
              <a:rPr sz="18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5"/>
              </a:rPr>
              <a:t>://www.stonybrook.edu/policy/policies.shtml?ID=520</a:t>
            </a:r>
            <a:endParaRPr sz="1800" dirty="0">
              <a:latin typeface="Arial"/>
              <a:cs typeface="Arial"/>
            </a:endParaRPr>
          </a:p>
          <a:p>
            <a:pPr marL="342900" indent="-342900">
              <a:lnSpc>
                <a:spcPct val="100000"/>
              </a:lnSpc>
              <a:spcBef>
                <a:spcPts val="30"/>
              </a:spcBef>
              <a:buFont typeface="Arial" panose="020B0604020202020204" pitchFamily="34" charset="0"/>
              <a:buChar char="•"/>
            </a:pPr>
            <a:endParaRPr sz="1850" dirty="0">
              <a:latin typeface="Arial"/>
              <a:cs typeface="Arial"/>
            </a:endParaRPr>
          </a:p>
          <a:p>
            <a:pPr marL="298450" marR="5080" indent="-28575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sz="1800" b="1" spc="-5" dirty="0">
                <a:latin typeface="Arial"/>
                <a:cs typeface="Arial"/>
              </a:rPr>
              <a:t>Sexual Harassment </a:t>
            </a:r>
            <a:r>
              <a:rPr sz="18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 </a:t>
            </a:r>
            <a:r>
              <a:rPr sz="18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6"/>
              </a:rPr>
              <a:t>http://www.stonybrook.edu/policy/policies.shtml?ID=106</a:t>
            </a:r>
            <a:endParaRPr sz="18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2450" y="4114800"/>
            <a:ext cx="8039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Thank you for completing this course. </a:t>
            </a:r>
          </a:p>
          <a:p>
            <a:pPr algn="ctr"/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You may close this window to return to the LMS.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9340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1454861"/>
            <a:ext cx="7411720" cy="1002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/>
              <a:t>University </a:t>
            </a:r>
            <a:r>
              <a:rPr spc="-15" dirty="0"/>
              <a:t>Police </a:t>
            </a:r>
            <a:r>
              <a:rPr spc="-5" dirty="0"/>
              <a:t>Public </a:t>
            </a:r>
            <a:r>
              <a:rPr spc="-10" dirty="0"/>
              <a:t>Safety</a:t>
            </a:r>
            <a:r>
              <a:rPr spc="-105" dirty="0"/>
              <a:t> </a:t>
            </a:r>
            <a:r>
              <a:rPr dirty="0"/>
              <a:t>of  </a:t>
            </a:r>
            <a:r>
              <a:rPr spc="-5" dirty="0"/>
              <a:t>East</a:t>
            </a:r>
            <a:r>
              <a:rPr spc="-10" dirty="0"/>
              <a:t> </a:t>
            </a:r>
            <a:r>
              <a:rPr dirty="0"/>
              <a:t>Campus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2723514"/>
            <a:ext cx="7585709" cy="31066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299720" algn="l"/>
              </a:tabLst>
            </a:pPr>
            <a:r>
              <a:rPr lang="en-US" sz="2000" b="1" dirty="0">
                <a:latin typeface="Arial"/>
                <a:cs typeface="Arial"/>
              </a:rPr>
              <a:t>Director of Public Safety </a:t>
            </a:r>
            <a:r>
              <a:rPr sz="2000" b="1" dirty="0">
                <a:latin typeface="Arial"/>
                <a:cs typeface="Arial"/>
              </a:rPr>
              <a:t>for East Campus</a:t>
            </a:r>
            <a:r>
              <a:rPr lang="en-US" sz="2000" b="1" dirty="0">
                <a:latin typeface="Arial"/>
                <a:cs typeface="Arial"/>
              </a:rPr>
              <a:t> Operations</a:t>
            </a:r>
            <a:endParaRPr sz="2000" dirty="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University </a:t>
            </a:r>
            <a:r>
              <a:rPr sz="2000" b="1" spc="-5" dirty="0">
                <a:latin typeface="Arial"/>
                <a:cs typeface="Arial"/>
              </a:rPr>
              <a:t>Police </a:t>
            </a:r>
            <a:r>
              <a:rPr sz="2000" b="1" dirty="0">
                <a:latin typeface="Arial"/>
                <a:cs typeface="Arial"/>
              </a:rPr>
              <a:t>are assigned to East</a:t>
            </a:r>
            <a:r>
              <a:rPr sz="2000" b="1" spc="-10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Campus</a:t>
            </a:r>
            <a:endParaRPr lang="en-US" sz="2000" b="1" dirty="0">
              <a:latin typeface="Arial"/>
              <a:cs typeface="Arial"/>
            </a:endParaRPr>
          </a:p>
          <a:p>
            <a:pPr marL="641985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"/>
                <a:cs typeface="Arial"/>
              </a:rPr>
              <a:t>Associate Director of Pubic Safety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 dirty="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Security </a:t>
            </a:r>
            <a:r>
              <a:rPr sz="2000" b="1" spc="-5" dirty="0">
                <a:latin typeface="Arial"/>
                <a:cs typeface="Arial"/>
              </a:rPr>
              <a:t>Services </a:t>
            </a:r>
            <a:r>
              <a:rPr sz="2000" b="1" dirty="0">
                <a:latin typeface="Arial"/>
                <a:cs typeface="Arial"/>
              </a:rPr>
              <a:t>Assistants</a:t>
            </a:r>
            <a:r>
              <a:rPr sz="2000" b="1" spc="-135" dirty="0">
                <a:latin typeface="Arial"/>
                <a:cs typeface="Arial"/>
              </a:rPr>
              <a:t> </a:t>
            </a:r>
            <a:r>
              <a:rPr sz="2000" b="1" spc="-30" dirty="0">
                <a:latin typeface="Arial"/>
                <a:cs typeface="Arial"/>
              </a:rPr>
              <a:t>(SSA’s)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050" dirty="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24 hour </a:t>
            </a:r>
            <a:r>
              <a:rPr sz="2000" b="1" spc="-5" dirty="0">
                <a:latin typeface="Arial"/>
                <a:cs typeface="Arial"/>
              </a:rPr>
              <a:t>coverage </a:t>
            </a:r>
            <a:r>
              <a:rPr sz="2000" b="1" dirty="0">
                <a:latin typeface="Arial"/>
                <a:cs typeface="Arial"/>
              </a:rPr>
              <a:t>throughout the </a:t>
            </a:r>
            <a:r>
              <a:rPr sz="2000" b="1" spc="-5" dirty="0">
                <a:latin typeface="Arial"/>
                <a:cs typeface="Arial"/>
              </a:rPr>
              <a:t>University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Hospital</a:t>
            </a:r>
            <a:endParaRPr sz="2000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Font typeface="Wingdings"/>
              <a:buChar char=""/>
              <a:tabLst>
                <a:tab pos="756920" algn="l"/>
              </a:tabLst>
            </a:pPr>
            <a:r>
              <a:rPr sz="2000" b="1" dirty="0">
                <a:latin typeface="Arial"/>
                <a:cs typeface="Arial"/>
              </a:rPr>
              <a:t>Main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Entrance</a:t>
            </a:r>
            <a:endParaRPr sz="2000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Font typeface="Wingdings"/>
              <a:buChar char=""/>
              <a:tabLst>
                <a:tab pos="756920" algn="l"/>
              </a:tabLst>
            </a:pPr>
            <a:r>
              <a:rPr sz="2000" b="1" dirty="0">
                <a:latin typeface="Arial"/>
                <a:cs typeface="Arial"/>
              </a:rPr>
              <a:t>Emergency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Department</a:t>
            </a:r>
            <a:endParaRPr sz="2000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Font typeface="Wingdings"/>
              <a:buChar char=""/>
              <a:tabLst>
                <a:tab pos="756920" algn="l"/>
              </a:tabLst>
            </a:pPr>
            <a:r>
              <a:rPr sz="2000" b="1" dirty="0">
                <a:latin typeface="Arial"/>
                <a:cs typeface="Arial"/>
              </a:rPr>
              <a:t>Comprehensive </a:t>
            </a:r>
            <a:r>
              <a:rPr sz="2000" b="1" spc="-5" dirty="0">
                <a:latin typeface="Arial"/>
                <a:cs typeface="Arial"/>
              </a:rPr>
              <a:t>Psychiatric </a:t>
            </a:r>
            <a:r>
              <a:rPr sz="2000" b="1" dirty="0">
                <a:latin typeface="Arial"/>
                <a:cs typeface="Arial"/>
              </a:rPr>
              <a:t>Emergency Program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(CPEP)</a:t>
            </a:r>
            <a:endParaRPr sz="20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1836547"/>
            <a:ext cx="829183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Campus Emergency</a:t>
            </a:r>
            <a:r>
              <a:rPr spc="-55" dirty="0"/>
              <a:t> </a:t>
            </a:r>
            <a:r>
              <a:rPr spc="-5" dirty="0"/>
              <a:t>Communications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2618359"/>
            <a:ext cx="6684009" cy="35928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299720" algn="l"/>
              </a:tabLst>
            </a:pPr>
            <a:r>
              <a:rPr sz="1800" b="1" spc="-5" dirty="0">
                <a:latin typeface="Arial"/>
                <a:cs typeface="Arial"/>
              </a:rPr>
              <a:t>Provides text, </a:t>
            </a:r>
            <a:r>
              <a:rPr sz="1800" b="1" spc="-10" dirty="0">
                <a:latin typeface="Arial"/>
                <a:cs typeface="Arial"/>
              </a:rPr>
              <a:t>voice, </a:t>
            </a:r>
            <a:r>
              <a:rPr sz="1800" b="1" dirty="0">
                <a:latin typeface="Arial"/>
                <a:cs typeface="Arial"/>
              </a:rPr>
              <a:t>and </a:t>
            </a:r>
            <a:r>
              <a:rPr sz="1800" b="1" spc="-5" dirty="0">
                <a:latin typeface="Arial"/>
                <a:cs typeface="Arial"/>
              </a:rPr>
              <a:t>e-mail </a:t>
            </a:r>
            <a:r>
              <a:rPr sz="1800" b="1" dirty="0">
                <a:latin typeface="Arial"/>
                <a:cs typeface="Arial"/>
              </a:rPr>
              <a:t>to the </a:t>
            </a:r>
            <a:r>
              <a:rPr sz="1800" b="1" spc="-5" dirty="0">
                <a:latin typeface="Arial"/>
                <a:cs typeface="Arial"/>
              </a:rPr>
              <a:t>campus</a:t>
            </a:r>
            <a:r>
              <a:rPr sz="1800" b="1" spc="10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community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Wingdings"/>
              <a:buChar char=""/>
            </a:pPr>
            <a:endParaRPr sz="185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299720" algn="l"/>
              </a:tabLst>
            </a:pPr>
            <a:r>
              <a:rPr sz="1800" b="1" spc="-5" dirty="0">
                <a:latin typeface="Arial"/>
                <a:cs typeface="Arial"/>
              </a:rPr>
              <a:t>Emergency Management </a:t>
            </a:r>
            <a:r>
              <a:rPr sz="1800" b="1" spc="-10" dirty="0">
                <a:latin typeface="Arial"/>
                <a:cs typeface="Arial"/>
              </a:rPr>
              <a:t>Website </a:t>
            </a:r>
            <a:r>
              <a:rPr sz="1800" b="1" spc="-5" dirty="0">
                <a:latin typeface="Arial"/>
                <a:cs typeface="Arial"/>
              </a:rPr>
              <a:t>(SB </a:t>
            </a:r>
            <a:r>
              <a:rPr sz="1800" b="1" spc="-10" dirty="0">
                <a:latin typeface="Arial"/>
                <a:cs typeface="Arial"/>
              </a:rPr>
              <a:t>Advisory </a:t>
            </a:r>
            <a:r>
              <a:rPr sz="1800" b="1" spc="-5" dirty="0">
                <a:latin typeface="Arial"/>
                <a:cs typeface="Arial"/>
              </a:rPr>
              <a:t>&amp; SB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Alert)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Wingdings"/>
              <a:buChar char=""/>
            </a:pPr>
            <a:endParaRPr sz="185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b="1" spc="-5" dirty="0">
                <a:latin typeface="Arial"/>
                <a:cs typeface="Arial"/>
              </a:rPr>
              <a:t>Campus </a:t>
            </a:r>
            <a:r>
              <a:rPr sz="1800" b="1" spc="5" dirty="0">
                <a:latin typeface="Arial"/>
                <a:cs typeface="Arial"/>
              </a:rPr>
              <a:t>wide </a:t>
            </a:r>
            <a:r>
              <a:rPr sz="1800" b="1" dirty="0">
                <a:latin typeface="Arial"/>
                <a:cs typeface="Arial"/>
              </a:rPr>
              <a:t>LCD</a:t>
            </a:r>
            <a:r>
              <a:rPr sz="1800" b="1" spc="-10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panels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"/>
            </a:pPr>
            <a:endParaRPr sz="185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b="1" spc="-30" dirty="0">
                <a:latin typeface="Arial"/>
                <a:cs typeface="Arial"/>
              </a:rPr>
              <a:t>Voice </a:t>
            </a:r>
            <a:r>
              <a:rPr sz="1800" b="1" spc="-5" dirty="0">
                <a:latin typeface="Arial"/>
                <a:cs typeface="Arial"/>
              </a:rPr>
              <a:t>capable </a:t>
            </a:r>
            <a:r>
              <a:rPr sz="1800" b="1" dirty="0">
                <a:latin typeface="Arial"/>
                <a:cs typeface="Arial"/>
              </a:rPr>
              <a:t>Fire</a:t>
            </a:r>
            <a:r>
              <a:rPr sz="1800" b="1" spc="-80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Alarms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"/>
            </a:pPr>
            <a:endParaRPr sz="185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b="1" spc="-5" dirty="0">
                <a:latin typeface="Arial"/>
                <a:cs typeface="Arial"/>
              </a:rPr>
              <a:t>Campus Siren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Wingdings"/>
              <a:buChar char=""/>
            </a:pPr>
            <a:endParaRPr sz="185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b="1" spc="-5" dirty="0">
                <a:latin typeface="Arial"/>
                <a:cs typeface="Arial"/>
              </a:rPr>
              <a:t>Facebook and </a:t>
            </a:r>
            <a:r>
              <a:rPr sz="1800" b="1" spc="-20" dirty="0">
                <a:latin typeface="Arial"/>
                <a:cs typeface="Arial"/>
              </a:rPr>
              <a:t>Twitter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"/>
            </a:pPr>
            <a:endParaRPr sz="185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b="1" spc="-5" dirty="0">
                <a:latin typeface="Arial"/>
                <a:cs typeface="Arial"/>
              </a:rPr>
              <a:t>Campus Radio, Campus Cable </a:t>
            </a:r>
            <a:r>
              <a:rPr sz="1800" b="1" dirty="0">
                <a:latin typeface="Arial"/>
                <a:cs typeface="Arial"/>
              </a:rPr>
              <a:t>TV </a:t>
            </a:r>
            <a:r>
              <a:rPr sz="1800" b="1" spc="-5" dirty="0">
                <a:latin typeface="Arial"/>
                <a:cs typeface="Arial"/>
              </a:rPr>
              <a:t>and External</a:t>
            </a:r>
            <a:r>
              <a:rPr sz="1800" b="1" spc="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Media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790188" y="1185672"/>
            <a:ext cx="1429512" cy="4846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1454861"/>
            <a:ext cx="279336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SB</a:t>
            </a:r>
            <a:r>
              <a:rPr spc="-85" dirty="0"/>
              <a:t> </a:t>
            </a:r>
            <a:r>
              <a:rPr spc="10" dirty="0"/>
              <a:t>Guardian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2237359"/>
            <a:ext cx="6943090" cy="3926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Personal Safety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System: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5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“Blue </a:t>
            </a:r>
            <a:r>
              <a:rPr sz="2000" b="1" spc="-5" dirty="0">
                <a:latin typeface="Arial"/>
                <a:cs typeface="Arial"/>
              </a:rPr>
              <a:t>light </a:t>
            </a:r>
            <a:r>
              <a:rPr sz="2000" b="1" dirty="0">
                <a:latin typeface="Arial"/>
                <a:cs typeface="Arial"/>
              </a:rPr>
              <a:t>phone </a:t>
            </a:r>
            <a:r>
              <a:rPr sz="2000" b="1" spc="-5" dirty="0">
                <a:latin typeface="Arial"/>
                <a:cs typeface="Arial"/>
              </a:rPr>
              <a:t>in </a:t>
            </a:r>
            <a:r>
              <a:rPr sz="2000" b="1" spc="-10" dirty="0">
                <a:latin typeface="Arial"/>
                <a:cs typeface="Arial"/>
              </a:rPr>
              <a:t>your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pocket”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Faster and </a:t>
            </a:r>
            <a:r>
              <a:rPr sz="2000" b="1" spc="-5" dirty="0">
                <a:latin typeface="Arial"/>
                <a:cs typeface="Arial"/>
              </a:rPr>
              <a:t>more effective </a:t>
            </a:r>
            <a:r>
              <a:rPr sz="2000" b="1" dirty="0">
                <a:latin typeface="Arial"/>
                <a:cs typeface="Arial"/>
              </a:rPr>
              <a:t>emergency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response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2000" b="1" spc="-5" dirty="0">
                <a:latin typeface="Arial"/>
                <a:cs typeface="Arial"/>
              </a:rPr>
              <a:t>Improved </a:t>
            </a:r>
            <a:r>
              <a:rPr sz="2000" b="1" dirty="0">
                <a:latin typeface="Arial"/>
                <a:cs typeface="Arial"/>
              </a:rPr>
              <a:t>safety communications on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campus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FREE </a:t>
            </a:r>
            <a:r>
              <a:rPr sz="2000" b="1" spc="-5" dirty="0">
                <a:latin typeface="Arial"/>
                <a:cs typeface="Arial"/>
              </a:rPr>
              <a:t>service </a:t>
            </a:r>
            <a:r>
              <a:rPr sz="2000" b="1" dirty="0">
                <a:latin typeface="Arial"/>
                <a:cs typeface="Arial"/>
              </a:rPr>
              <a:t>offered by the</a:t>
            </a:r>
            <a:r>
              <a:rPr sz="2000" b="1" spc="-7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University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2000" b="1" spc="-20" dirty="0">
                <a:latin typeface="Arial"/>
                <a:cs typeface="Arial"/>
              </a:rPr>
              <a:t>Voluntary </a:t>
            </a:r>
            <a:r>
              <a:rPr sz="2000" b="1" dirty="0">
                <a:latin typeface="Arial"/>
                <a:cs typeface="Arial"/>
              </a:rPr>
              <a:t>but highly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recommended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2000" b="1" spc="-15" dirty="0">
                <a:latin typeface="Arial"/>
                <a:cs typeface="Arial"/>
              </a:rPr>
              <a:t>Available </a:t>
            </a:r>
            <a:r>
              <a:rPr sz="2000" b="1" dirty="0">
                <a:latin typeface="Arial"/>
                <a:cs typeface="Arial"/>
              </a:rPr>
              <a:t>as a free app </a:t>
            </a:r>
            <a:r>
              <a:rPr sz="2000" b="1" spc="-5" dirty="0">
                <a:latin typeface="Arial"/>
                <a:cs typeface="Arial"/>
              </a:rPr>
              <a:t>(Rave </a:t>
            </a:r>
            <a:r>
              <a:rPr sz="2000" b="1" dirty="0">
                <a:latin typeface="Arial"/>
                <a:cs typeface="Arial"/>
              </a:rPr>
              <a:t>Guardian) for cell</a:t>
            </a:r>
            <a:r>
              <a:rPr sz="2000" b="1" spc="-10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phones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248400" y="1143000"/>
            <a:ext cx="950976" cy="13807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196328" y="1156716"/>
            <a:ext cx="944879" cy="13716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104631" y="1156716"/>
            <a:ext cx="963168" cy="139750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1454861"/>
            <a:ext cx="7844155" cy="14903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pc="30" dirty="0"/>
              <a:t>The </a:t>
            </a:r>
            <a:r>
              <a:rPr spc="-15" dirty="0"/>
              <a:t>Jeanne </a:t>
            </a:r>
            <a:r>
              <a:rPr spc="35" dirty="0"/>
              <a:t>Clery </a:t>
            </a:r>
            <a:r>
              <a:rPr dirty="0"/>
              <a:t>Campus</a:t>
            </a:r>
            <a:r>
              <a:rPr spc="-114" dirty="0"/>
              <a:t> </a:t>
            </a:r>
            <a:r>
              <a:rPr spc="-5" dirty="0"/>
              <a:t>Security  </a:t>
            </a:r>
            <a:r>
              <a:rPr spc="-25" dirty="0"/>
              <a:t>Policy </a:t>
            </a:r>
            <a:r>
              <a:rPr dirty="0"/>
              <a:t>and Crime </a:t>
            </a:r>
            <a:r>
              <a:rPr spc="-10" dirty="0"/>
              <a:t>Statistics  </a:t>
            </a:r>
            <a:r>
              <a:rPr spc="-5" dirty="0"/>
              <a:t>Disclosure</a:t>
            </a:r>
            <a:r>
              <a:rPr spc="-30" dirty="0"/>
              <a:t> </a:t>
            </a:r>
            <a:r>
              <a:rPr dirty="0"/>
              <a:t>Act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3211449"/>
            <a:ext cx="8295640" cy="2160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Federal statute (20 USC 1092(f)) requires all colleges and  </a:t>
            </a:r>
            <a:r>
              <a:rPr sz="2000" b="1" spc="-5" dirty="0">
                <a:latin typeface="Arial"/>
                <a:cs typeface="Arial"/>
              </a:rPr>
              <a:t>universities </a:t>
            </a:r>
            <a:r>
              <a:rPr sz="2000" b="1" dirty="0">
                <a:latin typeface="Arial"/>
                <a:cs typeface="Arial"/>
              </a:rPr>
              <a:t>that participate in Federal </a:t>
            </a:r>
            <a:r>
              <a:rPr sz="2000" b="1" spc="-10" dirty="0">
                <a:latin typeface="Arial"/>
                <a:cs typeface="Arial"/>
              </a:rPr>
              <a:t>Title </a:t>
            </a:r>
            <a:r>
              <a:rPr sz="2000" b="1" dirty="0">
                <a:latin typeface="Arial"/>
                <a:cs typeface="Arial"/>
              </a:rPr>
              <a:t>IV student financial</a:t>
            </a:r>
            <a:r>
              <a:rPr sz="2000" b="1" spc="-1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aid  programs to disclose campus crime statistics and security  information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299085" marR="243840" indent="-28702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Compliance </a:t>
            </a:r>
            <a:r>
              <a:rPr sz="2000" b="1" spc="5" dirty="0">
                <a:latin typeface="Arial"/>
                <a:cs typeface="Arial"/>
              </a:rPr>
              <a:t>with </a:t>
            </a:r>
            <a:r>
              <a:rPr sz="2000" b="1" dirty="0">
                <a:latin typeface="Arial"/>
                <a:cs typeface="Arial"/>
              </a:rPr>
              <a:t>the Clery Act </a:t>
            </a:r>
            <a:r>
              <a:rPr sz="2000" b="1" spc="-5" dirty="0">
                <a:latin typeface="Arial"/>
                <a:cs typeface="Arial"/>
              </a:rPr>
              <a:t>falls </a:t>
            </a:r>
            <a:r>
              <a:rPr sz="2000" b="1" dirty="0">
                <a:latin typeface="Arial"/>
                <a:cs typeface="Arial"/>
              </a:rPr>
              <a:t>under the mandate of the</a:t>
            </a:r>
            <a:r>
              <a:rPr sz="2000" b="1" spc="-305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US  </a:t>
            </a:r>
            <a:r>
              <a:rPr sz="2000" b="1" dirty="0">
                <a:latin typeface="Arial"/>
                <a:cs typeface="Arial"/>
              </a:rPr>
              <a:t>Department of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Education</a:t>
            </a:r>
            <a:endParaRPr sz="200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1454861"/>
            <a:ext cx="645096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30" dirty="0"/>
              <a:t>The </a:t>
            </a:r>
            <a:r>
              <a:rPr spc="35" dirty="0"/>
              <a:t>Clery </a:t>
            </a:r>
            <a:r>
              <a:rPr dirty="0"/>
              <a:t>Act</a:t>
            </a:r>
            <a:r>
              <a:rPr spc="-105" dirty="0"/>
              <a:t> </a:t>
            </a:r>
            <a:r>
              <a:rPr spc="-5" dirty="0"/>
              <a:t>Requirements: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2235835"/>
            <a:ext cx="8411845" cy="2769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619760" indent="-28702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Institutions must collect, classify and count crime reports</a:t>
            </a:r>
            <a:r>
              <a:rPr sz="2000" b="1" spc="-2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and  submit statistics to the </a:t>
            </a:r>
            <a:r>
              <a:rPr sz="2000" b="1" spc="5" dirty="0">
                <a:latin typeface="Arial"/>
                <a:cs typeface="Arial"/>
              </a:rPr>
              <a:t>US </a:t>
            </a:r>
            <a:r>
              <a:rPr sz="2000" b="1" dirty="0">
                <a:latin typeface="Arial"/>
                <a:cs typeface="Arial"/>
              </a:rPr>
              <a:t>Department of</a:t>
            </a:r>
            <a:r>
              <a:rPr sz="2000" b="1" spc="-18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Education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2000" b="1" spc="-5" dirty="0">
                <a:latin typeface="Arial"/>
                <a:cs typeface="Arial"/>
              </a:rPr>
              <a:t>Devise </a:t>
            </a:r>
            <a:r>
              <a:rPr sz="2000" b="1" dirty="0">
                <a:latin typeface="Arial"/>
                <a:cs typeface="Arial"/>
              </a:rPr>
              <a:t>an emergency response, notification, and testing</a:t>
            </a:r>
            <a:r>
              <a:rPr sz="2000" b="1" spc="-15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policy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299085" marR="5080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Issue timely </a:t>
            </a:r>
            <a:r>
              <a:rPr sz="2000" b="1" spc="5" dirty="0">
                <a:latin typeface="Arial"/>
                <a:cs typeface="Arial"/>
              </a:rPr>
              <a:t>warnings </a:t>
            </a:r>
            <a:r>
              <a:rPr sz="2000" b="1" dirty="0">
                <a:latin typeface="Arial"/>
                <a:cs typeface="Arial"/>
              </a:rPr>
              <a:t>about Clery Act crimes </a:t>
            </a:r>
            <a:r>
              <a:rPr sz="2000" b="1" spc="5" dirty="0">
                <a:latin typeface="Arial"/>
                <a:cs typeface="Arial"/>
              </a:rPr>
              <a:t>which </a:t>
            </a:r>
            <a:r>
              <a:rPr sz="2000" b="1" dirty="0">
                <a:latin typeface="Arial"/>
                <a:cs typeface="Arial"/>
              </a:rPr>
              <a:t>pose a</a:t>
            </a:r>
            <a:r>
              <a:rPr sz="2000" b="1" spc="-3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serious  or ongoing threat to students and</a:t>
            </a:r>
            <a:r>
              <a:rPr sz="2000" b="1" spc="-114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employees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Publish an Annual Security Report and </a:t>
            </a:r>
            <a:r>
              <a:rPr sz="2000" b="1" spc="-5" dirty="0">
                <a:latin typeface="Arial"/>
                <a:cs typeface="Arial"/>
              </a:rPr>
              <a:t>Fire </a:t>
            </a:r>
            <a:r>
              <a:rPr sz="2000" b="1" dirty="0">
                <a:latin typeface="Arial"/>
                <a:cs typeface="Arial"/>
              </a:rPr>
              <a:t>Safety</a:t>
            </a:r>
            <a:r>
              <a:rPr sz="2000" b="1" spc="-20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Report</a:t>
            </a:r>
            <a:endParaRPr sz="200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1454861"/>
            <a:ext cx="645096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30" dirty="0"/>
              <a:t>The </a:t>
            </a:r>
            <a:r>
              <a:rPr spc="35" dirty="0"/>
              <a:t>Clery </a:t>
            </a:r>
            <a:r>
              <a:rPr dirty="0"/>
              <a:t>Act</a:t>
            </a:r>
            <a:r>
              <a:rPr spc="-105" dirty="0"/>
              <a:t> </a:t>
            </a:r>
            <a:r>
              <a:rPr spc="-5" dirty="0"/>
              <a:t>Requirements: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2235835"/>
            <a:ext cx="8428355" cy="3676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253365" indent="-28702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Inform the campus community </a:t>
            </a:r>
            <a:r>
              <a:rPr sz="2000" b="1" spc="5" dirty="0">
                <a:latin typeface="Arial"/>
                <a:cs typeface="Arial"/>
              </a:rPr>
              <a:t>where </a:t>
            </a:r>
            <a:r>
              <a:rPr sz="2000" b="1" dirty="0">
                <a:latin typeface="Arial"/>
                <a:cs typeface="Arial"/>
              </a:rPr>
              <a:t>to obtain information</a:t>
            </a:r>
            <a:r>
              <a:rPr sz="2000" b="1" spc="-2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about  registered sex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offenders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Create, maintain and make </a:t>
            </a:r>
            <a:r>
              <a:rPr sz="2000" b="1" spc="-5" dirty="0">
                <a:latin typeface="Arial"/>
                <a:cs typeface="Arial"/>
              </a:rPr>
              <a:t>available </a:t>
            </a:r>
            <a:r>
              <a:rPr sz="2000" b="1" dirty="0">
                <a:latin typeface="Arial"/>
                <a:cs typeface="Arial"/>
              </a:rPr>
              <a:t>a crime log and fire</a:t>
            </a:r>
            <a:r>
              <a:rPr sz="2000" b="1" spc="-17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log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050">
              <a:latin typeface="Arial"/>
              <a:cs typeface="Arial"/>
            </a:endParaRPr>
          </a:p>
          <a:p>
            <a:pPr marL="299085" marR="955040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Enact policies and procedures to handle reports of</a:t>
            </a:r>
            <a:r>
              <a:rPr sz="2000" b="1" spc="-1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missing  students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00">
              <a:latin typeface="Arial"/>
              <a:cs typeface="Arial"/>
            </a:endParaRPr>
          </a:p>
          <a:p>
            <a:pPr marL="12700" marR="5080">
              <a:lnSpc>
                <a:spcPct val="99200"/>
              </a:lnSpc>
            </a:pPr>
            <a:r>
              <a:rPr sz="2000" b="1" dirty="0">
                <a:latin typeface="Arial"/>
                <a:cs typeface="Arial"/>
              </a:rPr>
              <a:t>Stony </a:t>
            </a:r>
            <a:r>
              <a:rPr sz="2000" b="1" spc="-5" dirty="0">
                <a:latin typeface="Arial"/>
                <a:cs typeface="Arial"/>
              </a:rPr>
              <a:t>Brook </a:t>
            </a:r>
            <a:r>
              <a:rPr sz="2000" b="1" spc="-15" dirty="0">
                <a:latin typeface="Arial"/>
                <a:cs typeface="Arial"/>
              </a:rPr>
              <a:t>University’s </a:t>
            </a:r>
            <a:r>
              <a:rPr sz="2000" b="1" spc="-5" dirty="0">
                <a:latin typeface="Arial"/>
                <a:cs typeface="Arial"/>
              </a:rPr>
              <a:t>Annual </a:t>
            </a:r>
            <a:r>
              <a:rPr sz="2000" b="1" dirty="0">
                <a:latin typeface="Arial"/>
                <a:cs typeface="Arial"/>
              </a:rPr>
              <a:t>Security Report </a:t>
            </a:r>
            <a:r>
              <a:rPr sz="2000" b="1" spc="-5" dirty="0">
                <a:latin typeface="Arial"/>
                <a:cs typeface="Arial"/>
              </a:rPr>
              <a:t>can </a:t>
            </a:r>
            <a:r>
              <a:rPr sz="2000" b="1" dirty="0">
                <a:latin typeface="Arial"/>
                <a:cs typeface="Arial"/>
              </a:rPr>
              <a:t>be found on </a:t>
            </a:r>
            <a:r>
              <a:rPr sz="2000" b="1" spc="-5" dirty="0">
                <a:latin typeface="Arial"/>
                <a:cs typeface="Arial"/>
              </a:rPr>
              <a:t>our  </a:t>
            </a:r>
            <a:r>
              <a:rPr sz="2000" b="1" dirty="0">
                <a:latin typeface="Arial"/>
                <a:cs typeface="Arial"/>
              </a:rPr>
              <a:t>website using the following </a:t>
            </a:r>
            <a:r>
              <a:rPr sz="2000" b="1" spc="-5" dirty="0">
                <a:latin typeface="Arial"/>
                <a:cs typeface="Arial"/>
              </a:rPr>
              <a:t>link:  </a:t>
            </a:r>
            <a:r>
              <a:rPr sz="20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https://www.stonybrook.edu/commcms/police/news/Annual-Security- </a:t>
            </a:r>
            <a:r>
              <a:rPr sz="2000" spc="-10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 </a:t>
            </a:r>
            <a:r>
              <a:rPr sz="20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Report.php</a:t>
            </a:r>
            <a:endParaRPr sz="2000">
              <a:latin typeface="Calibri"/>
              <a:cs typeface="Calibri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ID" val="01624c48-2f4a-430d-a0dd-d0a2c4b5a7e4"/>
  <p:tag name="ARTICULATE_DESIGN_ID_OFFICE THEME" val="5h2cBO0deGg"/>
  <p:tag name="ARTICULATE_PRESENTATION_ID" val="112415"/>
  <p:tag name="ARTICULATE_SLIDE_COUNT" val="37"/>
  <p:tag name="ARTICULATE_META_COURSE_ID" val="5b8pKC9uEg0_course_id"/>
  <p:tag name="ARTICULATE_META_NAME" val="Del Muro, Christina M."/>
  <p:tag name="ARTICULATE_META_NAME_SET" val="True"/>
  <p:tag name="ARTICULATE_PROJECT_OPEN" val="1"/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TAG_BACKING_FORM_KEY" val="7078304-c:\users\cdelmuro\downloads\upd neo 2023.pptx"/>
  <p:tag name="ARTICULATE_PRESENTER_VERSION" val="8"/>
  <p:tag name="ARTICULATE_USED_PAGE_ORIENTATION" val="1"/>
  <p:tag name="ARTICULATE_USED_PAGE_SIZE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4"/>
  <p:tag name="ARTICULATE_TITLE_TAG" val="Continued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5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6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7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8"/>
  <p:tag name="ARTICULATE_TITLE_TAG" val="Continued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9"/>
  <p:tag name="ARTICULATE_TITLE_TAG" val="How to Contact UPD During An Emergency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0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1"/>
  <p:tag name="ARTICULATE_TITLE_TAG" val="New York State Workplace Violence Act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2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3"/>
  <p:tag name="ARTICULATE_TITLE_TAG" val="Workplace Violence Definition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6"/>
  <p:tag name="ARTICULATE_TITLE_TAG" val="New Employee Orientation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4"/>
  <p:tag name="ARTICULATE_TITLE_TAG" val="Four Categories of Workplace Violence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5"/>
  <p:tag name="ARTICULATE_TITLE_TAG" val="Examples of Workplace Violence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6"/>
  <p:tag name="ARTICULATE_TITLE_TAG" val="Root Causes of Workplace Violence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7"/>
  <p:tag name="ARTICULATE_TITLE_TAG" val="Additional Key Terms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8"/>
  <p:tag name="ARTICULATE_TITLE_TAG" val="Stony Brook Policy 520: Domestic Violence and the Workplace Policy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9"/>
  <p:tag name="ARTICULATE_TITLE_TAG" val="Definitions for Domestic Violence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80"/>
  <p:tag name="ARTICULATE_TITLE_TAG" val="Continued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81"/>
  <p:tag name="ARTICULATE_TITLE_TAG" val="Dating Violence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82"/>
  <p:tag name="ARTICULATE_TITLE_TAG" val="Sexual Assault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83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7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84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85"/>
  <p:tag name="ARTICULATE_TITLE_TAG" val="Stalking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86"/>
  <p:tag name="ARTICULATE_TITLE_TAG" val="Community Relations Team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87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90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VERRIDE" val="QUIZMAKER_QUIZ_SLIDE"/>
  <p:tag name="QUIZMAKER_QUIZ_SLIDE_ID" val="292"/>
  <p:tag name="QUIZMAKER_QUIZ_FILENAME" val="C:\Users\cdelmuro\Downloads\UPD Quiz.quiz"/>
  <p:tag name="ARTICULATE_TITLE_TAG" val="UPD Quiz"/>
  <p:tag name="AQP_PASS_SCORE" val="80"/>
  <p:tag name="AUDIO_ID" val="292"/>
  <p:tag name="ARTICULATE_LOCK_SLIDE" val="0"/>
  <p:tag name="AQP_PASS_ACTION" val="2"/>
  <p:tag name="AQP_PASS_ACTION_SLIDEID" val="-1"/>
  <p:tag name="AQP_FAIL_ACTION" val="2"/>
  <p:tag name="AQP_FAIL_ACTION_SLIDEID" val="-1"/>
  <p:tag name="AQP_ADVANCE_MODE" val="2"/>
  <p:tag name="ARTICULATE_SHOW_IN_MENU" val="singleitem"/>
  <p:tag name="ARTICULATE_DESCRIPTION" val="Quiz - 2 questions"/>
  <p:tag name="ELAPSEDTIME" val="0.00"/>
  <p:tag name="QUIZMAKER_QUIZ_TITLE" val="UPD Quiz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PLAYER_CONTROL_RESOURCES" val="False"/>
  <p:tag name="ARTICULATE_PLAYER_SEEKBAR" val="False"/>
  <p:tag name="ARTICULATE_PLAYER_CONTROL_PLAYPAUSE" val="False"/>
  <p:tag name="ARTICULATE_USED_LAYOUT" val="2"/>
  <p:tag name="EMBEDDEDCONTENT_LASTWRITETIMEUTC" val="2022-08-31 15:32:56Z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M_PROPERTY" val="1"/>
  <p:tag name="ART_QM_A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QM_A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QM_B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88"/>
  <p:tag name="ARTICULATE_TITLE_TAG" val="For Further Information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8"/>
  <p:tag name="ARTICULATE_TITLE_TAG" val="Continued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89"/>
  <p:tag name="ARTICULATE_TITLE_TAG" val="Related Documents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  <p:tag name="ARTICULATE_SLIDE_THUMBNAIL_REFRESH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91"/>
  <p:tag name="ARTICULATE_TITLE_TAG" val="Thank You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9"/>
  <p:tag name="ARTICULATE_TITLE_TAG" val="University Police Public Safety of East Campus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0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1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2"/>
  <p:tag name="ARTICULATE_TITLE_TAG" val="The Jeanne Clery Campus Security Policy and Crime Statistics Disclosure Act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3"/>
  <p:tag name="ARTICULATE_TITLE_TAG" val="The Clery Act Requirements"/>
  <p:tag name="ARTICULATE_NAV_LEVEL" val="1"/>
  <p:tag name="ARTICULATE_TOC_EXPANDED" val="True"/>
  <p:tag name="ARTICULATE_SLIDE_PRESENTER_GUID" val="e08c3ce6-9a7d-4db3-973a-be18779560b0"/>
  <p:tag name="ARTICULATE_SLIDE_PAUSE" val="1"/>
  <p:tag name="ARTICULATE_HIDE_SLIDE" val="0"/>
  <p:tag name="ARTICULATE_PLAYER_CONTROL_PREVIOUS" val="True"/>
  <p:tag name="ARTICULATE_PLAYER_CONTROL_NEXT" val="True"/>
  <p:tag name="ARTICULATE_USED_LAYOUT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8169BE67642F46A947A9A705DE3A07" ma:contentTypeVersion="18" ma:contentTypeDescription="Create a new document." ma:contentTypeScope="" ma:versionID="7355f4c29f1dc02786de7e15ddb13593">
  <xsd:schema xmlns:xsd="http://www.w3.org/2001/XMLSchema" xmlns:xs="http://www.w3.org/2001/XMLSchema" xmlns:p="http://schemas.microsoft.com/office/2006/metadata/properties" xmlns:ns2="04b24ce8-7734-4775-b9b8-86199b0772f6" xmlns:ns3="b99b080c-5bca-4311-8bca-c4dddb738693" targetNamespace="http://schemas.microsoft.com/office/2006/metadata/properties" ma:root="true" ma:fieldsID="0ad95bcc732720711cdbac2654dfdf5e" ns2:_="" ns3:_="">
    <xsd:import namespace="04b24ce8-7734-4775-b9b8-86199b0772f6"/>
    <xsd:import namespace="b99b080c-5bca-4311-8bca-c4dddb7386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b24ce8-7734-4775-b9b8-86199b0772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eb4a578-9d33-480f-a35e-42c50ab46a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9b080c-5bca-4311-8bca-c4dddb73869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62798da-3567-4960-becf-ba752f4a6fc1}" ma:internalName="TaxCatchAll" ma:showField="CatchAllData" ma:web="b99b080c-5bca-4311-8bca-c4dddb7386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99b080c-5bca-4311-8bca-c4dddb738693" xsi:nil="true"/>
    <lcf76f155ced4ddcb4097134ff3c332f xmlns="04b24ce8-7734-4775-b9b8-86199b0772f6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4706F6-2044-45D1-B31F-CD25FE9F16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b24ce8-7734-4775-b9b8-86199b0772f6"/>
    <ds:schemaRef ds:uri="b99b080c-5bca-4311-8bca-c4dddb7386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25DD2A6-1EB9-4DA3-BAC2-AFBCA35C46D9}">
  <ds:schemaRefs>
    <ds:schemaRef ds:uri="04b24ce8-7734-4775-b9b8-86199b0772f6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b99b080c-5bca-4311-8bca-c4dddb738693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424AD3A-8823-4FCC-A9B0-F9F0394DDDC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</TotalTime>
  <Words>2494</Words>
  <Application>Microsoft Office PowerPoint</Application>
  <PresentationFormat>On-screen Show (4:3)</PresentationFormat>
  <Paragraphs>339</Paragraphs>
  <Slides>37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6" baseType="lpstr">
      <vt:lpstr>Arial</vt:lpstr>
      <vt:lpstr>Arial Black</vt:lpstr>
      <vt:lpstr>Calibri</vt:lpstr>
      <vt:lpstr>Helvetica Light</vt:lpstr>
      <vt:lpstr>Lato Light</vt:lpstr>
      <vt:lpstr>Trebuchet MS</vt:lpstr>
      <vt:lpstr>Verdana</vt:lpstr>
      <vt:lpstr>Wingdings</vt:lpstr>
      <vt:lpstr>Office Theme</vt:lpstr>
      <vt:lpstr>NEW EMPLOYEE  ORIENTATION</vt:lpstr>
      <vt:lpstr>University Police at a Glance</vt:lpstr>
      <vt:lpstr>University Police at a Glance</vt:lpstr>
      <vt:lpstr>University Police Public Safety of  East Campus</vt:lpstr>
      <vt:lpstr>Campus Emergency Communications</vt:lpstr>
      <vt:lpstr>SB Guardian</vt:lpstr>
      <vt:lpstr>The Jeanne Clery Campus Security  Policy and Crime Statistics  Disclosure Act</vt:lpstr>
      <vt:lpstr>The Clery Act Requirements:</vt:lpstr>
      <vt:lpstr>The Clery Act Requirements:</vt:lpstr>
      <vt:lpstr>Bias Crime Prevention</vt:lpstr>
      <vt:lpstr>Crimes of Opportunity</vt:lpstr>
      <vt:lpstr>Pedestrian Safety</vt:lpstr>
      <vt:lpstr>Pedestrian Safety</vt:lpstr>
      <vt:lpstr>How to Contact UPD During  An Emergency:</vt:lpstr>
      <vt:lpstr>Workplace Violence</vt:lpstr>
      <vt:lpstr>New York State Workplace Violence  Act</vt:lpstr>
      <vt:lpstr>Stony Brook Policy P519</vt:lpstr>
      <vt:lpstr>Workplace Violence Is: Physical assaults or acts of aggressive behavior including but not limited to:</vt:lpstr>
      <vt:lpstr>Workplace Violence Falls into Four  Broad Categories:</vt:lpstr>
      <vt:lpstr>Workplace Violence Includes:</vt:lpstr>
      <vt:lpstr>Root Causes of Workplace Violence:</vt:lpstr>
      <vt:lpstr>PowerPoint Presentation</vt:lpstr>
      <vt:lpstr>Stony Brook Policy 520: Domestic  Violence and the Workplace Policy</vt:lpstr>
      <vt:lpstr>Definitions for Domestic Violence:</vt:lpstr>
      <vt:lpstr>Definitions for Domestic Violence:</vt:lpstr>
      <vt:lpstr>Dating Violence:</vt:lpstr>
      <vt:lpstr>Sexual Assault:</vt:lpstr>
      <vt:lpstr>Affirmative Consent</vt:lpstr>
      <vt:lpstr>Consent</vt:lpstr>
      <vt:lpstr>Stalking:</vt:lpstr>
      <vt:lpstr>Community Relations Team:</vt:lpstr>
      <vt:lpstr>Police Emergency</vt:lpstr>
      <vt:lpstr>Knowledge Check</vt:lpstr>
      <vt:lpstr>PowerPoint Presentation</vt:lpstr>
      <vt:lpstr>For Further Information:</vt:lpstr>
      <vt:lpstr>Related Documents: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Prevention of Workplace &amp; Domestic Violence</dc:title>
  <dc:creator>Antonio Ferrantino</dc:creator>
  <cp:lastModifiedBy>Del Muro, Christina M.</cp:lastModifiedBy>
  <cp:revision>62</cp:revision>
  <dcterms:created xsi:type="dcterms:W3CDTF">2022-08-09T18:26:45Z</dcterms:created>
  <dcterms:modified xsi:type="dcterms:W3CDTF">2023-01-03T02:44:10Z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2022-04-25T00:00:00Z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2022-08-09T00:00:00Z</vt:filetime>
  </property>
  <property fmtid="{D5CDD505-2E9C-101B-9397-08002B2CF9AE}" pid="5" name="ArticulateUseProject">
    <vt:lpwstr>1</vt:lpwstr>
  </property>
  <property fmtid="{D5CDD505-2E9C-101B-9397-08002B2CF9AE}" pid="6" name="ArticulatePath">
    <vt:lpwstr>Campus Police New Employee Orientation 2022 with active shooter</vt:lpwstr>
  </property>
  <property fmtid="{D5CDD505-2E9C-101B-9397-08002B2CF9AE}" pid="7" name="ArticulateProjectVersion">
    <vt:lpwstr>8</vt:lpwstr>
  </property>
  <property fmtid="{D5CDD505-2E9C-101B-9397-08002B2CF9AE}" pid="8" name="ContentTypeId">
    <vt:lpwstr>0x010100548169BE67642F46A947A9A705DE3A07</vt:lpwstr>
  </property>
  <property fmtid="{D5CDD505-2E9C-101B-9397-08002B2CF9AE}" pid="9" name="ArticulateGUID">
    <vt:lpwstr>D12D1638-2240-4E58-93A6-49B8D6FF2F46</vt:lpwstr>
  </property>
  <property fmtid="{D5CDD505-2E9C-101B-9397-08002B2CF9AE}" pid="10" name="ArticulateProjectFull">
    <vt:lpwstr>C:\Users\cdelmuro\Downloads\UPD NEO 2023.ppta</vt:lpwstr>
  </property>
</Properties>
</file>