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8" r:id="rId2"/>
    <p:sldMasterId id="2147483692" r:id="rId3"/>
    <p:sldMasterId id="2147483688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38404800" cy="32918400"/>
  <p:notesSz cx="9144000" cy="6858000"/>
  <p:defaultTextStyle>
    <a:defPPr>
      <a:defRPr lang="en-US"/>
    </a:defPPr>
    <a:lvl1pPr algn="l" defTabSz="4075113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1pPr>
    <a:lvl2pPr marL="2036763" indent="-1579563" algn="l" defTabSz="4075113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2pPr>
    <a:lvl3pPr marL="4075113" indent="-3160713" algn="l" defTabSz="4075113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3pPr>
    <a:lvl4pPr marL="6111875" indent="-4740275" algn="l" defTabSz="4075113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4pPr>
    <a:lvl5pPr marL="8150225" indent="-6321425" algn="l" defTabSz="4075113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6405" autoAdjust="0"/>
  </p:normalViewPr>
  <p:slideViewPr>
    <p:cSldViewPr>
      <p:cViewPr>
        <p:scale>
          <a:sx n="53" d="100"/>
          <a:sy n="53" d="100"/>
        </p:scale>
        <p:origin x="-1968" y="-728"/>
      </p:cViewPr>
      <p:guideLst>
        <p:guide orient="horz" pos="10368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C8F61-0B1C-974C-B008-984CDCC98D48}" type="doc">
      <dgm:prSet loTypeId="urn:microsoft.com/office/officeart/2005/8/layout/vList4" loCatId="" qsTypeId="urn:microsoft.com/office/officeart/2005/8/quickstyle/3d3" qsCatId="3D" csTypeId="urn:microsoft.com/office/officeart/2005/8/colors/accent2_3" csCatId="accent2" phldr="1"/>
      <dgm:spPr/>
    </dgm:pt>
    <dgm:pt modelId="{8B6EE4F1-FC2E-5444-83D7-EB51F8FB77A1}">
      <dgm:prSet phldrT="[Text]"/>
      <dgm:spPr/>
      <dgm:t>
        <a:bodyPr/>
        <a:lstStyle/>
        <a:p>
          <a:r>
            <a:rPr lang="en-US" b="1" dirty="0">
              <a:latin typeface="Helvetica" pitchFamily="2" charset="0"/>
            </a:rPr>
            <a:t>Design</a:t>
          </a:r>
          <a:r>
            <a:rPr lang="en-US" dirty="0">
              <a:latin typeface="Helvetica" pitchFamily="2" charset="0"/>
            </a:rPr>
            <a:t>: Retrospective case series</a:t>
          </a:r>
        </a:p>
      </dgm:t>
    </dgm:pt>
    <dgm:pt modelId="{5112A1D9-CAF2-B94B-A5B4-C1F2C961346A}" type="parTrans" cxnId="{22218DDD-B3D5-FD46-9A8A-2CF7E2E70757}">
      <dgm:prSet/>
      <dgm:spPr/>
      <dgm:t>
        <a:bodyPr/>
        <a:lstStyle/>
        <a:p>
          <a:endParaRPr lang="en-US"/>
        </a:p>
      </dgm:t>
    </dgm:pt>
    <dgm:pt modelId="{D99BF70E-5AE7-184F-9B0E-BB79CE856007}" type="sibTrans" cxnId="{22218DDD-B3D5-FD46-9A8A-2CF7E2E70757}">
      <dgm:prSet/>
      <dgm:spPr/>
      <dgm:t>
        <a:bodyPr/>
        <a:lstStyle/>
        <a:p>
          <a:endParaRPr lang="en-US"/>
        </a:p>
      </dgm:t>
    </dgm:pt>
    <dgm:pt modelId="{A6F3FA18-CB03-0643-9ECD-B910894B19E5}">
      <dgm:prSet phldrT="[Text]"/>
      <dgm:spPr/>
      <dgm:t>
        <a:bodyPr/>
        <a:lstStyle/>
        <a:p>
          <a:r>
            <a:rPr lang="en-US" b="1" dirty="0">
              <a:latin typeface="Helvetica" pitchFamily="2" charset="0"/>
            </a:rPr>
            <a:t>Intervention</a:t>
          </a:r>
          <a:r>
            <a:rPr lang="en-US" dirty="0">
              <a:latin typeface="Helvetica" pitchFamily="2" charset="0"/>
            </a:rPr>
            <a:t>: robotic completion cholecystectomy</a:t>
          </a:r>
        </a:p>
      </dgm:t>
    </dgm:pt>
    <dgm:pt modelId="{414C91F0-E472-1E47-A8A6-63F762200419}" type="parTrans" cxnId="{B75FB365-2096-734A-8A78-84C1262FDDF2}">
      <dgm:prSet/>
      <dgm:spPr/>
      <dgm:t>
        <a:bodyPr/>
        <a:lstStyle/>
        <a:p>
          <a:endParaRPr lang="en-US"/>
        </a:p>
      </dgm:t>
    </dgm:pt>
    <dgm:pt modelId="{10D48FB9-370E-5D44-90AF-F782473CA239}" type="sibTrans" cxnId="{B75FB365-2096-734A-8A78-84C1262FDDF2}">
      <dgm:prSet/>
      <dgm:spPr/>
      <dgm:t>
        <a:bodyPr/>
        <a:lstStyle/>
        <a:p>
          <a:endParaRPr lang="en-US"/>
        </a:p>
      </dgm:t>
    </dgm:pt>
    <dgm:pt modelId="{7B2B58D7-93BA-0042-99A3-9F0692D92F6A}">
      <dgm:prSet phldrT="[Text]"/>
      <dgm:spPr/>
      <dgm:t>
        <a:bodyPr/>
        <a:lstStyle/>
        <a:p>
          <a:r>
            <a:rPr lang="en-US" b="1" dirty="0">
              <a:latin typeface="Helvetica" pitchFamily="2" charset="0"/>
            </a:rPr>
            <a:t>Outcomes</a:t>
          </a:r>
          <a:r>
            <a:rPr lang="en-US" dirty="0">
              <a:latin typeface="Helvetica" pitchFamily="2" charset="0"/>
            </a:rPr>
            <a:t>: (1) successful completion cholecystectomy; (2) perioperative morbidity</a:t>
          </a:r>
        </a:p>
      </dgm:t>
    </dgm:pt>
    <dgm:pt modelId="{33C4C1C4-9C36-7448-AD3E-73D1B55C2BFE}" type="parTrans" cxnId="{E3E2EF02-F20C-6C4F-83FD-0F67295622A7}">
      <dgm:prSet/>
      <dgm:spPr/>
      <dgm:t>
        <a:bodyPr/>
        <a:lstStyle/>
        <a:p>
          <a:endParaRPr lang="en-US"/>
        </a:p>
      </dgm:t>
    </dgm:pt>
    <dgm:pt modelId="{A0BC8AC2-F769-5443-9F3A-C078F9250CDC}" type="sibTrans" cxnId="{E3E2EF02-F20C-6C4F-83FD-0F67295622A7}">
      <dgm:prSet/>
      <dgm:spPr/>
      <dgm:t>
        <a:bodyPr/>
        <a:lstStyle/>
        <a:p>
          <a:endParaRPr lang="en-US"/>
        </a:p>
      </dgm:t>
    </dgm:pt>
    <dgm:pt modelId="{BF5F248F-145C-0148-A8D0-819555AFD957}">
      <dgm:prSet/>
      <dgm:spPr/>
      <dgm:t>
        <a:bodyPr/>
        <a:lstStyle/>
        <a:p>
          <a:r>
            <a:rPr lang="en-US" b="1" dirty="0">
              <a:latin typeface="Helvetica" pitchFamily="2" charset="0"/>
            </a:rPr>
            <a:t>Setting</a:t>
          </a:r>
          <a:r>
            <a:rPr lang="en-US" dirty="0">
              <a:latin typeface="Helvetica" pitchFamily="2" charset="0"/>
            </a:rPr>
            <a:t>: Tertiary hepatobiliary center</a:t>
          </a:r>
        </a:p>
      </dgm:t>
    </dgm:pt>
    <dgm:pt modelId="{2DA6207D-DA53-4B48-B7D0-25D3C0408262}" type="parTrans" cxnId="{2C6E7C7B-B465-834A-A171-5124054594F4}">
      <dgm:prSet/>
      <dgm:spPr/>
      <dgm:t>
        <a:bodyPr/>
        <a:lstStyle/>
        <a:p>
          <a:endParaRPr lang="en-US"/>
        </a:p>
      </dgm:t>
    </dgm:pt>
    <dgm:pt modelId="{BEDCF58F-263E-9941-B218-833C766A9594}" type="sibTrans" cxnId="{2C6E7C7B-B465-834A-A171-5124054594F4}">
      <dgm:prSet/>
      <dgm:spPr/>
      <dgm:t>
        <a:bodyPr/>
        <a:lstStyle/>
        <a:p>
          <a:endParaRPr lang="en-US"/>
        </a:p>
      </dgm:t>
    </dgm:pt>
    <dgm:pt modelId="{506B32D2-6AF3-664B-881A-6D9A4304B8FA}">
      <dgm:prSet/>
      <dgm:spPr/>
      <dgm:t>
        <a:bodyPr/>
        <a:lstStyle/>
        <a:p>
          <a:r>
            <a:rPr lang="en-US" b="1" dirty="0">
              <a:latin typeface="Helvetica" pitchFamily="2" charset="0"/>
            </a:rPr>
            <a:t>Study Period</a:t>
          </a:r>
          <a:r>
            <a:rPr lang="en-US" dirty="0">
              <a:latin typeface="Helvetica" pitchFamily="2" charset="0"/>
            </a:rPr>
            <a:t>: July 2019 – November 2025</a:t>
          </a:r>
        </a:p>
      </dgm:t>
    </dgm:pt>
    <dgm:pt modelId="{08E63DB8-7AD0-DA4F-80FC-24306C56C838}" type="parTrans" cxnId="{57BD8F3D-A868-4A46-80C8-0DCFAD610F06}">
      <dgm:prSet/>
      <dgm:spPr/>
      <dgm:t>
        <a:bodyPr/>
        <a:lstStyle/>
        <a:p>
          <a:endParaRPr lang="en-US"/>
        </a:p>
      </dgm:t>
    </dgm:pt>
    <dgm:pt modelId="{055E5284-1171-2A44-93AB-39EC1113955B}" type="sibTrans" cxnId="{57BD8F3D-A868-4A46-80C8-0DCFAD610F06}">
      <dgm:prSet/>
      <dgm:spPr/>
      <dgm:t>
        <a:bodyPr/>
        <a:lstStyle/>
        <a:p>
          <a:endParaRPr lang="en-US"/>
        </a:p>
      </dgm:t>
    </dgm:pt>
    <dgm:pt modelId="{C54DFA29-8DA9-2F43-B760-8F19E5850C6D}">
      <dgm:prSet/>
      <dgm:spPr/>
      <dgm:t>
        <a:bodyPr/>
        <a:lstStyle/>
        <a:p>
          <a:r>
            <a:rPr lang="en-US" b="1" dirty="0">
              <a:latin typeface="Helvetica" pitchFamily="2" charset="0"/>
            </a:rPr>
            <a:t>Population</a:t>
          </a:r>
          <a:r>
            <a:rPr lang="en-US" dirty="0">
              <a:latin typeface="Helvetica" pitchFamily="2" charset="0"/>
            </a:rPr>
            <a:t>: patients undergoing reoperation for cholecystectomy</a:t>
          </a:r>
        </a:p>
      </dgm:t>
    </dgm:pt>
    <dgm:pt modelId="{97845AB9-0189-4B45-9387-7A41B8DB8233}" type="parTrans" cxnId="{B40320E4-3299-F44B-AB68-54AA0277E458}">
      <dgm:prSet/>
      <dgm:spPr/>
      <dgm:t>
        <a:bodyPr/>
        <a:lstStyle/>
        <a:p>
          <a:endParaRPr lang="en-US"/>
        </a:p>
      </dgm:t>
    </dgm:pt>
    <dgm:pt modelId="{F928B02B-B995-854F-A669-4D8D47F9102F}" type="sibTrans" cxnId="{B40320E4-3299-F44B-AB68-54AA0277E458}">
      <dgm:prSet/>
      <dgm:spPr/>
      <dgm:t>
        <a:bodyPr/>
        <a:lstStyle/>
        <a:p>
          <a:endParaRPr lang="en-US"/>
        </a:p>
      </dgm:t>
    </dgm:pt>
    <dgm:pt modelId="{E012E775-39BE-9F43-A142-8779DA7C2974}" type="pres">
      <dgm:prSet presAssocID="{1FEC8F61-0B1C-974C-B008-984CDCC98D48}" presName="linear" presStyleCnt="0">
        <dgm:presLayoutVars>
          <dgm:dir/>
          <dgm:resizeHandles val="exact"/>
        </dgm:presLayoutVars>
      </dgm:prSet>
      <dgm:spPr/>
    </dgm:pt>
    <dgm:pt modelId="{E9539BEA-49A3-2447-9452-7CD7C0A38259}" type="pres">
      <dgm:prSet presAssocID="{8B6EE4F1-FC2E-5444-83D7-EB51F8FB77A1}" presName="comp" presStyleCnt="0"/>
      <dgm:spPr/>
    </dgm:pt>
    <dgm:pt modelId="{F8C39261-98D5-654C-84E7-A0068641506F}" type="pres">
      <dgm:prSet presAssocID="{8B6EE4F1-FC2E-5444-83D7-EB51F8FB77A1}" presName="box" presStyleLbl="node1" presStyleIdx="0" presStyleCnt="6"/>
      <dgm:spPr/>
    </dgm:pt>
    <dgm:pt modelId="{B2D64075-CAF5-0242-8B59-FF88C3A4D965}" type="pres">
      <dgm:prSet presAssocID="{8B6EE4F1-FC2E-5444-83D7-EB51F8FB77A1}" presName="img" presStyleLbl="fgImgPlace1" presStyleIdx="0" presStyleCnt="6" custScaleX="6897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Atom outline"/>
        </a:ext>
      </dgm:extLst>
    </dgm:pt>
    <dgm:pt modelId="{5EA1826E-E047-464F-A1C6-0E6DED1948DB}" type="pres">
      <dgm:prSet presAssocID="{8B6EE4F1-FC2E-5444-83D7-EB51F8FB77A1}" presName="text" presStyleLbl="node1" presStyleIdx="0" presStyleCnt="6">
        <dgm:presLayoutVars>
          <dgm:bulletEnabled val="1"/>
        </dgm:presLayoutVars>
      </dgm:prSet>
      <dgm:spPr/>
    </dgm:pt>
    <dgm:pt modelId="{4CA81B5E-33BA-0847-A668-D11496880FAC}" type="pres">
      <dgm:prSet presAssocID="{D99BF70E-5AE7-184F-9B0E-BB79CE856007}" presName="spacer" presStyleCnt="0"/>
      <dgm:spPr/>
    </dgm:pt>
    <dgm:pt modelId="{11D81A6A-004F-7D47-8FE0-C39832219988}" type="pres">
      <dgm:prSet presAssocID="{BF5F248F-145C-0148-A8D0-819555AFD957}" presName="comp" presStyleCnt="0"/>
      <dgm:spPr/>
    </dgm:pt>
    <dgm:pt modelId="{C53D26C8-4D99-1A49-A1B3-632029D15814}" type="pres">
      <dgm:prSet presAssocID="{BF5F248F-145C-0148-A8D0-819555AFD957}" presName="box" presStyleLbl="node1" presStyleIdx="1" presStyleCnt="6"/>
      <dgm:spPr/>
    </dgm:pt>
    <dgm:pt modelId="{5CBE8DBD-6AC8-3D4C-ABAC-897C59E6E9D9}" type="pres">
      <dgm:prSet presAssocID="{BF5F248F-145C-0148-A8D0-819555AFD957}" presName="img" presStyleLbl="fgImgPlace1" presStyleIdx="1" presStyleCnt="6" custScaleX="6889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 with solid fill"/>
        </a:ext>
      </dgm:extLst>
    </dgm:pt>
    <dgm:pt modelId="{BEEDF4DD-C24D-BD45-8B6E-85FB23EA0BDE}" type="pres">
      <dgm:prSet presAssocID="{BF5F248F-145C-0148-A8D0-819555AFD957}" presName="text" presStyleLbl="node1" presStyleIdx="1" presStyleCnt="6">
        <dgm:presLayoutVars>
          <dgm:bulletEnabled val="1"/>
        </dgm:presLayoutVars>
      </dgm:prSet>
      <dgm:spPr/>
    </dgm:pt>
    <dgm:pt modelId="{CB627305-200C-B34F-8DCF-2FC984F9E7D7}" type="pres">
      <dgm:prSet presAssocID="{BEDCF58F-263E-9941-B218-833C766A9594}" presName="spacer" presStyleCnt="0"/>
      <dgm:spPr/>
    </dgm:pt>
    <dgm:pt modelId="{7CFDCFB0-4A73-4B47-805B-300368D3ED6B}" type="pres">
      <dgm:prSet presAssocID="{506B32D2-6AF3-664B-881A-6D9A4304B8FA}" presName="comp" presStyleCnt="0"/>
      <dgm:spPr/>
    </dgm:pt>
    <dgm:pt modelId="{3F2F7093-B3AF-9C4E-94C0-C4303004AF0A}" type="pres">
      <dgm:prSet presAssocID="{506B32D2-6AF3-664B-881A-6D9A4304B8FA}" presName="box" presStyleLbl="node1" presStyleIdx="2" presStyleCnt="6"/>
      <dgm:spPr/>
    </dgm:pt>
    <dgm:pt modelId="{BF4405E4-00A8-784E-90DC-70F4001EEFA8}" type="pres">
      <dgm:prSet presAssocID="{506B32D2-6AF3-664B-881A-6D9A4304B8FA}" presName="img" presStyleLbl="fgImgPlace1" presStyleIdx="2" presStyleCnt="6" custScaleX="6889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 outline"/>
        </a:ext>
      </dgm:extLst>
    </dgm:pt>
    <dgm:pt modelId="{3BAC304C-2685-0F40-BD01-2110F13C49DB}" type="pres">
      <dgm:prSet presAssocID="{506B32D2-6AF3-664B-881A-6D9A4304B8FA}" presName="text" presStyleLbl="node1" presStyleIdx="2" presStyleCnt="6">
        <dgm:presLayoutVars>
          <dgm:bulletEnabled val="1"/>
        </dgm:presLayoutVars>
      </dgm:prSet>
      <dgm:spPr/>
    </dgm:pt>
    <dgm:pt modelId="{F6C53A53-43A7-A54A-B3D9-9328346C007E}" type="pres">
      <dgm:prSet presAssocID="{055E5284-1171-2A44-93AB-39EC1113955B}" presName="spacer" presStyleCnt="0"/>
      <dgm:spPr/>
    </dgm:pt>
    <dgm:pt modelId="{6A28E315-B3F0-6E4E-BAFB-5F8710B32E58}" type="pres">
      <dgm:prSet presAssocID="{C54DFA29-8DA9-2F43-B760-8F19E5850C6D}" presName="comp" presStyleCnt="0"/>
      <dgm:spPr/>
    </dgm:pt>
    <dgm:pt modelId="{7DAF1F87-4D45-9940-90F4-8ACDA25F6033}" type="pres">
      <dgm:prSet presAssocID="{C54DFA29-8DA9-2F43-B760-8F19E5850C6D}" presName="box" presStyleLbl="node1" presStyleIdx="3" presStyleCnt="6"/>
      <dgm:spPr/>
    </dgm:pt>
    <dgm:pt modelId="{1239421F-0D62-E046-A4B5-CE95E7B181BA}" type="pres">
      <dgm:prSet presAssocID="{C54DFA29-8DA9-2F43-B760-8F19E5850C6D}" presName="img" presStyleLbl="fgImgPlace1" presStyleIdx="3" presStyleCnt="6" custScaleX="6889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C7E02671-2D22-7849-A1F3-D2EDC85562D4}" type="pres">
      <dgm:prSet presAssocID="{C54DFA29-8DA9-2F43-B760-8F19E5850C6D}" presName="text" presStyleLbl="node1" presStyleIdx="3" presStyleCnt="6">
        <dgm:presLayoutVars>
          <dgm:bulletEnabled val="1"/>
        </dgm:presLayoutVars>
      </dgm:prSet>
      <dgm:spPr/>
    </dgm:pt>
    <dgm:pt modelId="{AA7478A1-E2A7-404C-9C0B-41AB60218E83}" type="pres">
      <dgm:prSet presAssocID="{F928B02B-B995-854F-A669-4D8D47F9102F}" presName="spacer" presStyleCnt="0"/>
      <dgm:spPr/>
    </dgm:pt>
    <dgm:pt modelId="{8605AA96-C6CD-6D46-8D65-D1D1E78DA1C6}" type="pres">
      <dgm:prSet presAssocID="{A6F3FA18-CB03-0643-9ECD-B910894B19E5}" presName="comp" presStyleCnt="0"/>
      <dgm:spPr/>
    </dgm:pt>
    <dgm:pt modelId="{BF1D3EEB-8C77-EF40-8293-AEE97D9EDE3C}" type="pres">
      <dgm:prSet presAssocID="{A6F3FA18-CB03-0643-9ECD-B910894B19E5}" presName="box" presStyleLbl="node1" presStyleIdx="4" presStyleCnt="6"/>
      <dgm:spPr/>
    </dgm:pt>
    <dgm:pt modelId="{D735182F-C3A1-AE40-A718-E38F23EDA49D}" type="pres">
      <dgm:prSet presAssocID="{A6F3FA18-CB03-0643-9ECD-B910894B19E5}" presName="img" presStyleLbl="fgImgPlace1" presStyleIdx="4" presStyleCnt="6" custScaleX="6889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Robot Hand with solid fill"/>
        </a:ext>
      </dgm:extLst>
    </dgm:pt>
    <dgm:pt modelId="{28C78575-5F64-9B49-9FD4-9A7D1A999212}" type="pres">
      <dgm:prSet presAssocID="{A6F3FA18-CB03-0643-9ECD-B910894B19E5}" presName="text" presStyleLbl="node1" presStyleIdx="4" presStyleCnt="6">
        <dgm:presLayoutVars>
          <dgm:bulletEnabled val="1"/>
        </dgm:presLayoutVars>
      </dgm:prSet>
      <dgm:spPr/>
    </dgm:pt>
    <dgm:pt modelId="{7560A879-5499-8942-BA53-C3B5FEBFACEF}" type="pres">
      <dgm:prSet presAssocID="{10D48FB9-370E-5D44-90AF-F782473CA239}" presName="spacer" presStyleCnt="0"/>
      <dgm:spPr/>
    </dgm:pt>
    <dgm:pt modelId="{7B6B8E6C-24A3-1746-A035-D863464BEA80}" type="pres">
      <dgm:prSet presAssocID="{7B2B58D7-93BA-0042-99A3-9F0692D92F6A}" presName="comp" presStyleCnt="0"/>
      <dgm:spPr/>
    </dgm:pt>
    <dgm:pt modelId="{C951ADA1-E5D3-3046-A429-0714B2997224}" type="pres">
      <dgm:prSet presAssocID="{7B2B58D7-93BA-0042-99A3-9F0692D92F6A}" presName="box" presStyleLbl="node1" presStyleIdx="5" presStyleCnt="6"/>
      <dgm:spPr/>
    </dgm:pt>
    <dgm:pt modelId="{51BA6CB1-7802-B94D-85D1-CBFB79364FA4}" type="pres">
      <dgm:prSet presAssocID="{7B2B58D7-93BA-0042-99A3-9F0692D92F6A}" presName="img" presStyleLbl="fgImgPlace1" presStyleIdx="5" presStyleCnt="6" custScaleX="6889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4ECA80CF-D356-0E48-A69C-7041DBF65807}" type="pres">
      <dgm:prSet presAssocID="{7B2B58D7-93BA-0042-99A3-9F0692D92F6A}" presName="text" presStyleLbl="node1" presStyleIdx="5" presStyleCnt="6">
        <dgm:presLayoutVars>
          <dgm:bulletEnabled val="1"/>
        </dgm:presLayoutVars>
      </dgm:prSet>
      <dgm:spPr/>
    </dgm:pt>
  </dgm:ptLst>
  <dgm:cxnLst>
    <dgm:cxn modelId="{E3E2EF02-F20C-6C4F-83FD-0F67295622A7}" srcId="{1FEC8F61-0B1C-974C-B008-984CDCC98D48}" destId="{7B2B58D7-93BA-0042-99A3-9F0692D92F6A}" srcOrd="5" destOrd="0" parTransId="{33C4C1C4-9C36-7448-AD3E-73D1B55C2BFE}" sibTransId="{A0BC8AC2-F769-5443-9F3A-C078F9250CDC}"/>
    <dgm:cxn modelId="{57BD8F3D-A868-4A46-80C8-0DCFAD610F06}" srcId="{1FEC8F61-0B1C-974C-B008-984CDCC98D48}" destId="{506B32D2-6AF3-664B-881A-6D9A4304B8FA}" srcOrd="2" destOrd="0" parTransId="{08E63DB8-7AD0-DA4F-80FC-24306C56C838}" sibTransId="{055E5284-1171-2A44-93AB-39EC1113955B}"/>
    <dgm:cxn modelId="{04435740-0407-6F4B-AF8C-C4966DBB1D1B}" type="presOf" srcId="{BF5F248F-145C-0148-A8D0-819555AFD957}" destId="{C53D26C8-4D99-1A49-A1B3-632029D15814}" srcOrd="0" destOrd="0" presId="urn:microsoft.com/office/officeart/2005/8/layout/vList4"/>
    <dgm:cxn modelId="{65491C52-DDA4-B045-ABF3-FA40133DB136}" type="presOf" srcId="{7B2B58D7-93BA-0042-99A3-9F0692D92F6A}" destId="{4ECA80CF-D356-0E48-A69C-7041DBF65807}" srcOrd="1" destOrd="0" presId="urn:microsoft.com/office/officeart/2005/8/layout/vList4"/>
    <dgm:cxn modelId="{04BBDD64-CF71-4C49-B1FD-FD33374340EE}" type="presOf" srcId="{506B32D2-6AF3-664B-881A-6D9A4304B8FA}" destId="{3F2F7093-B3AF-9C4E-94C0-C4303004AF0A}" srcOrd="0" destOrd="0" presId="urn:microsoft.com/office/officeart/2005/8/layout/vList4"/>
    <dgm:cxn modelId="{B75FB365-2096-734A-8A78-84C1262FDDF2}" srcId="{1FEC8F61-0B1C-974C-B008-984CDCC98D48}" destId="{A6F3FA18-CB03-0643-9ECD-B910894B19E5}" srcOrd="4" destOrd="0" parTransId="{414C91F0-E472-1E47-A8A6-63F762200419}" sibTransId="{10D48FB9-370E-5D44-90AF-F782473CA239}"/>
    <dgm:cxn modelId="{76EA3C6D-4FCB-A24E-B69F-615CEC0CE24A}" type="presOf" srcId="{1FEC8F61-0B1C-974C-B008-984CDCC98D48}" destId="{E012E775-39BE-9F43-A142-8779DA7C2974}" srcOrd="0" destOrd="0" presId="urn:microsoft.com/office/officeart/2005/8/layout/vList4"/>
    <dgm:cxn modelId="{E4F91070-9E36-A149-9C95-DAF9C623179D}" type="presOf" srcId="{506B32D2-6AF3-664B-881A-6D9A4304B8FA}" destId="{3BAC304C-2685-0F40-BD01-2110F13C49DB}" srcOrd="1" destOrd="0" presId="urn:microsoft.com/office/officeart/2005/8/layout/vList4"/>
    <dgm:cxn modelId="{E4842672-48B5-DC46-9B65-C963786F2F26}" type="presOf" srcId="{8B6EE4F1-FC2E-5444-83D7-EB51F8FB77A1}" destId="{5EA1826E-E047-464F-A1C6-0E6DED1948DB}" srcOrd="1" destOrd="0" presId="urn:microsoft.com/office/officeart/2005/8/layout/vList4"/>
    <dgm:cxn modelId="{2073027A-7310-174F-BAD7-8F5C6595C48F}" type="presOf" srcId="{7B2B58D7-93BA-0042-99A3-9F0692D92F6A}" destId="{C951ADA1-E5D3-3046-A429-0714B2997224}" srcOrd="0" destOrd="0" presId="urn:microsoft.com/office/officeart/2005/8/layout/vList4"/>
    <dgm:cxn modelId="{2C6E7C7B-B465-834A-A171-5124054594F4}" srcId="{1FEC8F61-0B1C-974C-B008-984CDCC98D48}" destId="{BF5F248F-145C-0148-A8D0-819555AFD957}" srcOrd="1" destOrd="0" parTransId="{2DA6207D-DA53-4B48-B7D0-25D3C0408262}" sibTransId="{BEDCF58F-263E-9941-B218-833C766A9594}"/>
    <dgm:cxn modelId="{DD7C6096-F177-2F40-A82F-0A1FFAD4209D}" type="presOf" srcId="{C54DFA29-8DA9-2F43-B760-8F19E5850C6D}" destId="{7DAF1F87-4D45-9940-90F4-8ACDA25F6033}" srcOrd="0" destOrd="0" presId="urn:microsoft.com/office/officeart/2005/8/layout/vList4"/>
    <dgm:cxn modelId="{2BFA639E-A41B-F348-BAF4-32BDDE09B93A}" type="presOf" srcId="{8B6EE4F1-FC2E-5444-83D7-EB51F8FB77A1}" destId="{F8C39261-98D5-654C-84E7-A0068641506F}" srcOrd="0" destOrd="0" presId="urn:microsoft.com/office/officeart/2005/8/layout/vList4"/>
    <dgm:cxn modelId="{541544C5-012E-064A-8B5D-1E6F721D9688}" type="presOf" srcId="{A6F3FA18-CB03-0643-9ECD-B910894B19E5}" destId="{BF1D3EEB-8C77-EF40-8293-AEE97D9EDE3C}" srcOrd="0" destOrd="0" presId="urn:microsoft.com/office/officeart/2005/8/layout/vList4"/>
    <dgm:cxn modelId="{22218DDD-B3D5-FD46-9A8A-2CF7E2E70757}" srcId="{1FEC8F61-0B1C-974C-B008-984CDCC98D48}" destId="{8B6EE4F1-FC2E-5444-83D7-EB51F8FB77A1}" srcOrd="0" destOrd="0" parTransId="{5112A1D9-CAF2-B94B-A5B4-C1F2C961346A}" sibTransId="{D99BF70E-5AE7-184F-9B0E-BB79CE856007}"/>
    <dgm:cxn modelId="{B40320E4-3299-F44B-AB68-54AA0277E458}" srcId="{1FEC8F61-0B1C-974C-B008-984CDCC98D48}" destId="{C54DFA29-8DA9-2F43-B760-8F19E5850C6D}" srcOrd="3" destOrd="0" parTransId="{97845AB9-0189-4B45-9387-7A41B8DB8233}" sibTransId="{F928B02B-B995-854F-A669-4D8D47F9102F}"/>
    <dgm:cxn modelId="{95DC0FE7-8440-984E-AF2D-8B1CEA8A7685}" type="presOf" srcId="{C54DFA29-8DA9-2F43-B760-8F19E5850C6D}" destId="{C7E02671-2D22-7849-A1F3-D2EDC85562D4}" srcOrd="1" destOrd="0" presId="urn:microsoft.com/office/officeart/2005/8/layout/vList4"/>
    <dgm:cxn modelId="{F2F90BEF-1B38-614C-B496-442534763600}" type="presOf" srcId="{A6F3FA18-CB03-0643-9ECD-B910894B19E5}" destId="{28C78575-5F64-9B49-9FD4-9A7D1A999212}" srcOrd="1" destOrd="0" presId="urn:microsoft.com/office/officeart/2005/8/layout/vList4"/>
    <dgm:cxn modelId="{91D3FBF3-7A78-094A-9C6E-B891F67D0B5B}" type="presOf" srcId="{BF5F248F-145C-0148-A8D0-819555AFD957}" destId="{BEEDF4DD-C24D-BD45-8B6E-85FB23EA0BDE}" srcOrd="1" destOrd="0" presId="urn:microsoft.com/office/officeart/2005/8/layout/vList4"/>
    <dgm:cxn modelId="{59B36A13-C194-394C-B655-36A7EF4F1B6F}" type="presParOf" srcId="{E012E775-39BE-9F43-A142-8779DA7C2974}" destId="{E9539BEA-49A3-2447-9452-7CD7C0A38259}" srcOrd="0" destOrd="0" presId="urn:microsoft.com/office/officeart/2005/8/layout/vList4"/>
    <dgm:cxn modelId="{25D16267-BBBA-3E46-836C-F0890AF55379}" type="presParOf" srcId="{E9539BEA-49A3-2447-9452-7CD7C0A38259}" destId="{F8C39261-98D5-654C-84E7-A0068641506F}" srcOrd="0" destOrd="0" presId="urn:microsoft.com/office/officeart/2005/8/layout/vList4"/>
    <dgm:cxn modelId="{C5234144-99E5-0347-9D70-1D472898E3F4}" type="presParOf" srcId="{E9539BEA-49A3-2447-9452-7CD7C0A38259}" destId="{B2D64075-CAF5-0242-8B59-FF88C3A4D965}" srcOrd="1" destOrd="0" presId="urn:microsoft.com/office/officeart/2005/8/layout/vList4"/>
    <dgm:cxn modelId="{B538BED7-20B7-3240-B982-18006831FEB0}" type="presParOf" srcId="{E9539BEA-49A3-2447-9452-7CD7C0A38259}" destId="{5EA1826E-E047-464F-A1C6-0E6DED1948DB}" srcOrd="2" destOrd="0" presId="urn:microsoft.com/office/officeart/2005/8/layout/vList4"/>
    <dgm:cxn modelId="{2E7FEF1B-18B3-5446-8D73-D2CE1A6AE643}" type="presParOf" srcId="{E012E775-39BE-9F43-A142-8779DA7C2974}" destId="{4CA81B5E-33BA-0847-A668-D11496880FAC}" srcOrd="1" destOrd="0" presId="urn:microsoft.com/office/officeart/2005/8/layout/vList4"/>
    <dgm:cxn modelId="{D51AD921-DCC5-5243-ABA2-4C7DC55908AE}" type="presParOf" srcId="{E012E775-39BE-9F43-A142-8779DA7C2974}" destId="{11D81A6A-004F-7D47-8FE0-C39832219988}" srcOrd="2" destOrd="0" presId="urn:microsoft.com/office/officeart/2005/8/layout/vList4"/>
    <dgm:cxn modelId="{FA05127B-4764-3548-ADE1-319A3B8E2955}" type="presParOf" srcId="{11D81A6A-004F-7D47-8FE0-C39832219988}" destId="{C53D26C8-4D99-1A49-A1B3-632029D15814}" srcOrd="0" destOrd="0" presId="urn:microsoft.com/office/officeart/2005/8/layout/vList4"/>
    <dgm:cxn modelId="{E4B25AFB-CE9D-BC47-B907-29D75BB2977B}" type="presParOf" srcId="{11D81A6A-004F-7D47-8FE0-C39832219988}" destId="{5CBE8DBD-6AC8-3D4C-ABAC-897C59E6E9D9}" srcOrd="1" destOrd="0" presId="urn:microsoft.com/office/officeart/2005/8/layout/vList4"/>
    <dgm:cxn modelId="{944E48C5-1584-E445-8564-3C8454FE4879}" type="presParOf" srcId="{11D81A6A-004F-7D47-8FE0-C39832219988}" destId="{BEEDF4DD-C24D-BD45-8B6E-85FB23EA0BDE}" srcOrd="2" destOrd="0" presId="urn:microsoft.com/office/officeart/2005/8/layout/vList4"/>
    <dgm:cxn modelId="{8C1D7174-C0F4-EF45-9E69-D6A8664E5404}" type="presParOf" srcId="{E012E775-39BE-9F43-A142-8779DA7C2974}" destId="{CB627305-200C-B34F-8DCF-2FC984F9E7D7}" srcOrd="3" destOrd="0" presId="urn:microsoft.com/office/officeart/2005/8/layout/vList4"/>
    <dgm:cxn modelId="{47DC2366-0A8A-2D47-B6E1-63323171ED45}" type="presParOf" srcId="{E012E775-39BE-9F43-A142-8779DA7C2974}" destId="{7CFDCFB0-4A73-4B47-805B-300368D3ED6B}" srcOrd="4" destOrd="0" presId="urn:microsoft.com/office/officeart/2005/8/layout/vList4"/>
    <dgm:cxn modelId="{ED222E07-329F-764E-A589-094A290BA14D}" type="presParOf" srcId="{7CFDCFB0-4A73-4B47-805B-300368D3ED6B}" destId="{3F2F7093-B3AF-9C4E-94C0-C4303004AF0A}" srcOrd="0" destOrd="0" presId="urn:microsoft.com/office/officeart/2005/8/layout/vList4"/>
    <dgm:cxn modelId="{8243F786-F3B0-EA4B-9F47-A627111E9760}" type="presParOf" srcId="{7CFDCFB0-4A73-4B47-805B-300368D3ED6B}" destId="{BF4405E4-00A8-784E-90DC-70F4001EEFA8}" srcOrd="1" destOrd="0" presId="urn:microsoft.com/office/officeart/2005/8/layout/vList4"/>
    <dgm:cxn modelId="{2DD4E600-323D-134C-B797-53FC4F61960C}" type="presParOf" srcId="{7CFDCFB0-4A73-4B47-805B-300368D3ED6B}" destId="{3BAC304C-2685-0F40-BD01-2110F13C49DB}" srcOrd="2" destOrd="0" presId="urn:microsoft.com/office/officeart/2005/8/layout/vList4"/>
    <dgm:cxn modelId="{9AD51A22-3AB7-0244-A3BF-8C451C6BD804}" type="presParOf" srcId="{E012E775-39BE-9F43-A142-8779DA7C2974}" destId="{F6C53A53-43A7-A54A-B3D9-9328346C007E}" srcOrd="5" destOrd="0" presId="urn:microsoft.com/office/officeart/2005/8/layout/vList4"/>
    <dgm:cxn modelId="{97EB9A30-F2E2-264E-B5DC-2A6728317C82}" type="presParOf" srcId="{E012E775-39BE-9F43-A142-8779DA7C2974}" destId="{6A28E315-B3F0-6E4E-BAFB-5F8710B32E58}" srcOrd="6" destOrd="0" presId="urn:microsoft.com/office/officeart/2005/8/layout/vList4"/>
    <dgm:cxn modelId="{A367C804-F5EA-3249-8FA1-9962934A826B}" type="presParOf" srcId="{6A28E315-B3F0-6E4E-BAFB-5F8710B32E58}" destId="{7DAF1F87-4D45-9940-90F4-8ACDA25F6033}" srcOrd="0" destOrd="0" presId="urn:microsoft.com/office/officeart/2005/8/layout/vList4"/>
    <dgm:cxn modelId="{B8D1B2BE-58E5-6046-82E1-B3256480C1C0}" type="presParOf" srcId="{6A28E315-B3F0-6E4E-BAFB-5F8710B32E58}" destId="{1239421F-0D62-E046-A4B5-CE95E7B181BA}" srcOrd="1" destOrd="0" presId="urn:microsoft.com/office/officeart/2005/8/layout/vList4"/>
    <dgm:cxn modelId="{30B78F97-DF19-9F43-A53B-D0087E02379C}" type="presParOf" srcId="{6A28E315-B3F0-6E4E-BAFB-5F8710B32E58}" destId="{C7E02671-2D22-7849-A1F3-D2EDC85562D4}" srcOrd="2" destOrd="0" presId="urn:microsoft.com/office/officeart/2005/8/layout/vList4"/>
    <dgm:cxn modelId="{CE879B1C-EE48-6043-BB44-18B408CD513B}" type="presParOf" srcId="{E012E775-39BE-9F43-A142-8779DA7C2974}" destId="{AA7478A1-E2A7-404C-9C0B-41AB60218E83}" srcOrd="7" destOrd="0" presId="urn:microsoft.com/office/officeart/2005/8/layout/vList4"/>
    <dgm:cxn modelId="{CBFB012D-672C-C545-9497-9F3F4E9AE1D1}" type="presParOf" srcId="{E012E775-39BE-9F43-A142-8779DA7C2974}" destId="{8605AA96-C6CD-6D46-8D65-D1D1E78DA1C6}" srcOrd="8" destOrd="0" presId="urn:microsoft.com/office/officeart/2005/8/layout/vList4"/>
    <dgm:cxn modelId="{82FDCC37-082C-2D4D-B779-45FD3D49797F}" type="presParOf" srcId="{8605AA96-C6CD-6D46-8D65-D1D1E78DA1C6}" destId="{BF1D3EEB-8C77-EF40-8293-AEE97D9EDE3C}" srcOrd="0" destOrd="0" presId="urn:microsoft.com/office/officeart/2005/8/layout/vList4"/>
    <dgm:cxn modelId="{5B4C780A-1A0A-3A42-8BD0-B15AD3DC3F92}" type="presParOf" srcId="{8605AA96-C6CD-6D46-8D65-D1D1E78DA1C6}" destId="{D735182F-C3A1-AE40-A718-E38F23EDA49D}" srcOrd="1" destOrd="0" presId="urn:microsoft.com/office/officeart/2005/8/layout/vList4"/>
    <dgm:cxn modelId="{3C8B6D89-FC5A-8F46-B50A-3EC10B2D028A}" type="presParOf" srcId="{8605AA96-C6CD-6D46-8D65-D1D1E78DA1C6}" destId="{28C78575-5F64-9B49-9FD4-9A7D1A999212}" srcOrd="2" destOrd="0" presId="urn:microsoft.com/office/officeart/2005/8/layout/vList4"/>
    <dgm:cxn modelId="{3E13F8A1-F269-E44B-8BDC-034DF372FADB}" type="presParOf" srcId="{E012E775-39BE-9F43-A142-8779DA7C2974}" destId="{7560A879-5499-8942-BA53-C3B5FEBFACEF}" srcOrd="9" destOrd="0" presId="urn:microsoft.com/office/officeart/2005/8/layout/vList4"/>
    <dgm:cxn modelId="{7B447CAA-311D-184A-9AAC-A1BE4F5F9A4E}" type="presParOf" srcId="{E012E775-39BE-9F43-A142-8779DA7C2974}" destId="{7B6B8E6C-24A3-1746-A035-D863464BEA80}" srcOrd="10" destOrd="0" presId="urn:microsoft.com/office/officeart/2005/8/layout/vList4"/>
    <dgm:cxn modelId="{3620E3BC-966E-3F46-A979-3B4B34668C31}" type="presParOf" srcId="{7B6B8E6C-24A3-1746-A035-D863464BEA80}" destId="{C951ADA1-E5D3-3046-A429-0714B2997224}" srcOrd="0" destOrd="0" presId="urn:microsoft.com/office/officeart/2005/8/layout/vList4"/>
    <dgm:cxn modelId="{398BB70A-1E45-B247-8675-BCB694EAF9EE}" type="presParOf" srcId="{7B6B8E6C-24A3-1746-A035-D863464BEA80}" destId="{51BA6CB1-7802-B94D-85D1-CBFB79364FA4}" srcOrd="1" destOrd="0" presId="urn:microsoft.com/office/officeart/2005/8/layout/vList4"/>
    <dgm:cxn modelId="{921273A1-4E27-8E45-A0C9-8E0C5A7560F2}" type="presParOf" srcId="{7B6B8E6C-24A3-1746-A035-D863464BEA80}" destId="{4ECA80CF-D356-0E48-A69C-7041DBF658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39261-98D5-654C-84E7-A0068641506F}">
      <dsp:nvSpPr>
        <dsp:cNvPr id="0" name=""/>
        <dsp:cNvSpPr/>
      </dsp:nvSpPr>
      <dsp:spPr>
        <a:xfrm>
          <a:off x="0" y="0"/>
          <a:ext cx="8626847" cy="148194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Helvetica" pitchFamily="2" charset="0"/>
            </a:rPr>
            <a:t>Design</a:t>
          </a:r>
          <a:r>
            <a:rPr lang="en-US" sz="3500" kern="1200" dirty="0">
              <a:latin typeface="Helvetica" pitchFamily="2" charset="0"/>
            </a:rPr>
            <a:t>: Retrospective case series</a:t>
          </a:r>
        </a:p>
      </dsp:txBody>
      <dsp:txXfrm>
        <a:off x="1873563" y="0"/>
        <a:ext cx="6753283" cy="1481942"/>
      </dsp:txXfrm>
    </dsp:sp>
    <dsp:sp modelId="{B2D64075-CAF5-0242-8B59-FF88C3A4D965}">
      <dsp:nvSpPr>
        <dsp:cNvPr id="0" name=""/>
        <dsp:cNvSpPr/>
      </dsp:nvSpPr>
      <dsp:spPr>
        <a:xfrm>
          <a:off x="415833" y="148194"/>
          <a:ext cx="1190090" cy="11855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3D26C8-4D99-1A49-A1B3-632029D15814}">
      <dsp:nvSpPr>
        <dsp:cNvPr id="0" name=""/>
        <dsp:cNvSpPr/>
      </dsp:nvSpPr>
      <dsp:spPr>
        <a:xfrm>
          <a:off x="0" y="1630136"/>
          <a:ext cx="8626847" cy="148194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335"/>
            <a:satOff val="-139"/>
            <a:lumOff val="63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Helvetica" pitchFamily="2" charset="0"/>
            </a:rPr>
            <a:t>Setting</a:t>
          </a:r>
          <a:r>
            <a:rPr lang="en-US" sz="3500" kern="1200" dirty="0">
              <a:latin typeface="Helvetica" pitchFamily="2" charset="0"/>
            </a:rPr>
            <a:t>: Tertiary hepatobiliary center</a:t>
          </a:r>
        </a:p>
      </dsp:txBody>
      <dsp:txXfrm>
        <a:off x="1873563" y="1630136"/>
        <a:ext cx="6753283" cy="1481942"/>
      </dsp:txXfrm>
    </dsp:sp>
    <dsp:sp modelId="{5CBE8DBD-6AC8-3D4C-ABAC-897C59E6E9D9}">
      <dsp:nvSpPr>
        <dsp:cNvPr id="0" name=""/>
        <dsp:cNvSpPr/>
      </dsp:nvSpPr>
      <dsp:spPr>
        <a:xfrm>
          <a:off x="416515" y="1778330"/>
          <a:ext cx="1188727" cy="11855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2F7093-B3AF-9C4E-94C0-C4303004AF0A}">
      <dsp:nvSpPr>
        <dsp:cNvPr id="0" name=""/>
        <dsp:cNvSpPr/>
      </dsp:nvSpPr>
      <dsp:spPr>
        <a:xfrm>
          <a:off x="0" y="3260273"/>
          <a:ext cx="8626847" cy="148194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670"/>
            <a:satOff val="-278"/>
            <a:lumOff val="127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Helvetica" pitchFamily="2" charset="0"/>
            </a:rPr>
            <a:t>Study Period</a:t>
          </a:r>
          <a:r>
            <a:rPr lang="en-US" sz="3500" kern="1200" dirty="0">
              <a:latin typeface="Helvetica" pitchFamily="2" charset="0"/>
            </a:rPr>
            <a:t>: July 2019 – November 2025</a:t>
          </a:r>
        </a:p>
      </dsp:txBody>
      <dsp:txXfrm>
        <a:off x="1873563" y="3260273"/>
        <a:ext cx="6753283" cy="1481942"/>
      </dsp:txXfrm>
    </dsp:sp>
    <dsp:sp modelId="{BF4405E4-00A8-784E-90DC-70F4001EEFA8}">
      <dsp:nvSpPr>
        <dsp:cNvPr id="0" name=""/>
        <dsp:cNvSpPr/>
      </dsp:nvSpPr>
      <dsp:spPr>
        <a:xfrm>
          <a:off x="416515" y="3408467"/>
          <a:ext cx="1188727" cy="11855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AF1F87-4D45-9940-90F4-8ACDA25F6033}">
      <dsp:nvSpPr>
        <dsp:cNvPr id="0" name=""/>
        <dsp:cNvSpPr/>
      </dsp:nvSpPr>
      <dsp:spPr>
        <a:xfrm>
          <a:off x="0" y="4890409"/>
          <a:ext cx="8626847" cy="148194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005"/>
            <a:satOff val="-417"/>
            <a:lumOff val="190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Helvetica" pitchFamily="2" charset="0"/>
            </a:rPr>
            <a:t>Population</a:t>
          </a:r>
          <a:r>
            <a:rPr lang="en-US" sz="3500" kern="1200" dirty="0">
              <a:latin typeface="Helvetica" pitchFamily="2" charset="0"/>
            </a:rPr>
            <a:t>: patients undergoing reoperation for cholecystectomy</a:t>
          </a:r>
        </a:p>
      </dsp:txBody>
      <dsp:txXfrm>
        <a:off x="1873563" y="4890409"/>
        <a:ext cx="6753283" cy="1481942"/>
      </dsp:txXfrm>
    </dsp:sp>
    <dsp:sp modelId="{1239421F-0D62-E046-A4B5-CE95E7B181BA}">
      <dsp:nvSpPr>
        <dsp:cNvPr id="0" name=""/>
        <dsp:cNvSpPr/>
      </dsp:nvSpPr>
      <dsp:spPr>
        <a:xfrm>
          <a:off x="416515" y="5038604"/>
          <a:ext cx="1188727" cy="11855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1D3EEB-8C77-EF40-8293-AEE97D9EDE3C}">
      <dsp:nvSpPr>
        <dsp:cNvPr id="0" name=""/>
        <dsp:cNvSpPr/>
      </dsp:nvSpPr>
      <dsp:spPr>
        <a:xfrm>
          <a:off x="0" y="6520546"/>
          <a:ext cx="8626847" cy="148194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5340"/>
            <a:satOff val="-556"/>
            <a:lumOff val="254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Helvetica" pitchFamily="2" charset="0"/>
            </a:rPr>
            <a:t>Intervention</a:t>
          </a:r>
          <a:r>
            <a:rPr lang="en-US" sz="3500" kern="1200" dirty="0">
              <a:latin typeface="Helvetica" pitchFamily="2" charset="0"/>
            </a:rPr>
            <a:t>: robotic completion cholecystectomy</a:t>
          </a:r>
        </a:p>
      </dsp:txBody>
      <dsp:txXfrm>
        <a:off x="1873563" y="6520546"/>
        <a:ext cx="6753283" cy="1481942"/>
      </dsp:txXfrm>
    </dsp:sp>
    <dsp:sp modelId="{D735182F-C3A1-AE40-A718-E38F23EDA49D}">
      <dsp:nvSpPr>
        <dsp:cNvPr id="0" name=""/>
        <dsp:cNvSpPr/>
      </dsp:nvSpPr>
      <dsp:spPr>
        <a:xfrm>
          <a:off x="416515" y="6668740"/>
          <a:ext cx="1188727" cy="11855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51ADA1-E5D3-3046-A429-0714B2997224}">
      <dsp:nvSpPr>
        <dsp:cNvPr id="0" name=""/>
        <dsp:cNvSpPr/>
      </dsp:nvSpPr>
      <dsp:spPr>
        <a:xfrm>
          <a:off x="0" y="8150683"/>
          <a:ext cx="8626847" cy="148194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6675"/>
            <a:satOff val="-695"/>
            <a:lumOff val="317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Helvetica" pitchFamily="2" charset="0"/>
            </a:rPr>
            <a:t>Outcomes</a:t>
          </a:r>
          <a:r>
            <a:rPr lang="en-US" sz="3500" kern="1200" dirty="0">
              <a:latin typeface="Helvetica" pitchFamily="2" charset="0"/>
            </a:rPr>
            <a:t>: (1) successful completion cholecystectomy; (2) perioperative morbidity</a:t>
          </a:r>
        </a:p>
      </dsp:txBody>
      <dsp:txXfrm>
        <a:off x="1873563" y="8150683"/>
        <a:ext cx="6753283" cy="1481942"/>
      </dsp:txXfrm>
    </dsp:sp>
    <dsp:sp modelId="{51BA6CB1-7802-B94D-85D1-CBFB79364FA4}">
      <dsp:nvSpPr>
        <dsp:cNvPr id="0" name=""/>
        <dsp:cNvSpPr/>
      </dsp:nvSpPr>
      <dsp:spPr>
        <a:xfrm>
          <a:off x="416515" y="8298877"/>
          <a:ext cx="1188727" cy="11855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1F52B-168D-87C6-AB02-868F96E090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557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B0662-6151-07F7-AB7A-451DB64015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7557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1C1D20-552F-0F47-B56A-2FF6200E78E2}" type="datetimeFigureOut">
              <a:rPr lang="en-US"/>
              <a:pPr>
                <a:defRPr/>
              </a:pPr>
              <a:t>4/13/26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C59D4-F6BA-CE8D-FD43-B5CBE7413A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557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B066F-434A-1F1A-4E85-E04074B5C6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0B60A5-62A0-5B43-A246-5C2C480FE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757EFB-C9E7-EF7C-8EFC-F2615435E8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557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78908-A05D-B74E-9E4C-7C432E202D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7557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237281-B5B0-604E-868F-769111C2C038}" type="datetimeFigureOut">
              <a:rPr lang="en-US"/>
              <a:pPr>
                <a:defRPr/>
              </a:pPr>
              <a:t>4/13/26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01076D-36AF-E7D7-968E-F137F553D7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514350"/>
            <a:ext cx="3000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35703D-7614-BB9F-736E-D849EFB10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542B9-A6E3-7C8C-9BA7-79A7329FD6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557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A6038-2624-E0EA-9963-95ED39930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DFC958-AA15-DD4F-99AA-7A9E0E42E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ogo and 1 Logo - RED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609601" y="6172199"/>
            <a:ext cx="9032241" cy="838200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13597" y="6172199"/>
            <a:ext cx="17777606" cy="841248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2"/>
          </p:nvPr>
        </p:nvSpPr>
        <p:spPr>
          <a:xfrm>
            <a:off x="609601" y="13781315"/>
            <a:ext cx="9032241" cy="783771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quarter" idx="29"/>
          </p:nvPr>
        </p:nvSpPr>
        <p:spPr>
          <a:xfrm>
            <a:off x="10363200" y="9525000"/>
            <a:ext cx="17678400" cy="65314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5"/>
          </p:nvPr>
        </p:nvSpPr>
        <p:spPr>
          <a:xfrm>
            <a:off x="609600" y="7239000"/>
            <a:ext cx="9067800" cy="595448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6"/>
          </p:nvPr>
        </p:nvSpPr>
        <p:spPr>
          <a:xfrm>
            <a:off x="609600" y="14826343"/>
            <a:ext cx="9067800" cy="86868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7"/>
          </p:nvPr>
        </p:nvSpPr>
        <p:spPr>
          <a:xfrm>
            <a:off x="10313597" y="7162799"/>
            <a:ext cx="17777606" cy="2057401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9"/>
          </p:nvPr>
        </p:nvSpPr>
        <p:spPr>
          <a:xfrm>
            <a:off x="609601" y="24035657"/>
            <a:ext cx="9032241" cy="772886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609600" y="25069800"/>
            <a:ext cx="9067800" cy="73914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7" name="Chart Placeholder 46"/>
          <p:cNvSpPr>
            <a:spLocks noGrp="1"/>
          </p:cNvSpPr>
          <p:nvPr>
            <p:ph type="chart" sz="quarter" idx="46"/>
          </p:nvPr>
        </p:nvSpPr>
        <p:spPr>
          <a:xfrm>
            <a:off x="10363200" y="10439400"/>
            <a:ext cx="17678400" cy="8436429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0" name="Table Placeholder 49"/>
          <p:cNvSpPr>
            <a:spLocks noGrp="1"/>
          </p:cNvSpPr>
          <p:nvPr>
            <p:ph type="tbl" sz="quarter" idx="48"/>
          </p:nvPr>
        </p:nvSpPr>
        <p:spPr>
          <a:xfrm>
            <a:off x="10309953" y="20116800"/>
            <a:ext cx="17784895" cy="5094514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53" name="Chart Placeholder 52"/>
          <p:cNvSpPr>
            <a:spLocks noGrp="1"/>
          </p:cNvSpPr>
          <p:nvPr>
            <p:ph type="chart" sz="quarter" idx="50"/>
          </p:nvPr>
        </p:nvSpPr>
        <p:spPr>
          <a:xfrm>
            <a:off x="10313597" y="26582915"/>
            <a:ext cx="17777606" cy="5878285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1"/>
          </p:nvPr>
        </p:nvSpPr>
        <p:spPr>
          <a:xfrm>
            <a:off x="28750260" y="6172199"/>
            <a:ext cx="9032241" cy="838200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2"/>
          </p:nvPr>
        </p:nvSpPr>
        <p:spPr>
          <a:xfrm>
            <a:off x="28750260" y="13781315"/>
            <a:ext cx="9032241" cy="783771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53"/>
          </p:nvPr>
        </p:nvSpPr>
        <p:spPr>
          <a:xfrm>
            <a:off x="28714700" y="7239000"/>
            <a:ext cx="9067800" cy="595448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54"/>
          </p:nvPr>
        </p:nvSpPr>
        <p:spPr>
          <a:xfrm>
            <a:off x="28714700" y="14826343"/>
            <a:ext cx="9067800" cy="86868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55"/>
          </p:nvPr>
        </p:nvSpPr>
        <p:spPr>
          <a:xfrm>
            <a:off x="28750260" y="24035657"/>
            <a:ext cx="9032241" cy="772886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33"/>
          <p:cNvSpPr>
            <a:spLocks noGrp="1"/>
          </p:cNvSpPr>
          <p:nvPr>
            <p:ph type="body" sz="quarter" idx="56"/>
          </p:nvPr>
        </p:nvSpPr>
        <p:spPr>
          <a:xfrm>
            <a:off x="28714700" y="25069800"/>
            <a:ext cx="9067800" cy="73914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57"/>
          </p:nvPr>
        </p:nvSpPr>
        <p:spPr>
          <a:xfrm>
            <a:off x="10309953" y="19267714"/>
            <a:ext cx="17784895" cy="65314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58"/>
          </p:nvPr>
        </p:nvSpPr>
        <p:spPr>
          <a:xfrm>
            <a:off x="10313597" y="25733829"/>
            <a:ext cx="17777606" cy="65314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900" y="381000"/>
            <a:ext cx="26289000" cy="2362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057900" y="3124200"/>
            <a:ext cx="262890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60"/>
          </p:nvPr>
        </p:nvSpPr>
        <p:spPr>
          <a:xfrm>
            <a:off x="33375600" y="533400"/>
            <a:ext cx="4495800" cy="441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4006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White &amp;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551714"/>
            <a:ext cx="10721341" cy="772886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914" y="5551714"/>
            <a:ext cx="14626972" cy="772886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30712" y="5551714"/>
            <a:ext cx="10716888" cy="772886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2"/>
          </p:nvPr>
        </p:nvSpPr>
        <p:spPr>
          <a:xfrm>
            <a:off x="533400" y="13792200"/>
            <a:ext cx="10721341" cy="772886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quarter" idx="29"/>
          </p:nvPr>
        </p:nvSpPr>
        <p:spPr>
          <a:xfrm>
            <a:off x="11925300" y="8621486"/>
            <a:ext cx="14554200" cy="587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 b="1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5"/>
          </p:nvPr>
        </p:nvSpPr>
        <p:spPr>
          <a:xfrm>
            <a:off x="533400" y="6596743"/>
            <a:ext cx="10668000" cy="659674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accent1"/>
              </a:buCl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6"/>
          </p:nvPr>
        </p:nvSpPr>
        <p:spPr>
          <a:xfrm>
            <a:off x="533400" y="14826343"/>
            <a:ext cx="10668000" cy="86868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accent1"/>
              </a:buCl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7"/>
          </p:nvPr>
        </p:nvSpPr>
        <p:spPr>
          <a:xfrm>
            <a:off x="11925300" y="6596743"/>
            <a:ext cx="14554200" cy="1632857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accent1"/>
              </a:buCl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38"/>
          </p:nvPr>
        </p:nvSpPr>
        <p:spPr>
          <a:xfrm>
            <a:off x="27230712" y="6596743"/>
            <a:ext cx="10668000" cy="659674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accent1"/>
              </a:buCl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9"/>
          </p:nvPr>
        </p:nvSpPr>
        <p:spPr>
          <a:xfrm>
            <a:off x="533400" y="24035657"/>
            <a:ext cx="10721341" cy="772886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533400" y="25069800"/>
            <a:ext cx="10668000" cy="70104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accent1"/>
              </a:buCl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27230712" y="13781314"/>
            <a:ext cx="10716888" cy="772886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42"/>
          </p:nvPr>
        </p:nvSpPr>
        <p:spPr>
          <a:xfrm>
            <a:off x="27230712" y="14761029"/>
            <a:ext cx="10668000" cy="8752114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accent1"/>
              </a:buCl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27230712" y="24035657"/>
            <a:ext cx="10716888" cy="772886"/>
          </a:xfrm>
          <a:prstGeom prst="rect">
            <a:avLst/>
          </a:prstGeom>
          <a:solidFill>
            <a:srgbClr val="910A29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44"/>
          </p:nvPr>
        </p:nvSpPr>
        <p:spPr>
          <a:xfrm>
            <a:off x="27230712" y="25015372"/>
            <a:ext cx="10668000" cy="7064828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400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accent1"/>
              </a:buCl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7" name="Chart Placeholder 46"/>
          <p:cNvSpPr>
            <a:spLocks noGrp="1"/>
          </p:cNvSpPr>
          <p:nvPr>
            <p:ph type="chart" sz="quarter" idx="46"/>
          </p:nvPr>
        </p:nvSpPr>
        <p:spPr>
          <a:xfrm>
            <a:off x="11925300" y="9525000"/>
            <a:ext cx="14554200" cy="927462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8" name="Content Placeholder 5"/>
          <p:cNvSpPr>
            <a:spLocks noGrp="1"/>
          </p:cNvSpPr>
          <p:nvPr>
            <p:ph sz="quarter" idx="47"/>
          </p:nvPr>
        </p:nvSpPr>
        <p:spPr>
          <a:xfrm>
            <a:off x="11925300" y="19202400"/>
            <a:ext cx="14554200" cy="587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 b="1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able Placeholder 49"/>
          <p:cNvSpPr>
            <a:spLocks noGrp="1"/>
          </p:cNvSpPr>
          <p:nvPr>
            <p:ph type="tbl" sz="quarter" idx="48"/>
          </p:nvPr>
        </p:nvSpPr>
        <p:spPr>
          <a:xfrm>
            <a:off x="11925300" y="20116800"/>
            <a:ext cx="14554200" cy="509451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1" name="Content Placeholder 5"/>
          <p:cNvSpPr>
            <a:spLocks noGrp="1"/>
          </p:cNvSpPr>
          <p:nvPr>
            <p:ph sz="quarter" idx="49"/>
          </p:nvPr>
        </p:nvSpPr>
        <p:spPr>
          <a:xfrm>
            <a:off x="11925300" y="25668514"/>
            <a:ext cx="14554200" cy="587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 b="1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Chart Placeholder 52"/>
          <p:cNvSpPr>
            <a:spLocks noGrp="1"/>
          </p:cNvSpPr>
          <p:nvPr>
            <p:ph type="chart" sz="quarter" idx="50"/>
          </p:nvPr>
        </p:nvSpPr>
        <p:spPr>
          <a:xfrm>
            <a:off x="11925300" y="26582914"/>
            <a:ext cx="14554200" cy="54972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75" y="304800"/>
            <a:ext cx="27832050" cy="2438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1"/>
          </p:nvPr>
        </p:nvSpPr>
        <p:spPr>
          <a:xfrm>
            <a:off x="5295900" y="2743200"/>
            <a:ext cx="27813000" cy="1447800"/>
          </a:xfrm>
        </p:spPr>
        <p:txBody>
          <a:bodyPr/>
          <a:lstStyle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52"/>
          </p:nvPr>
        </p:nvSpPr>
        <p:spPr>
          <a:xfrm>
            <a:off x="33832800" y="685800"/>
            <a:ext cx="3886200" cy="32766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795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White w/Blue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977901" y="5410200"/>
            <a:ext cx="9032241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022376" y="5410200"/>
            <a:ext cx="16360048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2"/>
          </p:nvPr>
        </p:nvSpPr>
        <p:spPr>
          <a:xfrm>
            <a:off x="977901" y="13781313"/>
            <a:ext cx="9032241" cy="911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quarter" idx="29"/>
          </p:nvPr>
        </p:nvSpPr>
        <p:spPr>
          <a:xfrm>
            <a:off x="10972800" y="9165771"/>
            <a:ext cx="16459200" cy="6531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 b="1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5"/>
          </p:nvPr>
        </p:nvSpPr>
        <p:spPr>
          <a:xfrm>
            <a:off x="977900" y="6738257"/>
            <a:ext cx="9067800" cy="659674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6"/>
          </p:nvPr>
        </p:nvSpPr>
        <p:spPr>
          <a:xfrm>
            <a:off x="977900" y="15087600"/>
            <a:ext cx="9067800" cy="84582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7"/>
          </p:nvPr>
        </p:nvSpPr>
        <p:spPr>
          <a:xfrm>
            <a:off x="11022376" y="6596743"/>
            <a:ext cx="16360048" cy="18288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4pPr>
            <a:lvl5pPr marL="0" indent="0" algn="l">
              <a:spcBef>
                <a:spcPts val="600"/>
              </a:spcBef>
              <a:buClr>
                <a:schemeClr val="tx2"/>
              </a:buClr>
              <a:buFont typeface="Arial"/>
              <a:buNone/>
              <a:defRPr sz="2400" u="none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9"/>
          </p:nvPr>
        </p:nvSpPr>
        <p:spPr>
          <a:xfrm>
            <a:off x="977901" y="24035655"/>
            <a:ext cx="9032241" cy="9100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977900" y="25331057"/>
            <a:ext cx="9067800" cy="6692829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7" name="Chart Placeholder 46"/>
          <p:cNvSpPr>
            <a:spLocks noGrp="1"/>
          </p:cNvSpPr>
          <p:nvPr>
            <p:ph type="chart" sz="quarter" idx="46"/>
          </p:nvPr>
        </p:nvSpPr>
        <p:spPr>
          <a:xfrm>
            <a:off x="10972800" y="10014857"/>
            <a:ext cx="16459200" cy="88065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0" name="Table Placeholder 49"/>
          <p:cNvSpPr>
            <a:spLocks noGrp="1"/>
          </p:cNvSpPr>
          <p:nvPr>
            <p:ph type="tbl" sz="quarter" idx="48"/>
          </p:nvPr>
        </p:nvSpPr>
        <p:spPr>
          <a:xfrm>
            <a:off x="10923224" y="20116800"/>
            <a:ext cx="16558352" cy="50945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3" name="Chart Placeholder 52"/>
          <p:cNvSpPr>
            <a:spLocks noGrp="1"/>
          </p:cNvSpPr>
          <p:nvPr>
            <p:ph type="chart" sz="quarter" idx="50"/>
          </p:nvPr>
        </p:nvSpPr>
        <p:spPr>
          <a:xfrm>
            <a:off x="10923224" y="26582914"/>
            <a:ext cx="16558352" cy="5344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Text Placeholder 2"/>
          <p:cNvSpPr>
            <a:spLocks noGrp="1"/>
          </p:cNvSpPr>
          <p:nvPr>
            <p:ph type="body" idx="51"/>
          </p:nvPr>
        </p:nvSpPr>
        <p:spPr>
          <a:xfrm>
            <a:off x="28359101" y="5410200"/>
            <a:ext cx="9032241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2"/>
          </p:nvPr>
        </p:nvSpPr>
        <p:spPr>
          <a:xfrm>
            <a:off x="28359101" y="13781313"/>
            <a:ext cx="9032241" cy="911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53"/>
          </p:nvPr>
        </p:nvSpPr>
        <p:spPr>
          <a:xfrm>
            <a:off x="28323541" y="6738257"/>
            <a:ext cx="9067800" cy="659674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54"/>
          </p:nvPr>
        </p:nvSpPr>
        <p:spPr>
          <a:xfrm>
            <a:off x="28323541" y="15087600"/>
            <a:ext cx="9067800" cy="84582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55"/>
          </p:nvPr>
        </p:nvSpPr>
        <p:spPr>
          <a:xfrm>
            <a:off x="28359101" y="24035655"/>
            <a:ext cx="9032241" cy="9100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3"/>
          <p:cNvSpPr>
            <a:spLocks noGrp="1"/>
          </p:cNvSpPr>
          <p:nvPr>
            <p:ph type="body" sz="quarter" idx="56"/>
          </p:nvPr>
        </p:nvSpPr>
        <p:spPr>
          <a:xfrm>
            <a:off x="28323541" y="25331057"/>
            <a:ext cx="9067800" cy="6692829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 baseline="0">
                <a:solidFill>
                  <a:schemeClr val="accent2"/>
                </a:solidFill>
                <a:latin typeface="Helvetica"/>
              </a:defRPr>
            </a:lvl4pPr>
            <a:lvl5pPr marL="274320" indent="-274320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u="none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57"/>
          </p:nvPr>
        </p:nvSpPr>
        <p:spPr>
          <a:xfrm>
            <a:off x="10923224" y="19267714"/>
            <a:ext cx="16558352" cy="6531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 b="1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58"/>
          </p:nvPr>
        </p:nvSpPr>
        <p:spPr>
          <a:xfrm>
            <a:off x="10923224" y="25733829"/>
            <a:ext cx="16558352" cy="6531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 b="1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9"/>
          </p:nvPr>
        </p:nvSpPr>
        <p:spPr/>
        <p:txBody>
          <a:bodyPr/>
          <a:lstStyle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60"/>
          </p:nvPr>
        </p:nvSpPr>
        <p:spPr>
          <a:xfrm>
            <a:off x="33756600" y="533400"/>
            <a:ext cx="4114800" cy="35052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884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Gray &amp;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8405C0-F500-1BF8-D9F7-CD11543611E5}"/>
              </a:ext>
            </a:extLst>
          </p:cNvPr>
          <p:cNvCxnSpPr/>
          <p:nvPr userDrawn="1"/>
        </p:nvCxnSpPr>
        <p:spPr>
          <a:xfrm>
            <a:off x="0" y="5181600"/>
            <a:ext cx="38404800" cy="0"/>
          </a:xfrm>
          <a:prstGeom prst="line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711201" y="5780314"/>
            <a:ext cx="9032241" cy="838200"/>
          </a:xfrm>
          <a:prstGeom prst="rect">
            <a:avLst/>
          </a:prstGeom>
          <a:solidFill>
            <a:schemeClr val="tx2"/>
          </a:solidFill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6900" y="5780314"/>
            <a:ext cx="16979900" cy="783771"/>
          </a:xfrm>
          <a:prstGeom prst="rect">
            <a:avLst/>
          </a:prstGeom>
          <a:solidFill>
            <a:schemeClr val="tx2"/>
          </a:solidFill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2"/>
          </p:nvPr>
        </p:nvSpPr>
        <p:spPr>
          <a:xfrm>
            <a:off x="711201" y="14107886"/>
            <a:ext cx="9032241" cy="783771"/>
          </a:xfrm>
          <a:prstGeom prst="rect">
            <a:avLst/>
          </a:prstGeom>
          <a:solidFill>
            <a:schemeClr val="tx2"/>
          </a:solidFill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5"/>
          <p:cNvSpPr>
            <a:spLocks noGrp="1"/>
          </p:cNvSpPr>
          <p:nvPr>
            <p:ph sz="quarter" idx="29"/>
          </p:nvPr>
        </p:nvSpPr>
        <p:spPr>
          <a:xfrm>
            <a:off x="10762756" y="9209314"/>
            <a:ext cx="16885145" cy="65314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5"/>
          </p:nvPr>
        </p:nvSpPr>
        <p:spPr>
          <a:xfrm>
            <a:off x="711200" y="6923314"/>
            <a:ext cx="9067800" cy="659674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36"/>
          </p:nvPr>
        </p:nvSpPr>
        <p:spPr>
          <a:xfrm>
            <a:off x="711200" y="15152914"/>
            <a:ext cx="9067800" cy="86868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37"/>
          </p:nvPr>
        </p:nvSpPr>
        <p:spPr>
          <a:xfrm>
            <a:off x="10756900" y="6923314"/>
            <a:ext cx="16979900" cy="202474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39"/>
          </p:nvPr>
        </p:nvSpPr>
        <p:spPr>
          <a:xfrm>
            <a:off x="711201" y="24362228"/>
            <a:ext cx="9032241" cy="772886"/>
          </a:xfrm>
          <a:prstGeom prst="rect">
            <a:avLst/>
          </a:prstGeom>
          <a:solidFill>
            <a:schemeClr val="tx2"/>
          </a:solidFill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711200" y="25396370"/>
            <a:ext cx="9067800" cy="705394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7" name="Chart Placeholder 46"/>
          <p:cNvSpPr>
            <a:spLocks noGrp="1"/>
          </p:cNvSpPr>
          <p:nvPr>
            <p:ph type="chart" sz="quarter" idx="46"/>
          </p:nvPr>
        </p:nvSpPr>
        <p:spPr>
          <a:xfrm>
            <a:off x="10762756" y="10058400"/>
            <a:ext cx="16885145" cy="9339943"/>
          </a:xfrm>
          <a:prstGeom prst="rect">
            <a:avLst/>
          </a:prstGeom>
          <a:solidFill>
            <a:srgbClr val="FFFFFE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8" name="Table Placeholder 49"/>
          <p:cNvSpPr>
            <a:spLocks noGrp="1"/>
          </p:cNvSpPr>
          <p:nvPr>
            <p:ph type="tbl" sz="quarter" idx="48"/>
          </p:nvPr>
        </p:nvSpPr>
        <p:spPr>
          <a:xfrm>
            <a:off x="10756899" y="20639314"/>
            <a:ext cx="16986862" cy="5094514"/>
          </a:xfrm>
          <a:prstGeom prst="rect">
            <a:avLst/>
          </a:prstGeom>
          <a:solidFill>
            <a:srgbClr val="FFFFFE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9" name="Chart Placeholder 52"/>
          <p:cNvSpPr>
            <a:spLocks noGrp="1"/>
          </p:cNvSpPr>
          <p:nvPr>
            <p:ph type="chart" sz="quarter" idx="50"/>
          </p:nvPr>
        </p:nvSpPr>
        <p:spPr>
          <a:xfrm>
            <a:off x="10756900" y="27105429"/>
            <a:ext cx="16979900" cy="5355771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1" name="Content Placeholder 5"/>
          <p:cNvSpPr>
            <a:spLocks noGrp="1"/>
          </p:cNvSpPr>
          <p:nvPr>
            <p:ph sz="quarter" idx="57"/>
          </p:nvPr>
        </p:nvSpPr>
        <p:spPr>
          <a:xfrm>
            <a:off x="10756899" y="19790228"/>
            <a:ext cx="16986862" cy="65314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Content Placeholder 5"/>
          <p:cNvSpPr>
            <a:spLocks noGrp="1"/>
          </p:cNvSpPr>
          <p:nvPr>
            <p:ph sz="quarter" idx="58"/>
          </p:nvPr>
        </p:nvSpPr>
        <p:spPr>
          <a:xfrm>
            <a:off x="10756900" y="26256343"/>
            <a:ext cx="16979900" cy="65314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51"/>
          </p:nvPr>
        </p:nvSpPr>
        <p:spPr>
          <a:xfrm>
            <a:off x="28750260" y="5780314"/>
            <a:ext cx="9032241" cy="838200"/>
          </a:xfrm>
          <a:prstGeom prst="rect">
            <a:avLst/>
          </a:prstGeom>
          <a:solidFill>
            <a:schemeClr val="tx2"/>
          </a:solidFill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52"/>
          </p:nvPr>
        </p:nvSpPr>
        <p:spPr>
          <a:xfrm>
            <a:off x="28750260" y="14107886"/>
            <a:ext cx="9032241" cy="783771"/>
          </a:xfrm>
          <a:prstGeom prst="rect">
            <a:avLst/>
          </a:prstGeom>
          <a:solidFill>
            <a:schemeClr val="tx2"/>
          </a:solidFill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33"/>
          <p:cNvSpPr>
            <a:spLocks noGrp="1"/>
          </p:cNvSpPr>
          <p:nvPr>
            <p:ph type="body" sz="quarter" idx="53"/>
          </p:nvPr>
        </p:nvSpPr>
        <p:spPr>
          <a:xfrm>
            <a:off x="28714700" y="6923315"/>
            <a:ext cx="9067800" cy="6629399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9" name="Text Placeholder 33"/>
          <p:cNvSpPr>
            <a:spLocks noGrp="1"/>
          </p:cNvSpPr>
          <p:nvPr>
            <p:ph type="body" sz="quarter" idx="54"/>
          </p:nvPr>
        </p:nvSpPr>
        <p:spPr>
          <a:xfrm>
            <a:off x="28714700" y="15152914"/>
            <a:ext cx="9067800" cy="86868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idx="55"/>
          </p:nvPr>
        </p:nvSpPr>
        <p:spPr>
          <a:xfrm>
            <a:off x="28750260" y="24362228"/>
            <a:ext cx="9032241" cy="772886"/>
          </a:xfrm>
          <a:prstGeom prst="rect">
            <a:avLst/>
          </a:prstGeom>
          <a:solidFill>
            <a:schemeClr val="tx2"/>
          </a:solidFill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33"/>
          <p:cNvSpPr>
            <a:spLocks noGrp="1"/>
          </p:cNvSpPr>
          <p:nvPr>
            <p:ph type="body" sz="quarter" idx="56"/>
          </p:nvPr>
        </p:nvSpPr>
        <p:spPr>
          <a:xfrm>
            <a:off x="28714700" y="25396370"/>
            <a:ext cx="9067800" cy="705394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81000"/>
            <a:ext cx="25831800" cy="2362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324600" y="3124200"/>
            <a:ext cx="25831800" cy="175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60"/>
          </p:nvPr>
        </p:nvSpPr>
        <p:spPr>
          <a:xfrm>
            <a:off x="33375600" y="838200"/>
            <a:ext cx="4419600" cy="3722914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458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Gray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4C1E60-EB80-51A3-00CB-368FF110D96F}"/>
              </a:ext>
            </a:extLst>
          </p:cNvPr>
          <p:cNvCxnSpPr/>
          <p:nvPr userDrawn="1"/>
        </p:nvCxnSpPr>
        <p:spPr>
          <a:xfrm>
            <a:off x="0" y="5181600"/>
            <a:ext cx="38404800" cy="0"/>
          </a:xfrm>
          <a:prstGeom prst="line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609601" y="6008914"/>
            <a:ext cx="9032241" cy="8382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13597" y="6008914"/>
            <a:ext cx="17777606" cy="783771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2"/>
          </p:nvPr>
        </p:nvSpPr>
        <p:spPr>
          <a:xfrm>
            <a:off x="609601" y="14303829"/>
            <a:ext cx="9032241" cy="783771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quarter" idx="29"/>
          </p:nvPr>
        </p:nvSpPr>
        <p:spPr>
          <a:xfrm>
            <a:off x="10363200" y="9209314"/>
            <a:ext cx="17678400" cy="65314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5"/>
          </p:nvPr>
        </p:nvSpPr>
        <p:spPr>
          <a:xfrm>
            <a:off x="609600" y="7119257"/>
            <a:ext cx="9067800" cy="659674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6"/>
          </p:nvPr>
        </p:nvSpPr>
        <p:spPr>
          <a:xfrm>
            <a:off x="609600" y="15348857"/>
            <a:ext cx="9067800" cy="86868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7"/>
          </p:nvPr>
        </p:nvSpPr>
        <p:spPr>
          <a:xfrm>
            <a:off x="10313597" y="7119257"/>
            <a:ext cx="17777606" cy="18288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9"/>
          </p:nvPr>
        </p:nvSpPr>
        <p:spPr>
          <a:xfrm>
            <a:off x="609601" y="24558171"/>
            <a:ext cx="9032241" cy="772886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609600" y="25592314"/>
            <a:ext cx="9067800" cy="686888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7" name="Chart Placeholder 46"/>
          <p:cNvSpPr>
            <a:spLocks noGrp="1"/>
          </p:cNvSpPr>
          <p:nvPr>
            <p:ph type="chart" sz="quarter" idx="46"/>
          </p:nvPr>
        </p:nvSpPr>
        <p:spPr>
          <a:xfrm>
            <a:off x="10363200" y="10058400"/>
            <a:ext cx="17678400" cy="9339943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0" name="Table Placeholder 49"/>
          <p:cNvSpPr>
            <a:spLocks noGrp="1"/>
          </p:cNvSpPr>
          <p:nvPr>
            <p:ph type="tbl" sz="quarter" idx="48"/>
          </p:nvPr>
        </p:nvSpPr>
        <p:spPr>
          <a:xfrm>
            <a:off x="10309953" y="20639314"/>
            <a:ext cx="17784895" cy="5094514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3" name="Chart Placeholder 52"/>
          <p:cNvSpPr>
            <a:spLocks noGrp="1"/>
          </p:cNvSpPr>
          <p:nvPr>
            <p:ph type="chart" sz="quarter" idx="50"/>
          </p:nvPr>
        </p:nvSpPr>
        <p:spPr>
          <a:xfrm>
            <a:off x="10313597" y="27105429"/>
            <a:ext cx="17777606" cy="5355771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9" name="Text Placeholder 2"/>
          <p:cNvSpPr>
            <a:spLocks noGrp="1"/>
          </p:cNvSpPr>
          <p:nvPr>
            <p:ph type="body" idx="51"/>
          </p:nvPr>
        </p:nvSpPr>
        <p:spPr>
          <a:xfrm>
            <a:off x="28750260" y="6008914"/>
            <a:ext cx="9032241" cy="8382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2"/>
          </p:nvPr>
        </p:nvSpPr>
        <p:spPr>
          <a:xfrm>
            <a:off x="28750260" y="14303829"/>
            <a:ext cx="9032241" cy="783771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53"/>
          </p:nvPr>
        </p:nvSpPr>
        <p:spPr>
          <a:xfrm>
            <a:off x="28714700" y="7119257"/>
            <a:ext cx="9067800" cy="659674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54"/>
          </p:nvPr>
        </p:nvSpPr>
        <p:spPr>
          <a:xfrm>
            <a:off x="28714700" y="15348857"/>
            <a:ext cx="9067800" cy="86868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55"/>
          </p:nvPr>
        </p:nvSpPr>
        <p:spPr>
          <a:xfrm>
            <a:off x="28750260" y="24558171"/>
            <a:ext cx="9032241" cy="772886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3"/>
          <p:cNvSpPr>
            <a:spLocks noGrp="1"/>
          </p:cNvSpPr>
          <p:nvPr>
            <p:ph type="body" sz="quarter" idx="56"/>
          </p:nvPr>
        </p:nvSpPr>
        <p:spPr>
          <a:xfrm>
            <a:off x="28714700" y="25592314"/>
            <a:ext cx="9067800" cy="686888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57"/>
          </p:nvPr>
        </p:nvSpPr>
        <p:spPr>
          <a:xfrm>
            <a:off x="10309953" y="19790228"/>
            <a:ext cx="17784895" cy="65314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58"/>
          </p:nvPr>
        </p:nvSpPr>
        <p:spPr>
          <a:xfrm>
            <a:off x="10313597" y="26256343"/>
            <a:ext cx="17777606" cy="65314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81000"/>
            <a:ext cx="25679400" cy="2362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400800" y="3200400"/>
            <a:ext cx="25679400" cy="160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60"/>
          </p:nvPr>
        </p:nvSpPr>
        <p:spPr>
          <a:xfrm>
            <a:off x="33375600" y="609600"/>
            <a:ext cx="4419600" cy="3962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2083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lue Tint &amp;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16778F8-5935-BC47-488A-3DD445E9EE5C}"/>
              </a:ext>
            </a:extLst>
          </p:cNvPr>
          <p:cNvCxnSpPr/>
          <p:nvPr userDrawn="1"/>
        </p:nvCxnSpPr>
        <p:spPr>
          <a:xfrm>
            <a:off x="0" y="5410200"/>
            <a:ext cx="38404800" cy="0"/>
          </a:xfrm>
          <a:prstGeom prst="line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377952" y="6477000"/>
            <a:ext cx="11640313" cy="772886"/>
          </a:xfrm>
          <a:prstGeom prst="rect">
            <a:avLst/>
          </a:prstGeom>
          <a:solidFill>
            <a:schemeClr val="tx2"/>
          </a:solidFill>
          <a:ln w="12700" cmpd="sng">
            <a:solidFill>
              <a:srgbClr val="910A2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FFFFFE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31305" y="6487886"/>
            <a:ext cx="12942190" cy="772886"/>
          </a:xfrm>
          <a:prstGeom prst="rect">
            <a:avLst/>
          </a:prstGeom>
          <a:solidFill>
            <a:schemeClr val="tx2"/>
          </a:solidFill>
          <a:ln w="12700" cmpd="sng">
            <a:solidFill>
              <a:srgbClr val="910A2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FFFFFE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63396" y="6542314"/>
            <a:ext cx="11635478" cy="772886"/>
          </a:xfrm>
          <a:prstGeom prst="rect">
            <a:avLst/>
          </a:prstGeom>
          <a:solidFill>
            <a:schemeClr val="tx2"/>
          </a:solidFill>
          <a:ln w="12700" cmpd="sng">
            <a:solidFill>
              <a:srgbClr val="910A2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FFFFFE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2"/>
          </p:nvPr>
        </p:nvSpPr>
        <p:spPr>
          <a:xfrm>
            <a:off x="377952" y="14717486"/>
            <a:ext cx="11640313" cy="772886"/>
          </a:xfrm>
          <a:prstGeom prst="rect">
            <a:avLst/>
          </a:prstGeom>
          <a:solidFill>
            <a:schemeClr val="tx2"/>
          </a:solidFill>
          <a:ln w="12700" cmpd="sng">
            <a:solidFill>
              <a:srgbClr val="910A2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FFFFFE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quarter" idx="29"/>
          </p:nvPr>
        </p:nvSpPr>
        <p:spPr>
          <a:xfrm>
            <a:off x="12763500" y="9481457"/>
            <a:ext cx="12877800" cy="587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5"/>
          </p:nvPr>
        </p:nvSpPr>
        <p:spPr>
          <a:xfrm>
            <a:off x="457200" y="7478487"/>
            <a:ext cx="11582400" cy="664028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6"/>
          </p:nvPr>
        </p:nvSpPr>
        <p:spPr>
          <a:xfrm>
            <a:off x="457200" y="15751629"/>
            <a:ext cx="11582400" cy="8686800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7"/>
          </p:nvPr>
        </p:nvSpPr>
        <p:spPr>
          <a:xfrm>
            <a:off x="12717508" y="7554685"/>
            <a:ext cx="12969784" cy="1730829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38"/>
          </p:nvPr>
        </p:nvSpPr>
        <p:spPr>
          <a:xfrm>
            <a:off x="26365200" y="7554686"/>
            <a:ext cx="11582400" cy="656408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9"/>
          </p:nvPr>
        </p:nvSpPr>
        <p:spPr>
          <a:xfrm>
            <a:off x="377952" y="24960943"/>
            <a:ext cx="11640313" cy="772886"/>
          </a:xfrm>
          <a:prstGeom prst="rect">
            <a:avLst/>
          </a:prstGeom>
          <a:solidFill>
            <a:schemeClr val="tx2"/>
          </a:solidFill>
          <a:ln w="12700" cmpd="sng">
            <a:solidFill>
              <a:srgbClr val="910A2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FFFFFE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457200" y="26027743"/>
            <a:ext cx="11582400" cy="602611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26363396" y="14706600"/>
            <a:ext cx="11635478" cy="772886"/>
          </a:xfrm>
          <a:prstGeom prst="rect">
            <a:avLst/>
          </a:prstGeom>
          <a:solidFill>
            <a:schemeClr val="tx2"/>
          </a:solidFill>
          <a:ln w="12700" cmpd="sng">
            <a:solidFill>
              <a:srgbClr val="910A2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FFFFFE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42"/>
          </p:nvPr>
        </p:nvSpPr>
        <p:spPr>
          <a:xfrm>
            <a:off x="26365200" y="15784285"/>
            <a:ext cx="11582400" cy="865414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26363396" y="24960943"/>
            <a:ext cx="11635478" cy="772886"/>
          </a:xfrm>
          <a:prstGeom prst="rect">
            <a:avLst/>
          </a:prstGeom>
          <a:solidFill>
            <a:schemeClr val="tx2"/>
          </a:solidFill>
          <a:ln w="12700" cmpd="sng">
            <a:solidFill>
              <a:srgbClr val="910A2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FFFFFE"/>
                </a:solidFill>
                <a:latin typeface="Helvetica"/>
                <a:cs typeface="Helvetica"/>
              </a:defRPr>
            </a:lvl1pPr>
            <a:lvl2pPr marL="2037229" indent="0">
              <a:buNone/>
              <a:defRPr sz="8900" b="1"/>
            </a:lvl2pPr>
            <a:lvl3pPr marL="4074462" indent="0">
              <a:buNone/>
              <a:defRPr sz="8000" b="1"/>
            </a:lvl3pPr>
            <a:lvl4pPr marL="6111691" indent="0">
              <a:buNone/>
              <a:defRPr sz="7100" b="1"/>
            </a:lvl4pPr>
            <a:lvl5pPr marL="8148925" indent="0">
              <a:buNone/>
              <a:defRPr sz="7100" b="1"/>
            </a:lvl5pPr>
            <a:lvl6pPr marL="10186154" indent="0">
              <a:buNone/>
              <a:defRPr sz="7100" b="1"/>
            </a:lvl6pPr>
            <a:lvl7pPr marL="12223387" indent="0">
              <a:buNone/>
              <a:defRPr sz="7100" b="1"/>
            </a:lvl7pPr>
            <a:lvl8pPr marL="14260616" indent="0">
              <a:buNone/>
              <a:defRPr sz="7100" b="1"/>
            </a:lvl8pPr>
            <a:lvl9pPr marL="16297845" indent="0">
              <a:buNone/>
              <a:defRPr sz="7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44"/>
          </p:nvPr>
        </p:nvSpPr>
        <p:spPr>
          <a:xfrm>
            <a:off x="26365200" y="25995086"/>
            <a:ext cx="11582400" cy="5989701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1pPr>
            <a:lvl2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2pPr>
            <a:lvl3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3pPr>
            <a:lvl4pPr marL="274320" indent="-274320" algn="l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baseline="0">
                <a:solidFill>
                  <a:srgbClr val="141313"/>
                </a:solidFill>
                <a:latin typeface="Helvetica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7" name="Chart Placeholder 46"/>
          <p:cNvSpPr>
            <a:spLocks noGrp="1"/>
          </p:cNvSpPr>
          <p:nvPr>
            <p:ph type="chart" sz="quarter" idx="46"/>
          </p:nvPr>
        </p:nvSpPr>
        <p:spPr>
          <a:xfrm>
            <a:off x="12763500" y="10330543"/>
            <a:ext cx="12877800" cy="947057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8" name="Content Placeholder 5"/>
          <p:cNvSpPr>
            <a:spLocks noGrp="1"/>
          </p:cNvSpPr>
          <p:nvPr>
            <p:ph sz="quarter" idx="47"/>
          </p:nvPr>
        </p:nvSpPr>
        <p:spPr>
          <a:xfrm>
            <a:off x="12763500" y="20258314"/>
            <a:ext cx="12877800" cy="587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able Placeholder 49"/>
          <p:cNvSpPr>
            <a:spLocks noGrp="1"/>
          </p:cNvSpPr>
          <p:nvPr>
            <p:ph type="tbl" sz="quarter" idx="48"/>
          </p:nvPr>
        </p:nvSpPr>
        <p:spPr>
          <a:xfrm>
            <a:off x="12763500" y="21042086"/>
            <a:ext cx="12877800" cy="509451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1" name="Content Placeholder 5"/>
          <p:cNvSpPr>
            <a:spLocks noGrp="1"/>
          </p:cNvSpPr>
          <p:nvPr>
            <p:ph sz="quarter" idx="49"/>
          </p:nvPr>
        </p:nvSpPr>
        <p:spPr>
          <a:xfrm>
            <a:off x="12763500" y="26724429"/>
            <a:ext cx="12877800" cy="587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lIns="182880" tIns="0" rIns="0" bIns="0" anchor="ctr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rgbClr val="141313"/>
                </a:solidFill>
                <a:latin typeface="Helvetica"/>
                <a:cs typeface="Helvetica"/>
              </a:defRPr>
            </a:lvl1pPr>
            <a:lvl2pPr marL="342900" indent="-342900">
              <a:buFont typeface="Arial"/>
              <a:buChar char="•"/>
              <a:defRPr sz="2400"/>
            </a:lvl2pPr>
            <a:lvl3pPr marL="342900" indent="-342900">
              <a:buFont typeface="Arial"/>
              <a:buChar char="•"/>
              <a:defRPr sz="2400"/>
            </a:lvl3pPr>
            <a:lvl4pPr marL="342900" indent="-342900">
              <a:buFont typeface="Arial"/>
              <a:buChar char="•"/>
              <a:defRPr sz="2400"/>
            </a:lvl4pPr>
            <a:lvl5pPr marL="342900" indent="-342900">
              <a:buFont typeface="Arial"/>
              <a:buChar char="•"/>
              <a:defRPr sz="24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Chart Placeholder 52"/>
          <p:cNvSpPr>
            <a:spLocks noGrp="1"/>
          </p:cNvSpPr>
          <p:nvPr>
            <p:ph type="chart" sz="quarter" idx="50"/>
          </p:nvPr>
        </p:nvSpPr>
        <p:spPr>
          <a:xfrm>
            <a:off x="12763500" y="27508200"/>
            <a:ext cx="128778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29300" y="457201"/>
            <a:ext cx="26746201" cy="2819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1"/>
          </p:nvPr>
        </p:nvSpPr>
        <p:spPr>
          <a:xfrm>
            <a:off x="5829300" y="3429000"/>
            <a:ext cx="26746200" cy="1752600"/>
          </a:xfrm>
        </p:spPr>
        <p:txBody>
          <a:bodyPr/>
          <a:lstStyle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52"/>
          </p:nvPr>
        </p:nvSpPr>
        <p:spPr>
          <a:xfrm>
            <a:off x="33299400" y="1219200"/>
            <a:ext cx="4495800" cy="3429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751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Communications/JOB%20ART/Medicine/15031289H-Research%20Poster%20Presentation%20PowerPoint/15031289H-SBM_PPT%20Poster%20Making%20Guide/Power%20Point%20Templates/Linked%20files/SBM%20vert1_2clr_cmyk1.pdf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Communications/JOB%20ART/Medicine/15031289H-Research%20Poster%20Presentation%20PowerPoint/15031289H-SBM_PPT%20Poster%20Making%20Guide/Power%20Point%20Templates/Linked%20files/SBM%20vert1_2clr_cmyk1.pdf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ommunications/JOB%20ART/Medicine/15031289H-Research%20Poster%20Presentation%20PowerPoint/15031289H-SBM_PPT%20Poster%20Making%20Guide/Power%20Point%20Templates/Linked%20files/SBM%20vert1_2clr_cmyk1.pdf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C97228-5A22-87E2-7F44-52390C6279A8}"/>
              </a:ext>
            </a:extLst>
          </p:cNvPr>
          <p:cNvSpPr/>
          <p:nvPr/>
        </p:nvSpPr>
        <p:spPr>
          <a:xfrm>
            <a:off x="5467350" y="0"/>
            <a:ext cx="27470100" cy="541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55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  <a:latin typeface="Helvetica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6214CA-10C5-BD77-ED72-DA1AADA7D9C8}"/>
              </a:ext>
            </a:extLst>
          </p:cNvPr>
          <p:cNvCxnSpPr/>
          <p:nvPr/>
        </p:nvCxnSpPr>
        <p:spPr>
          <a:xfrm>
            <a:off x="0" y="5410200"/>
            <a:ext cx="38404800" cy="0"/>
          </a:xfrm>
          <a:prstGeom prst="line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2">
            <a:extLst>
              <a:ext uri="{FF2B5EF4-FFF2-40B4-BE49-F238E27FC236}">
                <a16:creationId xmlns:a16="http://schemas.microsoft.com/office/drawing/2014/main" id="{A48DBAF2-CB72-D1E2-018D-29C29EC62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2200" y="381000"/>
            <a:ext cx="2606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4">
            <a:extLst>
              <a:ext uri="{FF2B5EF4-FFF2-40B4-BE49-F238E27FC236}">
                <a16:creationId xmlns:a16="http://schemas.microsoft.com/office/drawing/2014/main" id="{FFD0ABD7-81BF-8EA8-AA31-7F0036A4B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0" y="2743200"/>
            <a:ext cx="2606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pic>
        <p:nvPicPr>
          <p:cNvPr id="1030" name="Picture 3">
            <a:extLst>
              <a:ext uri="{FF2B5EF4-FFF2-40B4-BE49-F238E27FC236}">
                <a16:creationId xmlns:a16="http://schemas.microsoft.com/office/drawing/2014/main" id="{A330C4B9-30FA-B8D2-9A0C-5137A48E87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873625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bg1"/>
          </a:solidFill>
          <a:latin typeface="Helvetica"/>
          <a:ea typeface="ヒラギノ角ゴ Pro W3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Helvetica" charset="0"/>
          <a:ea typeface="ヒラギノ角ゴ Pro W3" charset="0"/>
          <a:cs typeface="Helvetica" pitchFamily="2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Helvetica" charset="0"/>
          <a:ea typeface="ヒラギノ角ゴ Pro W3" charset="0"/>
          <a:cs typeface="Helvetica" pitchFamily="2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Helvetica" charset="0"/>
          <a:ea typeface="ヒラギノ角ゴ Pro W3" charset="0"/>
          <a:cs typeface="Helvetica" pitchFamily="2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Helvetica" charset="0"/>
          <a:ea typeface="ヒラギノ角ゴ Pro W3" charset="0"/>
          <a:cs typeface="Helvetica" pitchFamily="2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defRPr sz="5400" kern="1200">
          <a:solidFill>
            <a:schemeClr val="bg1"/>
          </a:solidFill>
          <a:latin typeface="Helvetica"/>
          <a:ea typeface="ヒラギノ角ゴ Pro W3" charset="0"/>
          <a:cs typeface="Helvetica"/>
        </a:defRPr>
      </a:lvl1pPr>
      <a:lvl2pPr marL="457200" algn="ctr" defTabSz="457200" rtl="0" eaLnBrk="0" fontAlgn="base" hangingPunct="0">
        <a:spcBef>
          <a:spcPct val="20000"/>
        </a:spcBef>
        <a:spcAft>
          <a:spcPct val="0"/>
        </a:spcAft>
        <a:defRPr sz="4000" kern="1200">
          <a:solidFill>
            <a:schemeClr val="bg1"/>
          </a:solidFill>
          <a:latin typeface="Helvetica"/>
          <a:ea typeface="ヒラギノ角ゴ Pro W3" charset="0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">
            <a:extLst>
              <a:ext uri="{FF2B5EF4-FFF2-40B4-BE49-F238E27FC236}">
                <a16:creationId xmlns:a16="http://schemas.microsoft.com/office/drawing/2014/main" id="{A87814AC-D6C2-B6B6-C349-A02BFA988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57800" y="381000"/>
            <a:ext cx="27889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4">
            <a:extLst>
              <a:ext uri="{FF2B5EF4-FFF2-40B4-BE49-F238E27FC236}">
                <a16:creationId xmlns:a16="http://schemas.microsoft.com/office/drawing/2014/main" id="{68F26D7B-7063-64FE-245F-CA5B85DF8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257800" y="2514600"/>
            <a:ext cx="2788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59071-0B3E-537D-FB0A-F7DE8E86E99A}"/>
              </a:ext>
            </a:extLst>
          </p:cNvPr>
          <p:cNvCxnSpPr/>
          <p:nvPr/>
        </p:nvCxnSpPr>
        <p:spPr>
          <a:xfrm>
            <a:off x="0" y="4572000"/>
            <a:ext cx="38404800" cy="0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3" name="Picture 1">
            <a:extLst>
              <a:ext uri="{FF2B5EF4-FFF2-40B4-BE49-F238E27FC236}">
                <a16:creationId xmlns:a16="http://schemas.microsoft.com/office/drawing/2014/main" id="{8B371150-34F4-1C95-A0FC-10DF178CC5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57200"/>
            <a:ext cx="44894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tx2"/>
          </a:solidFill>
          <a:latin typeface="Helvetica"/>
          <a:ea typeface="ヒラギノ角ゴ Pro W3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Helvetica" charset="0"/>
          <a:ea typeface="ヒラギノ角ゴ Pro W3" charset="0"/>
          <a:cs typeface="Helvetica" pitchFamily="2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Helvetica" charset="0"/>
          <a:ea typeface="ヒラギノ角ゴ Pro W3" charset="0"/>
          <a:cs typeface="Helvetica" pitchFamily="2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Helvetica" charset="0"/>
          <a:ea typeface="ヒラギノ角ゴ Pro W3" charset="0"/>
          <a:cs typeface="Helvetica" pitchFamily="2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Helvetica" charset="0"/>
          <a:ea typeface="ヒラギノ角ゴ Pro W3" charset="0"/>
          <a:cs typeface="Helvetica" pitchFamily="2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8000">
          <a:solidFill>
            <a:schemeClr val="accent1"/>
          </a:solidFill>
          <a:latin typeface="Helvetica" charset="0"/>
          <a:ea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8000">
          <a:solidFill>
            <a:schemeClr val="accent1"/>
          </a:solidFill>
          <a:latin typeface="Helvetica" charset="0"/>
          <a:ea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8000">
          <a:solidFill>
            <a:schemeClr val="accent1"/>
          </a:solidFill>
          <a:latin typeface="Helvetica" charset="0"/>
          <a:ea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8000">
          <a:solidFill>
            <a:schemeClr val="accent1"/>
          </a:solidFill>
          <a:latin typeface="Helvetica" charset="0"/>
          <a:ea typeface="ヒラギノ角ゴ Pro W3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defRPr sz="5400" kern="1200">
          <a:solidFill>
            <a:srgbClr val="141313"/>
          </a:solidFill>
          <a:latin typeface="Helvetica"/>
          <a:ea typeface="ヒラギノ角ゴ Pro W3" charset="0"/>
          <a:cs typeface="Helvetica"/>
        </a:defRPr>
      </a:lvl1pPr>
      <a:lvl2pPr marL="457200" algn="ctr" defTabSz="457200" rtl="0" eaLnBrk="0" fontAlgn="base" hangingPunct="0">
        <a:spcBef>
          <a:spcPct val="20000"/>
        </a:spcBef>
        <a:spcAft>
          <a:spcPct val="0"/>
        </a:spcAft>
        <a:defRPr sz="4000" kern="1200">
          <a:solidFill>
            <a:schemeClr val="accent2"/>
          </a:solidFill>
          <a:latin typeface="Helvetica"/>
          <a:ea typeface="ヒラギノ角ゴ Pro W3" charset="0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948957-BDE0-4854-B77A-E784E3A26796}"/>
              </a:ext>
            </a:extLst>
          </p:cNvPr>
          <p:cNvSpPr/>
          <p:nvPr/>
        </p:nvSpPr>
        <p:spPr>
          <a:xfrm>
            <a:off x="5638800" y="0"/>
            <a:ext cx="27203400" cy="5181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55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  <a:latin typeface="Helvetica"/>
            </a:endParaRPr>
          </a:p>
        </p:txBody>
      </p:sp>
      <p:sp>
        <p:nvSpPr>
          <p:cNvPr id="3075" name="Title Placeholder 2">
            <a:extLst>
              <a:ext uri="{FF2B5EF4-FFF2-40B4-BE49-F238E27FC236}">
                <a16:creationId xmlns:a16="http://schemas.microsoft.com/office/drawing/2014/main" id="{F06B6FA4-6F9A-7CFE-EE6D-29FE39CDE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38800" y="0"/>
            <a:ext cx="2712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4">
            <a:extLst>
              <a:ext uri="{FF2B5EF4-FFF2-40B4-BE49-F238E27FC236}">
                <a16:creationId xmlns:a16="http://schemas.microsoft.com/office/drawing/2014/main" id="{843EB1C6-407A-9B57-1433-DBE640B36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38800" y="2743200"/>
            <a:ext cx="2712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10CF2045-EA04-5A1E-0F8C-C48B93275D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615950"/>
            <a:ext cx="4437062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accent2"/>
          </a:solidFill>
          <a:latin typeface="Helvetica"/>
          <a:ea typeface="ヒラギノ角ゴ Pro W3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  <a:cs typeface="Helvetica" pitchFamily="2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  <a:cs typeface="Helvetica" pitchFamily="2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  <a:cs typeface="Helvetica" pitchFamily="2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  <a:cs typeface="Helvetica" pitchFamily="2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8000">
          <a:solidFill>
            <a:schemeClr val="accent2"/>
          </a:solidFill>
          <a:latin typeface="Helvetica" charset="0"/>
          <a:ea typeface="ヒラギノ角ゴ Pro W3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defRPr sz="5400" kern="1200">
          <a:solidFill>
            <a:schemeClr val="accent2"/>
          </a:solidFill>
          <a:latin typeface="Helvetica"/>
          <a:ea typeface="ヒラギノ角ゴ Pro W3" charset="0"/>
          <a:cs typeface="Helvetica"/>
        </a:defRPr>
      </a:lvl1pPr>
      <a:lvl2pPr marL="457200" algn="ctr" defTabSz="457200" rtl="0" eaLnBrk="0" fontAlgn="base" hangingPunct="0">
        <a:spcBef>
          <a:spcPct val="20000"/>
        </a:spcBef>
        <a:spcAft>
          <a:spcPct val="0"/>
        </a:spcAft>
        <a:defRPr sz="4000" kern="1200">
          <a:solidFill>
            <a:srgbClr val="141313"/>
          </a:solidFill>
          <a:latin typeface="Helvetica"/>
          <a:ea typeface="ヒラギノ角ゴ Pro W3" charset="0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4B28D2-1E58-A909-8F47-220CAD028F91}"/>
              </a:ext>
            </a:extLst>
          </p:cNvPr>
          <p:cNvSpPr/>
          <p:nvPr/>
        </p:nvSpPr>
        <p:spPr>
          <a:xfrm>
            <a:off x="5753100" y="0"/>
            <a:ext cx="26898600" cy="541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755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  <a:latin typeface="Helvetica"/>
            </a:endParaRPr>
          </a:p>
        </p:txBody>
      </p:sp>
      <p:sp>
        <p:nvSpPr>
          <p:cNvPr id="6147" name="Title Placeholder 2">
            <a:extLst>
              <a:ext uri="{FF2B5EF4-FFF2-40B4-BE49-F238E27FC236}">
                <a16:creationId xmlns:a16="http://schemas.microsoft.com/office/drawing/2014/main" id="{C95A2A90-C095-B62C-10DC-B3FAEA309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381000"/>
            <a:ext cx="2560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Text Placeholder 4">
            <a:extLst>
              <a:ext uri="{FF2B5EF4-FFF2-40B4-BE49-F238E27FC236}">
                <a16:creationId xmlns:a16="http://schemas.microsoft.com/office/drawing/2014/main" id="{10FB657C-EBE8-C777-FE22-1269BD3A6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0" y="3200400"/>
            <a:ext cx="2560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pic>
        <p:nvPicPr>
          <p:cNvPr id="6149" name="Picture 1">
            <a:extLst>
              <a:ext uri="{FF2B5EF4-FFF2-40B4-BE49-F238E27FC236}">
                <a16:creationId xmlns:a16="http://schemas.microsoft.com/office/drawing/2014/main" id="{79034598-DB8C-8C3A-D4AA-73C481844C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863600"/>
            <a:ext cx="44132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8000" kern="1200">
          <a:solidFill>
            <a:srgbClr val="910A29"/>
          </a:solidFill>
          <a:latin typeface="Helvetica"/>
          <a:ea typeface="ヒラギノ角ゴ Pro W3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rgbClr val="910A29"/>
          </a:solidFill>
          <a:latin typeface="Helvetica" charset="0"/>
          <a:ea typeface="ヒラギノ角ゴ Pro W3" charset="0"/>
          <a:cs typeface="Helvetica" pitchFamily="2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rgbClr val="910A29"/>
          </a:solidFill>
          <a:latin typeface="Helvetica" charset="0"/>
          <a:ea typeface="ヒラギノ角ゴ Pro W3" charset="0"/>
          <a:cs typeface="Helvetica" pitchFamily="2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rgbClr val="910A29"/>
          </a:solidFill>
          <a:latin typeface="Helvetica" charset="0"/>
          <a:ea typeface="ヒラギノ角ゴ Pro W3" charset="0"/>
          <a:cs typeface="Helvetica" pitchFamily="2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8000">
          <a:solidFill>
            <a:srgbClr val="910A29"/>
          </a:solidFill>
          <a:latin typeface="Helvetica" charset="0"/>
          <a:ea typeface="ヒラギノ角ゴ Pro W3" charset="0"/>
          <a:cs typeface="Helvetica" pitchFamily="2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8000">
          <a:solidFill>
            <a:srgbClr val="910A29"/>
          </a:solidFill>
          <a:latin typeface="Helvetica" charset="0"/>
          <a:ea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8000">
          <a:solidFill>
            <a:srgbClr val="910A29"/>
          </a:solidFill>
          <a:latin typeface="Helvetica" charset="0"/>
          <a:ea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8000">
          <a:solidFill>
            <a:srgbClr val="910A29"/>
          </a:solidFill>
          <a:latin typeface="Helvetica" charset="0"/>
          <a:ea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8000">
          <a:solidFill>
            <a:srgbClr val="910A29"/>
          </a:solidFill>
          <a:latin typeface="Helvetica" charset="0"/>
          <a:ea typeface="ヒラギノ角ゴ Pro W3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defRPr sz="5400" kern="1200">
          <a:solidFill>
            <a:schemeClr val="tx1"/>
          </a:solidFill>
          <a:latin typeface="Helvetica"/>
          <a:ea typeface="ヒラギノ角ゴ Pro W3" charset="0"/>
          <a:cs typeface="Helvetica"/>
        </a:defRPr>
      </a:lvl1pPr>
      <a:lvl2pPr marL="457200" algn="ctr" defTabSz="457200" rtl="0" eaLnBrk="0" fontAlgn="base" hangingPunct="0">
        <a:spcBef>
          <a:spcPct val="20000"/>
        </a:spcBef>
        <a:spcAft>
          <a:spcPct val="0"/>
        </a:spcAft>
        <a:defRPr sz="4000" kern="1200">
          <a:solidFill>
            <a:schemeClr val="tx1"/>
          </a:solidFill>
          <a:latin typeface="Helvetica"/>
          <a:ea typeface="ヒラギノ角ゴ Pro W3" charset="0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8.png"/><Relationship Id="rId5" Type="http://schemas.openxmlformats.org/officeDocument/2006/relationships/diagramData" Target="../diagrams/data1.xml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1">
            <a:extLst>
              <a:ext uri="{FF2B5EF4-FFF2-40B4-BE49-F238E27FC236}">
                <a16:creationId xmlns:a16="http://schemas.microsoft.com/office/drawing/2014/main" id="{55241BD9-7983-0C40-3528-33F6AE07E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6172200"/>
            <a:ext cx="9032875" cy="838200"/>
          </a:xfrm>
          <a:ln w="9525"/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2" charset="0"/>
                <a:ea typeface="ヒラギノ角ゴ Pro W3" pitchFamily="34" charset="-128"/>
                <a:cs typeface="Helvetica" pitchFamily="2" charset="0"/>
              </a:rPr>
              <a:t>Introduction</a:t>
            </a:r>
          </a:p>
        </p:txBody>
      </p:sp>
      <p:sp>
        <p:nvSpPr>
          <p:cNvPr id="11266" name="Text Placeholder 2">
            <a:extLst>
              <a:ext uri="{FF2B5EF4-FFF2-40B4-BE49-F238E27FC236}">
                <a16:creationId xmlns:a16="http://schemas.microsoft.com/office/drawing/2014/main" id="{F899A160-742F-9495-9D4D-134AC2E43D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10313988" y="6172200"/>
            <a:ext cx="27277841" cy="930418"/>
          </a:xfrm>
          <a:ln w="9525"/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2" charset="0"/>
                <a:ea typeface="ヒラギノ角ゴ Pro W3" pitchFamily="34" charset="-128"/>
                <a:cs typeface="Helvetica" pitchFamily="2" charset="0"/>
              </a:rPr>
              <a:t>Results</a:t>
            </a:r>
          </a:p>
        </p:txBody>
      </p:sp>
      <p:sp>
        <p:nvSpPr>
          <p:cNvPr id="11267" name="Text Placeholder 3">
            <a:extLst>
              <a:ext uri="{FF2B5EF4-FFF2-40B4-BE49-F238E27FC236}">
                <a16:creationId xmlns:a16="http://schemas.microsoft.com/office/drawing/2014/main" id="{D4D33DF5-04DC-B4C5-18D7-59088BEB79EC}"/>
              </a:ext>
            </a:extLst>
          </p:cNvPr>
          <p:cNvSpPr>
            <a:spLocks noGrp="1" noChangeArrowheads="1"/>
          </p:cNvSpPr>
          <p:nvPr>
            <p:ph type="body" idx="12"/>
          </p:nvPr>
        </p:nvSpPr>
        <p:spPr>
          <a:xfrm>
            <a:off x="579475" y="18817666"/>
            <a:ext cx="9032875" cy="784225"/>
          </a:xfrm>
          <a:ln w="9525"/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2" charset="0"/>
                <a:ea typeface="ヒラギノ角ゴ Pro W3" pitchFamily="34" charset="-128"/>
                <a:cs typeface="Helvetica" pitchFamily="2" charset="0"/>
              </a:rPr>
              <a:t>Objective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F8EB98-0A0C-F80B-7D10-915A523B5D6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0420117" y="7259387"/>
            <a:ext cx="8599174" cy="6524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/>
              <a:t>Table 1. Patient Characteristics</a:t>
            </a:r>
          </a:p>
        </p:txBody>
      </p:sp>
      <p:sp>
        <p:nvSpPr>
          <p:cNvPr id="11269" name="Text Placeholder 5">
            <a:extLst>
              <a:ext uri="{FF2B5EF4-FFF2-40B4-BE49-F238E27FC236}">
                <a16:creationId xmlns:a16="http://schemas.microsoft.com/office/drawing/2014/main" id="{9608EFC9-EAE0-358E-1047-300FF873BC64}"/>
              </a:ext>
            </a:extLst>
          </p:cNvPr>
          <p:cNvSpPr>
            <a:spLocks noGrp="1" noChangeArrowheads="1"/>
          </p:cNvSpPr>
          <p:nvPr>
            <p:ph type="body" sz="quarter" idx="35"/>
          </p:nvPr>
        </p:nvSpPr>
        <p:spPr>
          <a:xfrm>
            <a:off x="609600" y="7239000"/>
            <a:ext cx="9067800" cy="8415886"/>
          </a:xfrm>
        </p:spPr>
        <p:txBody>
          <a:bodyPr/>
          <a:lstStyle/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Cholecystectomy remains one of the most common surgical procedures performed. Over 700,000 cholecystectomies are performed each year in the United States, and over 90% of elective cholecystectomies are performed laparoscopically.</a:t>
            </a:r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/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800" b="1" dirty="0"/>
              <a:t>	     		Figure 1. Critical view of safety for cholecystectomy</a:t>
            </a:r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Common bile duct (CBD) injury, which is reliably prevented by observing the critical view of safety, is one of the most feared complications of cholecystectomy. </a:t>
            </a:r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b="1" dirty="0"/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Hazardous inflammation can make the critical view of safety unattainable.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b="1" dirty="0"/>
          </a:p>
          <a:p>
            <a:pPr marL="800100" lvl="4" indent="-331788" eaLnBrk="1" hangingPunct="1">
              <a:spcBef>
                <a:spcPct val="0"/>
              </a:spcBef>
            </a:pPr>
            <a:r>
              <a:rPr lang="en-US" sz="2400" dirty="0">
                <a:latin typeface="Helvetica" pitchFamily="2" charset="0"/>
              </a:rPr>
              <a:t>Some providers elect to do a </a:t>
            </a:r>
            <a:r>
              <a:rPr lang="en-US" sz="2400" b="1" dirty="0">
                <a:latin typeface="Helvetica" pitchFamily="2" charset="0"/>
              </a:rPr>
              <a:t>subtotal cholecystectomy. </a:t>
            </a:r>
            <a:r>
              <a:rPr lang="en-US" sz="2400" dirty="0">
                <a:latin typeface="Helvetica" pitchFamily="2" charset="0"/>
              </a:rPr>
              <a:t>One concern with the subtotal approach is persistence or development of symptomatic gallstones in the remnant, requiring completion cholecystectomy.</a:t>
            </a:r>
          </a:p>
          <a:p>
            <a:pPr marL="468312" lvl="4" indent="0" eaLnBrk="1" hangingPunct="1">
              <a:spcBef>
                <a:spcPct val="0"/>
              </a:spcBef>
              <a:buNone/>
            </a:pPr>
            <a:endParaRPr lang="en-US" sz="2400" dirty="0">
              <a:latin typeface="Helvetica" pitchFamily="2" charset="0"/>
            </a:endParaRPr>
          </a:p>
          <a:p>
            <a:pPr marL="800100" lvl="4" indent="-331788" eaLnBrk="1" hangingPunct="1">
              <a:spcBef>
                <a:spcPct val="0"/>
              </a:spcBef>
            </a:pPr>
            <a:r>
              <a:rPr lang="en-US" sz="2400" dirty="0">
                <a:latin typeface="Helvetica" pitchFamily="2" charset="0"/>
              </a:rPr>
              <a:t>Others </a:t>
            </a:r>
            <a:r>
              <a:rPr lang="en-US" sz="2400" b="1" dirty="0">
                <a:latin typeface="Helvetica" pitchFamily="2" charset="0"/>
              </a:rPr>
              <a:t>abort the procedure </a:t>
            </a:r>
            <a:r>
              <a:rPr lang="en-US" sz="2400" dirty="0">
                <a:latin typeface="Helvetica" pitchFamily="2" charset="0"/>
              </a:rPr>
              <a:t>and plan for definitive operative management later, typically after 4 to 8 weeks. </a:t>
            </a:r>
            <a:endParaRPr lang="en-US" altLang="en-US" sz="2400" dirty="0">
              <a:latin typeface="Helvetica" pitchFamily="2" charset="0"/>
              <a:ea typeface="ヒラギノ角ゴ Pro W3" pitchFamily="34" charset="-128"/>
              <a:cs typeface="Helvetica" pitchFamily="2" charset="0"/>
            </a:endParaRPr>
          </a:p>
        </p:txBody>
      </p:sp>
      <p:sp>
        <p:nvSpPr>
          <p:cNvPr id="11270" name="Text Placeholder 6">
            <a:extLst>
              <a:ext uri="{FF2B5EF4-FFF2-40B4-BE49-F238E27FC236}">
                <a16:creationId xmlns:a16="http://schemas.microsoft.com/office/drawing/2014/main" id="{0BA1094B-324D-FFA2-BE25-540C2A22E55D}"/>
              </a:ext>
            </a:extLst>
          </p:cNvPr>
          <p:cNvSpPr>
            <a:spLocks noGrp="1" noChangeArrowheads="1"/>
          </p:cNvSpPr>
          <p:nvPr>
            <p:ph type="body" sz="quarter" idx="36"/>
          </p:nvPr>
        </p:nvSpPr>
        <p:spPr>
          <a:xfrm>
            <a:off x="609600" y="19835608"/>
            <a:ext cx="9067800" cy="3395662"/>
          </a:xfrm>
        </p:spPr>
        <p:txBody>
          <a:bodyPr/>
          <a:lstStyle/>
          <a:p>
            <a:r>
              <a:rPr lang="en-US" dirty="0"/>
              <a:t>To detail our institutional experience with </a:t>
            </a:r>
            <a:r>
              <a:rPr lang="en-US" b="1" dirty="0"/>
              <a:t>robotic completion cholecystectomy at a tertiary hepatobiliary center </a:t>
            </a:r>
            <a:r>
              <a:rPr lang="en-US" dirty="0"/>
              <a:t>in patients with prior attempted cholecystectomy or gallbladder remnants after subtotal cholecystectomy, focusing on clinical presentation, operative strategy, and perioperative morbidity.</a:t>
            </a:r>
          </a:p>
        </p:txBody>
      </p:sp>
      <p:sp>
        <p:nvSpPr>
          <p:cNvPr id="11272" name="Text Placeholder 8">
            <a:extLst>
              <a:ext uri="{FF2B5EF4-FFF2-40B4-BE49-F238E27FC236}">
                <a16:creationId xmlns:a16="http://schemas.microsoft.com/office/drawing/2014/main" id="{568D8DBA-227F-B24B-78B6-4C0D91B9B955}"/>
              </a:ext>
            </a:extLst>
          </p:cNvPr>
          <p:cNvSpPr>
            <a:spLocks noGrp="1" noChangeArrowheads="1"/>
          </p:cNvSpPr>
          <p:nvPr>
            <p:ph type="body" idx="39"/>
          </p:nvPr>
        </p:nvSpPr>
        <p:spPr>
          <a:xfrm>
            <a:off x="622300" y="21922147"/>
            <a:ext cx="9032875" cy="771525"/>
          </a:xfrm>
          <a:ln w="9525"/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2" charset="0"/>
                <a:ea typeface="ヒラギノ角ゴ Pro W3" pitchFamily="34" charset="-128"/>
                <a:cs typeface="Helvetica" pitchFamily="2" charset="0"/>
              </a:rPr>
              <a:t>Methods</a:t>
            </a:r>
          </a:p>
        </p:txBody>
      </p:sp>
      <p:sp>
        <p:nvSpPr>
          <p:cNvPr id="11277" name="Text Placeholder 13">
            <a:extLst>
              <a:ext uri="{FF2B5EF4-FFF2-40B4-BE49-F238E27FC236}">
                <a16:creationId xmlns:a16="http://schemas.microsoft.com/office/drawing/2014/main" id="{928A8056-143B-F266-DCE5-FC01D43B01C6}"/>
              </a:ext>
            </a:extLst>
          </p:cNvPr>
          <p:cNvSpPr>
            <a:spLocks noGrp="1" noChangeArrowheads="1"/>
          </p:cNvSpPr>
          <p:nvPr>
            <p:ph type="body" idx="51"/>
          </p:nvPr>
        </p:nvSpPr>
        <p:spPr>
          <a:xfrm>
            <a:off x="28992657" y="16289164"/>
            <a:ext cx="8599172" cy="838200"/>
          </a:xfrm>
          <a:ln w="9525"/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2" charset="0"/>
                <a:ea typeface="ヒラギノ角ゴ Pro W3" pitchFamily="34" charset="-128"/>
                <a:cs typeface="Helvetica" pitchFamily="2" charset="0"/>
              </a:rPr>
              <a:t>Conclusion</a:t>
            </a:r>
          </a:p>
        </p:txBody>
      </p:sp>
      <p:sp>
        <p:nvSpPr>
          <p:cNvPr id="11278" name="Text Placeholder 14">
            <a:extLst>
              <a:ext uri="{FF2B5EF4-FFF2-40B4-BE49-F238E27FC236}">
                <a16:creationId xmlns:a16="http://schemas.microsoft.com/office/drawing/2014/main" id="{4F44A52D-B472-EA17-E64A-23E9947ACBFD}"/>
              </a:ext>
            </a:extLst>
          </p:cNvPr>
          <p:cNvSpPr>
            <a:spLocks noGrp="1" noChangeArrowheads="1"/>
          </p:cNvSpPr>
          <p:nvPr>
            <p:ph type="body" idx="52"/>
          </p:nvPr>
        </p:nvSpPr>
        <p:spPr>
          <a:xfrm>
            <a:off x="28992655" y="20128214"/>
            <a:ext cx="8599174" cy="784225"/>
          </a:xfrm>
          <a:ln w="9525"/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2" charset="0"/>
                <a:ea typeface="ヒラギノ角ゴ Pro W3" pitchFamily="34" charset="-128"/>
                <a:cs typeface="Helvetica" pitchFamily="2" charset="0"/>
              </a:rPr>
              <a:t>Limitations and next steps</a:t>
            </a:r>
          </a:p>
        </p:txBody>
      </p:sp>
      <p:sp>
        <p:nvSpPr>
          <p:cNvPr id="11280" name="Text Placeholder 16">
            <a:extLst>
              <a:ext uri="{FF2B5EF4-FFF2-40B4-BE49-F238E27FC236}">
                <a16:creationId xmlns:a16="http://schemas.microsoft.com/office/drawing/2014/main" id="{66115C0E-2A94-64A6-C0F7-91A5F1273AFE}"/>
              </a:ext>
            </a:extLst>
          </p:cNvPr>
          <p:cNvSpPr>
            <a:spLocks noGrp="1" noChangeArrowheads="1"/>
          </p:cNvSpPr>
          <p:nvPr>
            <p:ph type="body" sz="quarter" idx="54"/>
          </p:nvPr>
        </p:nvSpPr>
        <p:spPr>
          <a:xfrm>
            <a:off x="28992651" y="31375156"/>
            <a:ext cx="8599175" cy="1159514"/>
          </a:xfrm>
        </p:spPr>
        <p:txBody>
          <a:bodyPr/>
          <a:lstStyle/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GVG and SAM report consulting relationships with </a:t>
            </a:r>
            <a:r>
              <a:rPr lang="en-US" dirty="0" err="1"/>
              <a:t>ThermaSolutions</a:t>
            </a:r>
            <a:r>
              <a:rPr lang="en-US" dirty="0"/>
              <a:t>. All other authors report no conflicts of interest.</a:t>
            </a:r>
          </a:p>
          <a:p>
            <a:pPr marL="273050" indent="-273050" eaLnBrk="1" hangingPunct="1">
              <a:spcBef>
                <a:spcPct val="0"/>
              </a:spcBef>
              <a:buFontTx/>
              <a:buChar char="•"/>
            </a:pPr>
            <a:endParaRPr lang="en-US" altLang="en-US" dirty="0">
              <a:latin typeface="Helvetica" pitchFamily="2" charset="0"/>
              <a:ea typeface="ヒラギノ角ゴ Pro W3" pitchFamily="34" charset="-128"/>
              <a:cs typeface="Helvetica" pitchFamily="2" charset="0"/>
            </a:endParaRPr>
          </a:p>
        </p:txBody>
      </p:sp>
      <p:sp>
        <p:nvSpPr>
          <p:cNvPr id="11281" name="Text Placeholder 17">
            <a:extLst>
              <a:ext uri="{FF2B5EF4-FFF2-40B4-BE49-F238E27FC236}">
                <a16:creationId xmlns:a16="http://schemas.microsoft.com/office/drawing/2014/main" id="{9F1B6A41-11DD-3C2F-AD97-7FD421165D7E}"/>
              </a:ext>
            </a:extLst>
          </p:cNvPr>
          <p:cNvSpPr>
            <a:spLocks noGrp="1" noChangeArrowheads="1"/>
          </p:cNvSpPr>
          <p:nvPr>
            <p:ph type="body" idx="55"/>
          </p:nvPr>
        </p:nvSpPr>
        <p:spPr>
          <a:xfrm>
            <a:off x="28992654" y="24835798"/>
            <a:ext cx="8599172" cy="771525"/>
          </a:xfrm>
          <a:ln w="9525"/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Helvetica" pitchFamily="2" charset="0"/>
                <a:ea typeface="ヒラギノ角ゴ Pro W3" pitchFamily="34" charset="-128"/>
                <a:cs typeface="Helvetica" pitchFamily="2" charset="0"/>
              </a:rPr>
              <a:t>References</a:t>
            </a:r>
          </a:p>
        </p:txBody>
      </p:sp>
      <p:sp>
        <p:nvSpPr>
          <p:cNvPr id="11282" name="Text Placeholder 18">
            <a:extLst>
              <a:ext uri="{FF2B5EF4-FFF2-40B4-BE49-F238E27FC236}">
                <a16:creationId xmlns:a16="http://schemas.microsoft.com/office/drawing/2014/main" id="{FF852183-4664-DD4C-EFC0-8EEA8428DB85}"/>
              </a:ext>
            </a:extLst>
          </p:cNvPr>
          <p:cNvSpPr>
            <a:spLocks noGrp="1" noChangeArrowheads="1"/>
          </p:cNvSpPr>
          <p:nvPr>
            <p:ph type="body" sz="quarter" idx="56"/>
          </p:nvPr>
        </p:nvSpPr>
        <p:spPr>
          <a:xfrm>
            <a:off x="28992654" y="25647316"/>
            <a:ext cx="8599172" cy="4759614"/>
          </a:xfrm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1200" dirty="0" err="1"/>
              <a:t>Concors</a:t>
            </a:r>
            <a:r>
              <a:rPr lang="en-US" sz="1200" dirty="0"/>
              <a:t> SJ, Kirkland ML, Schuricht AL, et al. Resection of gallbladder remnants after subtotal cholecystectomy: presentation and management. </a:t>
            </a:r>
            <a:r>
              <a:rPr lang="en-US" sz="1200" i="1" dirty="0"/>
              <a:t>HPB (Oxford)</a:t>
            </a:r>
            <a:r>
              <a:rPr lang="en-US" sz="1200" dirty="0"/>
              <a:t>. 2018;20(11):1062-1066. doi:10.1016/j.hpb.2018.05.005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Vollmer CM, Callery MP. (2007 Sep 1) Biliary injury following laparoscopic cholecystectomy: why still a problem? Gastroenterology 133: 1039–1041.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Strasberg SM, Brunt LM. (2010 Jul 1) Rationale and use of the critical view of safety in laparoscopic cholecystectomy. J Am Coll Surg 211:132–138.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Strasberg SM, Pucci MJ, Brunt LM, Deziel DJ. (2016 Jan 1) Subtotal Cholecystectomy–“</a:t>
            </a:r>
            <a:r>
              <a:rPr lang="en-US" sz="1200" dirty="0" err="1"/>
              <a:t>Fenestrating</a:t>
            </a:r>
            <a:r>
              <a:rPr lang="en-US" sz="1200" dirty="0"/>
              <a:t>” vs “reconstituting” subtypes and the prevention of bile duct injury: definition of the optimal procedure in difficult operative conditions. J Am Coll Surg 222:89–96.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Elshaer M, Gravante G, Thomas K, Sorge R, Al-Hamali S, </a:t>
            </a:r>
            <a:r>
              <a:rPr lang="en-US" sz="1200" dirty="0" err="1"/>
              <a:t>Ebdewi</a:t>
            </a:r>
            <a:r>
              <a:rPr lang="en-US" sz="1200" dirty="0"/>
              <a:t> H. (2015 Feb) Subtotal cholecystectomy for “difficult gallbladders”: systematic review and meta-analysis. JAMA Surg 150:159–168.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SinghA,Kapoor</a:t>
            </a:r>
            <a:r>
              <a:rPr lang="en-US" sz="1200" dirty="0"/>
              <a:t> A, </a:t>
            </a:r>
            <a:r>
              <a:rPr lang="en-US" sz="1200" dirty="0" err="1"/>
              <a:t>SinghRK,Prakash</a:t>
            </a:r>
            <a:r>
              <a:rPr lang="en-US" sz="1200" dirty="0"/>
              <a:t> </a:t>
            </a:r>
            <a:r>
              <a:rPr lang="en-US" sz="1200" dirty="0" err="1"/>
              <a:t>A,BehariA,Kumar</a:t>
            </a:r>
            <a:r>
              <a:rPr lang="en-US" sz="1200" dirty="0"/>
              <a:t> Aet al. (2018 Feb) Management of residual gall bladder: a 15-year experience from a north Indian tertiary care </a:t>
            </a:r>
            <a:r>
              <a:rPr lang="en-US" sz="1200" dirty="0" err="1"/>
              <a:t>centre</a:t>
            </a:r>
            <a:r>
              <a:rPr lang="en-US" sz="1200" dirty="0"/>
              <a:t>. Ann Hepatobiliary </a:t>
            </a:r>
            <a:r>
              <a:rPr lang="en-US" sz="1200" dirty="0" err="1"/>
              <a:t>Pancreat</a:t>
            </a:r>
            <a:r>
              <a:rPr lang="en-US" sz="1200" dirty="0"/>
              <a:t> Surg 22:36–41.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Phillips MR, Joseph M, Dellon ES, Grimm I, Farrell TM, Rupp CC. (2014 Jul 1) Surgical and endoscopic management of remnant cystic duct lithiasis after cholecystectomy—a case series. J </a:t>
            </a:r>
            <a:r>
              <a:rPr lang="en-US" sz="1200" dirty="0" err="1"/>
              <a:t>Gastrointest</a:t>
            </a:r>
            <a:r>
              <a:rPr lang="en-US" sz="1200" dirty="0"/>
              <a:t> Surg18:1278–1283.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Pernice LM, Andreoli F. (2009 Nov) Laparoscopic treatment of stone recurrence in a gallbladder remnant: report of an additional case and literature review. J </a:t>
            </a:r>
            <a:r>
              <a:rPr lang="en-US" sz="1200" dirty="0" err="1"/>
              <a:t>Gastrointest</a:t>
            </a:r>
            <a:r>
              <a:rPr lang="en-US" sz="1200" dirty="0"/>
              <a:t> Surg Off J Soc Surg Aliment Tract 13: 2084–2091.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Palanivelu</a:t>
            </a:r>
            <a:r>
              <a:rPr lang="en-US" sz="1200" dirty="0"/>
              <a:t> C, Rangarajan M, </a:t>
            </a:r>
            <a:r>
              <a:rPr lang="en-US" sz="1200" dirty="0" err="1"/>
              <a:t>Jategaonkar</a:t>
            </a:r>
            <a:r>
              <a:rPr lang="en-US" sz="1200" dirty="0"/>
              <a:t> PA, Madankumar MV, Anand NV. (2009 Jan) Laparoscopic management of remnant cystic duct calculi: a retrospective study. Ann R Coll Surg Engl 91:25–29.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Accreditation Council for Graduate Medical Education Surgery Case Logs [Internet]. ACGME. (2017). Available from: http://</a:t>
            </a:r>
            <a:r>
              <a:rPr lang="en-US" sz="1200" dirty="0" err="1"/>
              <a:t>www.acgme.org</a:t>
            </a:r>
            <a:r>
              <a:rPr lang="en-US" sz="1200" dirty="0"/>
              <a:t>/ Portals/0/PDFs/440_National_Report_Program_Version_2016-2017.pdf.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Strasberg SM, Linehan DC, Hawkins WG. (2009 Aug) The accordion severity grading system of surgical </a:t>
            </a:r>
            <a:r>
              <a:rPr lang="en-US" sz="1200" dirty="0" err="1"/>
              <a:t>complications.Ann</a:t>
            </a:r>
            <a:r>
              <a:rPr lang="en-US" sz="1200" dirty="0"/>
              <a:t> Surg 250:177–186.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van Dijk AH, </a:t>
            </a:r>
            <a:r>
              <a:rPr lang="en-US" sz="1200" dirty="0" err="1"/>
              <a:t>Donkervoort</a:t>
            </a:r>
            <a:r>
              <a:rPr lang="en-US" sz="1200" dirty="0"/>
              <a:t> SC, </a:t>
            </a:r>
            <a:r>
              <a:rPr lang="en-US" sz="1200" dirty="0" err="1"/>
              <a:t>Lameris</a:t>
            </a:r>
            <a:r>
              <a:rPr lang="en-US" sz="1200" dirty="0"/>
              <a:t> W, de Vries E, </a:t>
            </a:r>
            <a:r>
              <a:rPr lang="en-US" sz="1200" dirty="0" err="1"/>
              <a:t>Eijsbouts</a:t>
            </a:r>
            <a:r>
              <a:rPr lang="en-US" sz="1200" dirty="0"/>
              <a:t> QAJ, </a:t>
            </a:r>
            <a:r>
              <a:rPr lang="en-US" sz="1200" dirty="0" err="1"/>
              <a:t>Vrouenraets</a:t>
            </a:r>
            <a:r>
              <a:rPr lang="en-US" sz="1200" dirty="0"/>
              <a:t> BC et al. (2017 Sep) Short- and long-term outcomes after a reconstituting and </a:t>
            </a:r>
            <a:r>
              <a:rPr lang="en-US" sz="1200" dirty="0" err="1"/>
              <a:t>fenestrating</a:t>
            </a:r>
            <a:r>
              <a:rPr lang="en-US" sz="1200" dirty="0"/>
              <a:t> subtotal cholecystectomy. J Am Coll Surg 225:371–379.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0446F3-8259-CF44-51CF-FD1AC90341B7}"/>
              </a:ext>
            </a:extLst>
          </p:cNvPr>
          <p:cNvPicPr>
            <a:picLocks noGrp="1" noChangeAspect="1"/>
          </p:cNvPicPr>
          <p:nvPr>
            <p:ph sz="quarter" idx="57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3" t="11561" r="3128" b="13016"/>
          <a:stretch>
            <a:fillRect/>
          </a:stretch>
        </p:blipFill>
        <p:spPr>
          <a:xfrm>
            <a:off x="862011" y="8793405"/>
            <a:ext cx="8458200" cy="3832225"/>
          </a:xfrm>
        </p:spPr>
      </p:pic>
      <p:sp>
        <p:nvSpPr>
          <p:cNvPr id="11285" name="Title 21">
            <a:extLst>
              <a:ext uri="{FF2B5EF4-FFF2-40B4-BE49-F238E27FC236}">
                <a16:creationId xmlns:a16="http://schemas.microsoft.com/office/drawing/2014/main" id="{B641B847-9E20-06C2-3B8F-A6EB1FFB1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00" y="643020"/>
            <a:ext cx="27432000" cy="2362200"/>
          </a:xfrm>
        </p:spPr>
        <p:txBody>
          <a:bodyPr/>
          <a:lstStyle/>
          <a:p>
            <a:r>
              <a:rPr lang="en-US" sz="8500" dirty="0"/>
              <a:t>Preserving safety in difficult cholecystectomy: outcomes of robotic completion surgery at a tertiary center</a:t>
            </a:r>
            <a:endParaRPr lang="en-US" altLang="en-US" sz="8500" dirty="0">
              <a:latin typeface="+mj-lt"/>
              <a:ea typeface="ヒラギノ角ゴ Pro W3" pitchFamily="34" charset="-128"/>
              <a:cs typeface="Helvetica" pitchFamily="2" charset="0"/>
            </a:endParaRPr>
          </a:p>
        </p:txBody>
      </p:sp>
      <p:sp>
        <p:nvSpPr>
          <p:cNvPr id="11286" name="Text Placeholder 22">
            <a:extLst>
              <a:ext uri="{FF2B5EF4-FFF2-40B4-BE49-F238E27FC236}">
                <a16:creationId xmlns:a16="http://schemas.microsoft.com/office/drawing/2014/main" id="{F48213FA-EECA-E10F-D61C-DB171575052E}"/>
              </a:ext>
            </a:extLst>
          </p:cNvPr>
          <p:cNvSpPr>
            <a:spLocks noGrp="1" noChangeArrowheads="1"/>
          </p:cNvSpPr>
          <p:nvPr>
            <p:ph type="body" sz="quarter" idx="59"/>
          </p:nvPr>
        </p:nvSpPr>
        <p:spPr>
          <a:xfrm>
            <a:off x="5486400" y="3527425"/>
            <a:ext cx="27432000" cy="1828800"/>
          </a:xfrm>
        </p:spPr>
        <p:txBody>
          <a:bodyPr/>
          <a:lstStyle/>
          <a:p>
            <a:pPr marL="0" indent="0" eaLnBrk="1" hangingPunct="1"/>
            <a:r>
              <a:rPr lang="en-US" dirty="0"/>
              <a:t>Claire H Parker, Arianna Ferretti, Mallory Dunphy, Lokesh Patil, MPH, Sherif Abdel-Misih, MD, Aaron Sasson, MD, Georgios V Georgakis, MD, PhD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2BC4D21B-530A-5EFE-B6B4-328D7039561D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 rotWithShape="1">
          <a:blip r:embed="rId4"/>
          <a:srcRect l="-10926" t="-10976" b="-23653"/>
          <a:stretch>
            <a:fillRect/>
          </a:stretch>
        </p:blipFill>
        <p:spPr>
          <a:xfrm>
            <a:off x="32918400" y="1066800"/>
            <a:ext cx="4864100" cy="3886200"/>
          </a:xfrm>
          <a:prstGeom prst="rect">
            <a:avLst/>
          </a:prstGeom>
        </p:spPr>
      </p:pic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14E4ACB-C92A-C95C-BA51-A627F0497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2651" y="30406930"/>
            <a:ext cx="8599175" cy="771525"/>
          </a:xfrm>
          <a:prstGeom prst="rect">
            <a:avLst/>
          </a:prstGeom>
          <a:solidFill>
            <a:srgbClr val="910A29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600" b="1" kern="1200">
                <a:solidFill>
                  <a:schemeClr val="bg1"/>
                </a:solidFill>
                <a:latin typeface="Helvetica"/>
                <a:ea typeface="ヒラギノ角ゴ Pro W3" charset="0"/>
                <a:cs typeface="Helvetica"/>
              </a:defRPr>
            </a:lvl1pPr>
            <a:lvl2pPr marL="2037229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8900" b="1" kern="1200">
                <a:solidFill>
                  <a:schemeClr val="bg1"/>
                </a:solidFill>
                <a:latin typeface="Helvetica"/>
                <a:ea typeface="ヒラギノ角ゴ Pro W3" charset="0"/>
                <a:cs typeface="Helvetica"/>
              </a:defRPr>
            </a:lvl2pPr>
            <a:lvl3pPr marL="4074462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8000" b="1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6111691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7100" b="1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8148925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7100" b="1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10186154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387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60616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97845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latin typeface="Helvetica" pitchFamily="2" charset="0"/>
                <a:ea typeface="ヒラギノ角ゴ Pro W3" pitchFamily="34" charset="-128"/>
                <a:cs typeface="Helvetica" pitchFamily="2" charset="0"/>
              </a:rPr>
              <a:t>Disclosures</a:t>
            </a:r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F5401186-665D-EF95-17FC-6F7D1EDAFAFF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10313988" y="25607323"/>
            <a:ext cx="17777606" cy="748897"/>
          </a:xfrm>
        </p:spPr>
        <p:txBody>
          <a:bodyPr>
            <a:noAutofit/>
          </a:bodyPr>
          <a:lstStyle/>
          <a:p>
            <a:r>
              <a:rPr lang="en-US" sz="2200" b="1" dirty="0"/>
              <a:t>Figure 4. Intraoperative images of robotic completion cholecystectomy with (L) and without (R) indocyanine green cholangiography 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60DA8818-A94D-EA37-96DE-101FF67DE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287667"/>
              </p:ext>
            </p:extLst>
          </p:nvPr>
        </p:nvGraphicFramePr>
        <p:xfrm>
          <a:off x="777687" y="23029167"/>
          <a:ext cx="8626847" cy="963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 descr="A green liquid in a pile&#10;&#10;AI-generated content may be incorrect.">
            <a:extLst>
              <a:ext uri="{FF2B5EF4-FFF2-40B4-BE49-F238E27FC236}">
                <a16:creationId xmlns:a16="http://schemas.microsoft.com/office/drawing/2014/main" id="{958DABDB-FDB2-846E-764A-3AE5F802EE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39" y="26621684"/>
            <a:ext cx="8041212" cy="6042462"/>
          </a:xfrm>
          <a:prstGeom prst="rect">
            <a:avLst/>
          </a:prstGeom>
        </p:spPr>
      </p:pic>
      <p:pic>
        <p:nvPicPr>
          <p:cNvPr id="9" name="Picture 8" descr="A close up of a body&#10;&#10;AI-generated content may be incorrect.">
            <a:extLst>
              <a:ext uri="{FF2B5EF4-FFF2-40B4-BE49-F238E27FC236}">
                <a16:creationId xmlns:a16="http://schemas.microsoft.com/office/drawing/2014/main" id="{E5117D7C-6918-03F8-7B1F-240641EDE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200" y="26579263"/>
            <a:ext cx="7890719" cy="608488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835FF5-EFC0-CD71-6C7D-A1733C20A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66748"/>
              </p:ext>
            </p:extLst>
          </p:nvPr>
        </p:nvGraphicFramePr>
        <p:xfrm>
          <a:off x="10421776" y="7953101"/>
          <a:ext cx="8599173" cy="512485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39530">
                  <a:extLst>
                    <a:ext uri="{9D8B030D-6E8A-4147-A177-3AD203B41FA5}">
                      <a16:colId xmlns:a16="http://schemas.microsoft.com/office/drawing/2014/main" val="292141651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178242752"/>
                    </a:ext>
                  </a:extLst>
                </a:gridCol>
                <a:gridCol w="2745043">
                  <a:extLst>
                    <a:ext uri="{9D8B030D-6E8A-4147-A177-3AD203B41FA5}">
                      <a16:colId xmlns:a16="http://schemas.microsoft.com/office/drawing/2014/main" val="3924276038"/>
                    </a:ext>
                  </a:extLst>
                </a:gridCol>
              </a:tblGrid>
              <a:tr h="640607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Helvetica" pitchFamily="2" charset="0"/>
                        </a:rPr>
                        <a:t>Aborted ( n= 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Helvetica" pitchFamily="2" charset="0"/>
                        </a:rPr>
                        <a:t>Subtotal (n = 12)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268519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Count (female)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 (3)</a:t>
                      </a: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12 (9)</a:t>
                      </a:r>
                      <a:endParaRPr lang="en-US" sz="220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3629895913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Median age, years,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69 (63 </a:t>
                      </a: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– </a:t>
                      </a: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71)</a:t>
                      </a: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45.5 (37 </a:t>
                      </a: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–</a:t>
                      </a: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72.5)</a:t>
                      </a: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570725369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Median BMI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30.4 (30.2 </a:t>
                      </a: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–</a:t>
                      </a: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33.7)</a:t>
                      </a: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30.5 (29.2 </a:t>
                      </a: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–</a:t>
                      </a: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34.8)</a:t>
                      </a: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3180000296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Comorbidities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1242395945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Hypertension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859742591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Hyperlipidemia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</a:t>
                      </a: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379291584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Psychiatric disorders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</a:t>
                      </a: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4086325985"/>
                  </a:ext>
                </a:extLst>
              </a:tr>
            </a:tbl>
          </a:graphicData>
        </a:graphic>
      </p:graphicFrame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BDEDC75-FA79-AF8D-2F50-80E4A18A62D8}"/>
              </a:ext>
            </a:extLst>
          </p:cNvPr>
          <p:cNvSpPr txBox="1">
            <a:spLocks/>
          </p:cNvSpPr>
          <p:nvPr/>
        </p:nvSpPr>
        <p:spPr bwMode="auto">
          <a:xfrm>
            <a:off x="19568306" y="7239000"/>
            <a:ext cx="8522508" cy="6524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1800" kern="1200">
                <a:solidFill>
                  <a:srgbClr val="141313"/>
                </a:solidFill>
                <a:latin typeface="Helvetica"/>
                <a:ea typeface="ヒラギノ角ゴ Pro W3" charset="0"/>
                <a:cs typeface="Helvetica"/>
              </a:defRPr>
            </a:lvl1pPr>
            <a:lvl2pPr marL="342900" indent="-3429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bg1"/>
                </a:solidFill>
                <a:latin typeface="Helvetica"/>
                <a:ea typeface="ヒラギノ角ゴ Pro W3" charset="0"/>
                <a:cs typeface="Helvetica"/>
              </a:defRPr>
            </a:lvl2pPr>
            <a:lvl3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b="1" dirty="0"/>
              <a:t>Figure 2. Index Procedure Indication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860B882-82A9-0672-1B60-B4F52322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0" y="7907294"/>
            <a:ext cx="7128265" cy="44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B04C198-9764-7EFF-4588-4587360BB87F}"/>
              </a:ext>
            </a:extLst>
          </p:cNvPr>
          <p:cNvSpPr txBox="1">
            <a:spLocks/>
          </p:cNvSpPr>
          <p:nvPr/>
        </p:nvSpPr>
        <p:spPr bwMode="auto">
          <a:xfrm>
            <a:off x="19503632" y="12682388"/>
            <a:ext cx="8599173" cy="6524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1800" kern="1200">
                <a:solidFill>
                  <a:srgbClr val="141313"/>
                </a:solidFill>
                <a:latin typeface="Helvetica"/>
                <a:ea typeface="ヒラギノ角ゴ Pro W3" charset="0"/>
                <a:cs typeface="Helvetica"/>
              </a:defRPr>
            </a:lvl1pPr>
            <a:lvl2pPr marL="342900" indent="-3429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bg1"/>
                </a:solidFill>
                <a:latin typeface="Helvetica"/>
                <a:ea typeface="ヒラギノ角ゴ Pro W3" charset="0"/>
                <a:cs typeface="Helvetica"/>
              </a:defRPr>
            </a:lvl2pPr>
            <a:lvl3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b="1" dirty="0"/>
              <a:t>Table 2. Interval events and patient presentation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85267D2-6118-1BC2-8E3C-24130BA65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49164"/>
              </p:ext>
            </p:extLst>
          </p:nvPr>
        </p:nvGraphicFramePr>
        <p:xfrm>
          <a:off x="19503632" y="13349392"/>
          <a:ext cx="8599173" cy="1089031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592301">
                  <a:extLst>
                    <a:ext uri="{9D8B030D-6E8A-4147-A177-3AD203B41FA5}">
                      <a16:colId xmlns:a16="http://schemas.microsoft.com/office/drawing/2014/main" val="2921416514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178242752"/>
                    </a:ext>
                  </a:extLst>
                </a:gridCol>
                <a:gridCol w="2644672">
                  <a:extLst>
                    <a:ext uri="{9D8B030D-6E8A-4147-A177-3AD203B41FA5}">
                      <a16:colId xmlns:a16="http://schemas.microsoft.com/office/drawing/2014/main" val="3924276038"/>
                    </a:ext>
                  </a:extLst>
                </a:gridCol>
              </a:tblGrid>
              <a:tr h="640607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Aborted ( n= 5)</a:t>
                      </a:r>
                      <a:endParaRPr lang="en-US" sz="22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Subtotal (n = 12)</a:t>
                      </a:r>
                      <a:endParaRPr lang="en-US" sz="22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268519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Median interval, days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42 (42 – 56)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1,278 (365 – 3376)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3629895913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Imaging &amp; procedures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220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570725369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ERCP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 (20%)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6 (50%)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3180000296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MRCP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2 (40%)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6 (50%)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1242395945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CT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2 (40%)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10 (83%)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859742591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Ultrasound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0 (0%)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7 (58%)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379291584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HIDA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0 (0%)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2 (17%)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4086325985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Symptoms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261786210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Acute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 (20%)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9 (75%)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494394382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Chronic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3 (60%)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4 (33%)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860811014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Labs, median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2200" dirty="0">
                        <a:effectLst/>
                        <a:latin typeface="Helvetica" pitchFamily="2" charset="0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3684558088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WBC count (K/</a:t>
                      </a:r>
                      <a:r>
                        <a:rPr lang="en-US" sz="2200" dirty="0" err="1">
                          <a:latin typeface="Helvetica" pitchFamily="2" charset="0"/>
                        </a:rPr>
                        <a:t>uL</a:t>
                      </a:r>
                      <a:r>
                        <a:rPr lang="en-US" sz="2200" dirty="0">
                          <a:latin typeface="Helvetica" pitchFamily="2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5.1 (3.2 – 8.0)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6.6 (5.6 – 7.7)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264407877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Bilirubin, total (mg/dL)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1.05 (0.88 – 1.2)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0.55 (0.38 – 0.95)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1239128517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ALP (IU/L)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141 (126 – 155)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144 (105 – 210)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216802325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ALT (IU/L)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66 (41 – 90)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66 (55 – 82)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3185032282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    AST (IU/L)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97 (61 – 132)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41 (25 – 54)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157975292"/>
                  </a:ext>
                </a:extLst>
              </a:tr>
            </a:tbl>
          </a:graphicData>
        </a:graphic>
      </p:graphicFrame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4708B9EF-7788-5F8D-8079-59BA4DA96EA1}"/>
              </a:ext>
            </a:extLst>
          </p:cNvPr>
          <p:cNvSpPr txBox="1">
            <a:spLocks/>
          </p:cNvSpPr>
          <p:nvPr/>
        </p:nvSpPr>
        <p:spPr bwMode="auto">
          <a:xfrm>
            <a:off x="10420117" y="13653228"/>
            <a:ext cx="8576993" cy="6524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1800" kern="1200">
                <a:solidFill>
                  <a:srgbClr val="141313"/>
                </a:solidFill>
                <a:latin typeface="Helvetica"/>
                <a:ea typeface="ヒラギノ角ゴ Pro W3" charset="0"/>
                <a:cs typeface="Helvetica"/>
              </a:defRPr>
            </a:lvl1pPr>
            <a:lvl2pPr marL="342900" indent="-3429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bg1"/>
                </a:solidFill>
                <a:latin typeface="Helvetica"/>
                <a:ea typeface="ヒラギノ角ゴ Pro W3" charset="0"/>
                <a:cs typeface="Helvetica"/>
              </a:defRPr>
            </a:lvl2pPr>
            <a:lvl3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b="1" dirty="0"/>
              <a:t>Figure 3. Index Procedure Approach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D5D65774-65DF-BF66-5FC6-15F8A46A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117" y="14305692"/>
            <a:ext cx="8726085" cy="53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0">
            <a:extLst>
              <a:ext uri="{FF2B5EF4-FFF2-40B4-BE49-F238E27FC236}">
                <a16:creationId xmlns:a16="http://schemas.microsoft.com/office/drawing/2014/main" id="{4B2F2A87-9028-72CB-0053-DF2B4CFAA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2655" y="17135495"/>
            <a:ext cx="8599174" cy="280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Subtotal cholecystectomy is an important bail‑out strategy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Remnant gallbladder disease is a recognized long‑term risk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Robotic completion cholecystectomy enables safe reoperation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Referral to hepatobiliary centers may optimize outcomes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41170FCE-FAA6-BB94-0AC9-D46822D87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2654" y="20907322"/>
            <a:ext cx="85991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Limitations: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Single‑center, retrospective design with a small, heterogeneous cohort limits generalizability and precludes direct comparison with alternative management strategies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Helvetica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Next Steps: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Future multi‑center studies are needed to compare outcomes across management strategies and evaluate long‑term symptom resolution following robotic completion cholecystectomy.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ABC419D-0368-46DB-AFC3-6E42E8FA5E06}"/>
              </a:ext>
            </a:extLst>
          </p:cNvPr>
          <p:cNvSpPr txBox="1">
            <a:spLocks/>
          </p:cNvSpPr>
          <p:nvPr/>
        </p:nvSpPr>
        <p:spPr bwMode="auto">
          <a:xfrm>
            <a:off x="28993646" y="7239000"/>
            <a:ext cx="8599173" cy="6524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1800" kern="1200">
                <a:solidFill>
                  <a:srgbClr val="141313"/>
                </a:solidFill>
                <a:latin typeface="Helvetica"/>
                <a:ea typeface="ヒラギノ角ゴ Pro W3" charset="0"/>
                <a:cs typeface="Helvetica"/>
              </a:defRPr>
            </a:lvl1pPr>
            <a:lvl2pPr marL="342900" indent="-3429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bg1"/>
                </a:solidFill>
                <a:latin typeface="Helvetica"/>
                <a:ea typeface="ヒラギノ角ゴ Pro W3" charset="0"/>
                <a:cs typeface="Helvetica"/>
              </a:defRPr>
            </a:lvl2pPr>
            <a:lvl3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b="1" dirty="0"/>
              <a:t>Table 3. Robotic Completion Cholecystectomy Outcomes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84DFF67-0CC4-420E-09BE-F41AF4A52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8177"/>
              </p:ext>
            </p:extLst>
          </p:nvPr>
        </p:nvGraphicFramePr>
        <p:xfrm>
          <a:off x="28992656" y="7927347"/>
          <a:ext cx="8599173" cy="741085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592301">
                  <a:extLst>
                    <a:ext uri="{9D8B030D-6E8A-4147-A177-3AD203B41FA5}">
                      <a16:colId xmlns:a16="http://schemas.microsoft.com/office/drawing/2014/main" val="2921416514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178242752"/>
                    </a:ext>
                  </a:extLst>
                </a:gridCol>
                <a:gridCol w="2644672">
                  <a:extLst>
                    <a:ext uri="{9D8B030D-6E8A-4147-A177-3AD203B41FA5}">
                      <a16:colId xmlns:a16="http://schemas.microsoft.com/office/drawing/2014/main" val="3924276038"/>
                    </a:ext>
                  </a:extLst>
                </a:gridCol>
              </a:tblGrid>
              <a:tr h="640607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Aborted ( n= 5)</a:t>
                      </a:r>
                      <a:endParaRPr lang="en-US" sz="22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Subtotal (n = 12)</a:t>
                      </a:r>
                      <a:endParaRPr lang="en-US" sz="22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268519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Successful completion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3 (60%)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12 (100%)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3629895913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Median operative time, minutes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158 (129 – 161)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121 (100 – 149)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570725369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Median EBL, mL (IQR)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50 (50 – 100)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10 (10 – 50)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3180000296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Cholelithiasis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3 (60%)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8 (67%)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1242395945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CBD exploration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0 (0%)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 (8.3%)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859742591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Drain placement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5 (100%)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 (8.3%)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379291584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Median postoperative  LOS, days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4 (2 – 5)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 (1 – 2)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4086325985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Median total LOS, days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4 (2 – 5)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6 (3 – 7)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261786210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Complications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 (20%)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0 (0%)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494394382"/>
                  </a:ext>
                </a:extLst>
              </a:tr>
              <a:tr h="64060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Helvetica" pitchFamily="2" charset="0"/>
                        </a:rPr>
                        <a:t>30-day readmission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1 (20%)</a:t>
                      </a: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dirty="0">
                          <a:effectLst/>
                          <a:latin typeface="Helvetica" pitchFamily="2" charset="0"/>
                        </a:rPr>
                        <a:t>0 (0%)</a:t>
                      </a: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:a16="http://schemas.microsoft.com/office/drawing/2014/main" val="2860811014"/>
                  </a:ext>
                </a:extLst>
              </a:tr>
            </a:tbl>
          </a:graphicData>
        </a:graphic>
      </p:graphicFrame>
      <p:pic>
        <p:nvPicPr>
          <p:cNvPr id="1038" name="Picture 14">
            <a:extLst>
              <a:ext uri="{FF2B5EF4-FFF2-40B4-BE49-F238E27FC236}">
                <a16:creationId xmlns:a16="http://schemas.microsoft.com/office/drawing/2014/main" id="{E95EA979-11EA-B7BB-109E-6DBE8224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117" y="19706224"/>
            <a:ext cx="8725745" cy="53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F0556B-A6F4-791B-A666-64FF12F36D93}"/>
              </a:ext>
            </a:extLst>
          </p:cNvPr>
          <p:cNvSpPr txBox="1"/>
          <p:nvPr/>
        </p:nvSpPr>
        <p:spPr>
          <a:xfrm>
            <a:off x="10420117" y="13018432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BMI: body mass index; IQR: interquartile ratio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1163ED-BEC0-6B6C-03C4-FCE21852347E}"/>
              </a:ext>
            </a:extLst>
          </p:cNvPr>
          <p:cNvSpPr txBox="1"/>
          <p:nvPr/>
        </p:nvSpPr>
        <p:spPr>
          <a:xfrm>
            <a:off x="19489838" y="24295472"/>
            <a:ext cx="872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IQR: interquartile ratio; ERCP: endoscopic retrograde cholangiopancreatography; MRCP: magnetic resonance cholangiopancreatography; CT: computed tomography; HIDA: hepatobiliary iminodiacetic acid; WBC: white blood cell; ALP: alkaline phosphatase; ALT: alanine aminotransferase; AST: aspartate aminotransferase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CEC76F-4173-AFA5-6E21-9C2D82DC6B5B}"/>
              </a:ext>
            </a:extLst>
          </p:cNvPr>
          <p:cNvSpPr txBox="1"/>
          <p:nvPr/>
        </p:nvSpPr>
        <p:spPr>
          <a:xfrm>
            <a:off x="29053413" y="15403806"/>
            <a:ext cx="872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IQR: interquartile ratio; EBL: estimated blood loss; CBD: common bile duct; LOS: length of stay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BM Master Red">
  <a:themeElements>
    <a:clrScheme name="SBM color palette">
      <a:dk1>
        <a:srgbClr val="141313"/>
      </a:dk1>
      <a:lt1>
        <a:sysClr val="window" lastClr="FFFFFF"/>
      </a:lt1>
      <a:dk2>
        <a:srgbClr val="910A29"/>
      </a:dk2>
      <a:lt2>
        <a:srgbClr val="0085A0"/>
      </a:lt2>
      <a:accent1>
        <a:srgbClr val="0085A0"/>
      </a:accent1>
      <a:accent2>
        <a:srgbClr val="5D5F5E"/>
      </a:accent2>
      <a:accent3>
        <a:srgbClr val="9E968A"/>
      </a:accent3>
      <a:accent4>
        <a:srgbClr val="75B5C2"/>
      </a:accent4>
      <a:accent5>
        <a:srgbClr val="B3D5DB"/>
      </a:accent5>
      <a:accent6>
        <a:srgbClr val="910A29"/>
      </a:accent6>
      <a:hlink>
        <a:srgbClr val="141313"/>
      </a:hlink>
      <a:folHlink>
        <a:srgbClr val="3132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BM_Master White">
  <a:themeElements>
    <a:clrScheme name="SBM color palette">
      <a:dk1>
        <a:srgbClr val="141313"/>
      </a:dk1>
      <a:lt1>
        <a:sysClr val="window" lastClr="FFFFFF"/>
      </a:lt1>
      <a:dk2>
        <a:srgbClr val="910A29"/>
      </a:dk2>
      <a:lt2>
        <a:srgbClr val="0085A0"/>
      </a:lt2>
      <a:accent1>
        <a:srgbClr val="0085A0"/>
      </a:accent1>
      <a:accent2>
        <a:srgbClr val="5D5F5E"/>
      </a:accent2>
      <a:accent3>
        <a:srgbClr val="9E968A"/>
      </a:accent3>
      <a:accent4>
        <a:srgbClr val="75B5C2"/>
      </a:accent4>
      <a:accent5>
        <a:srgbClr val="B3D5DB"/>
      </a:accent5>
      <a:accent6>
        <a:srgbClr val="910A29"/>
      </a:accent6>
      <a:hlink>
        <a:srgbClr val="141313"/>
      </a:hlink>
      <a:folHlink>
        <a:srgbClr val="3132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BM Master_Gray Tint">
  <a:themeElements>
    <a:clrScheme name="SBM color palette">
      <a:dk1>
        <a:srgbClr val="141313"/>
      </a:dk1>
      <a:lt1>
        <a:sysClr val="window" lastClr="FFFFFF"/>
      </a:lt1>
      <a:dk2>
        <a:srgbClr val="910A29"/>
      </a:dk2>
      <a:lt2>
        <a:srgbClr val="0085A0"/>
      </a:lt2>
      <a:accent1>
        <a:srgbClr val="0085A0"/>
      </a:accent1>
      <a:accent2>
        <a:srgbClr val="5D5F5E"/>
      </a:accent2>
      <a:accent3>
        <a:srgbClr val="9E968A"/>
      </a:accent3>
      <a:accent4>
        <a:srgbClr val="75B5C2"/>
      </a:accent4>
      <a:accent5>
        <a:srgbClr val="B3D5DB"/>
      </a:accent5>
      <a:accent6>
        <a:srgbClr val="910A29"/>
      </a:accent6>
      <a:hlink>
        <a:srgbClr val="141313"/>
      </a:hlink>
      <a:folHlink>
        <a:srgbClr val="3132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BM_Master Blue Tint">
  <a:themeElements>
    <a:clrScheme name="SBM color palette">
      <a:dk1>
        <a:srgbClr val="141313"/>
      </a:dk1>
      <a:lt1>
        <a:sysClr val="window" lastClr="FFFFFF"/>
      </a:lt1>
      <a:dk2>
        <a:srgbClr val="910A29"/>
      </a:dk2>
      <a:lt2>
        <a:srgbClr val="0085A0"/>
      </a:lt2>
      <a:accent1>
        <a:srgbClr val="0085A0"/>
      </a:accent1>
      <a:accent2>
        <a:srgbClr val="5D5F5E"/>
      </a:accent2>
      <a:accent3>
        <a:srgbClr val="9E968A"/>
      </a:accent3>
      <a:accent4>
        <a:srgbClr val="75B5C2"/>
      </a:accent4>
      <a:accent5>
        <a:srgbClr val="B3D5DB"/>
      </a:accent5>
      <a:accent6>
        <a:srgbClr val="910A29"/>
      </a:accent6>
      <a:hlink>
        <a:srgbClr val="141313"/>
      </a:hlink>
      <a:folHlink>
        <a:srgbClr val="3132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SBM Master Red</Template>
  <TotalTime>4860</TotalTime>
  <Words>1431</Words>
  <Application>Microsoft Macintosh PowerPoint</Application>
  <PresentationFormat>Custom</PresentationFormat>
  <Paragraphs>164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</vt:lpstr>
      <vt:lpstr>SBM Master Red</vt:lpstr>
      <vt:lpstr>SBM_Master White</vt:lpstr>
      <vt:lpstr>SBM Master_Gray Tint</vt:lpstr>
      <vt:lpstr>SBM_Master Blue Tint</vt:lpstr>
      <vt:lpstr>Preserving safety in difficult cholecystectomy: outcomes of robotic completion surgery at a tertiary center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Information about  Poster Resizing</dc:title>
  <dc:subject/>
  <dc:creator>Microsoft Office User</dc:creator>
  <cp:keywords/>
  <dc:description/>
  <cp:lastModifiedBy>Parker, Claire H</cp:lastModifiedBy>
  <cp:revision>23</cp:revision>
  <cp:lastPrinted>2015-01-23T17:52:25Z</cp:lastPrinted>
  <dcterms:created xsi:type="dcterms:W3CDTF">2019-06-05T18:01:42Z</dcterms:created>
  <dcterms:modified xsi:type="dcterms:W3CDTF">2026-04-15T14:01:16Z</dcterms:modified>
  <cp:category/>
</cp:coreProperties>
</file>