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312" r:id="rId3"/>
    <p:sldId id="313" r:id="rId4"/>
    <p:sldId id="342" r:id="rId5"/>
    <p:sldId id="355" r:id="rId6"/>
    <p:sldId id="370" r:id="rId7"/>
    <p:sldId id="371" r:id="rId8"/>
    <p:sldId id="372" r:id="rId9"/>
    <p:sldId id="366" r:id="rId10"/>
    <p:sldId id="356" r:id="rId11"/>
    <p:sldId id="257" r:id="rId12"/>
    <p:sldId id="368" r:id="rId13"/>
    <p:sldId id="328" r:id="rId14"/>
    <p:sldId id="352" r:id="rId15"/>
    <p:sldId id="317" r:id="rId16"/>
    <p:sldId id="3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2005" autoAdjust="0"/>
  </p:normalViewPr>
  <p:slideViewPr>
    <p:cSldViewPr snapToGrid="0">
      <p:cViewPr varScale="1">
        <p:scale>
          <a:sx n="71" d="100"/>
          <a:sy n="71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i="1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i="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D225D263-3822-4264-BBA7-A57EDA9BCCCB}" type="presOf" srcId="{2808770B-9D78-485F-9204-D3CC6952FB2C}" destId="{729C48C1-91BA-42C1-BCB0-C48D014DE2E8}" srcOrd="0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0162A9A3-3CCA-455B-9893-1A3A90735DDB}" type="presOf" srcId="{360A368D-DE63-43E0-85DB-19B1A0AD92A7}" destId="{CDA66B6D-46CD-4E1A-96E2-680B0AD5E4FE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8C0FE-3CA7-4939-82D8-095EA27B41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B63801-7839-48CE-B78C-762197236661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gm:t>
    </dgm:pt>
    <dgm:pt modelId="{9DBF8F47-47DF-4552-9127-7F4BAF8491DE}" type="parTrans" cxnId="{F907D71E-EE0A-469E-814C-CC3765163408}">
      <dgm:prSet/>
      <dgm:spPr/>
      <dgm:t>
        <a:bodyPr/>
        <a:lstStyle/>
        <a:p>
          <a:endParaRPr lang="en-US"/>
        </a:p>
      </dgm:t>
    </dgm:pt>
    <dgm:pt modelId="{B07A8071-3ACF-4E94-B617-F5651F6111AC}" type="sibTrans" cxnId="{F907D71E-EE0A-469E-814C-CC3765163408}">
      <dgm:prSet/>
      <dgm:spPr/>
      <dgm:t>
        <a:bodyPr/>
        <a:lstStyle/>
        <a:p>
          <a:endParaRPr lang="en-US"/>
        </a:p>
      </dgm:t>
    </dgm:pt>
    <dgm:pt modelId="{E726766D-496B-4B8F-A6BD-2D8146BDD97E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gm:t>
    </dgm:pt>
    <dgm:pt modelId="{4FAF6076-67C4-4718-A93F-C490947D5EF9}" type="parTrans" cxnId="{E1CF50E5-2A10-4756-8A87-8AA1D8462B7F}">
      <dgm:prSet/>
      <dgm:spPr/>
      <dgm:t>
        <a:bodyPr/>
        <a:lstStyle/>
        <a:p>
          <a:endParaRPr lang="en-US"/>
        </a:p>
      </dgm:t>
    </dgm:pt>
    <dgm:pt modelId="{686B9706-50BA-4228-BD7C-811697B5EC32}" type="sibTrans" cxnId="{E1CF50E5-2A10-4756-8A87-8AA1D8462B7F}">
      <dgm:prSet/>
      <dgm:spPr/>
      <dgm:t>
        <a:bodyPr/>
        <a:lstStyle/>
        <a:p>
          <a:endParaRPr lang="en-US"/>
        </a:p>
      </dgm:t>
    </dgm:pt>
    <dgm:pt modelId="{9EAF4C0C-1E02-411F-A252-DA877E629DFE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gm:t>
    </dgm:pt>
    <dgm:pt modelId="{53BC266C-9C21-4260-935E-8FD57C9C5F11}" type="parTrans" cxnId="{E3C5B4E1-398F-4C7A-9C91-B6C633F66F6E}">
      <dgm:prSet/>
      <dgm:spPr/>
      <dgm:t>
        <a:bodyPr/>
        <a:lstStyle/>
        <a:p>
          <a:endParaRPr lang="en-US"/>
        </a:p>
      </dgm:t>
    </dgm:pt>
    <dgm:pt modelId="{F9E933B4-4F2F-40AD-83D9-9C7E111DEF83}" type="sibTrans" cxnId="{E3C5B4E1-398F-4C7A-9C91-B6C633F66F6E}">
      <dgm:prSet/>
      <dgm:spPr/>
      <dgm:t>
        <a:bodyPr/>
        <a:lstStyle/>
        <a:p>
          <a:endParaRPr lang="en-US"/>
        </a:p>
      </dgm:t>
    </dgm:pt>
    <dgm:pt modelId="{A6FFD5DC-90C2-4D99-ADE4-017521944118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gm:t>
    </dgm:pt>
    <dgm:pt modelId="{A9CE3C8F-2366-4037-9EB5-B46E7C324E54}" type="parTrans" cxnId="{47224B20-BC09-4C9A-B63E-4BAA00459346}">
      <dgm:prSet/>
      <dgm:spPr/>
      <dgm:t>
        <a:bodyPr/>
        <a:lstStyle/>
        <a:p>
          <a:endParaRPr lang="en-US"/>
        </a:p>
      </dgm:t>
    </dgm:pt>
    <dgm:pt modelId="{D4DEDA19-C90E-4E3D-A294-5DC982DD5978}" type="sibTrans" cxnId="{47224B20-BC09-4C9A-B63E-4BAA00459346}">
      <dgm:prSet/>
      <dgm:spPr/>
      <dgm:t>
        <a:bodyPr/>
        <a:lstStyle/>
        <a:p>
          <a:endParaRPr lang="en-US"/>
        </a:p>
      </dgm:t>
    </dgm:pt>
    <dgm:pt modelId="{360A368D-DE63-43E0-85DB-19B1A0AD92A7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gm:t>
    </dgm:pt>
    <dgm:pt modelId="{741C75D5-A30F-4876-A97F-EB935BCBFA5A}" type="parTrans" cxnId="{CEB81AE3-86AC-4E23-8EC9-82B3D43FB912}">
      <dgm:prSet/>
      <dgm:spPr/>
      <dgm:t>
        <a:bodyPr/>
        <a:lstStyle/>
        <a:p>
          <a:endParaRPr lang="en-US"/>
        </a:p>
      </dgm:t>
    </dgm:pt>
    <dgm:pt modelId="{549B6C46-2461-462D-B54E-A49CA4197BE5}" type="sibTrans" cxnId="{CEB81AE3-86AC-4E23-8EC9-82B3D43FB912}">
      <dgm:prSet/>
      <dgm:spPr/>
      <dgm:t>
        <a:bodyPr/>
        <a:lstStyle/>
        <a:p>
          <a:endParaRPr lang="en-US"/>
        </a:p>
      </dgm:t>
    </dgm:pt>
    <dgm:pt modelId="{2CC77838-BC80-485E-BF0F-84E3CE7303E3}">
      <dgm:prSet phldrT="[Text]"/>
      <dgm:spPr>
        <a:solidFill>
          <a:srgbClr val="A71E23"/>
        </a:solidFill>
      </dgm:spPr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gm:t>
    </dgm:pt>
    <dgm:pt modelId="{CFE578A1-6D4D-4DDB-A8BD-24706E971A68}" type="parTrans" cxnId="{BAA7250C-B35C-4C15-BF85-E913F556AB4C}">
      <dgm:prSet/>
      <dgm:spPr/>
      <dgm:t>
        <a:bodyPr/>
        <a:lstStyle/>
        <a:p>
          <a:endParaRPr lang="en-US"/>
        </a:p>
      </dgm:t>
    </dgm:pt>
    <dgm:pt modelId="{965D2F51-AAEB-4475-9568-01007A00AD99}" type="sibTrans" cxnId="{BAA7250C-B35C-4C15-BF85-E913F556AB4C}">
      <dgm:prSet/>
      <dgm:spPr/>
      <dgm:t>
        <a:bodyPr/>
        <a:lstStyle/>
        <a:p>
          <a:endParaRPr lang="en-US"/>
        </a:p>
      </dgm:t>
    </dgm:pt>
    <dgm:pt modelId="{B2643F8A-F54F-4755-9DB2-5E4518478622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gm:t>
    </dgm:pt>
    <dgm:pt modelId="{9D52D47B-4FD3-4045-9EDD-621311FCF4CA}" type="parTrans" cxnId="{B8C5350B-99B6-449B-A1F3-AB649178E3F3}">
      <dgm:prSet/>
      <dgm:spPr/>
      <dgm:t>
        <a:bodyPr/>
        <a:lstStyle/>
        <a:p>
          <a:endParaRPr lang="en-US"/>
        </a:p>
      </dgm:t>
    </dgm:pt>
    <dgm:pt modelId="{0C806023-7074-4B09-8307-DB6EF2F753F5}" type="sibTrans" cxnId="{B8C5350B-99B6-449B-A1F3-AB649178E3F3}">
      <dgm:prSet/>
      <dgm:spPr/>
      <dgm:t>
        <a:bodyPr/>
        <a:lstStyle/>
        <a:p>
          <a:endParaRPr lang="en-US"/>
        </a:p>
      </dgm:t>
    </dgm:pt>
    <dgm:pt modelId="{2808770B-9D78-485F-9204-D3CC6952FB2C}">
      <dgm:prSet phldrT="[Text]"/>
      <dgm:spPr>
        <a:ln>
          <a:solidFill>
            <a:srgbClr val="A71E23"/>
          </a:solidFill>
        </a:ln>
      </dgm:spPr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gm:t>
    </dgm:pt>
    <dgm:pt modelId="{2B244597-6F32-4BA5-9488-2D786241EA1C}" type="sibTrans" cxnId="{B3AC6A20-B9B3-4E35-9556-682FA2C9AE93}">
      <dgm:prSet/>
      <dgm:spPr/>
      <dgm:t>
        <a:bodyPr/>
        <a:lstStyle/>
        <a:p>
          <a:endParaRPr lang="en-US"/>
        </a:p>
      </dgm:t>
    </dgm:pt>
    <dgm:pt modelId="{873BA773-3D15-4056-9925-7B616AD037B4}" type="parTrans" cxnId="{B3AC6A20-B9B3-4E35-9556-682FA2C9AE93}">
      <dgm:prSet/>
      <dgm:spPr/>
      <dgm:t>
        <a:bodyPr/>
        <a:lstStyle/>
        <a:p>
          <a:endParaRPr lang="en-US"/>
        </a:p>
      </dgm:t>
    </dgm:pt>
    <dgm:pt modelId="{7209DDF9-E24C-4187-B8BC-8B7ED3442A6B}" type="pres">
      <dgm:prSet presAssocID="{7DF8C0FE-3CA7-4939-82D8-095EA27B418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85EBD7-3F90-41B0-BB35-8EC10F4BDE58}" type="pres">
      <dgm:prSet presAssocID="{B0B63801-7839-48CE-B78C-762197236661}" presName="parentLin" presStyleCnt="0"/>
      <dgm:spPr/>
    </dgm:pt>
    <dgm:pt modelId="{46CE7E57-287C-4D94-8607-92F465D103C0}" type="pres">
      <dgm:prSet presAssocID="{B0B63801-7839-48CE-B78C-76219723666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B91EE77-9927-419B-82CF-E4AC93F1C431}" type="pres">
      <dgm:prSet presAssocID="{B0B63801-7839-48CE-B78C-76219723666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7C4A9-8E02-4F34-B5A8-DAAE089F0A55}" type="pres">
      <dgm:prSet presAssocID="{B0B63801-7839-48CE-B78C-762197236661}" presName="negativeSpace" presStyleCnt="0"/>
      <dgm:spPr/>
    </dgm:pt>
    <dgm:pt modelId="{4971190B-E5AC-421D-BC1F-966EAC3B7862}" type="pres">
      <dgm:prSet presAssocID="{B0B63801-7839-48CE-B78C-76219723666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15647-DD5D-4945-948F-0781DF90F5ED}" type="pres">
      <dgm:prSet presAssocID="{B07A8071-3ACF-4E94-B617-F5651F6111AC}" presName="spaceBetweenRectangles" presStyleCnt="0"/>
      <dgm:spPr/>
    </dgm:pt>
    <dgm:pt modelId="{BEBB36F8-1C1F-46AB-B7F1-E881BFAC112D}" type="pres">
      <dgm:prSet presAssocID="{E726766D-496B-4B8F-A6BD-2D8146BDD97E}" presName="parentLin" presStyleCnt="0"/>
      <dgm:spPr/>
    </dgm:pt>
    <dgm:pt modelId="{0F3AC3E1-227F-4C4F-90BB-E92BB2FAA6B4}" type="pres">
      <dgm:prSet presAssocID="{E726766D-496B-4B8F-A6BD-2D8146BDD97E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64FA7C5-52BF-422D-9A1B-A983222D6D95}" type="pres">
      <dgm:prSet presAssocID="{E726766D-496B-4B8F-A6BD-2D8146BDD97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9A9B6-8724-4BA0-B673-62679EA44A96}" type="pres">
      <dgm:prSet presAssocID="{E726766D-496B-4B8F-A6BD-2D8146BDD97E}" presName="negativeSpace" presStyleCnt="0"/>
      <dgm:spPr/>
    </dgm:pt>
    <dgm:pt modelId="{729C48C1-91BA-42C1-BCB0-C48D014DE2E8}" type="pres">
      <dgm:prSet presAssocID="{E726766D-496B-4B8F-A6BD-2D8146BDD97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39EDA4-F254-48A7-A2DE-42F9CAB542ED}" type="pres">
      <dgm:prSet presAssocID="{686B9706-50BA-4228-BD7C-811697B5EC32}" presName="spaceBetweenRectangles" presStyleCnt="0"/>
      <dgm:spPr/>
    </dgm:pt>
    <dgm:pt modelId="{A6CA3A17-2D07-4F3F-97D6-FB125A88F3CC}" type="pres">
      <dgm:prSet presAssocID="{A6FFD5DC-90C2-4D99-ADE4-017521944118}" presName="parentLin" presStyleCnt="0"/>
      <dgm:spPr/>
    </dgm:pt>
    <dgm:pt modelId="{B7F0B49D-31F5-4D6C-8724-7AE068046A42}" type="pres">
      <dgm:prSet presAssocID="{A6FFD5DC-90C2-4D99-ADE4-017521944118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15637CB-304F-41EA-B23E-92D30F907579}" type="pres">
      <dgm:prSet presAssocID="{A6FFD5DC-90C2-4D99-ADE4-01752194411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B331E-D8C2-46A4-9505-4C2F3E54D72E}" type="pres">
      <dgm:prSet presAssocID="{A6FFD5DC-90C2-4D99-ADE4-017521944118}" presName="negativeSpace" presStyleCnt="0"/>
      <dgm:spPr/>
    </dgm:pt>
    <dgm:pt modelId="{CDA66B6D-46CD-4E1A-96E2-680B0AD5E4FE}" type="pres">
      <dgm:prSet presAssocID="{A6FFD5DC-90C2-4D99-ADE4-01752194411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E5AF-6358-40E6-AE1A-AC27E75E5ED9}" type="pres">
      <dgm:prSet presAssocID="{D4DEDA19-C90E-4E3D-A294-5DC982DD5978}" presName="spaceBetweenRectangles" presStyleCnt="0"/>
      <dgm:spPr/>
    </dgm:pt>
    <dgm:pt modelId="{A7F018A6-DE84-4DAB-999C-455E6ACA9DA0}" type="pres">
      <dgm:prSet presAssocID="{2CC77838-BC80-485E-BF0F-84E3CE7303E3}" presName="parentLin" presStyleCnt="0"/>
      <dgm:spPr/>
    </dgm:pt>
    <dgm:pt modelId="{F8CD5E82-4332-4C58-99D0-1D4D80300C23}" type="pres">
      <dgm:prSet presAssocID="{2CC77838-BC80-485E-BF0F-84E3CE7303E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909E725-D5C9-475F-83E6-80010E98C8C7}" type="pres">
      <dgm:prSet presAssocID="{2CC77838-BC80-485E-BF0F-84E3CE7303E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FEFBD-2D91-4A8B-814F-3DFAB0809C7E}" type="pres">
      <dgm:prSet presAssocID="{2CC77838-BC80-485E-BF0F-84E3CE7303E3}" presName="negativeSpace" presStyleCnt="0"/>
      <dgm:spPr/>
    </dgm:pt>
    <dgm:pt modelId="{148598B6-DEAC-4302-8063-D47F1CF46846}" type="pres">
      <dgm:prSet presAssocID="{2CC77838-BC80-485E-BF0F-84E3CE7303E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B81AE3-86AC-4E23-8EC9-82B3D43FB912}" srcId="{A6FFD5DC-90C2-4D99-ADE4-017521944118}" destId="{360A368D-DE63-43E0-85DB-19B1A0AD92A7}" srcOrd="0" destOrd="0" parTransId="{741C75D5-A30F-4876-A97F-EB935BCBFA5A}" sibTransId="{549B6C46-2461-462D-B54E-A49CA4197BE5}"/>
    <dgm:cxn modelId="{7CF3539E-BFE6-4172-8BE0-56742E6FFB7B}" type="presOf" srcId="{2808770B-9D78-485F-9204-D3CC6952FB2C}" destId="{729C48C1-91BA-42C1-BCB0-C48D014DE2E8}" srcOrd="0" destOrd="0" presId="urn:microsoft.com/office/officeart/2005/8/layout/list1"/>
    <dgm:cxn modelId="{F0BC4821-6AD7-45C7-84E7-AD55BD1F924C}" type="presOf" srcId="{B2643F8A-F54F-4755-9DB2-5E4518478622}" destId="{148598B6-DEAC-4302-8063-D47F1CF46846}" srcOrd="0" destOrd="0" presId="urn:microsoft.com/office/officeart/2005/8/layout/list1"/>
    <dgm:cxn modelId="{7C1A61D1-244D-404C-845C-BA063087D96E}" type="presOf" srcId="{E726766D-496B-4B8F-A6BD-2D8146BDD97E}" destId="{0F3AC3E1-227F-4C4F-90BB-E92BB2FAA6B4}" srcOrd="0" destOrd="0" presId="urn:microsoft.com/office/officeart/2005/8/layout/list1"/>
    <dgm:cxn modelId="{B3AC6A20-B9B3-4E35-9556-682FA2C9AE93}" srcId="{E726766D-496B-4B8F-A6BD-2D8146BDD97E}" destId="{2808770B-9D78-485F-9204-D3CC6952FB2C}" srcOrd="0" destOrd="0" parTransId="{873BA773-3D15-4056-9925-7B616AD037B4}" sibTransId="{2B244597-6F32-4BA5-9488-2D786241EA1C}"/>
    <dgm:cxn modelId="{39F3B6DB-83C4-4233-AA57-0A65F4094D86}" type="presOf" srcId="{B0B63801-7839-48CE-B78C-762197236661}" destId="{DB91EE77-9927-419B-82CF-E4AC93F1C431}" srcOrd="1" destOrd="0" presId="urn:microsoft.com/office/officeart/2005/8/layout/list1"/>
    <dgm:cxn modelId="{E1CF50E5-2A10-4756-8A87-8AA1D8462B7F}" srcId="{7DF8C0FE-3CA7-4939-82D8-095EA27B418A}" destId="{E726766D-496B-4B8F-A6BD-2D8146BDD97E}" srcOrd="1" destOrd="0" parTransId="{4FAF6076-67C4-4718-A93F-C490947D5EF9}" sibTransId="{686B9706-50BA-4228-BD7C-811697B5EC32}"/>
    <dgm:cxn modelId="{FEC6126B-A942-448D-A062-A07C1639A7E4}" type="presOf" srcId="{2CC77838-BC80-485E-BF0F-84E3CE7303E3}" destId="{F8CD5E82-4332-4C58-99D0-1D4D80300C23}" srcOrd="0" destOrd="0" presId="urn:microsoft.com/office/officeart/2005/8/layout/list1"/>
    <dgm:cxn modelId="{F91197C0-DF6B-4A47-B57E-1B88CBA18935}" type="presOf" srcId="{2CC77838-BC80-485E-BF0F-84E3CE7303E3}" destId="{1909E725-D5C9-475F-83E6-80010E98C8C7}" srcOrd="1" destOrd="0" presId="urn:microsoft.com/office/officeart/2005/8/layout/list1"/>
    <dgm:cxn modelId="{47224B20-BC09-4C9A-B63E-4BAA00459346}" srcId="{7DF8C0FE-3CA7-4939-82D8-095EA27B418A}" destId="{A6FFD5DC-90C2-4D99-ADE4-017521944118}" srcOrd="2" destOrd="0" parTransId="{A9CE3C8F-2366-4037-9EB5-B46E7C324E54}" sibTransId="{D4DEDA19-C90E-4E3D-A294-5DC982DD5978}"/>
    <dgm:cxn modelId="{F907D71E-EE0A-469E-814C-CC3765163408}" srcId="{7DF8C0FE-3CA7-4939-82D8-095EA27B418A}" destId="{B0B63801-7839-48CE-B78C-762197236661}" srcOrd="0" destOrd="0" parTransId="{9DBF8F47-47DF-4552-9127-7F4BAF8491DE}" sibTransId="{B07A8071-3ACF-4E94-B617-F5651F6111AC}"/>
    <dgm:cxn modelId="{2F9B88D7-B322-4DC5-B892-304D665CE19D}" type="presOf" srcId="{9EAF4C0C-1E02-411F-A252-DA877E629DFE}" destId="{4971190B-E5AC-421D-BC1F-966EAC3B7862}" srcOrd="0" destOrd="0" presId="urn:microsoft.com/office/officeart/2005/8/layout/list1"/>
    <dgm:cxn modelId="{48ED98B2-71A8-4728-9B18-7F7D7AD7DFCA}" type="presOf" srcId="{A6FFD5DC-90C2-4D99-ADE4-017521944118}" destId="{A15637CB-304F-41EA-B23E-92D30F907579}" srcOrd="1" destOrd="0" presId="urn:microsoft.com/office/officeart/2005/8/layout/list1"/>
    <dgm:cxn modelId="{4060F6DD-3259-43F5-8584-7FE4CCAA29C0}" type="presOf" srcId="{E726766D-496B-4B8F-A6BD-2D8146BDD97E}" destId="{164FA7C5-52BF-422D-9A1B-A983222D6D95}" srcOrd="1" destOrd="0" presId="urn:microsoft.com/office/officeart/2005/8/layout/list1"/>
    <dgm:cxn modelId="{E5B6656D-81A5-4980-81F0-4C67C17314C5}" type="presOf" srcId="{7DF8C0FE-3CA7-4939-82D8-095EA27B418A}" destId="{7209DDF9-E24C-4187-B8BC-8B7ED3442A6B}" srcOrd="0" destOrd="0" presId="urn:microsoft.com/office/officeart/2005/8/layout/list1"/>
    <dgm:cxn modelId="{BAA7250C-B35C-4C15-BF85-E913F556AB4C}" srcId="{7DF8C0FE-3CA7-4939-82D8-095EA27B418A}" destId="{2CC77838-BC80-485E-BF0F-84E3CE7303E3}" srcOrd="3" destOrd="0" parTransId="{CFE578A1-6D4D-4DDB-A8BD-24706E971A68}" sibTransId="{965D2F51-AAEB-4475-9568-01007A00AD99}"/>
    <dgm:cxn modelId="{697F0901-F1E3-4274-93F9-2993E818FB36}" type="presOf" srcId="{360A368D-DE63-43E0-85DB-19B1A0AD92A7}" destId="{CDA66B6D-46CD-4E1A-96E2-680B0AD5E4FE}" srcOrd="0" destOrd="0" presId="urn:microsoft.com/office/officeart/2005/8/layout/list1"/>
    <dgm:cxn modelId="{729B84D5-D55D-4E10-8EC8-D606731532F5}" type="presOf" srcId="{A6FFD5DC-90C2-4D99-ADE4-017521944118}" destId="{B7F0B49D-31F5-4D6C-8724-7AE068046A42}" srcOrd="0" destOrd="0" presId="urn:microsoft.com/office/officeart/2005/8/layout/list1"/>
    <dgm:cxn modelId="{31CE10E9-E17F-421B-984C-468565507DA3}" type="presOf" srcId="{B0B63801-7839-48CE-B78C-762197236661}" destId="{46CE7E57-287C-4D94-8607-92F465D103C0}" srcOrd="0" destOrd="0" presId="urn:microsoft.com/office/officeart/2005/8/layout/list1"/>
    <dgm:cxn modelId="{B8C5350B-99B6-449B-A1F3-AB649178E3F3}" srcId="{2CC77838-BC80-485E-BF0F-84E3CE7303E3}" destId="{B2643F8A-F54F-4755-9DB2-5E4518478622}" srcOrd="0" destOrd="0" parTransId="{9D52D47B-4FD3-4045-9EDD-621311FCF4CA}" sibTransId="{0C806023-7074-4B09-8307-DB6EF2F753F5}"/>
    <dgm:cxn modelId="{E3C5B4E1-398F-4C7A-9C91-B6C633F66F6E}" srcId="{B0B63801-7839-48CE-B78C-762197236661}" destId="{9EAF4C0C-1E02-411F-A252-DA877E629DFE}" srcOrd="0" destOrd="0" parTransId="{53BC266C-9C21-4260-935E-8FD57C9C5F11}" sibTransId="{F9E933B4-4F2F-40AD-83D9-9C7E111DEF83}"/>
    <dgm:cxn modelId="{F6650C64-1BA8-4C22-B410-B4BA90DE51B2}" type="presParOf" srcId="{7209DDF9-E24C-4187-B8BC-8B7ED3442A6B}" destId="{1685EBD7-3F90-41B0-BB35-8EC10F4BDE58}" srcOrd="0" destOrd="0" presId="urn:microsoft.com/office/officeart/2005/8/layout/list1"/>
    <dgm:cxn modelId="{CE3F0E58-B230-4DB8-8820-1A111392B8B1}" type="presParOf" srcId="{1685EBD7-3F90-41B0-BB35-8EC10F4BDE58}" destId="{46CE7E57-287C-4D94-8607-92F465D103C0}" srcOrd="0" destOrd="0" presId="urn:microsoft.com/office/officeart/2005/8/layout/list1"/>
    <dgm:cxn modelId="{78F3FE3B-7240-4D93-ABCB-2586E8B56C4C}" type="presParOf" srcId="{1685EBD7-3F90-41B0-BB35-8EC10F4BDE58}" destId="{DB91EE77-9927-419B-82CF-E4AC93F1C431}" srcOrd="1" destOrd="0" presId="urn:microsoft.com/office/officeart/2005/8/layout/list1"/>
    <dgm:cxn modelId="{1A3FBDEF-9DC9-49E6-A20F-BF5298F1D627}" type="presParOf" srcId="{7209DDF9-E24C-4187-B8BC-8B7ED3442A6B}" destId="{2EB7C4A9-8E02-4F34-B5A8-DAAE089F0A55}" srcOrd="1" destOrd="0" presId="urn:microsoft.com/office/officeart/2005/8/layout/list1"/>
    <dgm:cxn modelId="{002E2105-F507-47D6-97FA-4C0E508058CB}" type="presParOf" srcId="{7209DDF9-E24C-4187-B8BC-8B7ED3442A6B}" destId="{4971190B-E5AC-421D-BC1F-966EAC3B7862}" srcOrd="2" destOrd="0" presId="urn:microsoft.com/office/officeart/2005/8/layout/list1"/>
    <dgm:cxn modelId="{D491ADC5-8BB4-40F7-877B-0D4A1D5C3F12}" type="presParOf" srcId="{7209DDF9-E24C-4187-B8BC-8B7ED3442A6B}" destId="{7F815647-DD5D-4945-948F-0781DF90F5ED}" srcOrd="3" destOrd="0" presId="urn:microsoft.com/office/officeart/2005/8/layout/list1"/>
    <dgm:cxn modelId="{63F8A351-81E1-4EF4-8127-1F569A7066EA}" type="presParOf" srcId="{7209DDF9-E24C-4187-B8BC-8B7ED3442A6B}" destId="{BEBB36F8-1C1F-46AB-B7F1-E881BFAC112D}" srcOrd="4" destOrd="0" presId="urn:microsoft.com/office/officeart/2005/8/layout/list1"/>
    <dgm:cxn modelId="{41EA2515-7C33-46FD-BE36-920DD2EDAA58}" type="presParOf" srcId="{BEBB36F8-1C1F-46AB-B7F1-E881BFAC112D}" destId="{0F3AC3E1-227F-4C4F-90BB-E92BB2FAA6B4}" srcOrd="0" destOrd="0" presId="urn:microsoft.com/office/officeart/2005/8/layout/list1"/>
    <dgm:cxn modelId="{4879C770-E830-44F6-92DE-05C22CA70F90}" type="presParOf" srcId="{BEBB36F8-1C1F-46AB-B7F1-E881BFAC112D}" destId="{164FA7C5-52BF-422D-9A1B-A983222D6D95}" srcOrd="1" destOrd="0" presId="urn:microsoft.com/office/officeart/2005/8/layout/list1"/>
    <dgm:cxn modelId="{FBB62615-BAB1-4196-B030-E365D0F48E2A}" type="presParOf" srcId="{7209DDF9-E24C-4187-B8BC-8B7ED3442A6B}" destId="{36F9A9B6-8724-4BA0-B673-62679EA44A96}" srcOrd="5" destOrd="0" presId="urn:microsoft.com/office/officeart/2005/8/layout/list1"/>
    <dgm:cxn modelId="{5A143217-8E7F-4C0D-A14D-5702A57A8CCA}" type="presParOf" srcId="{7209DDF9-E24C-4187-B8BC-8B7ED3442A6B}" destId="{729C48C1-91BA-42C1-BCB0-C48D014DE2E8}" srcOrd="6" destOrd="0" presId="urn:microsoft.com/office/officeart/2005/8/layout/list1"/>
    <dgm:cxn modelId="{53A8E826-AAFC-44CC-ADCA-C12F733F1FD4}" type="presParOf" srcId="{7209DDF9-E24C-4187-B8BC-8B7ED3442A6B}" destId="{CC39EDA4-F254-48A7-A2DE-42F9CAB542ED}" srcOrd="7" destOrd="0" presId="urn:microsoft.com/office/officeart/2005/8/layout/list1"/>
    <dgm:cxn modelId="{B1ADC12C-08AD-49C0-8673-D1E953DFC74E}" type="presParOf" srcId="{7209DDF9-E24C-4187-B8BC-8B7ED3442A6B}" destId="{A6CA3A17-2D07-4F3F-97D6-FB125A88F3CC}" srcOrd="8" destOrd="0" presId="urn:microsoft.com/office/officeart/2005/8/layout/list1"/>
    <dgm:cxn modelId="{E7A6D42A-FE94-408A-B19C-0763BE923B63}" type="presParOf" srcId="{A6CA3A17-2D07-4F3F-97D6-FB125A88F3CC}" destId="{B7F0B49D-31F5-4D6C-8724-7AE068046A42}" srcOrd="0" destOrd="0" presId="urn:microsoft.com/office/officeart/2005/8/layout/list1"/>
    <dgm:cxn modelId="{A3E5DC59-56F0-4747-BD17-9CF99F7EE2AF}" type="presParOf" srcId="{A6CA3A17-2D07-4F3F-97D6-FB125A88F3CC}" destId="{A15637CB-304F-41EA-B23E-92D30F907579}" srcOrd="1" destOrd="0" presId="urn:microsoft.com/office/officeart/2005/8/layout/list1"/>
    <dgm:cxn modelId="{A214E975-BA32-4148-A4AF-F9EB1607F964}" type="presParOf" srcId="{7209DDF9-E24C-4187-B8BC-8B7ED3442A6B}" destId="{EE5B331E-D8C2-46A4-9505-4C2F3E54D72E}" srcOrd="9" destOrd="0" presId="urn:microsoft.com/office/officeart/2005/8/layout/list1"/>
    <dgm:cxn modelId="{67E59797-85EC-40AC-A68E-DAF6994E9E0D}" type="presParOf" srcId="{7209DDF9-E24C-4187-B8BC-8B7ED3442A6B}" destId="{CDA66B6D-46CD-4E1A-96E2-680B0AD5E4FE}" srcOrd="10" destOrd="0" presId="urn:microsoft.com/office/officeart/2005/8/layout/list1"/>
    <dgm:cxn modelId="{D8B8BC90-05FA-4B70-9AAA-5F0852425B4E}" type="presParOf" srcId="{7209DDF9-E24C-4187-B8BC-8B7ED3442A6B}" destId="{6279E5AF-6358-40E6-AE1A-AC27E75E5ED9}" srcOrd="11" destOrd="0" presId="urn:microsoft.com/office/officeart/2005/8/layout/list1"/>
    <dgm:cxn modelId="{45F305D2-ADF8-40B0-A6D7-CCCE462EB8D7}" type="presParOf" srcId="{7209DDF9-E24C-4187-B8BC-8B7ED3442A6B}" destId="{A7F018A6-DE84-4DAB-999C-455E6ACA9DA0}" srcOrd="12" destOrd="0" presId="urn:microsoft.com/office/officeart/2005/8/layout/list1"/>
    <dgm:cxn modelId="{C781D29B-D131-416D-B094-64E5820B3A62}" type="presParOf" srcId="{A7F018A6-DE84-4DAB-999C-455E6ACA9DA0}" destId="{F8CD5E82-4332-4C58-99D0-1D4D80300C23}" srcOrd="0" destOrd="0" presId="urn:microsoft.com/office/officeart/2005/8/layout/list1"/>
    <dgm:cxn modelId="{A9C8FB55-CDB0-48D9-B43E-E65E6180CF63}" type="presParOf" srcId="{A7F018A6-DE84-4DAB-999C-455E6ACA9DA0}" destId="{1909E725-D5C9-475F-83E6-80010E98C8C7}" srcOrd="1" destOrd="0" presId="urn:microsoft.com/office/officeart/2005/8/layout/list1"/>
    <dgm:cxn modelId="{B6FEE967-B230-4724-9DD2-ABE0E9C0B753}" type="presParOf" srcId="{7209DDF9-E24C-4187-B8BC-8B7ED3442A6B}" destId="{B1CFEFBD-2D91-4A8B-814F-3DFAB0809C7E}" srcOrd="13" destOrd="0" presId="urn:microsoft.com/office/officeart/2005/8/layout/list1"/>
    <dgm:cxn modelId="{9E96BF02-A6BE-49DC-A065-E3B2F360FA61}" type="presParOf" srcId="{7209DDF9-E24C-4187-B8BC-8B7ED3442A6B}" destId="{148598B6-DEAC-4302-8063-D47F1CF4684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56225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Performing antibiotic timeouts</a:t>
          </a:r>
        </a:p>
      </dsp:txBody>
      <dsp:txXfrm>
        <a:off x="0" y="562253"/>
        <a:ext cx="10653253" cy="595350"/>
      </dsp:txXfrm>
    </dsp:sp>
    <dsp:sp modelId="{DB91EE77-9927-419B-82CF-E4AC93F1C431}">
      <dsp:nvSpPr>
        <dsp:cNvPr id="0" name=""/>
        <dsp:cNvSpPr/>
      </dsp:nvSpPr>
      <dsp:spPr>
        <a:xfrm>
          <a:off x="532662" y="35561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Reassess the need for antibiotics daily</a:t>
          </a:r>
        </a:p>
      </dsp:txBody>
      <dsp:txXfrm>
        <a:off x="552837" y="375788"/>
        <a:ext cx="7416927" cy="372930"/>
      </dsp:txXfrm>
    </dsp:sp>
    <dsp:sp modelId="{729C48C1-91BA-42C1-BCB0-C48D014DE2E8}">
      <dsp:nvSpPr>
        <dsp:cNvPr id="0" name=""/>
        <dsp:cNvSpPr/>
      </dsp:nvSpPr>
      <dsp:spPr>
        <a:xfrm>
          <a:off x="0" y="143984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Changing from piperacillin/tazobactam to sulfamethoxazole/trimethoprim for a sensitive </a:t>
          </a:r>
          <a:r>
            <a:rPr lang="en-US" sz="1400" i="1" kern="1200" dirty="0">
              <a:latin typeface="Verdana" panose="020B0604030504040204" pitchFamily="34" charset="0"/>
              <a:ea typeface="Verdana" panose="020B0604030504040204" pitchFamily="34" charset="0"/>
            </a:rPr>
            <a:t>E. coli </a:t>
          </a:r>
          <a:r>
            <a:rPr lang="en-US" sz="1400" i="0" kern="1200" dirty="0">
              <a:latin typeface="Verdana" panose="020B0604030504040204" pitchFamily="34" charset="0"/>
              <a:ea typeface="Verdana" panose="020B0604030504040204" pitchFamily="34" charset="0"/>
            </a:rPr>
            <a:t>UTI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1439843"/>
        <a:ext cx="10653253" cy="595350"/>
      </dsp:txXfrm>
    </dsp:sp>
    <dsp:sp modelId="{164FA7C5-52BF-422D-9A1B-A983222D6D95}">
      <dsp:nvSpPr>
        <dsp:cNvPr id="0" name=""/>
        <dsp:cNvSpPr/>
      </dsp:nvSpPr>
      <dsp:spPr>
        <a:xfrm>
          <a:off x="532662" y="123320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De-escalate broad spectrum antibiotics when not needed</a:t>
          </a:r>
        </a:p>
      </dsp:txBody>
      <dsp:txXfrm>
        <a:off x="552837" y="1253378"/>
        <a:ext cx="7416927" cy="372930"/>
      </dsp:txXfrm>
    </dsp:sp>
    <dsp:sp modelId="{CDA66B6D-46CD-4E1A-96E2-680B0AD5E4FE}">
      <dsp:nvSpPr>
        <dsp:cNvPr id="0" name=""/>
        <dsp:cNvSpPr/>
      </dsp:nvSpPr>
      <dsp:spPr>
        <a:xfrm>
          <a:off x="0" y="231743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Prescribe only 5-7 days of antibiotics for community-acquired bacterial pneumonia</a:t>
          </a:r>
        </a:p>
      </dsp:txBody>
      <dsp:txXfrm>
        <a:off x="0" y="2317433"/>
        <a:ext cx="10653253" cy="595350"/>
      </dsp:txXfrm>
    </dsp:sp>
    <dsp:sp modelId="{A15637CB-304F-41EA-B23E-92D30F907579}">
      <dsp:nvSpPr>
        <dsp:cNvPr id="0" name=""/>
        <dsp:cNvSpPr/>
      </dsp:nvSpPr>
      <dsp:spPr>
        <a:xfrm>
          <a:off x="532662" y="211079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Follow evidence-based recommendations for duration of therapy</a:t>
          </a:r>
        </a:p>
      </dsp:txBody>
      <dsp:txXfrm>
        <a:off x="552837" y="2130968"/>
        <a:ext cx="7416927" cy="372930"/>
      </dsp:txXfrm>
    </dsp:sp>
    <dsp:sp modelId="{148598B6-DEAC-4302-8063-D47F1CF46846}">
      <dsp:nvSpPr>
        <dsp:cNvPr id="0" name=""/>
        <dsp:cNvSpPr/>
      </dsp:nvSpPr>
      <dsp:spPr>
        <a:xfrm>
          <a:off x="0" y="3195023"/>
          <a:ext cx="10653253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811" tIns="291592" rIns="826811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Verdana" panose="020B0604030504040204" pitchFamily="34" charset="0"/>
              <a:ea typeface="Verdana" panose="020B0604030504040204" pitchFamily="34" charset="0"/>
            </a:rPr>
            <a:t>For example, bacteriuria does not require treatment in most asymptomatic persons</a:t>
          </a:r>
        </a:p>
      </dsp:txBody>
      <dsp:txXfrm>
        <a:off x="0" y="3195023"/>
        <a:ext cx="10653253" cy="595350"/>
      </dsp:txXfrm>
    </dsp:sp>
    <dsp:sp modelId="{1909E725-D5C9-475F-83E6-80010E98C8C7}">
      <dsp:nvSpPr>
        <dsp:cNvPr id="0" name=""/>
        <dsp:cNvSpPr/>
      </dsp:nvSpPr>
      <dsp:spPr>
        <a:xfrm>
          <a:off x="532662" y="2988383"/>
          <a:ext cx="7457277" cy="41328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67" tIns="0" rIns="2818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Avoid antibiotics when there is no infection</a:t>
          </a:r>
        </a:p>
      </dsp:txBody>
      <dsp:txXfrm>
        <a:off x="552837" y="3008558"/>
        <a:ext cx="7416927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34803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Obtain cultures before starting antibiotics</a:t>
          </a:r>
        </a:p>
      </dsp:txBody>
      <dsp:txXfrm>
        <a:off x="0" y="348031"/>
        <a:ext cx="10557560" cy="637875"/>
      </dsp:txXfrm>
    </dsp:sp>
    <dsp:sp modelId="{DB91EE77-9927-419B-82CF-E4AC93F1C431}">
      <dsp:nvSpPr>
        <dsp:cNvPr id="0" name=""/>
        <dsp:cNvSpPr/>
      </dsp:nvSpPr>
      <dsp:spPr>
        <a:xfrm>
          <a:off x="527878" y="12663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Early and appropriate cultures</a:t>
          </a:r>
        </a:p>
      </dsp:txBody>
      <dsp:txXfrm>
        <a:off x="549494" y="148247"/>
        <a:ext cx="7347060" cy="399568"/>
      </dsp:txXfrm>
    </dsp:sp>
    <dsp:sp modelId="{729C48C1-91BA-42C1-BCB0-C48D014DE2E8}">
      <dsp:nvSpPr>
        <dsp:cNvPr id="0" name=""/>
        <dsp:cNvSpPr/>
      </dsp:nvSpPr>
      <dsp:spPr>
        <a:xfrm>
          <a:off x="0" y="1288306"/>
          <a:ext cx="1055756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Review clinical and laboratory renal function results, drug levels, and preliminary/final microbiology results.</a:t>
          </a:r>
        </a:p>
      </dsp:txBody>
      <dsp:txXfrm>
        <a:off x="0" y="1288306"/>
        <a:ext cx="10557560" cy="850500"/>
      </dsp:txXfrm>
    </dsp:sp>
    <dsp:sp modelId="{164FA7C5-52BF-422D-9A1B-A983222D6D95}">
      <dsp:nvSpPr>
        <dsp:cNvPr id="0" name=""/>
        <dsp:cNvSpPr/>
      </dsp:nvSpPr>
      <dsp:spPr>
        <a:xfrm>
          <a:off x="527878" y="10669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Antibiotic dosing, culture reporting, and de-escalation</a:t>
          </a:r>
        </a:p>
      </dsp:txBody>
      <dsp:txXfrm>
        <a:off x="549494" y="1088522"/>
        <a:ext cx="7347060" cy="399568"/>
      </dsp:txXfrm>
    </dsp:sp>
    <dsp:sp modelId="{CDA66B6D-46CD-4E1A-96E2-680B0AD5E4FE}">
      <dsp:nvSpPr>
        <dsp:cNvPr id="0" name=""/>
        <dsp:cNvSpPr/>
      </dsp:nvSpPr>
      <dsp:spPr>
        <a:xfrm>
          <a:off x="0" y="2441206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Monitor and report to the physician and pharmacist any adverse events including diarrhea.</a:t>
          </a:r>
        </a:p>
      </dsp:txBody>
      <dsp:txXfrm>
        <a:off x="0" y="2441206"/>
        <a:ext cx="10557560" cy="637875"/>
      </dsp:txXfrm>
    </dsp:sp>
    <dsp:sp modelId="{A15637CB-304F-41EA-B23E-92D30F907579}">
      <dsp:nvSpPr>
        <dsp:cNvPr id="0" name=""/>
        <dsp:cNvSpPr/>
      </dsp:nvSpPr>
      <dsp:spPr>
        <a:xfrm>
          <a:off x="527878" y="2219806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Adverse events</a:t>
          </a:r>
        </a:p>
      </dsp:txBody>
      <dsp:txXfrm>
        <a:off x="549494" y="2241422"/>
        <a:ext cx="7347060" cy="399568"/>
      </dsp:txXfrm>
    </dsp:sp>
    <dsp:sp modelId="{148598B6-DEAC-4302-8063-D47F1CF46846}">
      <dsp:nvSpPr>
        <dsp:cNvPr id="0" name=""/>
        <dsp:cNvSpPr/>
      </dsp:nvSpPr>
      <dsp:spPr>
        <a:xfrm>
          <a:off x="0" y="3381481"/>
          <a:ext cx="1055756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384" tIns="312420" rIns="81938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the patient and family, and perform discharge teaching</a:t>
          </a:r>
        </a:p>
      </dsp:txBody>
      <dsp:txXfrm>
        <a:off x="0" y="3381481"/>
        <a:ext cx="10557560" cy="637875"/>
      </dsp:txXfrm>
    </dsp:sp>
    <dsp:sp modelId="{1909E725-D5C9-475F-83E6-80010E98C8C7}">
      <dsp:nvSpPr>
        <dsp:cNvPr id="0" name=""/>
        <dsp:cNvSpPr/>
      </dsp:nvSpPr>
      <dsp:spPr>
        <a:xfrm>
          <a:off x="527878" y="3160081"/>
          <a:ext cx="7390292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35" tIns="0" rIns="27933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education, medication reconciliation</a:t>
          </a:r>
        </a:p>
      </dsp:txBody>
      <dsp:txXfrm>
        <a:off x="549494" y="3181697"/>
        <a:ext cx="7347060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1190B-E5AC-421D-BC1F-966EAC3B7862}">
      <dsp:nvSpPr>
        <dsp:cNvPr id="0" name=""/>
        <dsp:cNvSpPr/>
      </dsp:nvSpPr>
      <dsp:spPr>
        <a:xfrm>
          <a:off x="0" y="45434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Clarify allergy histories, perform medication histories and review medication reconciliation</a:t>
          </a:r>
        </a:p>
      </dsp:txBody>
      <dsp:txXfrm>
        <a:off x="0" y="454343"/>
        <a:ext cx="10546887" cy="637875"/>
      </dsp:txXfrm>
    </dsp:sp>
    <dsp:sp modelId="{DB91EE77-9927-419B-82CF-E4AC93F1C431}">
      <dsp:nvSpPr>
        <dsp:cNvPr id="0" name=""/>
        <dsp:cNvSpPr/>
      </dsp:nvSpPr>
      <dsp:spPr>
        <a:xfrm>
          <a:off x="527344" y="23294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Accurate antibiotic allergy and medication history</a:t>
          </a:r>
        </a:p>
      </dsp:txBody>
      <dsp:txXfrm>
        <a:off x="548960" y="254559"/>
        <a:ext cx="7339588" cy="399568"/>
      </dsp:txXfrm>
    </dsp:sp>
    <dsp:sp modelId="{729C48C1-91BA-42C1-BCB0-C48D014DE2E8}">
      <dsp:nvSpPr>
        <dsp:cNvPr id="0" name=""/>
        <dsp:cNvSpPr/>
      </dsp:nvSpPr>
      <dsp:spPr>
        <a:xfrm>
          <a:off x="0" y="139461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Perform pharmacokinetic monitoring and drug/dose/frequency adjustments</a:t>
          </a:r>
        </a:p>
      </dsp:txBody>
      <dsp:txXfrm>
        <a:off x="0" y="1394618"/>
        <a:ext cx="10546887" cy="637875"/>
      </dsp:txXfrm>
    </dsp:sp>
    <dsp:sp modelId="{164FA7C5-52BF-422D-9A1B-A983222D6D95}">
      <dsp:nvSpPr>
        <dsp:cNvPr id="0" name=""/>
        <dsp:cNvSpPr/>
      </dsp:nvSpPr>
      <dsp:spPr>
        <a:xfrm>
          <a:off x="527344" y="117321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Promote optimal medication dosing</a:t>
          </a:r>
        </a:p>
      </dsp:txBody>
      <dsp:txXfrm>
        <a:off x="548960" y="1194834"/>
        <a:ext cx="7339588" cy="399568"/>
      </dsp:txXfrm>
    </dsp:sp>
    <dsp:sp modelId="{CDA66B6D-46CD-4E1A-96E2-680B0AD5E4FE}">
      <dsp:nvSpPr>
        <dsp:cNvPr id="0" name=""/>
        <dsp:cNvSpPr/>
      </dsp:nvSpPr>
      <dsp:spPr>
        <a:xfrm>
          <a:off x="0" y="2334893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Guide prescribers on appropriate stepdown conversions</a:t>
          </a:r>
        </a:p>
      </dsp:txBody>
      <dsp:txXfrm>
        <a:off x="0" y="2334893"/>
        <a:ext cx="10546887" cy="637875"/>
      </dsp:txXfrm>
    </dsp:sp>
    <dsp:sp modelId="{A15637CB-304F-41EA-B23E-92D30F907579}">
      <dsp:nvSpPr>
        <dsp:cNvPr id="0" name=""/>
        <dsp:cNvSpPr/>
      </dsp:nvSpPr>
      <dsp:spPr>
        <a:xfrm>
          <a:off x="527344" y="2113493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IV-to-PO antibiotic transitions</a:t>
          </a:r>
        </a:p>
      </dsp:txBody>
      <dsp:txXfrm>
        <a:off x="548960" y="2135109"/>
        <a:ext cx="7339588" cy="399568"/>
      </dsp:txXfrm>
    </dsp:sp>
    <dsp:sp modelId="{148598B6-DEAC-4302-8063-D47F1CF46846}">
      <dsp:nvSpPr>
        <dsp:cNvPr id="0" name=""/>
        <dsp:cNvSpPr/>
      </dsp:nvSpPr>
      <dsp:spPr>
        <a:xfrm>
          <a:off x="0" y="3275168"/>
          <a:ext cx="10546887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71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56" tIns="312420" rIns="81855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>
              <a:latin typeface="Verdana" panose="020B0604030504040204" pitchFamily="34" charset="0"/>
              <a:ea typeface="Verdana" panose="020B0604030504040204" pitchFamily="34" charset="0"/>
            </a:rPr>
            <a:t>Educate patients and prescribers about antibiotics</a:t>
          </a:r>
        </a:p>
      </dsp:txBody>
      <dsp:txXfrm>
        <a:off x="0" y="3275168"/>
        <a:ext cx="10546887" cy="637875"/>
      </dsp:txXfrm>
    </dsp:sp>
    <dsp:sp modelId="{1909E725-D5C9-475F-83E6-80010E98C8C7}">
      <dsp:nvSpPr>
        <dsp:cNvPr id="0" name=""/>
        <dsp:cNvSpPr/>
      </dsp:nvSpPr>
      <dsp:spPr>
        <a:xfrm>
          <a:off x="527344" y="3053768"/>
          <a:ext cx="7382820" cy="442800"/>
        </a:xfrm>
        <a:prstGeom prst="roundRect">
          <a:avLst/>
        </a:prstGeom>
        <a:solidFill>
          <a:srgbClr val="A71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053" tIns="0" rIns="27905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latin typeface="Verdana" panose="020B0604030504040204" pitchFamily="34" charset="0"/>
              <a:ea typeface="Verdana" panose="020B0604030504040204" pitchFamily="34" charset="0"/>
            </a:rPr>
            <a:t>Patient and prescriber education</a:t>
          </a:r>
        </a:p>
      </dsp:txBody>
      <dsp:txXfrm>
        <a:off x="548960" y="3075384"/>
        <a:ext cx="73395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B750D-F1BC-4660-8036-E9DD50953555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B75C3-AB41-4B52-8D54-858D22B09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6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February 27,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4B75C3-AB41-4B52-8D54-858D22B097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9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3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6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According to the CDC, there have been 18% fewer deaths from antibiotic resistance since their 2013 report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Additionally, there have been 28% fewer deaths from antibiotic resistance in hospitals alone since 2013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However, much of this progress has been lost due to the effects of the COVID-19 pandemic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4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18A80-324C-A94A-A288-E8B5ECC906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3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38205" y="6241200"/>
            <a:ext cx="1052090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D2EFC3-4B76-1F43-BFD2-E6E9E9E6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31438" y="2514601"/>
            <a:ext cx="4129127" cy="13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ed List,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956801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956801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010400" cy="38608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956801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1EE183-E07D-3C4B-9D8B-5EDD9015D00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256338" y="1905000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9A5EA2B-37D3-8848-94E3-7F94F1BB5E6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256338" y="3821179"/>
            <a:ext cx="1621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F57FFA1-C476-A843-A071-86DE7B5A557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256338" y="12032"/>
            <a:ext cx="1621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4B77DAA-EC62-884E-B8EA-23AF4BC095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9200" y="5664200"/>
            <a:ext cx="47752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0800" y="5664200"/>
            <a:ext cx="51816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59606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Number Lis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2898573"/>
            <a:ext cx="8534400" cy="248811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25F94-B9CC-7B4C-AE2F-CAD9F4D055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892301"/>
            <a:ext cx="8636000" cy="825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01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08405"/>
            <a:ext cx="10363200" cy="290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856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712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19200" y="1921827"/>
            <a:ext cx="8026400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66214" indent="-224361" algn="l">
              <a:buFont typeface="System Font Regular"/>
              <a:buChar char="–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06910" indent="0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numbered list here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053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Number List w Bulle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620205"/>
            <a:ext cx="10363200" cy="2784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448800" y="-11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448800" y="1773800"/>
            <a:ext cx="2130096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3559400"/>
            <a:ext cx="2130096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2340730" y="-11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2340730" y="1773800"/>
            <a:ext cx="3145367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2340730" y="35594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89FFF-12D0-C14D-92C0-632FA4892F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29896" y="1921827"/>
            <a:ext cx="8117305" cy="3352800"/>
          </a:xfrm>
          <a:prstGeom prst="rect">
            <a:avLst/>
          </a:prstGeom>
        </p:spPr>
        <p:txBody>
          <a:bodyPr lIns="0" tIns="0" rIns="0" bIns="0"/>
          <a:lstStyle>
            <a:lvl1pPr marL="306910" indent="-296326" algn="l">
              <a:lnSpc>
                <a:spcPct val="90000"/>
              </a:lnSpc>
              <a:spcAft>
                <a:spcPts val="400"/>
              </a:spcAft>
              <a:buFont typeface="+mj-lt"/>
              <a:buAutoNum type="arabicPeriod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41853" indent="-234945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33387" indent="-226478" algn="l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533387" indent="-226478" algn="l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Text numbered list followed by sub bulleted list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10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3 Photo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727200" y="1930400"/>
            <a:ext cx="2235200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08AA-895A-4746-9428-2BC81E28050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74DFE-EB57-0D47-84BF-D368EB226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5629"/>
            <a:ext cx="10108352" cy="1459372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C2D00-2063-3C4A-BD65-4F9CB7698E37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5232400" y="1930400"/>
            <a:ext cx="2235201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C21382B-2E59-934A-A502-8E6EA6341BD3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8737599" y="1930400"/>
            <a:ext cx="2292989" cy="3124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E241E-7371-7040-B4AB-8D70B191F5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19200" y="5181600"/>
            <a:ext cx="3352800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6B997F-6A58-7A40-9DB1-1422EB8AE7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3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6308A8-64DE-E94D-BBD3-AEAB0685DF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9601" y="5181600"/>
            <a:ext cx="3352799" cy="6096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600"/>
              </a:spcBef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400"/>
              </a:spcBef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Name Here</a:t>
            </a:r>
          </a:p>
          <a:p>
            <a:pPr lvl="1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0590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/>
        </p:nvSpPr>
        <p:spPr>
          <a:xfrm>
            <a:off x="2133600" y="342903"/>
            <a:ext cx="9601200" cy="5489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800" dirty="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25243"/>
            <a:ext cx="304800" cy="384643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1" y="2674587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41067"/>
            <a:ext cx="10403272" cy="1181100"/>
          </a:xfrm>
        </p:spPr>
        <p:txBody>
          <a:bodyPr/>
          <a:lstStyle>
            <a:lvl1pPr>
              <a:lnSpc>
                <a:spcPts val="4400"/>
              </a:lnSpc>
              <a:defRPr/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1905000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2931" y="1904439"/>
            <a:ext cx="4976296" cy="484040"/>
          </a:xfrm>
          <a:prstGeom prst="rect">
            <a:avLst/>
          </a:prstGeom>
          <a:solidFill>
            <a:srgbClr val="A71E23"/>
          </a:solidFill>
        </p:spPr>
        <p:txBody>
          <a:bodyPr anchor="ctr"/>
          <a:lstStyle>
            <a:lvl1pPr algn="ctr">
              <a:defRPr sz="1867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3052" y="2660606"/>
            <a:ext cx="4978400" cy="29896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1200"/>
              </a:spcBef>
              <a:buNone/>
              <a:defRPr sz="16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quam, </a:t>
            </a:r>
            <a:r>
              <a:rPr lang="en-US" dirty="0" err="1"/>
              <a:t>pulvinar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dui. </a:t>
            </a:r>
            <a:r>
              <a:rPr lang="en-US" dirty="0" err="1"/>
              <a:t>Phasellus</a:t>
            </a:r>
            <a:r>
              <a:rPr lang="en-US" dirty="0"/>
              <a:t> maximus id </a:t>
            </a:r>
            <a:r>
              <a:rPr lang="en-US" dirty="0" err="1"/>
              <a:t>neque</a:t>
            </a:r>
            <a:r>
              <a:rPr lang="en-US" dirty="0"/>
              <a:t> et convallis.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at mi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magna, et </a:t>
            </a:r>
            <a:r>
              <a:rPr lang="en-US" dirty="0" err="1"/>
              <a:t>alqiquam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tempus sed.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ac nisi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laet</a:t>
            </a:r>
            <a:r>
              <a:rPr lang="en-US" dirty="0"/>
              <a:t> vel, porta </a:t>
            </a:r>
            <a:r>
              <a:rPr lang="en-US" dirty="0" err="1"/>
              <a:t>eget</a:t>
            </a:r>
            <a:r>
              <a:rPr lang="en-US" dirty="0"/>
              <a:t> ipsum.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437120"/>
            <a:ext cx="10769600" cy="1442481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2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2-Line Headline</a:t>
            </a:r>
            <a:br>
              <a:rPr lang="en-US" dirty="0"/>
            </a:br>
            <a:r>
              <a:rPr lang="en-US" dirty="0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82400" y="5969000"/>
            <a:ext cx="406400" cy="889000"/>
          </a:xfr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19200" y="1905000"/>
            <a:ext cx="10363200" cy="4038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05600" y="5461000"/>
            <a:ext cx="4876800" cy="4376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5461727"/>
            <a:ext cx="4775200" cy="4376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538870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Graph-Char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59"/>
            <a:ext cx="304800" cy="365124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1BAD-6F27-9F49-B39E-3C82EE00A9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3600" y="6222862"/>
            <a:ext cx="4368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D712-14A9-B64B-A378-C1CA980C0F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40779" y="0"/>
            <a:ext cx="10769600" cy="5943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46422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hoto W Callou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5555" y="6244760"/>
            <a:ext cx="363245" cy="384643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4DA25E-2CBD-104F-BA19-34708B7A0A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448800" y="0"/>
            <a:ext cx="2540000" cy="3733800"/>
          </a:xfrm>
          <a:prstGeom prst="rect">
            <a:avLst/>
          </a:prstGeom>
          <a:solidFill>
            <a:srgbClr val="A71E23"/>
          </a:solidFill>
        </p:spPr>
        <p:txBody>
          <a:bodyPr lIns="91440" tIns="274320" rIns="91440" bIns="274320" anchor="ctr">
            <a:noAutofit/>
          </a:bodyPr>
          <a:lstStyle>
            <a:lvl1pPr marL="0" indent="0" algn="ctr">
              <a:buNone/>
              <a:defRPr sz="1867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ide-Head shot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45A33-74C8-A947-A1A9-3D1DCFD41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BE01C-ED99-5D44-AC97-481488FA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937D4F-CDA2-6945-86CE-AAC75F404B4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19200" y="889000"/>
            <a:ext cx="2499360" cy="3352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Place Headshot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3BBDA-8B26-8347-BAC2-238296BA8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1069" y="1394142"/>
            <a:ext cx="8440932" cy="86867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267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 algn="ctr">
              <a:tabLst/>
              <a:defRPr sz="4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410A1-D009-EE43-8C79-9A4A3AC2B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1067" y="2336048"/>
            <a:ext cx="8440932" cy="1846155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Type in below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submit your question to </a:t>
            </a:r>
            <a:br>
              <a:rPr lang="en-US" dirty="0"/>
            </a:br>
            <a:r>
              <a:rPr lang="en-US" dirty="0"/>
              <a:t>(place your email address here).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ECEBF5-C822-6948-BAE2-9D8DA1738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200" y="4368693"/>
            <a:ext cx="10363200" cy="328809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4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Name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225F3D-7DD0-504F-A44B-8F7D8461D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00" y="4722984"/>
            <a:ext cx="10363200" cy="12460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867"/>
              </a:lnSpc>
              <a:spcAft>
                <a:spcPts val="0"/>
              </a:spcAft>
              <a:defRPr sz="14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867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  <a:p>
            <a:pPr lvl="0"/>
            <a:r>
              <a:rPr lang="en-US" dirty="0"/>
              <a:t>Type in Title Here</a:t>
            </a:r>
          </a:p>
        </p:txBody>
      </p:sp>
    </p:spTree>
    <p:extLst>
      <p:ext uri="{BB962C8B-B14F-4D97-AF65-F5344CB8AC3E}">
        <p14:creationId xmlns:p14="http://schemas.microsoft.com/office/powerpoint/2010/main" val="36110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7823200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600" y="4096489"/>
            <a:ext cx="9956801" cy="166930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599" y="5867400"/>
            <a:ext cx="3441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Messa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/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75EF42-48E3-E042-9F86-2CC464CCBE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18360" y="2921000"/>
            <a:ext cx="7112000" cy="2946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C621-0825-7147-9415-ABBF3B02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64D0-D4F8-124C-A6EF-DCF53AD4A8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AAE706-4A8D-4D46-ACD2-05AA2870F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8035" y="814763"/>
            <a:ext cx="10760765" cy="582237"/>
          </a:xfrm>
          <a:prstGeom prst="rect">
            <a:avLst/>
          </a:prstGeom>
        </p:spPr>
        <p:txBody>
          <a:bodyPr lIns="0" tIns="0" rIns="0" bIns="0"/>
          <a:lstStyle>
            <a:lvl1pPr marL="16933" indent="-16933" algn="ctr">
              <a:buFontTx/>
              <a:buNone/>
              <a:tabLst/>
              <a:defRPr sz="24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6933" indent="-16933" algn="ctr">
              <a:buFontTx/>
              <a:buNone/>
              <a:tabLst/>
              <a:defRPr b="1" i="0">
                <a:solidFill>
                  <a:srgbClr val="A71E23"/>
                </a:solidFill>
                <a:latin typeface="Effra" panose="020B0603020203020204" pitchFamily="34" charset="0"/>
              </a:defRPr>
            </a:lvl2pPr>
            <a:lvl3pPr marL="16933" indent="-16933" algn="ctr">
              <a:buFontTx/>
              <a:buNone/>
              <a:tabLst/>
              <a:defRPr sz="4267" b="1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4pPr>
            <a:lvl5pPr marL="16933" indent="-16933" algn="ctr">
              <a:buFontTx/>
              <a:buNone/>
              <a:tabLst/>
              <a:defRPr sz="4267" b="0" i="0">
                <a:solidFill>
                  <a:schemeClr val="tx1"/>
                </a:solidFill>
                <a:latin typeface="Effra" panose="020B0603020203020204" pitchFamily="34" charset="0"/>
              </a:defRPr>
            </a:lvl5pPr>
          </a:lstStyle>
          <a:p>
            <a:pPr lvl="0"/>
            <a:r>
              <a:rPr lang="en-US" dirty="0"/>
              <a:t>TYPE IN ALL CAPS: INFORMATION AND APPOINTMENTS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CD0C52-9548-4A45-ACD4-8D2DE42FAC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8035" y="1239459"/>
            <a:ext cx="10769600" cy="66772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733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73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Phone number: (631) 444-0000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B56269B-0DAF-F44A-9D60-CCD01177D2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8035" y="2041789"/>
            <a:ext cx="10769600" cy="1016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32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Type in </a:t>
            </a:r>
            <a:r>
              <a:rPr lang="en-US" dirty="0" err="1"/>
              <a:t>url</a:t>
            </a:r>
            <a:r>
              <a:rPr lang="en-US" dirty="0"/>
              <a:t>: </a:t>
            </a:r>
            <a:r>
              <a:rPr lang="en-US" dirty="0" err="1"/>
              <a:t>stonybrookmedicine.edu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74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172200"/>
            <a:ext cx="7315200" cy="4376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D797FC-7CAF-1841-89ED-F7FD6C484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1498600"/>
            <a:ext cx="10769600" cy="78740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Thank you. 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E1647-A446-144B-AC92-E9FCF61A15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51200" y="2516422"/>
            <a:ext cx="6705600" cy="342535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2458177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E2DE37-B28E-4DC1-A774-8126E05459D9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</p:spPr>
        <p:txBody>
          <a:bodyPr/>
          <a:lstStyle/>
          <a:p>
            <a:fld id="{14E1403D-062E-438D-BBC7-A3629431F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8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M Title Slide-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/>
        </p:nvSpPr>
        <p:spPr>
          <a:xfrm>
            <a:off x="909040" y="889000"/>
            <a:ext cx="11282961" cy="616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442380"/>
            <a:ext cx="8128005" cy="24567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933"/>
              </a:lnSpc>
              <a:defRPr sz="48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Place Your Presentation Name Here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5599" y="4096491"/>
            <a:ext cx="5137543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/>
        </p:nvCxnSpPr>
        <p:spPr>
          <a:xfrm>
            <a:off x="1625604" y="3886200"/>
            <a:ext cx="8128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-1297" y="-1016"/>
            <a:ext cx="890016" cy="890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85F2A-8F87-DB4C-83FE-EC11CC22AE31}"/>
              </a:ext>
            </a:extLst>
          </p:cNvPr>
          <p:cNvSpPr/>
          <p:nvPr/>
        </p:nvSpPr>
        <p:spPr>
          <a:xfrm>
            <a:off x="0" y="6702552"/>
            <a:ext cx="12192000" cy="155448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C6193B-1D2C-B248-B58A-CA1229D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25601" y="5867400"/>
            <a:ext cx="3441700" cy="6096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46A5F-DB71-0140-B1FA-A9800D8A0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6344" y="4096491"/>
            <a:ext cx="5022457" cy="146610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400"/>
              </a:spcAft>
              <a:defRPr sz="2133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33"/>
              </a:lnSpc>
              <a:spcBef>
                <a:spcPts val="0"/>
              </a:spcBef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 dirty="0"/>
              <a:t>Presenter’s Name Here</a:t>
            </a:r>
          </a:p>
          <a:p>
            <a:pPr lvl="1"/>
            <a:r>
              <a:rPr lang="en-US" dirty="0"/>
              <a:t>Presenter’s Title</a:t>
            </a:r>
          </a:p>
          <a:p>
            <a:pPr lvl="1"/>
            <a:r>
              <a:rPr lang="en-US" dirty="0"/>
              <a:t>4 lines maximum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4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1E23"/>
          </a:solidFill>
          <a:ln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5600" y="1513840"/>
            <a:ext cx="7416800" cy="496316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5333"/>
              </a:lnSpc>
              <a:defRPr sz="5333" b="1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THIS IS A TOPIC / </a:t>
            </a:r>
            <a:br>
              <a:rPr lang="en-US" dirty="0"/>
            </a:br>
            <a:r>
              <a:rPr lang="en-US" dirty="0"/>
              <a:t>CATEGORY SLIDE. TYPE IN ALL CAPS, VERDANA BOLD, 40 POINT SIZE.</a:t>
            </a:r>
          </a:p>
        </p:txBody>
      </p:sp>
    </p:spTree>
    <p:extLst>
      <p:ext uri="{BB962C8B-B14F-4D97-AF65-F5344CB8AC3E}">
        <p14:creationId xmlns:p14="http://schemas.microsoft.com/office/powerpoint/2010/main" val="261103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69511F-C066-8140-8352-80E189325B30}"/>
              </a:ext>
            </a:extLst>
          </p:cNvPr>
          <p:cNvSpPr/>
          <p:nvPr/>
        </p:nvSpPr>
        <p:spPr>
          <a:xfrm>
            <a:off x="1219200" y="1904400"/>
            <a:ext cx="10359696" cy="325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333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954" y="444677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22600"/>
            <a:ext cx="10363200" cy="223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Center red text here. Use ”Shift return” within paragraph, “return” to make paragraph two.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22626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Effra Med. 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94400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8470" y="445279"/>
            <a:ext cx="10359697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7112001" cy="3353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18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958868" y="1"/>
            <a:ext cx="2619299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47201" y="1905000"/>
            <a:ext cx="26309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F90839-51C7-F742-B30F-7C2EFD6DD6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199" y="5664200"/>
            <a:ext cx="5588000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83081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, Text Effra Ligh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400" y="5664200"/>
            <a:ext cx="5080000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1904400"/>
            <a:ext cx="6705600" cy="1931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8466" indent="-8466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FontTx/>
              <a:buNone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8466" indent="-8466">
              <a:lnSpc>
                <a:spcPct val="90000"/>
              </a:lnSpc>
              <a:spcBef>
                <a:spcPts val="400"/>
              </a:spcBef>
              <a:buFontTx/>
              <a:buNone/>
              <a:tabLst/>
              <a:defRPr sz="24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 dirty="0"/>
              <a:t>Text here. Use ”Shift return” within paragraph, “return” to make paragraph two.</a:t>
            </a:r>
          </a:p>
          <a:p>
            <a:pPr lvl="0"/>
            <a:r>
              <a:rPr lang="en-US" dirty="0"/>
              <a:t>This begins paragraph two.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026400" y="0"/>
            <a:ext cx="3556000" cy="180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026401" y="1905000"/>
            <a:ext cx="3551767" cy="3993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2503201" y="1904400"/>
            <a:ext cx="3145367" cy="1592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03201" y="3580800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4B406A6-2D52-7B48-8636-5EEDB575A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4155" y="5664200"/>
            <a:ext cx="4567044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4349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 Lis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4722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449530" y="1899424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449530" y="3815603"/>
            <a:ext cx="2129367" cy="2077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2598400" y="2491731"/>
            <a:ext cx="3145367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19200" y="1905000"/>
            <a:ext cx="7823200" cy="3556000"/>
          </a:xfrm>
          <a:prstGeom prst="rect">
            <a:avLst/>
          </a:prstGeom>
        </p:spPr>
        <p:txBody>
          <a:bodyPr lIns="0" tIns="0" rIns="0" bIns="0"/>
          <a:lstStyle>
            <a:lvl1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32828" indent="-23282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System Font Regular"/>
              <a:buChar char="–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57189" indent="-22436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Courier New" panose="02070309020205020404" pitchFamily="49" charset="0"/>
              <a:buChar char="o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449530" y="6456"/>
            <a:ext cx="2129367" cy="1791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</a:defRPr>
            </a:lvl2pPr>
            <a:lvl3pPr marL="152396" indent="-143930">
              <a:tabLst/>
              <a:defRPr>
                <a:solidFill>
                  <a:schemeClr val="bg1"/>
                </a:solidFill>
              </a:defRPr>
            </a:lvl3pPr>
            <a:lvl4pPr marL="152396" indent="-143930">
              <a:tabLst/>
              <a:defRPr>
                <a:solidFill>
                  <a:schemeClr val="bg1"/>
                </a:solidFill>
              </a:defRPr>
            </a:lvl4pPr>
            <a:lvl5pPr marL="152396" indent="-14393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31B1CA-4605-414B-9526-0941F30DF6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16721" y="5664200"/>
            <a:ext cx="4777679" cy="2344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866619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Subhead, Bulleted Lis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244760"/>
            <a:ext cx="30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2864"/>
            <a:ext cx="7315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200" y="5702664"/>
            <a:ext cx="10363200" cy="196021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200" y="445277"/>
            <a:ext cx="10359696" cy="13581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267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2pPr>
            <a:lvl3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3pPr>
            <a:lvl4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4pPr>
            <a:lvl5pPr marL="10584" indent="0">
              <a:lnSpc>
                <a:spcPts val="4800"/>
              </a:lnSpc>
              <a:spcBef>
                <a:spcPts val="0"/>
              </a:spcBef>
              <a:buFontTx/>
              <a:buNone/>
              <a:tabLst/>
              <a:defRPr sz="4800" b="1"/>
            </a:lvl5pPr>
          </a:lstStyle>
          <a:p>
            <a:pPr lvl="0"/>
            <a:r>
              <a:rPr lang="en-US" dirty="0"/>
              <a:t>2-Line Headline Here</a:t>
            </a:r>
          </a:p>
          <a:p>
            <a:pPr lvl="0"/>
            <a:r>
              <a:rPr lang="en-US" dirty="0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9200" y="3068800"/>
            <a:ext cx="8534400" cy="2317885"/>
          </a:xfrm>
          <a:prstGeom prst="rect">
            <a:avLst/>
          </a:prstGeom>
        </p:spPr>
        <p:txBody>
          <a:bodyPr lIns="0" tIns="0" rIns="0" bIns="0"/>
          <a:lstStyle>
            <a:lvl1pPr marL="156629" indent="-156629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800"/>
              </a:lnSpc>
              <a:spcBef>
                <a:spcPts val="1200"/>
              </a:spcBef>
              <a:tabLst/>
              <a:defRPr sz="2667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306910" indent="-298443">
              <a:spcBef>
                <a:spcPts val="400"/>
              </a:spcBef>
              <a:buFont typeface="+mj-lt"/>
              <a:buAutoNum type="arabicPeriod"/>
              <a:tabLst/>
              <a:defRPr sz="24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306910" indent="-298443">
              <a:spcBef>
                <a:spcPts val="400"/>
              </a:spcBef>
              <a:buFont typeface="System Font Regular"/>
              <a:buChar char="–"/>
              <a:tabLst/>
              <a:defRPr sz="2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 dirty="0"/>
              <a:t>Type bulleted list here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10058400" y="1904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0058400" y="3733800"/>
            <a:ext cx="1930400" cy="2173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2396" indent="-14393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2458400" y="82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/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2458400" y="1803400"/>
            <a:ext cx="1930400" cy="170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2458400" y="3589000"/>
            <a:ext cx="1930400" cy="23178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52396" indent="-14393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52396" indent="-143930">
              <a:tabLst/>
              <a:defRPr/>
            </a:lvl3pPr>
            <a:lvl4pPr marL="152396" indent="-143930">
              <a:tabLst/>
              <a:defRPr/>
            </a:lvl4pPr>
            <a:lvl5pPr marL="152396" indent="-143930">
              <a:tabLst/>
              <a:defRPr/>
            </a:lvl5pPr>
          </a:lstStyle>
          <a:p>
            <a:pPr lvl="0"/>
            <a:r>
              <a:rPr lang="en-US" dirty="0"/>
              <a:t>Place Image Here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8A821-7DE7-0F4D-98F3-41126883D1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19200" y="1912853"/>
            <a:ext cx="8636000" cy="831769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33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Type subhead here. Use “Shift return” within paragraph. Use “Return” to make paragraph two.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076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219200" y="6158751"/>
            <a:ext cx="2753363" cy="48768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1219200" y="5943600"/>
            <a:ext cx="107696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016752"/>
            <a:ext cx="406400" cy="841248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DAC75E9-1429-44C5-9CFB-843BF099ED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" y="1"/>
            <a:ext cx="885049" cy="889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220028"/>
            <a:ext cx="7315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0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9376"/>
            <a:ext cx="10668000" cy="156185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txStyles>
    <p:titleStyle>
      <a:lvl1pPr algn="l" defTabSz="914377" rtl="0" eaLnBrk="1" latinLnBrk="0" hangingPunct="1">
        <a:lnSpc>
          <a:spcPts val="4267"/>
        </a:lnSpc>
        <a:spcBef>
          <a:spcPct val="0"/>
        </a:spcBef>
        <a:buNone/>
        <a:defRPr sz="4267" b="1" i="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2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708">
          <p15:clr>
            <a:srgbClr val="F26B43"/>
          </p15:clr>
        </p15:guide>
        <p15:guide id="6" orient="horz" pos="420">
          <p15:clr>
            <a:srgbClr val="F26B43"/>
          </p15:clr>
        </p15:guide>
        <p15:guide id="9" orient="horz" pos="3060">
          <p15:clr>
            <a:srgbClr val="F26B43"/>
          </p15:clr>
        </p15:guide>
        <p15:guide id="11" orient="horz" pos="900">
          <p15:clr>
            <a:srgbClr val="F26B43"/>
          </p15:clr>
        </p15:guide>
        <p15:guide id="12" pos="576">
          <p15:clr>
            <a:srgbClr val="F26B43"/>
          </p15:clr>
        </p15:guide>
        <p15:guide id="13" pos="5664">
          <p15:clr>
            <a:srgbClr val="F26B43"/>
          </p15:clr>
        </p15:guide>
        <p15:guide id="1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enaissance.stonybrookmedicine.edu/medicine/asp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orms.office.com/Pages/ResponsePage.aspx?id=MRv66pSxXUKzZlbCFbd2DKX4S52_abdHmHhhZ9cOUftUMkRLSTg3N1lMMk1INkMzT1JYNTJBVkVFMi4u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ntibiotic-use/core-elements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dc.gov/drugresistance/biggest-threats.htm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dc.gov/media/releases/2016/p0503-unnecessary-prescriptions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hyperlink" Target="https://www.cdc.gov/antibiotic-use/healthcare/pdfs/ana-cdc-whitepaper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ashp.org/-/media/assets/policy-guidelines/docs/statements/pharmacists-role-antimicrobial-stewardship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CF7D8-8D37-DA7F-18D6-D2CDC64130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0028" y="2484371"/>
            <a:ext cx="7823200" cy="981843"/>
          </a:xfrm>
        </p:spPr>
        <p:txBody>
          <a:bodyPr/>
          <a:lstStyle/>
          <a:p>
            <a:r>
              <a:rPr lang="en-US" dirty="0"/>
              <a:t>Antibiotic Stewardship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2C37D-5F02-2F0A-F2E8-56AEECBC13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0901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5FE2-E8D6-EE76-55D1-5DC6BD35B7E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Knowing Local Susceptibility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CFE8-1E57-4BF3-BAA0-649E7374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1170"/>
            <a:ext cx="7204143" cy="47875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7B0C2-A518-6A4D-9373-4D71E7B2C5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67014" y="1955800"/>
            <a:ext cx="5410596" cy="39428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Antibiograms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Profile of antimicrobial susceptibilities of organisms isolated from patients within Stony Brook University Hospital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Data is collated annually</a:t>
            </a:r>
          </a:p>
          <a:p>
            <a:pPr marL="457200" lvl="2" indent="-231775"/>
            <a:r>
              <a:rPr lang="en-US" sz="2000" dirty="0">
                <a:latin typeface="Californian FB" panose="0207040306080B030204" pitchFamily="18" charset="0"/>
              </a:rPr>
              <a:t>Provides percentage of resistant organisms isolated in the hospital laboratory</a:t>
            </a:r>
          </a:p>
          <a:p>
            <a:pPr marL="688975" lvl="2" indent="-231775"/>
            <a:r>
              <a:rPr lang="en-US" sz="2000" dirty="0">
                <a:latin typeface="Californian FB" panose="0207040306080B030204" pitchFamily="18" charset="0"/>
              </a:rPr>
              <a:t>While helpful when deciding on the best antibiotic, choices still need to be tailored to your patient and the infection being treated</a:t>
            </a:r>
            <a:endParaRPr lang="en-US" sz="1800" dirty="0">
              <a:latin typeface="Californian FB" panose="0207040306080B030204" pitchFamily="18" charset="0"/>
            </a:endParaRPr>
          </a:p>
          <a:p>
            <a:pPr marL="568325" indent="-342900"/>
            <a:r>
              <a:rPr lang="en-US" sz="2000" dirty="0"/>
              <a:t>Current antibiograms can be found on the Antimicrobial stewardship website</a:t>
            </a:r>
          </a:p>
        </p:txBody>
      </p:sp>
    </p:spTree>
    <p:extLst>
      <p:ext uri="{BB962C8B-B14F-4D97-AF65-F5344CB8AC3E}">
        <p14:creationId xmlns:p14="http://schemas.microsoft.com/office/powerpoint/2010/main" val="314660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C3026-E89A-E201-6640-5D3DD6BC76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Utilize Institution Guidelines</a:t>
            </a:r>
          </a:p>
          <a:p>
            <a:r>
              <a:rPr lang="en-US" sz="2000" b="0" dirty="0">
                <a:sym typeface="Wingdings 2" panose="05020102010507070707" pitchFamily="18" charset="2"/>
              </a:rPr>
              <a:t>   </a:t>
            </a:r>
            <a:r>
              <a:rPr lang="en-US" sz="2000" b="0" dirty="0"/>
              <a:t>Available on the Antimicrobial Stewardship Program Website </a:t>
            </a:r>
            <a:r>
              <a:rPr lang="en-US" sz="2000" b="0" dirty="0">
                <a:sym typeface="Wingdings 2" panose="05020102010507070707" pitchFamily="18" charset="2"/>
              </a:rPr>
              <a:t></a:t>
            </a:r>
            <a:endParaRPr lang="en-US" sz="2000" b="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06F174-0AE1-C720-6297-E2ACD9A8050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889461"/>
            <a:ext cx="9615166" cy="38658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Treatment specific guidelines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Examples: COVID-19, </a:t>
            </a:r>
            <a:r>
              <a:rPr lang="en-US" sz="2000" i="1" dirty="0"/>
              <a:t>Clostridioides difficile</a:t>
            </a:r>
            <a:r>
              <a:rPr lang="en-US" sz="2000" dirty="0"/>
              <a:t>, Community Acquired Bacterial Pneumonia, Neutropenic Fever</a:t>
            </a:r>
          </a:p>
          <a:p>
            <a:pPr>
              <a:lnSpc>
                <a:spcPct val="150000"/>
              </a:lnSpc>
            </a:pPr>
            <a:r>
              <a:rPr lang="en-US" dirty="0"/>
              <a:t>Drug dosage guides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Vancomycin, Aminoglycosides</a:t>
            </a:r>
          </a:p>
          <a:p>
            <a:pPr>
              <a:lnSpc>
                <a:spcPct val="150000"/>
              </a:lnSpc>
            </a:pPr>
            <a:r>
              <a:rPr lang="en-US" dirty="0"/>
              <a:t>Antimicrobial Prescribing Policies and Protocols</a:t>
            </a:r>
          </a:p>
          <a:p>
            <a:pPr marL="457200" indent="-231775">
              <a:lnSpc>
                <a:spcPct val="150000"/>
              </a:lnSpc>
            </a:pPr>
            <a:r>
              <a:rPr lang="en-US" sz="2000" dirty="0"/>
              <a:t>Restricted Antibiotics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6CFA83-6894-8B72-0736-E112D92D11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6481" y="5558110"/>
            <a:ext cx="2537012" cy="43757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A4129-E9F5-3982-A98B-94EBCAD8E1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8230330" cy="135812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Stony Brook Medicine Antimicrobial Stewardship Website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24139-2E9A-9A99-6F92-ADADBEEC34FB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89190B-39D2-FD66-3707-0C79CD2E79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012820" cy="95394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https://renaissance.stonybrookmedicine.edu/medicine/asp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 the QR code to access</a:t>
            </a:r>
          </a:p>
          <a:p>
            <a:r>
              <a:rPr lang="en-US" dirty="0"/>
              <a:t>Link to the webpage can be found on </a:t>
            </a:r>
            <a:r>
              <a:rPr lang="en-US" i="1" dirty="0"/>
              <a:t>The Pulse </a:t>
            </a:r>
            <a:r>
              <a:rPr lang="en-US" dirty="0"/>
              <a:t>under “Resources”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3E42DF-7F09-BE9F-CF13-F7B04D6811A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242313-F096-ACD6-2AD5-7EEBDC3F9A2E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8386481" y="3090547"/>
            <a:ext cx="2537012" cy="2537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17F8E-00F0-48A6-8D0D-87FD7D825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8" y="2858948"/>
            <a:ext cx="7749883" cy="378513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134A939-29EA-4B11-A269-B2D8202F4204}"/>
              </a:ext>
            </a:extLst>
          </p:cNvPr>
          <p:cNvSpPr/>
          <p:nvPr/>
        </p:nvSpPr>
        <p:spPr>
          <a:xfrm>
            <a:off x="7222602" y="5816959"/>
            <a:ext cx="937549" cy="3055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7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76" y="528582"/>
            <a:ext cx="7176977" cy="967910"/>
          </a:xfrm>
        </p:spPr>
        <p:txBody>
          <a:bodyPr>
            <a:normAutofit/>
          </a:bodyPr>
          <a:lstStyle/>
          <a:p>
            <a:r>
              <a:rPr lang="en-US" sz="2400" b="1" dirty="0"/>
              <a:t>Antimicrobial Stewardship Team at SBUH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329" y="4251275"/>
            <a:ext cx="1438840" cy="1357340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sz="1400" b="1" dirty="0">
                <a:latin typeface="+mn-lt"/>
              </a:rPr>
              <a:t>Dalia Eid, MD</a:t>
            </a:r>
          </a:p>
          <a:p>
            <a:pPr marL="0" indent="0" algn="ctr">
              <a:buNone/>
            </a:pPr>
            <a:r>
              <a:rPr lang="en-US" sz="1400" dirty="0">
                <a:latin typeface="+mn-lt"/>
              </a:rPr>
              <a:t>Pediatric ASP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2244"/>
          <a:stretch/>
        </p:blipFill>
        <p:spPr bwMode="auto">
          <a:xfrm>
            <a:off x="6705600" y="3847562"/>
            <a:ext cx="4876800" cy="19822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15153" y="2540632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Katherine De Jesus,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505" y="1346924"/>
            <a:ext cx="479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How we can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Answer questions on appropriate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therapeutic dose monitoring (vancomycin, aminoglycosides)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De-escalation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institutional guideline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E931A-22FA-426F-A117-0AF8D5EA5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55" y="2540632"/>
            <a:ext cx="1098658" cy="1373322"/>
          </a:xfrm>
          <a:prstGeom prst="rect">
            <a:avLst/>
          </a:prstGeom>
        </p:spPr>
      </p:pic>
      <p:pic>
        <p:nvPicPr>
          <p:cNvPr id="1028" name="Picture 4" descr="Dalia Eid">
            <a:extLst>
              <a:ext uri="{FF2B5EF4-FFF2-40B4-BE49-F238E27FC236}">
                <a16:creationId xmlns:a16="http://schemas.microsoft.com/office/drawing/2014/main" id="{75A1ADA8-2A43-4375-8174-489B1A79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01" y="4235293"/>
            <a:ext cx="1098658" cy="137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BB8C1-0732-4F53-8A3D-615619E1710E}"/>
              </a:ext>
            </a:extLst>
          </p:cNvPr>
          <p:cNvSpPr/>
          <p:nvPr/>
        </p:nvSpPr>
        <p:spPr>
          <a:xfrm>
            <a:off x="4015153" y="4270948"/>
            <a:ext cx="142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Matthew Unruh, PharmD</a:t>
            </a:r>
          </a:p>
          <a:p>
            <a:pPr algn="ctr"/>
            <a:r>
              <a:rPr lang="en-US" sz="1400" dirty="0"/>
              <a:t>Adult ASP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9726-A077-8D8F-5238-46E471FA0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37"/>
          <a:stretch/>
        </p:blipFill>
        <p:spPr>
          <a:xfrm>
            <a:off x="5366655" y="4270948"/>
            <a:ext cx="1132231" cy="137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99FC3-5F66-7DAF-05AF-8EEC45E6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01" y="2525632"/>
            <a:ext cx="1064889" cy="1435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83C0F-0B26-48B0-864D-DFB4EEC32771}"/>
              </a:ext>
            </a:extLst>
          </p:cNvPr>
          <p:cNvSpPr txBox="1"/>
          <p:nvPr/>
        </p:nvSpPr>
        <p:spPr>
          <a:xfrm>
            <a:off x="6705600" y="3429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Find us on Spok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BECAB1-4C7A-4302-85EB-97C27875F12A}"/>
              </a:ext>
            </a:extLst>
          </p:cNvPr>
          <p:cNvSpPr txBox="1">
            <a:spLocks/>
          </p:cNvSpPr>
          <p:nvPr/>
        </p:nvSpPr>
        <p:spPr>
          <a:xfrm>
            <a:off x="2176329" y="2525632"/>
            <a:ext cx="1422632" cy="1357340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+mn-lt"/>
              </a:rPr>
              <a:t>Roderick Go, DO</a:t>
            </a:r>
          </a:p>
          <a:p>
            <a:pPr algn="ctr"/>
            <a:r>
              <a:rPr lang="en-US" sz="1400" dirty="0">
                <a:latin typeface="+mn-lt"/>
              </a:rPr>
              <a:t>Adult ASP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09692-24B0-4BCB-8B0F-59445969CE78}"/>
              </a:ext>
            </a:extLst>
          </p:cNvPr>
          <p:cNvSpPr txBox="1"/>
          <p:nvPr/>
        </p:nvSpPr>
        <p:spPr>
          <a:xfrm>
            <a:off x="1148801" y="2038350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Physician Leads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DBC67-E435-4A4D-83B2-2B44E4B6F583}"/>
              </a:ext>
            </a:extLst>
          </p:cNvPr>
          <p:cNvSpPr txBox="1"/>
          <p:nvPr/>
        </p:nvSpPr>
        <p:spPr>
          <a:xfrm>
            <a:off x="4015153" y="2026997"/>
            <a:ext cx="2450160" cy="3714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Pharmacist Leads</a:t>
            </a:r>
          </a:p>
        </p:txBody>
      </p:sp>
    </p:spTree>
    <p:extLst>
      <p:ext uri="{BB962C8B-B14F-4D97-AF65-F5344CB8AC3E}">
        <p14:creationId xmlns:p14="http://schemas.microsoft.com/office/powerpoint/2010/main" val="3302788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biotic Guardian | antibiotics-misuse">
            <a:extLst>
              <a:ext uri="{FF2B5EF4-FFF2-40B4-BE49-F238E27FC236}">
                <a16:creationId xmlns:a16="http://schemas.microsoft.com/office/drawing/2014/main" id="{B70BC020-A7AE-445B-9EB8-B1C8B19D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84" y="0"/>
            <a:ext cx="7113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24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15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704" y="250667"/>
            <a:ext cx="10359696" cy="135812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955" y="1608789"/>
            <a:ext cx="10363200" cy="3930773"/>
          </a:xfrm>
        </p:spPr>
        <p:txBody>
          <a:bodyPr>
            <a:normAutofit fontScale="92500" lnSpcReduction="2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Antibiotic stewardship improves patient outcomes, decreases adverse events related to antibiotic including </a:t>
            </a:r>
            <a:r>
              <a:rPr lang="en-US" i="1" dirty="0"/>
              <a:t>C.difficile </a:t>
            </a:r>
            <a:r>
              <a:rPr lang="en-US" dirty="0"/>
              <a:t>infections, and decreases the spread of antibiotic resistance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i="1" dirty="0">
              <a:solidFill>
                <a:srgbClr val="A71E23"/>
              </a:solidFill>
            </a:endParaRP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There are many resources available to help you practice good antibiotic stewardship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Antimicrobial Stewardship webpage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Antibiograms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Disease and Dosing Guidelines</a:t>
            </a:r>
          </a:p>
          <a:p>
            <a:pPr marL="13716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Institutional Protocols and Policies</a:t>
            </a:r>
          </a:p>
          <a:p>
            <a:pPr marL="914400" lvl="1" indent="-455613">
              <a:lnSpc>
                <a:spcPct val="100000"/>
              </a:lnSpc>
              <a:spcBef>
                <a:spcPts val="0"/>
              </a:spcBef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The Antimicrobial Stewardship team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B7F40C-23A8-C77A-896A-37F3ED6D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49" y="445278"/>
            <a:ext cx="3149600" cy="11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0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93FE7-88FD-4CD5-8E99-97DD5E5381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smtClean="0"/>
              <a:t>Please complete required competency exam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5F85DF-0BF2-4F8F-883D-DD972003A4F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506719" y="2362200"/>
            <a:ext cx="6146801" cy="3556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forms.office.com/Pages/ResponsePage.aspx?id=MRv66pSxXUKzZlbCFbd2DKX4S52_abdHmHhhZ9cOUftUMkRLSTg3N1lMMk1INkMzT1JYNTJBVkVFMi4u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03400"/>
            <a:ext cx="3952240" cy="39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2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 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sz="3733" dirty="0"/>
          </a:p>
          <a:p>
            <a:r>
              <a:rPr lang="en-US" sz="3733" dirty="0"/>
              <a:t>What is Antibiotic Stewardship?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19200" y="1904400"/>
            <a:ext cx="10363200" cy="3861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b="1" dirty="0">
              <a:solidFill>
                <a:srgbClr val="A71E2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dirty="0">
                <a:solidFill>
                  <a:srgbClr val="A71E23"/>
                </a:solidFill>
              </a:rPr>
              <a:t>Antibiotic Stewardship: </a:t>
            </a:r>
            <a:r>
              <a:rPr lang="en-US" dirty="0"/>
              <a:t>Management and care of appropriate antimicrobial use, selection, and treatment, while limiting use when no infection is present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is the responsibility of </a:t>
            </a:r>
            <a:r>
              <a:rPr lang="en-US" b="1" i="1" u="sng" dirty="0">
                <a:solidFill>
                  <a:srgbClr val="A71E23"/>
                </a:solidFill>
              </a:rPr>
              <a:t>all</a:t>
            </a:r>
            <a:r>
              <a:rPr lang="en-US" b="1" i="1" dirty="0">
                <a:solidFill>
                  <a:srgbClr val="A71E23"/>
                </a:solidFill>
              </a:rPr>
              <a:t> healthcare practitioners!</a:t>
            </a:r>
          </a:p>
        </p:txBody>
      </p:sp>
    </p:spTree>
    <p:extLst>
      <p:ext uri="{BB962C8B-B14F-4D97-AF65-F5344CB8AC3E}">
        <p14:creationId xmlns:p14="http://schemas.microsoft.com/office/powerpoint/2010/main" val="90815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90CD-7146-4CF0-86DA-3DC4CF7C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93543-7E12-4EFE-80F5-2053037F4B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z="800" dirty="0"/>
              <a:t>Core Elements of Antibiotic Stewardship. Centers for Disease Control and Prevention.</a:t>
            </a:r>
          </a:p>
          <a:p>
            <a:r>
              <a:rPr lang="en-US" sz="800" dirty="0">
                <a:hlinkClick r:id="rId3"/>
              </a:rPr>
              <a:t>https://www.cdc.gov/antibiotic-use/core-elements/index.html</a:t>
            </a:r>
            <a:r>
              <a:rPr lang="en-US" sz="800" dirty="0"/>
              <a:t>. Published April 7, 2021.</a:t>
            </a:r>
          </a:p>
          <a:p>
            <a:r>
              <a:rPr lang="en-US" sz="800" dirty="0"/>
              <a:t>Accessed September 19, 2022.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594AA-BBC4-4F83-850D-399F221340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63694" y="445277"/>
            <a:ext cx="7315201" cy="1358123"/>
          </a:xfrm>
        </p:spPr>
        <p:txBody>
          <a:bodyPr/>
          <a:lstStyle/>
          <a:p>
            <a:r>
              <a:rPr lang="en-US" sz="3733" dirty="0"/>
              <a:t>Benefits of Antibiotic Stewardship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C220E5-0DA4-409C-A793-B4B5AFD775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67198" y="1904400"/>
            <a:ext cx="7315201" cy="3861400"/>
          </a:xfrm>
        </p:spPr>
        <p:txBody>
          <a:bodyPr>
            <a:normAutofit lnSpcReduction="10000"/>
          </a:bodyPr>
          <a:lstStyle/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Improved quality of patient care 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Reduced adverse events including </a:t>
            </a:r>
            <a:r>
              <a:rPr lang="en-US" i="1" dirty="0"/>
              <a:t>C. difficile </a:t>
            </a:r>
            <a:r>
              <a:rPr lang="en-US" dirty="0"/>
              <a:t>infection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Decrease spread of antibiotic resistance</a:t>
            </a:r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457189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  <a:buFont typeface="Arial" panose="020B0604020202020204" pitchFamily="34" charset="0"/>
              <a:buChar char="•"/>
            </a:pPr>
            <a:r>
              <a:rPr lang="en-US" dirty="0"/>
              <a:t>Optimized resource utilization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1E23"/>
              </a:buClr>
            </a:pPr>
            <a:r>
              <a:rPr lang="en-US" b="1" i="1" dirty="0">
                <a:solidFill>
                  <a:srgbClr val="A71E23"/>
                </a:solidFill>
              </a:rPr>
              <a:t>Antibiotic Stewardship programs in acute care hospitals are now mandated by Joint Commission and CMS for accreditation! </a:t>
            </a:r>
          </a:p>
        </p:txBody>
      </p:sp>
      <p:pic>
        <p:nvPicPr>
          <p:cNvPr id="7" name="Picture 2" descr="https://www.cdc.gov/antibiotic-use/images/HospitalAntibioticPrescribingData.jpg?_=75403">
            <a:extLst>
              <a:ext uri="{FF2B5EF4-FFF2-40B4-BE49-F238E27FC236}">
                <a16:creationId xmlns:a16="http://schemas.microsoft.com/office/drawing/2014/main" id="{6AB9A25E-0430-4356-A9A0-86D1171B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/>
        </p:blipFill>
        <p:spPr bwMode="auto">
          <a:xfrm>
            <a:off x="-6647" y="1"/>
            <a:ext cx="4038110" cy="59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8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1A9BF-094E-4EC2-8CB8-1D626D6B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2514600"/>
            <a:ext cx="5253379" cy="1720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E28D9-8BD5-4D12-A58E-BE064032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1233525"/>
            <a:ext cx="7315201" cy="4715219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2A0012B-D55F-4125-B136-3B0BA907B5F8}"/>
              </a:ext>
            </a:extLst>
          </p:cNvPr>
          <p:cNvSpPr txBox="1">
            <a:spLocks/>
          </p:cNvSpPr>
          <p:nvPr/>
        </p:nvSpPr>
        <p:spPr>
          <a:xfrm>
            <a:off x="4876800" y="6412723"/>
            <a:ext cx="7315200" cy="4452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 Antibiotic Resistance Threats Report. Centers for Disease Control and Prevention.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https://www.cdc.gov/drugresistance/biggest-threats.html</a:t>
            </a:r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Published November 23, 2021.</a:t>
            </a:r>
          </a:p>
          <a:p>
            <a:pPr algn="r"/>
            <a:r>
              <a:rPr lang="en-US" sz="800" dirty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Accessed September 19, 2022.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D7BCC-2043-3143-12A2-F83F719758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Antibiotic Stewardship Works!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02044E-92BF-6731-8358-9327D6EFAE32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7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B71E3-3B96-52B8-7349-809DD820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5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A39E5-5053-1DAF-01DE-7CEBF05EEF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Appropriate Antibiotic Prescribing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6F1BFA-2D7F-E291-7E00-9A333362E30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219200" y="1905000"/>
            <a:ext cx="9753600" cy="3556000"/>
          </a:xfrm>
        </p:spPr>
        <p:txBody>
          <a:bodyPr/>
          <a:lstStyle/>
          <a:p>
            <a:pPr lvl="0"/>
            <a:r>
              <a:rPr lang="en-US" sz="2400" dirty="0"/>
              <a:t>Use shortest effective antibiotic duration</a:t>
            </a:r>
          </a:p>
          <a:p>
            <a:pPr lvl="0"/>
            <a:r>
              <a:rPr lang="en-US" sz="2400" dirty="0"/>
              <a:t>Reassess antibiotic therapy</a:t>
            </a:r>
          </a:p>
          <a:p>
            <a:pPr lvl="0"/>
            <a:r>
              <a:rPr lang="en-US" sz="2400" dirty="0"/>
              <a:t>Use guidelines for antibiotic use</a:t>
            </a:r>
          </a:p>
          <a:p>
            <a:pPr lvl="0"/>
            <a:r>
              <a:rPr lang="en-US" sz="2400" dirty="0"/>
              <a:t>Surveillance of antibiotic use and resistance</a:t>
            </a:r>
          </a:p>
          <a:p>
            <a:endParaRPr lang="en-US" sz="2400" dirty="0"/>
          </a:p>
        </p:txBody>
      </p:sp>
      <p:pic>
        <p:nvPicPr>
          <p:cNvPr id="19" name="Picture 2" descr="Combating antibiotic resistance, a global threat">
            <a:extLst>
              <a:ext uri="{FF2B5EF4-FFF2-40B4-BE49-F238E27FC236}">
                <a16:creationId xmlns:a16="http://schemas.microsoft.com/office/drawing/2014/main" id="{F6595F91-7BB6-08A8-CB61-CD5A3D55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52" y="4428193"/>
            <a:ext cx="381734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U.S. National Action Plan for Combating Antibiotic-Resistant Bacteria | CDC">
            <a:extLst>
              <a:ext uri="{FF2B5EF4-FFF2-40B4-BE49-F238E27FC236}">
                <a16:creationId xmlns:a16="http://schemas.microsoft.com/office/drawing/2014/main" id="{1BD72034-C9DD-A56B-32AF-E88206B5F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b="29523"/>
          <a:stretch/>
        </p:blipFill>
        <p:spPr bwMode="auto">
          <a:xfrm>
            <a:off x="6886139" y="4428193"/>
            <a:ext cx="3632309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2A9205C9-B209-651A-68D2-B172895E125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Uchil RR, Kohli GS, Katekhaye VM, Swami OC. Strategies to combat antimicrobial resistance. J Clin Diagn Res. 2014;8(7):ME01-ME4. doi:10.7860/JCDR/2014/8925.4529.</a:t>
            </a:r>
          </a:p>
        </p:txBody>
      </p:sp>
    </p:spTree>
    <p:extLst>
      <p:ext uri="{BB962C8B-B14F-4D97-AF65-F5344CB8AC3E}">
        <p14:creationId xmlns:p14="http://schemas.microsoft.com/office/powerpoint/2010/main" val="161713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6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Better Antibiotic Prescribing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CDC: 1 in 3 Antibiotic Prescriptions Unnecessary. Centers for Disease Control and Prevention. </a:t>
            </a:r>
            <a:r>
              <a:rPr lang="en-US" sz="800" dirty="0">
                <a:hlinkClick r:id="rId2"/>
              </a:rPr>
              <a:t>https://www.cdc.gov/media/releases/2016/p0503-unnecessary-prescriptions.html</a:t>
            </a:r>
            <a:r>
              <a:rPr lang="en-US" sz="800" dirty="0"/>
              <a:t>. Published January 1, 2016. </a:t>
            </a:r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401629"/>
              </p:ext>
            </p:extLst>
          </p:nvPr>
        </p:nvGraphicFramePr>
        <p:xfrm>
          <a:off x="925643" y="1399362"/>
          <a:ext cx="10653253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899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7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Nursing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267200" y="6223000"/>
            <a:ext cx="7315200" cy="364067"/>
          </a:xfrm>
        </p:spPr>
        <p:txBody>
          <a:bodyPr/>
          <a:lstStyle/>
          <a:p>
            <a:r>
              <a:rPr lang="en-US" sz="800" dirty="0"/>
              <a:t>ANA, CDC, “Redefining the Antibiotic Stewardship Team: Recommendations from the American Nurses Association/Centers for Disease Control and Prevention Workgroup on the Role of Registered Nurses in Hospital Antibiotic Stewardship Practices“ </a:t>
            </a:r>
            <a:r>
              <a:rPr lang="en-US" sz="800" dirty="0">
                <a:hlinkClick r:id="rId2"/>
              </a:rPr>
              <a:t>https://www.cdc.gov/antibiotic-use/healthcare/pdfs/ana-cdc-whitepaper.pdf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207476"/>
              </p:ext>
            </p:extLst>
          </p:nvPr>
        </p:nvGraphicFramePr>
        <p:xfrm>
          <a:off x="1021336" y="1803400"/>
          <a:ext cx="10557560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739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D38EF-319A-496D-4CDF-B39F09AB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8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B5CD2F-1E6F-55D8-2D85-7AB9BCD3EF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9200" y="445277"/>
            <a:ext cx="10359696" cy="1358123"/>
          </a:xfrm>
        </p:spPr>
        <p:txBody>
          <a:bodyPr/>
          <a:lstStyle/>
          <a:p>
            <a:r>
              <a:rPr lang="en-US" sz="3200" dirty="0"/>
              <a:t>Examples of the Pharmacist Role in Antibiotic Stewardship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75B3AA00-CC17-A0DF-6EB5-43DF3AA5770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970116" y="6223000"/>
            <a:ext cx="7612284" cy="364067"/>
          </a:xfrm>
        </p:spPr>
        <p:txBody>
          <a:bodyPr/>
          <a:lstStyle/>
          <a:p>
            <a:r>
              <a:rPr lang="en-US" sz="800" dirty="0"/>
              <a:t>ASHP, ”ASHP-SIDP Joint Statement on the Pharmacist’s Role in Antimicrobial Stewardship” </a:t>
            </a:r>
          </a:p>
          <a:p>
            <a:r>
              <a:rPr lang="en-US" sz="800" dirty="0">
                <a:hlinkClick r:id="rId2"/>
              </a:rPr>
              <a:t>https://www.ashp.org/-/media/assets/policy-guidelines/docs/statements/pharmacists-role-antimicrobial-stewardship.pdf</a:t>
            </a:r>
            <a:endParaRPr lang="en-US" sz="800" dirty="0"/>
          </a:p>
          <a:p>
            <a:r>
              <a:rPr lang="en-US" sz="800" dirty="0"/>
              <a:t>Accessed February 27, 2024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9EAC6F-84BB-48B9-A776-FC5EF88E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007709"/>
              </p:ext>
            </p:extLst>
          </p:nvPr>
        </p:nvGraphicFramePr>
        <p:xfrm>
          <a:off x="893745" y="1803400"/>
          <a:ext cx="10546887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124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7A7C-57AD-047A-D16E-041EAAAE98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Institutional Resources to Improve Antibiotic Use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5D649-0804-858C-B198-8458FE19A4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Antibiograms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Institutional Guidelines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Website</a:t>
            </a:r>
          </a:p>
          <a:p>
            <a:pPr marL="35348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Antimicrobial Stewardship Team</a:t>
            </a:r>
          </a:p>
        </p:txBody>
      </p:sp>
    </p:spTree>
    <p:extLst>
      <p:ext uri="{BB962C8B-B14F-4D97-AF65-F5344CB8AC3E}">
        <p14:creationId xmlns:p14="http://schemas.microsoft.com/office/powerpoint/2010/main" val="29321205"/>
      </p:ext>
    </p:extLst>
  </p:cSld>
  <p:clrMapOvr>
    <a:masterClrMapping/>
  </p:clrMapOvr>
</p:sld>
</file>

<file path=ppt/theme/theme1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546F358-4058-4219-80C9-E1E7817B7004}" vid="{3EEE76FB-5C7E-46B0-BD3C-4291C1604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Stony Brook Medicine</Template>
  <TotalTime>25113</TotalTime>
  <Words>880</Words>
  <Application>Microsoft Office PowerPoint</Application>
  <PresentationFormat>Widescreen</PresentationFormat>
  <Paragraphs>145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Californian FB</vt:lpstr>
      <vt:lpstr>Courier New</vt:lpstr>
      <vt:lpstr>Effra</vt:lpstr>
      <vt:lpstr>Effra Light</vt:lpstr>
      <vt:lpstr>Effra Medium</vt:lpstr>
      <vt:lpstr>Museo Slab 900</vt:lpstr>
      <vt:lpstr>System Font Regular</vt:lpstr>
      <vt:lpstr>Verdana</vt:lpstr>
      <vt:lpstr>Wingdings 2</vt:lpstr>
      <vt:lpstr>Stony Brook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Antimicrobial Stewardship Team at SBUH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Roderick Go</dc:creator>
  <cp:lastModifiedBy>Coppola, Laura</cp:lastModifiedBy>
  <cp:revision>29</cp:revision>
  <dcterms:created xsi:type="dcterms:W3CDTF">2024-01-31T16:55:46Z</dcterms:created>
  <dcterms:modified xsi:type="dcterms:W3CDTF">2024-04-30T14:43:57Z</dcterms:modified>
</cp:coreProperties>
</file>