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918400" cy="2011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FB7"/>
    <a:srgbClr val="D8E6EF"/>
    <a:srgbClr val="001D48"/>
    <a:srgbClr val="42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8"/>
  </p:normalViewPr>
  <p:slideViewPr>
    <p:cSldViewPr snapToGrid="0">
      <p:cViewPr varScale="1">
        <p:scale>
          <a:sx n="38" d="100"/>
          <a:sy n="38" d="100"/>
        </p:scale>
        <p:origin x="10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Method of Feeding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00F-6B41-AC82-D94AA09EDB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900F-6B41-AC82-D94AA09EDB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00F-6B41-AC82-D94AA09EDB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900F-6B41-AC82-D94AA09EDBA1}"/>
              </c:ext>
            </c:extLst>
          </c:dPt>
          <c:dLbls>
            <c:dLbl>
              <c:idx val="0"/>
              <c:layout>
                <c:manualLayout>
                  <c:x val="-0.23660604422076426"/>
                  <c:y val="8.3256200532688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751A4F-3A03-4740-B7B3-F8DDE4EAD01E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3D5C2574-1D50-A84E-99C6-D3CA1F0417BC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2789204421387"/>
                      <c:h val="0.25245159303577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0F-6B41-AC82-D94AA09EDBA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5604E2-E9DE-B743-A2E1-2DF33A7FE407}" type="CATEGORYNAME">
                      <a:rPr lang="en-US" sz="2400"/>
                      <a:pPr>
                        <a:defRPr/>
                      </a:pPr>
                      <a:t>[CATEGORY NAME]</a:t>
                    </a:fld>
                    <a:r>
                      <a:rPr lang="en-US" sz="2400" baseline="0" dirty="0"/>
                      <a:t>
</a:t>
                    </a:r>
                    <a:fld id="{45A203D4-2485-AF47-8057-A761FAC3C1D6}" type="PERCENTAGE">
                      <a:rPr lang="en-US" sz="2400" baseline="0"/>
                      <a:pPr>
                        <a:defRPr/>
                      </a:pPr>
                      <a:t>[PERCENTAGE]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45522812271454"/>
                      <c:h val="0.165976461719653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0F-6B41-AC82-D94AA09ED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Breastfeeding</c:v>
                </c:pt>
                <c:pt idx="1">
                  <c:v>Formula Feeding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43.9</c:v>
                </c:pt>
                <c:pt idx="1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F-6B41-AC82-D94AA09EDBA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693A-840C-FE40-A16D-DAAF41EFE0D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1143000"/>
            <a:ext cx="5051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10DC3-B4F3-3046-AC5B-E3ABBAAA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>
              <a:solidFill>
                <a:srgbClr val="444444"/>
              </a:solidFill>
              <a:effectLst/>
              <a:latin typeface="OpenSans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10DC3-B4F3-3046-AC5B-E3ABBAAA8E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292265"/>
            <a:ext cx="24688800" cy="7003627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565978"/>
            <a:ext cx="24688800" cy="4856902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071033"/>
            <a:ext cx="7098030" cy="1704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071033"/>
            <a:ext cx="20882610" cy="17048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5015233"/>
            <a:ext cx="28392120" cy="8368029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3462426"/>
            <a:ext cx="28392120" cy="4400549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355167"/>
            <a:ext cx="13990320" cy="1276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355167"/>
            <a:ext cx="13990320" cy="1276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071035"/>
            <a:ext cx="28392120" cy="38883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931411"/>
            <a:ext cx="13926025" cy="2416809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7348220"/>
            <a:ext cx="13926025" cy="1080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931411"/>
            <a:ext cx="13994608" cy="2416809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7348220"/>
            <a:ext cx="13994608" cy="1080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341120"/>
            <a:ext cx="10617040" cy="469392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896448"/>
            <a:ext cx="16664940" cy="14295967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6035040"/>
            <a:ext cx="10617040" cy="11180658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341120"/>
            <a:ext cx="10617040" cy="469392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896448"/>
            <a:ext cx="16664940" cy="14295967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6035040"/>
            <a:ext cx="10617040" cy="11180658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071035"/>
            <a:ext cx="2839212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355167"/>
            <a:ext cx="2839212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8645295"/>
            <a:ext cx="74066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B311-2BEB-4E26-A903-DC0E7E68045C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8645295"/>
            <a:ext cx="1110996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8645295"/>
            <a:ext cx="74066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D32-BD69-4504-8084-E0BC8D67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0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EBA02F-A87F-259D-CC98-DD35B37E8B29}"/>
              </a:ext>
            </a:extLst>
          </p:cNvPr>
          <p:cNvSpPr/>
          <p:nvPr/>
        </p:nvSpPr>
        <p:spPr>
          <a:xfrm>
            <a:off x="0" y="29897"/>
            <a:ext cx="32918400" cy="4191000"/>
          </a:xfrm>
          <a:prstGeom prst="rect">
            <a:avLst/>
          </a:prstGeom>
          <a:solidFill>
            <a:srgbClr val="00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9D32D4-B921-ED7A-1F8B-AACCE64B5530}"/>
              </a:ext>
            </a:extLst>
          </p:cNvPr>
          <p:cNvSpPr/>
          <p:nvPr/>
        </p:nvSpPr>
        <p:spPr>
          <a:xfrm>
            <a:off x="653494" y="4797881"/>
            <a:ext cx="9761199" cy="914400"/>
          </a:xfrm>
          <a:custGeom>
            <a:avLst/>
            <a:gdLst>
              <a:gd name="connsiteX0" fmla="*/ 0 w 3943350"/>
              <a:gd name="connsiteY0" fmla="*/ 0 h 864000"/>
              <a:gd name="connsiteX1" fmla="*/ 3943350 w 3943350"/>
              <a:gd name="connsiteY1" fmla="*/ 0 h 864000"/>
              <a:gd name="connsiteX2" fmla="*/ 3943350 w 3943350"/>
              <a:gd name="connsiteY2" fmla="*/ 864000 h 864000"/>
              <a:gd name="connsiteX3" fmla="*/ 0 w 3943350"/>
              <a:gd name="connsiteY3" fmla="*/ 864000 h 864000"/>
              <a:gd name="connsiteX4" fmla="*/ 0 w 394335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864000">
                <a:moveTo>
                  <a:pt x="0" y="0"/>
                </a:moveTo>
                <a:lnTo>
                  <a:pt x="3943350" y="0"/>
                </a:lnTo>
                <a:lnTo>
                  <a:pt x="3943350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4280A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000" kern="1200"/>
              <a:t>INTRODUCTION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DED85B-E197-2089-8DED-1C6B9CB52E15}"/>
              </a:ext>
            </a:extLst>
          </p:cNvPr>
          <p:cNvSpPr/>
          <p:nvPr/>
        </p:nvSpPr>
        <p:spPr>
          <a:xfrm>
            <a:off x="703482" y="5777784"/>
            <a:ext cx="9509298" cy="4967444"/>
          </a:xfrm>
          <a:custGeom>
            <a:avLst/>
            <a:gdLst>
              <a:gd name="connsiteX0" fmla="*/ 0 w 3943350"/>
              <a:gd name="connsiteY0" fmla="*/ 0 h 1317600"/>
              <a:gd name="connsiteX1" fmla="*/ 3943350 w 3943350"/>
              <a:gd name="connsiteY1" fmla="*/ 0 h 1317600"/>
              <a:gd name="connsiteX2" fmla="*/ 3943350 w 3943350"/>
              <a:gd name="connsiteY2" fmla="*/ 1317600 h 1317600"/>
              <a:gd name="connsiteX3" fmla="*/ 0 w 3943350"/>
              <a:gd name="connsiteY3" fmla="*/ 1317600 h 1317600"/>
              <a:gd name="connsiteX4" fmla="*/ 0 w 3943350"/>
              <a:gd name="connsiteY4" fmla="*/ 0 h 13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1317600">
                <a:moveTo>
                  <a:pt x="0" y="0"/>
                </a:moveTo>
                <a:lnTo>
                  <a:pt x="3943350" y="0"/>
                </a:lnTo>
                <a:lnTo>
                  <a:pt x="3943350" y="1317600"/>
                </a:lnTo>
                <a:lnTo>
                  <a:pt x="0" y="1317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lvl="1" indent="-4572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Breastfeeding has multiple short and long-term benefits in maternal and neonatal health. </a:t>
            </a:r>
          </a:p>
          <a:p>
            <a:pPr lvl="1" indent="-4572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people with opioid use disorder (OUD), breastfeeding rates are often variable due to co-morbidities, including mental health disorders &amp; prescribed medication use. </a:t>
            </a:r>
          </a:p>
          <a:p>
            <a:pPr lvl="1" indent="-4572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1" kern="1200" dirty="0"/>
              <a:t>This study s</a:t>
            </a:r>
            <a:r>
              <a:rPr lang="en-US" sz="2800" b="1" dirty="0"/>
              <a:t>ought to determine which maternal and neonatal factors may be barriers to breastfeeding. </a:t>
            </a:r>
            <a:endParaRPr lang="en-US" sz="2800" b="1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984221-4394-C985-63E6-7B18312F7DA1}"/>
              </a:ext>
            </a:extLst>
          </p:cNvPr>
          <p:cNvSpPr/>
          <p:nvPr/>
        </p:nvSpPr>
        <p:spPr>
          <a:xfrm>
            <a:off x="586879" y="9078497"/>
            <a:ext cx="9761199" cy="914400"/>
          </a:xfrm>
          <a:custGeom>
            <a:avLst/>
            <a:gdLst>
              <a:gd name="connsiteX0" fmla="*/ 0 w 3943350"/>
              <a:gd name="connsiteY0" fmla="*/ 0 h 864000"/>
              <a:gd name="connsiteX1" fmla="*/ 3943350 w 3943350"/>
              <a:gd name="connsiteY1" fmla="*/ 0 h 864000"/>
              <a:gd name="connsiteX2" fmla="*/ 3943350 w 3943350"/>
              <a:gd name="connsiteY2" fmla="*/ 864000 h 864000"/>
              <a:gd name="connsiteX3" fmla="*/ 0 w 3943350"/>
              <a:gd name="connsiteY3" fmla="*/ 864000 h 864000"/>
              <a:gd name="connsiteX4" fmla="*/ 0 w 394335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864000">
                <a:moveTo>
                  <a:pt x="0" y="0"/>
                </a:moveTo>
                <a:lnTo>
                  <a:pt x="3943350" y="0"/>
                </a:lnTo>
                <a:lnTo>
                  <a:pt x="3943350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4280A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000" kern="1200"/>
              <a:t>METHODS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F4B786-392D-E74B-4F0B-CE5FF8FCD21F}"/>
              </a:ext>
            </a:extLst>
          </p:cNvPr>
          <p:cNvSpPr/>
          <p:nvPr/>
        </p:nvSpPr>
        <p:spPr>
          <a:xfrm>
            <a:off x="1120629" y="12063599"/>
            <a:ext cx="9144000" cy="7403866"/>
          </a:xfrm>
          <a:custGeom>
            <a:avLst/>
            <a:gdLst>
              <a:gd name="connsiteX0" fmla="*/ 0 w 3943350"/>
              <a:gd name="connsiteY0" fmla="*/ 0 h 1317600"/>
              <a:gd name="connsiteX1" fmla="*/ 3943350 w 3943350"/>
              <a:gd name="connsiteY1" fmla="*/ 0 h 1317600"/>
              <a:gd name="connsiteX2" fmla="*/ 3943350 w 3943350"/>
              <a:gd name="connsiteY2" fmla="*/ 1317600 h 1317600"/>
              <a:gd name="connsiteX3" fmla="*/ 0 w 3943350"/>
              <a:gd name="connsiteY3" fmla="*/ 1317600 h 1317600"/>
              <a:gd name="connsiteX4" fmla="*/ 0 w 3943350"/>
              <a:gd name="connsiteY4" fmla="*/ 0 h 13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1317600">
                <a:moveTo>
                  <a:pt x="0" y="0"/>
                </a:moveTo>
                <a:lnTo>
                  <a:pt x="3943350" y="0"/>
                </a:lnTo>
                <a:lnTo>
                  <a:pt x="3943350" y="1317600"/>
                </a:lnTo>
                <a:lnTo>
                  <a:pt x="0" y="1317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0" lvl="1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50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840C732-77D4-1614-9641-9C9C664029E1}"/>
              </a:ext>
            </a:extLst>
          </p:cNvPr>
          <p:cNvSpPr/>
          <p:nvPr/>
        </p:nvSpPr>
        <p:spPr>
          <a:xfrm>
            <a:off x="11039133" y="4774174"/>
            <a:ext cx="21175784" cy="914400"/>
          </a:xfrm>
          <a:custGeom>
            <a:avLst/>
            <a:gdLst>
              <a:gd name="connsiteX0" fmla="*/ 0 w 3943350"/>
              <a:gd name="connsiteY0" fmla="*/ 0 h 864000"/>
              <a:gd name="connsiteX1" fmla="*/ 3943350 w 3943350"/>
              <a:gd name="connsiteY1" fmla="*/ 0 h 864000"/>
              <a:gd name="connsiteX2" fmla="*/ 3943350 w 3943350"/>
              <a:gd name="connsiteY2" fmla="*/ 864000 h 864000"/>
              <a:gd name="connsiteX3" fmla="*/ 0 w 3943350"/>
              <a:gd name="connsiteY3" fmla="*/ 864000 h 864000"/>
              <a:gd name="connsiteX4" fmla="*/ 0 w 394335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864000">
                <a:moveTo>
                  <a:pt x="0" y="0"/>
                </a:moveTo>
                <a:lnTo>
                  <a:pt x="3943350" y="0"/>
                </a:lnTo>
                <a:lnTo>
                  <a:pt x="3943350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001D48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000" kern="1200"/>
              <a:t>RESULTS &amp; CONCLUSION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47C625-635A-15F4-C068-314B098AD3DA}"/>
              </a:ext>
            </a:extLst>
          </p:cNvPr>
          <p:cNvSpPr/>
          <p:nvPr/>
        </p:nvSpPr>
        <p:spPr>
          <a:xfrm>
            <a:off x="20999039" y="5904005"/>
            <a:ext cx="11215878" cy="6286636"/>
          </a:xfrm>
          <a:custGeom>
            <a:avLst/>
            <a:gdLst>
              <a:gd name="connsiteX0" fmla="*/ 0 w 3943350"/>
              <a:gd name="connsiteY0" fmla="*/ 0 h 1317600"/>
              <a:gd name="connsiteX1" fmla="*/ 3943350 w 3943350"/>
              <a:gd name="connsiteY1" fmla="*/ 0 h 1317600"/>
              <a:gd name="connsiteX2" fmla="*/ 3943350 w 3943350"/>
              <a:gd name="connsiteY2" fmla="*/ 1317600 h 1317600"/>
              <a:gd name="connsiteX3" fmla="*/ 0 w 3943350"/>
              <a:gd name="connsiteY3" fmla="*/ 1317600 h 1317600"/>
              <a:gd name="connsiteX4" fmla="*/ 0 w 3943350"/>
              <a:gd name="connsiteY4" fmla="*/ 0 h 13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1317600">
                <a:moveTo>
                  <a:pt x="0" y="0"/>
                </a:moveTo>
                <a:lnTo>
                  <a:pt x="3943350" y="0"/>
                </a:lnTo>
                <a:lnTo>
                  <a:pt x="3943350" y="1317600"/>
                </a:lnTo>
                <a:lnTo>
                  <a:pt x="0" y="1317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571500" lvl="1" indent="-5715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316 patients with OUD were identified. </a:t>
            </a:r>
          </a:p>
          <a:p>
            <a:pPr marL="571500" lvl="1" indent="-5715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Breastfeeding occurred in 43.9% of patients with OUD (140/316). </a:t>
            </a:r>
          </a:p>
          <a:p>
            <a:pPr marL="571500" lvl="1" indent="-5715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Maternal risk factors associated with a decreased breastfeeding rate include:</a:t>
            </a:r>
          </a:p>
          <a:p>
            <a:pPr marL="1028700" lvl="2" indent="-5715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Advanced maternal age</a:t>
            </a:r>
          </a:p>
          <a:p>
            <a:pPr marL="1028700" lvl="2" indent="-5715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Bipolar disorder</a:t>
            </a:r>
          </a:p>
          <a:p>
            <a:pPr marL="1028700" lvl="2" indent="-5715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Treatment with quetiapine</a:t>
            </a:r>
          </a:p>
          <a:p>
            <a:pPr marL="571500" lvl="1" indent="-5715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Infant risk factors associated with decreased breastfeeding include:</a:t>
            </a:r>
          </a:p>
          <a:p>
            <a:pPr marL="1028700" lvl="2" indent="-5715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Diagnosis of NOWS (OR 0.56, p = 0.04)</a:t>
            </a:r>
            <a:endParaRPr lang="en-US" sz="2800" dirty="0"/>
          </a:p>
          <a:p>
            <a:pPr marL="0" lvl="1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kern="1200" dirty="0"/>
          </a:p>
          <a:p>
            <a:pPr marL="0" lvl="1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dirty="0"/>
          </a:p>
          <a:p>
            <a:pPr marL="0" lvl="1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kern="1200" dirty="0"/>
          </a:p>
          <a:p>
            <a:pPr marL="0" lvl="1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0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9722A18-1506-4576-9E49-04D727880015}"/>
              </a:ext>
            </a:extLst>
          </p:cNvPr>
          <p:cNvSpPr/>
          <p:nvPr/>
        </p:nvSpPr>
        <p:spPr>
          <a:xfrm>
            <a:off x="20999039" y="14969340"/>
            <a:ext cx="5993411" cy="723529"/>
          </a:xfrm>
          <a:custGeom>
            <a:avLst/>
            <a:gdLst>
              <a:gd name="connsiteX0" fmla="*/ 0 w 3943350"/>
              <a:gd name="connsiteY0" fmla="*/ 0 h 864000"/>
              <a:gd name="connsiteX1" fmla="*/ 3943350 w 3943350"/>
              <a:gd name="connsiteY1" fmla="*/ 0 h 864000"/>
              <a:gd name="connsiteX2" fmla="*/ 3943350 w 3943350"/>
              <a:gd name="connsiteY2" fmla="*/ 864000 h 864000"/>
              <a:gd name="connsiteX3" fmla="*/ 0 w 3943350"/>
              <a:gd name="connsiteY3" fmla="*/ 864000 h 864000"/>
              <a:gd name="connsiteX4" fmla="*/ 0 w 3943350"/>
              <a:gd name="connsiteY4" fmla="*/ 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864000">
                <a:moveTo>
                  <a:pt x="0" y="0"/>
                </a:moveTo>
                <a:lnTo>
                  <a:pt x="3943350" y="0"/>
                </a:lnTo>
                <a:lnTo>
                  <a:pt x="3943350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4280A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/>
              <a:t>REFERENCES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745AA8A-9E10-3716-F044-09F5C20AD40E}"/>
              </a:ext>
            </a:extLst>
          </p:cNvPr>
          <p:cNvSpPr/>
          <p:nvPr/>
        </p:nvSpPr>
        <p:spPr>
          <a:xfrm>
            <a:off x="20852097" y="15692869"/>
            <a:ext cx="6140353" cy="3774596"/>
          </a:xfrm>
          <a:custGeom>
            <a:avLst/>
            <a:gdLst>
              <a:gd name="connsiteX0" fmla="*/ 0 w 3943350"/>
              <a:gd name="connsiteY0" fmla="*/ 0 h 1317600"/>
              <a:gd name="connsiteX1" fmla="*/ 3943350 w 3943350"/>
              <a:gd name="connsiteY1" fmla="*/ 0 h 1317600"/>
              <a:gd name="connsiteX2" fmla="*/ 3943350 w 3943350"/>
              <a:gd name="connsiteY2" fmla="*/ 1317600 h 1317600"/>
              <a:gd name="connsiteX3" fmla="*/ 0 w 3943350"/>
              <a:gd name="connsiteY3" fmla="*/ 1317600 h 1317600"/>
              <a:gd name="connsiteX4" fmla="*/ 0 w 3943350"/>
              <a:gd name="connsiteY4" fmla="*/ 0 h 13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1317600">
                <a:moveTo>
                  <a:pt x="0" y="0"/>
                </a:moveTo>
                <a:lnTo>
                  <a:pt x="3943350" y="0"/>
                </a:lnTo>
                <a:lnTo>
                  <a:pt x="3943350" y="1317600"/>
                </a:lnTo>
                <a:lnTo>
                  <a:pt x="0" y="1317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0" lvl="1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Stephen, J. M., Shrestha, S.,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Yakes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 Jimenez, E., Williams, S. M., Ortega, A., Cano, S., Leeman, L., &amp;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Bakhireva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, L. N. (2020). Disparities in breastfeeding outcomes among women with opioid use disorder. Acta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paediatrica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 (Oslo, Norway : 1992), 109(5), 1064–1066. https://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doi.org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/10.1111/apa.15107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Bogen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, D. L., &amp; Whalen, B. L. (2019). Breastmilk feeding for mothers and infants with opioid exposure: What is best?. Seminars in fetal &amp; neonatal medicine, 24(2), 95–104. https://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doi.org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/10.1016/j.siny.2019.01.001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Victora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, C. G.,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Bahl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, R., Barros, A. J. D.,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França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, G. V. A., Horton, S.,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Krasevec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, J., Murch, S., Sankar, M. J., Walker, N., &amp; Rollins, N. C. (2016). Breastfeeding in the 21st century: epidemiology, mechanisms, and lifelong effect. The Lancet, 387(10017), 475–490. https://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SansRegular"/>
              </a:rPr>
              <a:t>doi.org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Regular"/>
              </a:rPr>
              <a:t>/10.1016/s0140-6736(15)01024-7</a:t>
            </a:r>
            <a:endParaRPr lang="en-US" kern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4855E-AFFA-59BC-3C25-5EEFD2E8C3D2}"/>
              </a:ext>
            </a:extLst>
          </p:cNvPr>
          <p:cNvSpPr txBox="1"/>
          <p:nvPr/>
        </p:nvSpPr>
        <p:spPr>
          <a:xfrm>
            <a:off x="653494" y="10200455"/>
            <a:ext cx="95092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Retrospective cohort study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Exclusion criteria: Patients ineligible to breastfeed by ACOG guidelines.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Patients were divided according to method of infant feeding (breastfeeding vs formula) at time of discharge from the hospital.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Groups were compared using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SPSS using the Chi Square test with statistical significance defined as p &lt; 0.05.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321F67-C5EB-040D-FDE7-3074D06AF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60714"/>
              </p:ext>
            </p:extLst>
          </p:nvPr>
        </p:nvGraphicFramePr>
        <p:xfrm>
          <a:off x="11039133" y="5889416"/>
          <a:ext cx="9644596" cy="138043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{D27102A9-8310-4765-A935-A1911B00CA55}</a:tableStyleId>
              </a:tblPr>
              <a:tblGrid>
                <a:gridCol w="4701610">
                  <a:extLst>
                    <a:ext uri="{9D8B030D-6E8A-4147-A177-3AD203B41FA5}">
                      <a16:colId xmlns:a16="http://schemas.microsoft.com/office/drawing/2014/main" val="2098932347"/>
                    </a:ext>
                  </a:extLst>
                </a:gridCol>
                <a:gridCol w="1623268">
                  <a:extLst>
                    <a:ext uri="{9D8B030D-6E8A-4147-A177-3AD203B41FA5}">
                      <a16:colId xmlns:a16="http://schemas.microsoft.com/office/drawing/2014/main" val="220039373"/>
                    </a:ext>
                  </a:extLst>
                </a:gridCol>
                <a:gridCol w="1880161">
                  <a:extLst>
                    <a:ext uri="{9D8B030D-6E8A-4147-A177-3AD203B41FA5}">
                      <a16:colId xmlns:a16="http://schemas.microsoft.com/office/drawing/2014/main" val="2212007529"/>
                    </a:ext>
                  </a:extLst>
                </a:gridCol>
                <a:gridCol w="1439557">
                  <a:extLst>
                    <a:ext uri="{9D8B030D-6E8A-4147-A177-3AD203B41FA5}">
                      <a16:colId xmlns:a16="http://schemas.microsoft.com/office/drawing/2014/main" val="38407251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en-US" sz="1600" b="1" u="sng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800" b="1" u="sng" dirty="0">
                          <a:solidFill>
                            <a:srgbClr val="000000"/>
                          </a:solidFill>
                          <a:effectLst/>
                        </a:rPr>
                        <a:t>Variable  </a:t>
                      </a:r>
                      <a:endParaRPr lang="en-US" sz="2800" b="1" i="0" u="sng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sng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 u="sng">
                          <a:solidFill>
                            <a:srgbClr val="000000"/>
                          </a:solidFill>
                          <a:effectLst/>
                        </a:rPr>
                        <a:t>Breastfeeding (n=140)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 u="sng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sng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 u="sng">
                          <a:solidFill>
                            <a:srgbClr val="000000"/>
                          </a:solidFill>
                          <a:effectLst/>
                        </a:rPr>
                        <a:t>Formula feeding (n=176) 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 u="sng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u="sng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 u="sng">
                          <a:solidFill>
                            <a:srgbClr val="000000"/>
                          </a:solidFill>
                          <a:effectLst/>
                        </a:rPr>
                        <a:t>P value 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 u="sng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68435"/>
                  </a:ext>
                </a:extLst>
              </a:tr>
              <a:tr h="564332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Maternal age (years) 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33.4 </a:t>
                      </a:r>
                      <a:r>
                        <a:rPr lang="en-US" sz="2000" b="0" u="sng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23 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32.7 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26 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0.81 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626219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Maternal age &gt;35 years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28 (20.3%)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55 (31.2%)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79522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BMI (kg/m2)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30.7 </a:t>
                      </a:r>
                      <a:r>
                        <a:rPr lang="en-US" sz="2000" b="0" u="sng" dirty="0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6.7 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31.2 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6.1 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0.53 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96040"/>
                  </a:ext>
                </a:extLst>
              </a:tr>
              <a:tr h="500199">
                <a:tc>
                  <a:txBody>
                    <a:bodyPr/>
                    <a:lstStyle/>
                    <a:p>
                      <a:pPr fontAlgn="t"/>
                      <a:endParaRPr lang="en-US" sz="2400" b="1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Obesity (BMI &gt;30 kg/m2) </a:t>
                      </a:r>
                      <a:endParaRPr lang="en-US" sz="2400" b="1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75 (53.5%)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85 (48.3%)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0.51 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58219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Multiparous 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97 (69.3%)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124 (70.4%)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0.81 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65525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Delivery by cesarean 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59 (42.1%)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85 (48.3%)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0.22 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73987"/>
                  </a:ext>
                </a:extLst>
              </a:tr>
              <a:tr h="604454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Maternal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effectLst/>
                        </a:rPr>
                        <a:t>Utox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 positive on admission 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95 (67.8%)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124 (70.4%)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0.69 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5711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Maternal psychiatric diagnosis (any)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93 (66.4%)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124 (70.4%)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0.44 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59287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Maternal bipolar disorder </a:t>
                      </a:r>
                      <a:endParaRPr lang="en-US" sz="2400" b="1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12 (8.5%)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31 (17.6%)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000" b="0" i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91573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Maternal quetiapine use  </a:t>
                      </a:r>
                      <a:endParaRPr lang="en-US" sz="2400" b="1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3 (2.1%)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13 (7.4%)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000" b="0" i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77801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Gestational age delivery (weeks)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38.1 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2.1 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38.1 </a:t>
                      </a:r>
                      <a:r>
                        <a:rPr lang="en-US" sz="2000" b="0" u="sng">
                          <a:solidFill>
                            <a:srgbClr val="000000"/>
                          </a:solidFill>
                          <a:effectLst/>
                        </a:rPr>
                        <a:t>+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2.4 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0.83 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75561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Preterm birth (&lt;37 weeks)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18 (12.8%)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28 (15.9%)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0.45 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73262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NICU admission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78 (55.7%)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115 (65.3%)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0.08 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78256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fontAlgn="t"/>
                      <a:endParaRPr lang="en-US" sz="2400" b="1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Infant diagnosed with NOWS  </a:t>
                      </a:r>
                      <a:endParaRPr lang="en-US" sz="2400" b="1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97 (69.8%)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140 (80.9%)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2000" b="0" i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01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en-US" sz="2400" b="1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Medication treatment for NOWS </a:t>
                      </a:r>
                      <a:endParaRPr lang="en-US" sz="2400" b="1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94 (67.1%)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</a:rPr>
                        <a:t>97 (55.1%) </a:t>
                      </a:r>
                      <a:endParaRPr lang="en-US" sz="2000" b="0" i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74101" marR="74101" marT="37050" marB="37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795219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48448A-4B46-78BC-B6BA-600D22CC8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24363"/>
              </p:ext>
            </p:extLst>
          </p:nvPr>
        </p:nvGraphicFramePr>
        <p:xfrm>
          <a:off x="313191" y="13854584"/>
          <a:ext cx="9144000" cy="626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5941E71D-7E2E-AA40-01D8-6CB75FD8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8" y="774135"/>
            <a:ext cx="2568977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3A2EB9-927D-FE07-BEC3-8E7673CE5B27}"/>
              </a:ext>
            </a:extLst>
          </p:cNvPr>
          <p:cNvSpPr txBox="1"/>
          <p:nvPr/>
        </p:nvSpPr>
        <p:spPr>
          <a:xfrm>
            <a:off x="3175635" y="738443"/>
            <a:ext cx="258988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Breastfeeding in Patients with Opioid Use Disorder</a:t>
            </a:r>
          </a:p>
        </p:txBody>
      </p:sp>
      <p:pic>
        <p:nvPicPr>
          <p:cNvPr id="1026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EE97E5A-7089-D418-0600-6F41F2DB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841" y="14920463"/>
            <a:ext cx="3579452" cy="4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F8D244-5C0C-E9CD-4B96-C8C0B64ECD91}"/>
              </a:ext>
            </a:extLst>
          </p:cNvPr>
          <p:cNvSpPr/>
          <p:nvPr/>
        </p:nvSpPr>
        <p:spPr>
          <a:xfrm>
            <a:off x="20999039" y="12467605"/>
            <a:ext cx="11215878" cy="2240345"/>
          </a:xfrm>
          <a:prstGeom prst="rect">
            <a:avLst/>
          </a:prstGeom>
          <a:solidFill>
            <a:srgbClr val="A4AF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0" dirty="0">
                <a:solidFill>
                  <a:srgbClr val="000000"/>
                </a:solidFill>
                <a:effectLst/>
                <a:latin typeface="OpenSansRegular"/>
              </a:rPr>
              <a:t>Targeted interventions should be implemented to support and encourage breastfeeding in patients with OUD whose infants are diagnosed with NOWS.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7239D8-9249-9EA0-CA16-949BEC7E88F8}"/>
              </a:ext>
            </a:extLst>
          </p:cNvPr>
          <p:cNvSpPr txBox="1"/>
          <p:nvPr/>
        </p:nvSpPr>
        <p:spPr>
          <a:xfrm>
            <a:off x="3782293" y="2087584"/>
            <a:ext cx="23495076" cy="163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4688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>
                <a:solidFill>
                  <a:schemeClr val="bg2"/>
                </a:solidFill>
                <a:effectLst/>
                <a:latin typeface="OpenSansRegular"/>
              </a:rPr>
              <a:t>Emily H. Stetler, MD, Kimberly Herrera, MD, David J. Garry, DO, Julia Kim, MD, Lauren Stewart, MD, </a:t>
            </a:r>
            <a:r>
              <a:rPr lang="en-US" sz="3200" b="0" i="0" dirty="0" err="1">
                <a:solidFill>
                  <a:schemeClr val="bg2"/>
                </a:solidFill>
                <a:effectLst/>
                <a:latin typeface="OpenSansRegular"/>
              </a:rPr>
              <a:t>Chaitali</a:t>
            </a:r>
            <a:r>
              <a:rPr lang="en-US" sz="3200" b="0" i="0" dirty="0">
                <a:solidFill>
                  <a:schemeClr val="bg2"/>
                </a:solidFill>
                <a:effectLst/>
                <a:latin typeface="OpenSansRegular"/>
              </a:rPr>
              <a:t> </a:t>
            </a:r>
            <a:r>
              <a:rPr lang="en-US" sz="3200" b="0" i="0" dirty="0" err="1">
                <a:solidFill>
                  <a:schemeClr val="bg2"/>
                </a:solidFill>
                <a:effectLst/>
                <a:latin typeface="OpenSansRegular"/>
              </a:rPr>
              <a:t>Korgaonkar</a:t>
            </a:r>
            <a:r>
              <a:rPr lang="en-US" sz="3200" b="0" i="0" dirty="0">
                <a:solidFill>
                  <a:schemeClr val="bg2"/>
                </a:solidFill>
                <a:effectLst/>
                <a:latin typeface="OpenSansRegular"/>
              </a:rPr>
              <a:t> </a:t>
            </a:r>
            <a:r>
              <a:rPr lang="en-US" sz="3200" b="0" i="0" dirty="0" err="1">
                <a:solidFill>
                  <a:schemeClr val="bg2"/>
                </a:solidFill>
                <a:effectLst/>
                <a:latin typeface="OpenSansRegular"/>
              </a:rPr>
              <a:t>Cherala</a:t>
            </a:r>
            <a:r>
              <a:rPr lang="en-US" sz="3200" b="0" i="0" dirty="0">
                <a:solidFill>
                  <a:schemeClr val="bg2"/>
                </a:solidFill>
                <a:effectLst/>
                <a:latin typeface="OpenSansRegular"/>
              </a:rPr>
              <a:t>, BS, MS, MD, Cassandra </a:t>
            </a:r>
            <a:r>
              <a:rPr lang="en-US" sz="3200" b="0" i="0" dirty="0" err="1">
                <a:solidFill>
                  <a:schemeClr val="bg2"/>
                </a:solidFill>
                <a:effectLst/>
                <a:latin typeface="OpenSansRegular"/>
              </a:rPr>
              <a:t>Heiselman</a:t>
            </a:r>
            <a:r>
              <a:rPr lang="en-US" sz="3200" b="0" i="0" dirty="0">
                <a:solidFill>
                  <a:schemeClr val="bg2"/>
                </a:solidFill>
                <a:effectLst/>
                <a:latin typeface="OpenSansRegular"/>
              </a:rPr>
              <a:t>, DO, MPH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sz="3200" dirty="0"/>
          </a:p>
        </p:txBody>
      </p:sp>
      <p:pic>
        <p:nvPicPr>
          <p:cNvPr id="4" name="Picture 2" descr="Renaissance School of Medicine at Stony Brook University - Wikipedia">
            <a:extLst>
              <a:ext uri="{FF2B5EF4-FFF2-40B4-BE49-F238E27FC236}">
                <a16:creationId xmlns:a16="http://schemas.microsoft.com/office/drawing/2014/main" id="{101F8E82-0D6A-EB2A-7DC6-451C6F98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33" y="961700"/>
            <a:ext cx="3022362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por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D48"/>
      </a:accent1>
      <a:accent2>
        <a:srgbClr val="4280A5"/>
      </a:accent2>
      <a:accent3>
        <a:srgbClr val="60B632"/>
      </a:accent3>
      <a:accent4>
        <a:srgbClr val="D34D26"/>
      </a:accent4>
      <a:accent5>
        <a:srgbClr val="727780"/>
      </a:accent5>
      <a:accent6>
        <a:srgbClr val="001D48"/>
      </a:accent6>
      <a:hlink>
        <a:srgbClr val="4280A5"/>
      </a:hlink>
      <a:folHlink>
        <a:srgbClr val="60B63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5182</TotalTime>
  <Words>691</Words>
  <Application>Microsoft Macintosh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OpenSansRegular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Mazuk</dc:creator>
  <cp:lastModifiedBy>Stetler, Emily</cp:lastModifiedBy>
  <cp:revision>5</cp:revision>
  <dcterms:created xsi:type="dcterms:W3CDTF">2022-12-07T18:30:17Z</dcterms:created>
  <dcterms:modified xsi:type="dcterms:W3CDTF">2024-04-15T23:09:11Z</dcterms:modified>
</cp:coreProperties>
</file>