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76" r:id="rId3"/>
    <p:sldMasterId id="2147483683" r:id="rId4"/>
    <p:sldMasterId id="2147483690" r:id="rId5"/>
    <p:sldMasterId id="2147483704" r:id="rId6"/>
    <p:sldMasterId id="2147483716" r:id="rId7"/>
  </p:sldMasterIdLst>
  <p:notesMasterIdLst>
    <p:notesMasterId r:id="rId56"/>
  </p:notesMasterIdLst>
  <p:handoutMasterIdLst>
    <p:handoutMasterId r:id="rId57"/>
  </p:handoutMasterIdLst>
  <p:sldIdLst>
    <p:sldId id="283" r:id="rId8"/>
    <p:sldId id="686" r:id="rId9"/>
    <p:sldId id="770" r:id="rId10"/>
    <p:sldId id="771" r:id="rId11"/>
    <p:sldId id="760" r:id="rId12"/>
    <p:sldId id="762" r:id="rId13"/>
    <p:sldId id="764" r:id="rId14"/>
    <p:sldId id="694" r:id="rId15"/>
    <p:sldId id="775" r:id="rId16"/>
    <p:sldId id="782" r:id="rId17"/>
    <p:sldId id="688" r:id="rId18"/>
    <p:sldId id="698" r:id="rId19"/>
    <p:sldId id="699" r:id="rId20"/>
    <p:sldId id="705" r:id="rId21"/>
    <p:sldId id="703" r:id="rId22"/>
    <p:sldId id="766" r:id="rId23"/>
    <p:sldId id="700" r:id="rId24"/>
    <p:sldId id="773" r:id="rId25"/>
    <p:sldId id="799" r:id="rId26"/>
    <p:sldId id="738" r:id="rId27"/>
    <p:sldId id="740" r:id="rId28"/>
    <p:sldId id="736" r:id="rId29"/>
    <p:sldId id="787" r:id="rId30"/>
    <p:sldId id="769" r:id="rId31"/>
    <p:sldId id="789" r:id="rId32"/>
    <p:sldId id="714" r:id="rId33"/>
    <p:sldId id="725" r:id="rId34"/>
    <p:sldId id="781" r:id="rId35"/>
    <p:sldId id="727" r:id="rId36"/>
    <p:sldId id="729" r:id="rId37"/>
    <p:sldId id="731" r:id="rId38"/>
    <p:sldId id="724" r:id="rId39"/>
    <p:sldId id="790" r:id="rId40"/>
    <p:sldId id="786" r:id="rId41"/>
    <p:sldId id="784" r:id="rId42"/>
    <p:sldId id="768" r:id="rId43"/>
    <p:sldId id="788" r:id="rId44"/>
    <p:sldId id="665" r:id="rId45"/>
    <p:sldId id="674" r:id="rId46"/>
    <p:sldId id="2633" r:id="rId47"/>
    <p:sldId id="796" r:id="rId48"/>
    <p:sldId id="779" r:id="rId49"/>
    <p:sldId id="791" r:id="rId50"/>
    <p:sldId id="798" r:id="rId51"/>
    <p:sldId id="792" r:id="rId52"/>
    <p:sldId id="793" r:id="rId53"/>
    <p:sldId id="797" r:id="rId54"/>
    <p:sldId id="2634" r:id="rId55"/>
  </p:sldIdLst>
  <p:sldSz cx="9144000" cy="6858000" type="screen4x3"/>
  <p:notesSz cx="9388475" cy="7102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uss, Lori" initials="SL" lastIdx="1" clrIdx="0">
    <p:extLst>
      <p:ext uri="{19B8F6BF-5375-455C-9EA6-DF929625EA0E}">
        <p15:presenceInfo xmlns:p15="http://schemas.microsoft.com/office/powerpoint/2012/main" userId="S-1-5-21-2019896198-308760431-1726288727-109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819"/>
    <a:srgbClr val="0A5B9D"/>
    <a:srgbClr val="FF0000"/>
    <a:srgbClr val="FF9900"/>
    <a:srgbClr val="808000"/>
    <a:srgbClr val="0A8061"/>
    <a:srgbClr val="186972"/>
    <a:srgbClr val="B818A1"/>
    <a:srgbClr val="FFFFE1"/>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4" autoAdjust="0"/>
    <p:restoredTop sz="96433" autoAdjust="0"/>
  </p:normalViewPr>
  <p:slideViewPr>
    <p:cSldViewPr>
      <p:cViewPr varScale="1">
        <p:scale>
          <a:sx n="77" d="100"/>
          <a:sy n="77" d="100"/>
        </p:scale>
        <p:origin x="13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hmc-fs-share\shares\CareManagement\Exchange\David\CPS\CPS%202023%20data%20for%20powerpoi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hmc-fs-share\shares\CareManagement\Exchange\David\CPS\CPS%202023%20data%20for%20powerpoin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CPS: Total Cases Accepted</a:t>
            </a:r>
          </a:p>
          <a:p>
            <a:pPr>
              <a:defRPr/>
            </a:pPr>
            <a:r>
              <a:rPr lang="en-US"/>
              <a:t>2010-2023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037733457046131E-3"/>
                  <c:y val="-3.827750234776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5C-4371-9787-662384DB6236}"/>
                </c:ext>
              </c:extLst>
            </c:dLbl>
            <c:dLbl>
              <c:idx val="1"/>
              <c:layout>
                <c:manualLayout>
                  <c:x val="-3.2546783224584937E-2"/>
                  <c:y val="4.2904290429042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5C-4371-9787-662384DB6236}"/>
                </c:ext>
              </c:extLst>
            </c:dLbl>
            <c:dLbl>
              <c:idx val="2"/>
              <c:layout>
                <c:manualLayout>
                  <c:x val="-4.3395710966113244E-3"/>
                  <c:y val="2.6402640264026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5C-4371-9787-662384DB6236}"/>
                </c:ext>
              </c:extLst>
            </c:dLbl>
            <c:dLbl>
              <c:idx val="12"/>
              <c:layout>
                <c:manualLayout>
                  <c:x val="-1.9528069934751119E-2"/>
                  <c:y val="-4.9504950495049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5C-4371-9787-662384DB6236}"/>
                </c:ext>
              </c:extLst>
            </c:dLbl>
            <c:dLbl>
              <c:idx val="13"/>
              <c:layout>
                <c:manualLayout>
                  <c:x val="-3.0376997676279271E-2"/>
                  <c:y val="3.9603960396039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5C-4371-9787-662384DB623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Sheet5!$A$1:$A$14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xVal>
          <c:yVal>
            <c:numRef>
              <c:f>Sheet5!$B$1:$B$14</c:f>
              <c:numCache>
                <c:formatCode>General</c:formatCode>
                <c:ptCount val="14"/>
                <c:pt idx="0">
                  <c:v>400</c:v>
                </c:pt>
                <c:pt idx="1">
                  <c:v>365</c:v>
                </c:pt>
                <c:pt idx="2">
                  <c:v>371</c:v>
                </c:pt>
                <c:pt idx="3">
                  <c:v>445</c:v>
                </c:pt>
                <c:pt idx="4">
                  <c:v>557</c:v>
                </c:pt>
                <c:pt idx="5">
                  <c:v>484</c:v>
                </c:pt>
                <c:pt idx="6">
                  <c:v>551</c:v>
                </c:pt>
                <c:pt idx="7">
                  <c:v>724</c:v>
                </c:pt>
                <c:pt idx="8">
                  <c:v>634</c:v>
                </c:pt>
                <c:pt idx="9">
                  <c:v>524</c:v>
                </c:pt>
                <c:pt idx="10">
                  <c:v>597</c:v>
                </c:pt>
                <c:pt idx="11">
                  <c:v>557</c:v>
                </c:pt>
                <c:pt idx="12">
                  <c:v>465</c:v>
                </c:pt>
                <c:pt idx="13">
                  <c:v>433</c:v>
                </c:pt>
              </c:numCache>
            </c:numRef>
          </c:yVal>
          <c:smooth val="0"/>
          <c:extLst>
            <c:ext xmlns:c16="http://schemas.microsoft.com/office/drawing/2014/chart" uri="{C3380CC4-5D6E-409C-BE32-E72D297353CC}">
              <c16:uniqueId val="{00000005-135C-4371-9787-662384DB6236}"/>
            </c:ext>
          </c:extLst>
        </c:ser>
        <c:dLbls>
          <c:showLegendKey val="0"/>
          <c:showVal val="0"/>
          <c:showCatName val="0"/>
          <c:showSerName val="0"/>
          <c:showPercent val="0"/>
          <c:showBubbleSize val="0"/>
        </c:dLbls>
        <c:axId val="375244175"/>
        <c:axId val="32986639"/>
      </c:scatterChart>
      <c:valAx>
        <c:axId val="375244175"/>
        <c:scaling>
          <c:orientation val="minMax"/>
          <c:max val="2023"/>
          <c:min val="201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86639"/>
        <c:crosses val="autoZero"/>
        <c:crossBetween val="midCat"/>
        <c:majorUnit val="1"/>
      </c:valAx>
      <c:valAx>
        <c:axId val="32986639"/>
        <c:scaling>
          <c:orientation val="minMax"/>
        </c:scaling>
        <c:delete val="1"/>
        <c:axPos val="l"/>
        <c:numFmt formatCode="General" sourceLinked="1"/>
        <c:majorTickMark val="none"/>
        <c:minorTickMark val="none"/>
        <c:tickLblPos val="nextTo"/>
        <c:crossAx val="375244175"/>
        <c:crosses val="autoZero"/>
        <c:crossBetween val="midCat"/>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a:t>CPS: Top 3 Suspicion Codes of Child Abuse</a:t>
            </a:r>
          </a:p>
          <a:p>
            <a:pPr>
              <a:defRPr/>
            </a:pPr>
            <a:r>
              <a:rPr lang="en-US" b="1" dirty="0"/>
              <a:t>2020-2023</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Sheet2!$A$2</c:f>
              <c:strCache>
                <c:ptCount val="1"/>
                <c:pt idx="0">
                  <c:v>Inadequate Guardianship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Sheet2!$B$1:$E$1</c:f>
              <c:numCache>
                <c:formatCode>General</c:formatCode>
                <c:ptCount val="4"/>
                <c:pt idx="0">
                  <c:v>2020</c:v>
                </c:pt>
                <c:pt idx="1">
                  <c:v>2021</c:v>
                </c:pt>
                <c:pt idx="2">
                  <c:v>2022</c:v>
                </c:pt>
                <c:pt idx="3">
                  <c:v>2023</c:v>
                </c:pt>
              </c:numCache>
            </c:numRef>
          </c:cat>
          <c:val>
            <c:numRef>
              <c:f>Sheet2!$B$2:$E$2</c:f>
              <c:numCache>
                <c:formatCode>General</c:formatCode>
                <c:ptCount val="4"/>
                <c:pt idx="0">
                  <c:v>314</c:v>
                </c:pt>
                <c:pt idx="1">
                  <c:v>285</c:v>
                </c:pt>
                <c:pt idx="2">
                  <c:v>231</c:v>
                </c:pt>
                <c:pt idx="3">
                  <c:v>225</c:v>
                </c:pt>
              </c:numCache>
            </c:numRef>
          </c:val>
          <c:extLst>
            <c:ext xmlns:c16="http://schemas.microsoft.com/office/drawing/2014/chart" uri="{C3380CC4-5D6E-409C-BE32-E72D297353CC}">
              <c16:uniqueId val="{00000000-42BA-485F-8B19-81D21CD78294}"/>
            </c:ext>
          </c:extLst>
        </c:ser>
        <c:ser>
          <c:idx val="1"/>
          <c:order val="1"/>
          <c:tx>
            <c:strRef>
              <c:f>Sheet2!$A$3</c:f>
              <c:strCache>
                <c:ptCount val="1"/>
                <c:pt idx="0">
                  <c:v>Parent's Drug/Alcohol misuse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Sheet2!$B$1:$E$1</c:f>
              <c:numCache>
                <c:formatCode>General</c:formatCode>
                <c:ptCount val="4"/>
                <c:pt idx="0">
                  <c:v>2020</c:v>
                </c:pt>
                <c:pt idx="1">
                  <c:v>2021</c:v>
                </c:pt>
                <c:pt idx="2">
                  <c:v>2022</c:v>
                </c:pt>
                <c:pt idx="3">
                  <c:v>2023</c:v>
                </c:pt>
              </c:numCache>
            </c:numRef>
          </c:cat>
          <c:val>
            <c:numRef>
              <c:f>Sheet2!$B$3:$E$3</c:f>
              <c:numCache>
                <c:formatCode>General</c:formatCode>
                <c:ptCount val="4"/>
                <c:pt idx="0">
                  <c:v>168</c:v>
                </c:pt>
                <c:pt idx="1">
                  <c:v>130</c:v>
                </c:pt>
                <c:pt idx="2">
                  <c:v>109</c:v>
                </c:pt>
                <c:pt idx="3">
                  <c:v>72</c:v>
                </c:pt>
              </c:numCache>
            </c:numRef>
          </c:val>
          <c:extLst>
            <c:ext xmlns:c16="http://schemas.microsoft.com/office/drawing/2014/chart" uri="{C3380CC4-5D6E-409C-BE32-E72D297353CC}">
              <c16:uniqueId val="{00000001-42BA-485F-8B19-81D21CD78294}"/>
            </c:ext>
          </c:extLst>
        </c:ser>
        <c:ser>
          <c:idx val="2"/>
          <c:order val="2"/>
          <c:tx>
            <c:strRef>
              <c:f>Sheet2!$A$4</c:f>
              <c:strCache>
                <c:ptCount val="1"/>
                <c:pt idx="0">
                  <c:v>Other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Sheet2!$B$1:$E$1</c:f>
              <c:numCache>
                <c:formatCode>General</c:formatCode>
                <c:ptCount val="4"/>
                <c:pt idx="0">
                  <c:v>2020</c:v>
                </c:pt>
                <c:pt idx="1">
                  <c:v>2021</c:v>
                </c:pt>
                <c:pt idx="2">
                  <c:v>2022</c:v>
                </c:pt>
                <c:pt idx="3">
                  <c:v>2023</c:v>
                </c:pt>
              </c:numCache>
            </c:numRef>
          </c:cat>
          <c:val>
            <c:numRef>
              <c:f>Sheet2!$B$4:$E$4</c:f>
              <c:numCache>
                <c:formatCode>General</c:formatCode>
                <c:ptCount val="4"/>
                <c:pt idx="0">
                  <c:v>76</c:v>
                </c:pt>
                <c:pt idx="1">
                  <c:v>33</c:v>
                </c:pt>
                <c:pt idx="2">
                  <c:v>53</c:v>
                </c:pt>
                <c:pt idx="3">
                  <c:v>52</c:v>
                </c:pt>
              </c:numCache>
            </c:numRef>
          </c:val>
          <c:extLst>
            <c:ext xmlns:c16="http://schemas.microsoft.com/office/drawing/2014/chart" uri="{C3380CC4-5D6E-409C-BE32-E72D297353CC}">
              <c16:uniqueId val="{00000002-42BA-485F-8B19-81D21CD78294}"/>
            </c:ext>
          </c:extLst>
        </c:ser>
        <c:dLbls>
          <c:showLegendKey val="0"/>
          <c:showVal val="0"/>
          <c:showCatName val="0"/>
          <c:showSerName val="0"/>
          <c:showPercent val="0"/>
          <c:showBubbleSize val="0"/>
        </c:dLbls>
        <c:gapWidth val="219"/>
        <c:overlap val="-27"/>
        <c:axId val="591474447"/>
        <c:axId val="180058287"/>
      </c:barChart>
      <c:catAx>
        <c:axId val="59147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058287"/>
        <c:crosses val="autoZero"/>
        <c:auto val="1"/>
        <c:lblAlgn val="ctr"/>
        <c:lblOffset val="100"/>
        <c:noMultiLvlLbl val="0"/>
      </c:catAx>
      <c:valAx>
        <c:axId val="180058287"/>
        <c:scaling>
          <c:orientation val="minMax"/>
        </c:scaling>
        <c:delete val="1"/>
        <c:axPos val="l"/>
        <c:numFmt formatCode="General" sourceLinked="1"/>
        <c:majorTickMark val="none"/>
        <c:minorTickMark val="none"/>
        <c:tickLblPos val="nextTo"/>
        <c:crossAx val="591474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68339" cy="356357"/>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sz="quarter" idx="1"/>
          </p:nvPr>
        </p:nvSpPr>
        <p:spPr>
          <a:xfrm>
            <a:off x="5317964" y="2"/>
            <a:ext cx="4068339" cy="356357"/>
          </a:xfrm>
          <a:prstGeom prst="rect">
            <a:avLst/>
          </a:prstGeom>
        </p:spPr>
        <p:txBody>
          <a:bodyPr vert="horz" lIns="94218" tIns="47108" rIns="94218" bIns="47108" rtlCol="0"/>
          <a:lstStyle>
            <a:lvl1pPr algn="r">
              <a:defRPr sz="1200"/>
            </a:lvl1pPr>
          </a:lstStyle>
          <a:p>
            <a:fld id="{58F84278-2AD8-491E-83FD-6DBBDC638388}" type="datetimeFigureOut">
              <a:rPr lang="en-US" smtClean="0"/>
              <a:t>6/24/2024</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18" tIns="47108" rIns="94218" bIns="47108" rtlCol="0" anchor="b"/>
          <a:lstStyle>
            <a:lvl1pPr algn="l">
              <a:defRPr sz="1200"/>
            </a:lvl1pPr>
          </a:lstStyle>
          <a:p>
            <a:endParaRPr lang="en-US"/>
          </a:p>
        </p:txBody>
      </p:sp>
      <p:sp>
        <p:nvSpPr>
          <p:cNvPr id="5" name="Slide Number Placeholder 4"/>
          <p:cNvSpPr>
            <a:spLocks noGrp="1"/>
          </p:cNvSpPr>
          <p:nvPr>
            <p:ph type="sldNum" sz="quarter" idx="3"/>
          </p:nvPr>
        </p:nvSpPr>
        <p:spPr>
          <a:xfrm>
            <a:off x="5317964" y="6746119"/>
            <a:ext cx="4068339" cy="356356"/>
          </a:xfrm>
          <a:prstGeom prst="rect">
            <a:avLst/>
          </a:prstGeom>
        </p:spPr>
        <p:txBody>
          <a:bodyPr vert="horz" lIns="94218" tIns="47108" rIns="94218" bIns="47108" rtlCol="0" anchor="b"/>
          <a:lstStyle>
            <a:lvl1pPr algn="r">
              <a:defRPr sz="1200"/>
            </a:lvl1pPr>
          </a:lstStyle>
          <a:p>
            <a:fld id="{5F1D2827-5BE5-40CF-B8B9-2950C3833361}" type="slidenum">
              <a:rPr lang="en-US" smtClean="0"/>
              <a:t>‹#›</a:t>
            </a:fld>
            <a:endParaRPr lang="en-US"/>
          </a:p>
        </p:txBody>
      </p:sp>
    </p:spTree>
    <p:extLst>
      <p:ext uri="{BB962C8B-B14F-4D97-AF65-F5344CB8AC3E}">
        <p14:creationId xmlns:p14="http://schemas.microsoft.com/office/powerpoint/2010/main" val="282823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18" tIns="47108" rIns="94218" bIns="47108" rtlCol="0"/>
          <a:lstStyle>
            <a:lvl1pPr algn="l">
              <a:defRPr sz="1200"/>
            </a:lvl1pPr>
          </a:lstStyle>
          <a:p>
            <a:pPr>
              <a:defRPr/>
            </a:pPr>
            <a:endParaRPr lang="en-US" dirty="0"/>
          </a:p>
        </p:txBody>
      </p:sp>
      <p:sp>
        <p:nvSpPr>
          <p:cNvPr id="3" name="Date Placeholder 2"/>
          <p:cNvSpPr>
            <a:spLocks noGrp="1"/>
          </p:cNvSpPr>
          <p:nvPr>
            <p:ph type="dt" idx="1"/>
          </p:nvPr>
        </p:nvSpPr>
        <p:spPr>
          <a:xfrm>
            <a:off x="5317964" y="0"/>
            <a:ext cx="4068339" cy="355124"/>
          </a:xfrm>
          <a:prstGeom prst="rect">
            <a:avLst/>
          </a:prstGeom>
        </p:spPr>
        <p:txBody>
          <a:bodyPr vert="horz" lIns="94218" tIns="47108" rIns="94218" bIns="47108" rtlCol="0"/>
          <a:lstStyle>
            <a:lvl1pPr algn="r">
              <a:defRPr sz="1200"/>
            </a:lvl1pPr>
          </a:lstStyle>
          <a:p>
            <a:pPr>
              <a:defRPr/>
            </a:pPr>
            <a:fld id="{2434FAB9-434E-4E08-9C72-14713CFAA981}" type="datetimeFigureOut">
              <a:rPr lang="en-US"/>
              <a:pPr>
                <a:defRPr/>
              </a:pPr>
              <a:t>6/24/2024</a:t>
            </a:fld>
            <a:endParaRPr lang="en-US" dirty="0"/>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18" tIns="47108" rIns="94218" bIns="47108" rtlCol="0" anchor="ctr"/>
          <a:lstStyle/>
          <a:p>
            <a:pPr lvl="0"/>
            <a:endParaRPr lang="en-US" noProof="0" dirty="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18" tIns="47108" rIns="94218" bIns="471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18" tIns="47108" rIns="94218" bIns="47108"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17964" y="6746119"/>
            <a:ext cx="4068339" cy="355124"/>
          </a:xfrm>
          <a:prstGeom prst="rect">
            <a:avLst/>
          </a:prstGeom>
        </p:spPr>
        <p:txBody>
          <a:bodyPr vert="horz" lIns="94218" tIns="47108" rIns="94218" bIns="47108" rtlCol="0" anchor="b"/>
          <a:lstStyle>
            <a:lvl1pPr algn="r">
              <a:defRPr sz="1200"/>
            </a:lvl1pPr>
          </a:lstStyle>
          <a:p>
            <a:pPr>
              <a:defRPr/>
            </a:pPr>
            <a:fld id="{DDF55E4D-2CB0-4DD3-9E79-74DB9722F698}" type="slidenum">
              <a:rPr lang="en-US"/>
              <a:pPr>
                <a:defRPr/>
              </a:pPr>
              <a:t>‹#›</a:t>
            </a:fld>
            <a:endParaRPr lang="en-US" dirty="0"/>
          </a:p>
        </p:txBody>
      </p:sp>
    </p:spTree>
    <p:extLst>
      <p:ext uri="{BB962C8B-B14F-4D97-AF65-F5344CB8AC3E}">
        <p14:creationId xmlns:p14="http://schemas.microsoft.com/office/powerpoint/2010/main" val="315286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F150D24B-2F9C-44AE-A9F5-4F3EBCA521F6}" type="slidenum">
              <a:rPr lang="en-US" altLang="en-US">
                <a:solidFill>
                  <a:prstClr val="black"/>
                </a:solidFill>
              </a:rPr>
              <a:pPr defTabSz="942170">
                <a:defRPr/>
              </a:pPr>
              <a:t>2</a:t>
            </a:fld>
            <a:endParaRPr lang="en-US" altLang="en-US" dirty="0">
              <a:solidFill>
                <a:prstClr val="black"/>
              </a:solidFill>
            </a:endParaRPr>
          </a:p>
        </p:txBody>
      </p:sp>
    </p:spTree>
    <p:extLst>
      <p:ext uri="{BB962C8B-B14F-4D97-AF65-F5344CB8AC3E}">
        <p14:creationId xmlns:p14="http://schemas.microsoft.com/office/powerpoint/2010/main" val="148559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939C850D-C1A5-43F7-84CD-CBADFB146042}" type="slidenum">
              <a:rPr lang="en-US" altLang="en-US">
                <a:solidFill>
                  <a:prstClr val="black"/>
                </a:solidFill>
              </a:rPr>
              <a:pPr defTabSz="942170">
                <a:defRPr/>
              </a:pPr>
              <a:t>26</a:t>
            </a:fld>
            <a:endParaRPr lang="en-US" altLang="en-US" dirty="0">
              <a:solidFill>
                <a:prstClr val="black"/>
              </a:solidFill>
            </a:endParaRPr>
          </a:p>
        </p:txBody>
      </p:sp>
    </p:spTree>
    <p:extLst>
      <p:ext uri="{BB962C8B-B14F-4D97-AF65-F5344CB8AC3E}">
        <p14:creationId xmlns:p14="http://schemas.microsoft.com/office/powerpoint/2010/main" val="138961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5383037B-BAC6-4D93-AA74-C8B72EA1E6CB}" type="slidenum">
              <a:rPr lang="en-US" altLang="en-US">
                <a:solidFill>
                  <a:prstClr val="black"/>
                </a:solidFill>
              </a:rPr>
              <a:pPr defTabSz="942170">
                <a:defRPr/>
              </a:pPr>
              <a:t>27</a:t>
            </a:fld>
            <a:endParaRPr lang="en-US" altLang="en-US" dirty="0">
              <a:solidFill>
                <a:prstClr val="black"/>
              </a:solidFill>
            </a:endParaRPr>
          </a:p>
        </p:txBody>
      </p:sp>
    </p:spTree>
    <p:extLst>
      <p:ext uri="{BB962C8B-B14F-4D97-AF65-F5344CB8AC3E}">
        <p14:creationId xmlns:p14="http://schemas.microsoft.com/office/powerpoint/2010/main" val="292899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B616CD84-84D6-4A6C-9329-FDD08E2AF8A2}" type="slidenum">
              <a:rPr lang="en-US" altLang="en-US">
                <a:solidFill>
                  <a:prstClr val="black"/>
                </a:solidFill>
              </a:rPr>
              <a:pPr defTabSz="942170">
                <a:defRPr/>
              </a:pPr>
              <a:t>29</a:t>
            </a:fld>
            <a:endParaRPr lang="en-US" altLang="en-US" dirty="0">
              <a:solidFill>
                <a:prstClr val="black"/>
              </a:solidFill>
            </a:endParaRPr>
          </a:p>
        </p:txBody>
      </p:sp>
    </p:spTree>
    <p:extLst>
      <p:ext uri="{BB962C8B-B14F-4D97-AF65-F5344CB8AC3E}">
        <p14:creationId xmlns:p14="http://schemas.microsoft.com/office/powerpoint/2010/main" val="136078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E75921F0-0BCA-4DCD-8A95-5D2E6E932948}" type="slidenum">
              <a:rPr lang="en-US" altLang="en-US">
                <a:solidFill>
                  <a:prstClr val="black"/>
                </a:solidFill>
              </a:rPr>
              <a:pPr defTabSz="942170">
                <a:defRPr/>
              </a:pPr>
              <a:t>32</a:t>
            </a:fld>
            <a:endParaRPr lang="en-US" altLang="en-US" dirty="0">
              <a:solidFill>
                <a:prstClr val="black"/>
              </a:solidFill>
            </a:endParaRPr>
          </a:p>
        </p:txBody>
      </p:sp>
    </p:spTree>
    <p:extLst>
      <p:ext uri="{BB962C8B-B14F-4D97-AF65-F5344CB8AC3E}">
        <p14:creationId xmlns:p14="http://schemas.microsoft.com/office/powerpoint/2010/main" val="172374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DF670-51EA-42CF-B43A-DABE1AF4D962}" type="slidenum">
              <a:rPr lang="en-US" smtClean="0"/>
              <a:t>38</a:t>
            </a:fld>
            <a:endParaRPr lang="en-US"/>
          </a:p>
        </p:txBody>
      </p:sp>
    </p:spTree>
    <p:extLst>
      <p:ext uri="{BB962C8B-B14F-4D97-AF65-F5344CB8AC3E}">
        <p14:creationId xmlns:p14="http://schemas.microsoft.com/office/powerpoint/2010/main" val="320496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AF2AB805-B39D-44E6-94B4-562A2ABE3740}" type="slidenum">
              <a:rPr lang="en-US" altLang="en-US">
                <a:solidFill>
                  <a:prstClr val="black"/>
                </a:solidFill>
              </a:rPr>
              <a:pPr defTabSz="942170">
                <a:defRPr/>
              </a:pPr>
              <a:t>8</a:t>
            </a:fld>
            <a:endParaRPr lang="en-US" altLang="en-US" dirty="0">
              <a:solidFill>
                <a:prstClr val="black"/>
              </a:solidFill>
            </a:endParaRPr>
          </a:p>
        </p:txBody>
      </p:sp>
    </p:spTree>
    <p:extLst>
      <p:ext uri="{BB962C8B-B14F-4D97-AF65-F5344CB8AC3E}">
        <p14:creationId xmlns:p14="http://schemas.microsoft.com/office/powerpoint/2010/main" val="295086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514" indent="-294428">
              <a:defRPr>
                <a:solidFill>
                  <a:schemeClr val="tx1"/>
                </a:solidFill>
                <a:latin typeface="Calibri" panose="020F0502020204030204" pitchFamily="34" charset="0"/>
              </a:defRPr>
            </a:lvl2pPr>
            <a:lvl3pPr marL="1177714" indent="-235543">
              <a:defRPr>
                <a:solidFill>
                  <a:schemeClr val="tx1"/>
                </a:solidFill>
                <a:latin typeface="Calibri" panose="020F0502020204030204" pitchFamily="34" charset="0"/>
              </a:defRPr>
            </a:lvl3pPr>
            <a:lvl4pPr marL="1648799" indent="-235543">
              <a:defRPr>
                <a:solidFill>
                  <a:schemeClr val="tx1"/>
                </a:solidFill>
                <a:latin typeface="Calibri" panose="020F0502020204030204" pitchFamily="34" charset="0"/>
              </a:defRPr>
            </a:lvl4pPr>
            <a:lvl5pPr marL="2119885" indent="-235543">
              <a:defRPr>
                <a:solidFill>
                  <a:schemeClr val="tx1"/>
                </a:solidFill>
                <a:latin typeface="Calibri" panose="020F0502020204030204" pitchFamily="34" charset="0"/>
              </a:defRPr>
            </a:lvl5pPr>
            <a:lvl6pPr marL="2590969" indent="-235543" eaLnBrk="0" fontAlgn="base" hangingPunct="0">
              <a:spcBef>
                <a:spcPct val="0"/>
              </a:spcBef>
              <a:spcAft>
                <a:spcPct val="0"/>
              </a:spcAft>
              <a:defRPr>
                <a:solidFill>
                  <a:schemeClr val="tx1"/>
                </a:solidFill>
                <a:latin typeface="Calibri" panose="020F0502020204030204" pitchFamily="34" charset="0"/>
              </a:defRPr>
            </a:lvl6pPr>
            <a:lvl7pPr marL="3062056" indent="-235543" eaLnBrk="0" fontAlgn="base" hangingPunct="0">
              <a:spcBef>
                <a:spcPct val="0"/>
              </a:spcBef>
              <a:spcAft>
                <a:spcPct val="0"/>
              </a:spcAft>
              <a:defRPr>
                <a:solidFill>
                  <a:schemeClr val="tx1"/>
                </a:solidFill>
                <a:latin typeface="Calibri" panose="020F0502020204030204" pitchFamily="34" charset="0"/>
              </a:defRPr>
            </a:lvl7pPr>
            <a:lvl8pPr marL="3533142" indent="-235543" eaLnBrk="0" fontAlgn="base" hangingPunct="0">
              <a:spcBef>
                <a:spcPct val="0"/>
              </a:spcBef>
              <a:spcAft>
                <a:spcPct val="0"/>
              </a:spcAft>
              <a:defRPr>
                <a:solidFill>
                  <a:schemeClr val="tx1"/>
                </a:solidFill>
                <a:latin typeface="Calibri" panose="020F0502020204030204" pitchFamily="34" charset="0"/>
              </a:defRPr>
            </a:lvl8pPr>
            <a:lvl9pPr marL="4004227" indent="-235543"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5F91F4C9-A456-42BB-B5DA-DA44AC9A776E}" type="slidenum">
              <a:rPr lang="en-US" altLang="en-US">
                <a:solidFill>
                  <a:prstClr val="black"/>
                </a:solidFill>
              </a:rPr>
              <a:pPr defTabSz="942170">
                <a:defRPr/>
              </a:pPr>
              <a:t>11</a:t>
            </a:fld>
            <a:endParaRPr lang="en-US" altLang="en-US" dirty="0">
              <a:solidFill>
                <a:prstClr val="black"/>
              </a:solidFill>
            </a:endParaRPr>
          </a:p>
        </p:txBody>
      </p:sp>
    </p:spTree>
    <p:extLst>
      <p:ext uri="{BB962C8B-B14F-4D97-AF65-F5344CB8AC3E}">
        <p14:creationId xmlns:p14="http://schemas.microsoft.com/office/powerpoint/2010/main" val="425438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B938D9E3-02E5-4C5F-9E7F-1785693642A9}" type="slidenum">
              <a:rPr lang="en-US" altLang="en-US">
                <a:solidFill>
                  <a:prstClr val="black"/>
                </a:solidFill>
              </a:rPr>
              <a:pPr defTabSz="942170">
                <a:defRPr/>
              </a:pPr>
              <a:t>12</a:t>
            </a:fld>
            <a:endParaRPr lang="en-US" altLang="en-US" dirty="0">
              <a:solidFill>
                <a:prstClr val="black"/>
              </a:solidFill>
            </a:endParaRPr>
          </a:p>
        </p:txBody>
      </p:sp>
    </p:spTree>
    <p:extLst>
      <p:ext uri="{BB962C8B-B14F-4D97-AF65-F5344CB8AC3E}">
        <p14:creationId xmlns:p14="http://schemas.microsoft.com/office/powerpoint/2010/main" val="61557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514" indent="-294428">
              <a:defRPr>
                <a:solidFill>
                  <a:schemeClr val="tx1"/>
                </a:solidFill>
                <a:latin typeface="Calibri" panose="020F0502020204030204" pitchFamily="34" charset="0"/>
              </a:defRPr>
            </a:lvl2pPr>
            <a:lvl3pPr marL="1177714" indent="-235543">
              <a:defRPr>
                <a:solidFill>
                  <a:schemeClr val="tx1"/>
                </a:solidFill>
                <a:latin typeface="Calibri" panose="020F0502020204030204" pitchFamily="34" charset="0"/>
              </a:defRPr>
            </a:lvl3pPr>
            <a:lvl4pPr marL="1648799" indent="-235543">
              <a:defRPr>
                <a:solidFill>
                  <a:schemeClr val="tx1"/>
                </a:solidFill>
                <a:latin typeface="Calibri" panose="020F0502020204030204" pitchFamily="34" charset="0"/>
              </a:defRPr>
            </a:lvl4pPr>
            <a:lvl5pPr marL="2119885" indent="-235543">
              <a:defRPr>
                <a:solidFill>
                  <a:schemeClr val="tx1"/>
                </a:solidFill>
                <a:latin typeface="Calibri" panose="020F0502020204030204" pitchFamily="34" charset="0"/>
              </a:defRPr>
            </a:lvl5pPr>
            <a:lvl6pPr marL="2590969" indent="-235543" eaLnBrk="0" fontAlgn="base" hangingPunct="0">
              <a:spcBef>
                <a:spcPct val="0"/>
              </a:spcBef>
              <a:spcAft>
                <a:spcPct val="0"/>
              </a:spcAft>
              <a:defRPr>
                <a:solidFill>
                  <a:schemeClr val="tx1"/>
                </a:solidFill>
                <a:latin typeface="Calibri" panose="020F0502020204030204" pitchFamily="34" charset="0"/>
              </a:defRPr>
            </a:lvl6pPr>
            <a:lvl7pPr marL="3062056" indent="-235543" eaLnBrk="0" fontAlgn="base" hangingPunct="0">
              <a:spcBef>
                <a:spcPct val="0"/>
              </a:spcBef>
              <a:spcAft>
                <a:spcPct val="0"/>
              </a:spcAft>
              <a:defRPr>
                <a:solidFill>
                  <a:schemeClr val="tx1"/>
                </a:solidFill>
                <a:latin typeface="Calibri" panose="020F0502020204030204" pitchFamily="34" charset="0"/>
              </a:defRPr>
            </a:lvl7pPr>
            <a:lvl8pPr marL="3533142" indent="-235543" eaLnBrk="0" fontAlgn="base" hangingPunct="0">
              <a:spcBef>
                <a:spcPct val="0"/>
              </a:spcBef>
              <a:spcAft>
                <a:spcPct val="0"/>
              </a:spcAft>
              <a:defRPr>
                <a:solidFill>
                  <a:schemeClr val="tx1"/>
                </a:solidFill>
                <a:latin typeface="Calibri" panose="020F0502020204030204" pitchFamily="34" charset="0"/>
              </a:defRPr>
            </a:lvl8pPr>
            <a:lvl9pPr marL="4004227" indent="-235543"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64AE6420-80F7-46AB-B7A1-405DDEA477E2}" type="slidenum">
              <a:rPr lang="en-US" altLang="en-US">
                <a:solidFill>
                  <a:prstClr val="black"/>
                </a:solidFill>
              </a:rPr>
              <a:pPr defTabSz="942170">
                <a:defRPr/>
              </a:pPr>
              <a:t>13</a:t>
            </a:fld>
            <a:endParaRPr lang="en-US" altLang="en-US" dirty="0">
              <a:solidFill>
                <a:prstClr val="black"/>
              </a:solidFill>
            </a:endParaRPr>
          </a:p>
        </p:txBody>
      </p:sp>
    </p:spTree>
    <p:extLst>
      <p:ext uri="{BB962C8B-B14F-4D97-AF65-F5344CB8AC3E}">
        <p14:creationId xmlns:p14="http://schemas.microsoft.com/office/powerpoint/2010/main" val="262018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514" indent="-294428">
              <a:defRPr>
                <a:solidFill>
                  <a:schemeClr val="tx1"/>
                </a:solidFill>
                <a:latin typeface="Calibri" panose="020F0502020204030204" pitchFamily="34" charset="0"/>
              </a:defRPr>
            </a:lvl2pPr>
            <a:lvl3pPr marL="1177714" indent="-235543">
              <a:defRPr>
                <a:solidFill>
                  <a:schemeClr val="tx1"/>
                </a:solidFill>
                <a:latin typeface="Calibri" panose="020F0502020204030204" pitchFamily="34" charset="0"/>
              </a:defRPr>
            </a:lvl3pPr>
            <a:lvl4pPr marL="1648799" indent="-235543">
              <a:defRPr>
                <a:solidFill>
                  <a:schemeClr val="tx1"/>
                </a:solidFill>
                <a:latin typeface="Calibri" panose="020F0502020204030204" pitchFamily="34" charset="0"/>
              </a:defRPr>
            </a:lvl4pPr>
            <a:lvl5pPr marL="2119885" indent="-235543">
              <a:defRPr>
                <a:solidFill>
                  <a:schemeClr val="tx1"/>
                </a:solidFill>
                <a:latin typeface="Calibri" panose="020F0502020204030204" pitchFamily="34" charset="0"/>
              </a:defRPr>
            </a:lvl5pPr>
            <a:lvl6pPr marL="2590969" indent="-235543" eaLnBrk="0" fontAlgn="base" hangingPunct="0">
              <a:spcBef>
                <a:spcPct val="0"/>
              </a:spcBef>
              <a:spcAft>
                <a:spcPct val="0"/>
              </a:spcAft>
              <a:defRPr>
                <a:solidFill>
                  <a:schemeClr val="tx1"/>
                </a:solidFill>
                <a:latin typeface="Calibri" panose="020F0502020204030204" pitchFamily="34" charset="0"/>
              </a:defRPr>
            </a:lvl6pPr>
            <a:lvl7pPr marL="3062056" indent="-235543" eaLnBrk="0" fontAlgn="base" hangingPunct="0">
              <a:spcBef>
                <a:spcPct val="0"/>
              </a:spcBef>
              <a:spcAft>
                <a:spcPct val="0"/>
              </a:spcAft>
              <a:defRPr>
                <a:solidFill>
                  <a:schemeClr val="tx1"/>
                </a:solidFill>
                <a:latin typeface="Calibri" panose="020F0502020204030204" pitchFamily="34" charset="0"/>
              </a:defRPr>
            </a:lvl7pPr>
            <a:lvl8pPr marL="3533142" indent="-235543" eaLnBrk="0" fontAlgn="base" hangingPunct="0">
              <a:spcBef>
                <a:spcPct val="0"/>
              </a:spcBef>
              <a:spcAft>
                <a:spcPct val="0"/>
              </a:spcAft>
              <a:defRPr>
                <a:solidFill>
                  <a:schemeClr val="tx1"/>
                </a:solidFill>
                <a:latin typeface="Calibri" panose="020F0502020204030204" pitchFamily="34" charset="0"/>
              </a:defRPr>
            </a:lvl8pPr>
            <a:lvl9pPr marL="4004227" indent="-235543"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56E6510F-82A5-4C6A-89BE-DCF9AAB77607}" type="slidenum">
              <a:rPr lang="en-US" altLang="en-US">
                <a:solidFill>
                  <a:prstClr val="black"/>
                </a:solidFill>
              </a:rPr>
              <a:pPr defTabSz="942170">
                <a:defRPr/>
              </a:pPr>
              <a:t>14</a:t>
            </a:fld>
            <a:endParaRPr lang="en-US" altLang="en-US" dirty="0">
              <a:solidFill>
                <a:prstClr val="black"/>
              </a:solidFill>
            </a:endParaRPr>
          </a:p>
        </p:txBody>
      </p:sp>
    </p:spTree>
    <p:extLst>
      <p:ext uri="{BB962C8B-B14F-4D97-AF65-F5344CB8AC3E}">
        <p14:creationId xmlns:p14="http://schemas.microsoft.com/office/powerpoint/2010/main" val="392624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499A663C-D11F-4DC8-BC93-8A56D01ED849}" type="slidenum">
              <a:rPr lang="en-US" altLang="en-US">
                <a:solidFill>
                  <a:prstClr val="black"/>
                </a:solidFill>
              </a:rPr>
              <a:pPr defTabSz="942170">
                <a:defRPr/>
              </a:pPr>
              <a:t>20</a:t>
            </a:fld>
            <a:endParaRPr lang="en-US" altLang="en-US" dirty="0">
              <a:solidFill>
                <a:prstClr val="black"/>
              </a:solidFill>
            </a:endParaRPr>
          </a:p>
        </p:txBody>
      </p:sp>
    </p:spTree>
    <p:extLst>
      <p:ext uri="{BB962C8B-B14F-4D97-AF65-F5344CB8AC3E}">
        <p14:creationId xmlns:p14="http://schemas.microsoft.com/office/powerpoint/2010/main" val="91502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3C5DF08F-2104-40E2-AB6E-5452641EE6F9}" type="slidenum">
              <a:rPr lang="en-US" altLang="en-US">
                <a:solidFill>
                  <a:prstClr val="black"/>
                </a:solidFill>
              </a:rPr>
              <a:pPr defTabSz="942170">
                <a:defRPr/>
              </a:pPr>
              <a:t>21</a:t>
            </a:fld>
            <a:endParaRPr lang="en-US" altLang="en-US" dirty="0">
              <a:solidFill>
                <a:prstClr val="black"/>
              </a:solidFill>
            </a:endParaRPr>
          </a:p>
        </p:txBody>
      </p:sp>
    </p:spTree>
    <p:extLst>
      <p:ext uri="{BB962C8B-B14F-4D97-AF65-F5344CB8AC3E}">
        <p14:creationId xmlns:p14="http://schemas.microsoft.com/office/powerpoint/2010/main" val="5322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142" indent="-300972">
              <a:defRPr>
                <a:solidFill>
                  <a:schemeClr val="tx1"/>
                </a:solidFill>
                <a:latin typeface="Calibri" panose="020F0502020204030204" pitchFamily="34" charset="0"/>
              </a:defRPr>
            </a:lvl2pPr>
            <a:lvl3pPr marL="1208793" indent="-240451">
              <a:defRPr>
                <a:solidFill>
                  <a:schemeClr val="tx1"/>
                </a:solidFill>
                <a:latin typeface="Calibri" panose="020F0502020204030204" pitchFamily="34" charset="0"/>
              </a:defRPr>
            </a:lvl3pPr>
            <a:lvl4pPr marL="1692963" indent="-240451">
              <a:defRPr>
                <a:solidFill>
                  <a:schemeClr val="tx1"/>
                </a:solidFill>
                <a:latin typeface="Calibri" panose="020F0502020204030204" pitchFamily="34" charset="0"/>
              </a:defRPr>
            </a:lvl4pPr>
            <a:lvl5pPr marL="2177135" indent="-240451">
              <a:defRPr>
                <a:solidFill>
                  <a:schemeClr val="tx1"/>
                </a:solidFill>
                <a:latin typeface="Calibri" panose="020F0502020204030204" pitchFamily="34" charset="0"/>
              </a:defRPr>
            </a:lvl5pPr>
            <a:lvl6pPr marL="2648221" indent="-240451" eaLnBrk="0" fontAlgn="base" hangingPunct="0">
              <a:spcBef>
                <a:spcPct val="0"/>
              </a:spcBef>
              <a:spcAft>
                <a:spcPct val="0"/>
              </a:spcAft>
              <a:defRPr>
                <a:solidFill>
                  <a:schemeClr val="tx1"/>
                </a:solidFill>
                <a:latin typeface="Calibri" panose="020F0502020204030204" pitchFamily="34" charset="0"/>
              </a:defRPr>
            </a:lvl6pPr>
            <a:lvl7pPr marL="3119306" indent="-240451" eaLnBrk="0" fontAlgn="base" hangingPunct="0">
              <a:spcBef>
                <a:spcPct val="0"/>
              </a:spcBef>
              <a:spcAft>
                <a:spcPct val="0"/>
              </a:spcAft>
              <a:defRPr>
                <a:solidFill>
                  <a:schemeClr val="tx1"/>
                </a:solidFill>
                <a:latin typeface="Calibri" panose="020F0502020204030204" pitchFamily="34" charset="0"/>
              </a:defRPr>
            </a:lvl7pPr>
            <a:lvl8pPr marL="3590392" indent="-240451" eaLnBrk="0" fontAlgn="base" hangingPunct="0">
              <a:spcBef>
                <a:spcPct val="0"/>
              </a:spcBef>
              <a:spcAft>
                <a:spcPct val="0"/>
              </a:spcAft>
              <a:defRPr>
                <a:solidFill>
                  <a:schemeClr val="tx1"/>
                </a:solidFill>
                <a:latin typeface="Calibri" panose="020F0502020204030204" pitchFamily="34" charset="0"/>
              </a:defRPr>
            </a:lvl8pPr>
            <a:lvl9pPr marL="4061478" indent="-240451"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D823C17E-D7E7-41BB-B181-B6E6C88829B3}" type="slidenum">
              <a:rPr lang="en-US" altLang="en-US">
                <a:solidFill>
                  <a:prstClr val="black"/>
                </a:solidFill>
              </a:rPr>
              <a:pPr defTabSz="942170">
                <a:defRPr/>
              </a:pPr>
              <a:t>22</a:t>
            </a:fld>
            <a:endParaRPr lang="en-US" altLang="en-US" dirty="0">
              <a:solidFill>
                <a:prstClr val="black"/>
              </a:solidFill>
            </a:endParaRPr>
          </a:p>
        </p:txBody>
      </p:sp>
    </p:spTree>
    <p:extLst>
      <p:ext uri="{BB962C8B-B14F-4D97-AF65-F5344CB8AC3E}">
        <p14:creationId xmlns:p14="http://schemas.microsoft.com/office/powerpoint/2010/main" val="386344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3" name="Picture 2" descr="sb_childrens_horizstack_3c_C.eps"/>
          <p:cNvPicPr>
            <a:picLocks noChangeAspect="1"/>
          </p:cNvPicPr>
          <p:nvPr userDrawn="1"/>
        </p:nvPicPr>
        <p:blipFill>
          <a:blip r:embed="rId2" cstate="print"/>
          <a:stretch>
            <a:fillRect/>
          </a:stretch>
        </p:blipFill>
        <p:spPr>
          <a:xfrm>
            <a:off x="1511300" y="2025651"/>
            <a:ext cx="6100318" cy="266077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67657"/>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baseline="0">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92239"/>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6"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Text Placeholder 7"/>
          <p:cNvSpPr>
            <a:spLocks noGrp="1"/>
          </p:cNvSpPr>
          <p:nvPr>
            <p:ph type="body" sz="quarter" idx="15"/>
          </p:nvPr>
        </p:nvSpPr>
        <p:spPr>
          <a:xfrm>
            <a:off x="457200" y="165101"/>
            <a:ext cx="8229600" cy="4991100"/>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Text Placeholder 7"/>
          <p:cNvSpPr>
            <a:spLocks noGrp="1"/>
          </p:cNvSpPr>
          <p:nvPr>
            <p:ph type="body" sz="quarter" idx="15"/>
          </p:nvPr>
        </p:nvSpPr>
        <p:spPr>
          <a:xfrm>
            <a:off x="457200" y="1"/>
            <a:ext cx="8229600" cy="5588000"/>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Text Placeholder 7"/>
          <p:cNvSpPr>
            <a:spLocks noGrp="1"/>
          </p:cNvSpPr>
          <p:nvPr>
            <p:ph type="body" sz="quarter" idx="15"/>
          </p:nvPr>
        </p:nvSpPr>
        <p:spPr>
          <a:xfrm>
            <a:off x="457200" y="1045651"/>
            <a:ext cx="8229600" cy="4911060"/>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9" name="Picture Placeholder 2"/>
          <p:cNvSpPr>
            <a:spLocks noGrp="1"/>
          </p:cNvSpPr>
          <p:nvPr>
            <p:ph type="pic" idx="21"/>
          </p:nvPr>
        </p:nvSpPr>
        <p:spPr>
          <a:xfrm>
            <a:off x="5216071" y="38227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5216071" y="20193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7" name="Picture Placeholder 2"/>
          <p:cNvSpPr>
            <a:spLocks noGrp="1"/>
          </p:cNvSpPr>
          <p:nvPr>
            <p:ph type="pic" idx="23"/>
          </p:nvPr>
        </p:nvSpPr>
        <p:spPr>
          <a:xfrm>
            <a:off x="5216071" y="2159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C Bulleted Text 1 Photo">
    <p:spTree>
      <p:nvGrpSpPr>
        <p:cNvPr id="1" name=""/>
        <p:cNvGrpSpPr/>
        <p:nvPr/>
      </p:nvGrpSpPr>
      <p:grpSpPr>
        <a:xfrm>
          <a:off x="0" y="0"/>
          <a:ext cx="0" cy="0"/>
          <a:chOff x="0" y="0"/>
          <a:chExt cx="0" cy="0"/>
        </a:xfrm>
      </p:grpSpPr>
      <p:sp>
        <p:nvSpPr>
          <p:cNvPr id="9" name="Picture Placeholder 2"/>
          <p:cNvSpPr>
            <a:spLocks noGrp="1"/>
          </p:cNvSpPr>
          <p:nvPr>
            <p:ph type="pic" idx="23"/>
          </p:nvPr>
        </p:nvSpPr>
        <p:spPr>
          <a:xfrm>
            <a:off x="5245193" y="215900"/>
            <a:ext cx="3682907" cy="525780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8"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832967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853174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63960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3353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2877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25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6"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40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484FE75-9C87-4F2A-A5F8-48CF67FB452A}" type="datetimeFigureOut">
              <a:rPr lang="en-US"/>
              <a:pPr>
                <a:defRPr/>
              </a:pPr>
              <a:t>6/24/2024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684CBE-74A6-4752-BCB9-5B8E10EE4256}" type="slidenum">
              <a:rPr lang="en-US"/>
              <a:pPr>
                <a:defRPr/>
              </a:pPr>
              <a:t>‹#›</a:t>
            </a:fld>
            <a:endParaRPr lang="en-US" dirty="0"/>
          </a:p>
        </p:txBody>
      </p:sp>
    </p:spTree>
    <p:extLst>
      <p:ext uri="{BB962C8B-B14F-4D97-AF65-F5344CB8AC3E}">
        <p14:creationId xmlns:p14="http://schemas.microsoft.com/office/powerpoint/2010/main" val="28357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67657"/>
            <a:ext cx="8229600" cy="4804543"/>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907758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387001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677FD19-8D79-46EE-9F4C-AD6C3D263C70}" type="datetimeFigureOut">
              <a:rPr lang="en-US"/>
              <a:pPr>
                <a:defRPr/>
              </a:pPr>
              <a:t>6/24/2024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9E62E1B-72F7-4C28-9428-54C5EDCC3CED}" type="slidenum">
              <a:rPr lang="en-US"/>
              <a:pPr>
                <a:defRPr/>
              </a:pPr>
              <a:t>‹#›</a:t>
            </a:fld>
            <a:endParaRPr lang="en-US" dirty="0"/>
          </a:p>
        </p:txBody>
      </p:sp>
    </p:spTree>
    <p:extLst>
      <p:ext uri="{BB962C8B-B14F-4D97-AF65-F5344CB8AC3E}">
        <p14:creationId xmlns:p14="http://schemas.microsoft.com/office/powerpoint/2010/main" val="3523471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ess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904400"/>
            <a:ext cx="7769772" cy="325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63000" y="6244760"/>
            <a:ext cx="228600" cy="365125"/>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6222864"/>
            <a:ext cx="5486400" cy="365125"/>
          </a:xfrm>
        </p:spPr>
        <p:txBody>
          <a:body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445277"/>
            <a:ext cx="7769773" cy="1358123"/>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3022600"/>
            <a:ext cx="7772400" cy="2235200"/>
          </a:xfrm>
          <a:prstGeom prst="rect">
            <a:avLst/>
          </a:prstGeom>
        </p:spPr>
        <p:txBody>
          <a:bodyPr lIns="0" tIns="0" rIns="0" bIns="0"/>
          <a:lstStyle>
            <a:lvl1pPr algn="ctr">
              <a:lnSpc>
                <a:spcPct val="90000"/>
              </a:lnSpc>
              <a:spcBef>
                <a:spcPts val="900"/>
              </a:spcBef>
              <a:spcAft>
                <a:spcPts val="900"/>
              </a:spcAft>
              <a:defRPr sz="1800" b="0" i="0">
                <a:solidFill>
                  <a:srgbClr val="A71E23"/>
                </a:solidFill>
                <a:latin typeface="Effra Medium" panose="020B060302020302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Use ”Shift return” within paragraph, “return”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1" y="1904400"/>
            <a:ext cx="2359025" cy="159260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1" y="3580800"/>
            <a:ext cx="2359025" cy="2317885"/>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22646786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7"/>
            <a:ext cx="8229600" cy="4812919"/>
          </a:xfrm>
        </p:spPr>
        <p:txBody>
          <a:bodyPr tIns="0" rIns="0" bIns="0"/>
          <a:lstStyle>
            <a:lvl1pPr marL="274320" indent="-274320">
              <a:buFont typeface="Arial"/>
              <a:buChar char="•"/>
              <a:defRPr>
                <a:solidFill>
                  <a:schemeClr val="tx1"/>
                </a:solidFill>
              </a:defRPr>
            </a:lvl1pPr>
            <a:lvl2pPr marL="548640" indent="-274320">
              <a:buClr>
                <a:srgbClr val="B60225"/>
              </a:buClr>
              <a:buFont typeface="Courier New"/>
              <a:buChar char="o"/>
              <a:defRPr sz="1800" baseline="0"/>
            </a:lvl2pPr>
            <a:lvl3pPr marL="548640" indent="-274320">
              <a:buClr>
                <a:srgbClr val="B60225"/>
              </a:buClr>
              <a:buFont typeface="Courier New"/>
              <a:buChar char="o"/>
              <a:defRPr sz="1800" baseline="0"/>
            </a:lvl3pPr>
            <a:lvl4pPr marL="548640" indent="-274320">
              <a:buClr>
                <a:srgbClr val="B60225"/>
              </a:buClr>
              <a:buFont typeface="Courier New"/>
              <a:buChar char="o"/>
              <a:defRPr sz="1800" baseline="0"/>
            </a:lvl4pPr>
            <a:lvl5pPr marL="548640" indent="-274320">
              <a:buClr>
                <a:srgbClr val="B60225"/>
              </a:buClr>
              <a:buFont typeface="Courier New"/>
              <a:buChar char="o"/>
              <a:defRPr sz="18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297597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Putting Safety First Logo">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6425176"/>
            <a:ext cx="20574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cxnSp>
        <p:nvCxnSpPr>
          <p:cNvPr id="19" name="Straight Connector 18"/>
          <p:cNvCxnSpPr/>
          <p:nvPr userDrawn="1"/>
        </p:nvCxnSpPr>
        <p:spPr>
          <a:xfrm>
            <a:off x="628654" y="62412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3313701" y="1701800"/>
            <a:ext cx="2516601" cy="3349603"/>
          </a:xfrm>
          <a:prstGeom prst="rect">
            <a:avLst/>
          </a:prstGeom>
        </p:spPr>
      </p:pic>
    </p:spTree>
    <p:extLst>
      <p:ext uri="{BB962C8B-B14F-4D97-AF65-F5344CB8AC3E}">
        <p14:creationId xmlns:p14="http://schemas.microsoft.com/office/powerpoint/2010/main" val="3087683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867936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4630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18934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8"/>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3" y="1325650"/>
            <a:ext cx="8205787" cy="4645336"/>
          </a:xfrm>
        </p:spPr>
        <p:txBody>
          <a:bodyPr/>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154961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5"/>
            <a:ext cx="3221882"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922118" y="2907348"/>
            <a:ext cx="3221882"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783905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8"/>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13"/>
          <p:cNvSpPr>
            <a:spLocks noGrp="1"/>
          </p:cNvSpPr>
          <p:nvPr>
            <p:ph type="body" sz="quarter" idx="20"/>
          </p:nvPr>
        </p:nvSpPr>
        <p:spPr>
          <a:xfrm>
            <a:off x="3567778" y="284311"/>
            <a:ext cx="5119021" cy="731520"/>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4"/>
            <a:ext cx="4435340" cy="4846343"/>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18386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18"/>
            <a:ext cx="4165600" cy="2560393"/>
          </a:xfrm>
        </p:spPr>
        <p:txBody>
          <a:bodyPr/>
          <a:lstStyle>
            <a:lvl1pPr marL="0" indent="0">
              <a:buFontTx/>
              <a:buNone/>
              <a:defRPr/>
            </a:lvl1pPr>
          </a:lstStyle>
          <a:p>
            <a:pPr lvl="0"/>
            <a:endParaRPr lang="en-US" noProof="0" dirty="0"/>
          </a:p>
        </p:txBody>
      </p:sp>
      <p:sp>
        <p:nvSpPr>
          <p:cNvPr id="8" name="Chart Placeholder 7"/>
          <p:cNvSpPr>
            <a:spLocks noGrp="1"/>
          </p:cNvSpPr>
          <p:nvPr>
            <p:ph type="chart" sz="quarter" idx="11"/>
          </p:nvPr>
        </p:nvSpPr>
        <p:spPr>
          <a:xfrm>
            <a:off x="4978400" y="3826396"/>
            <a:ext cx="4165600" cy="2556364"/>
          </a:xfrm>
        </p:spPr>
        <p:txBody>
          <a:bodyPr/>
          <a:lstStyle>
            <a:lvl1pPr marL="0" indent="0">
              <a:buFontTx/>
              <a:buNone/>
              <a:defRPr/>
            </a:lvl1pPr>
          </a:lstStyle>
          <a:p>
            <a:pPr lvl="0"/>
            <a:endParaRPr lang="en-US" noProof="0" dirty="0"/>
          </a:p>
        </p:txBody>
      </p:sp>
      <p:sp>
        <p:nvSpPr>
          <p:cNvPr id="10" name="Text Placeholder 9"/>
          <p:cNvSpPr>
            <a:spLocks noGrp="1"/>
          </p:cNvSpPr>
          <p:nvPr>
            <p:ph type="body" sz="quarter" idx="12"/>
          </p:nvPr>
        </p:nvSpPr>
        <p:spPr>
          <a:xfrm>
            <a:off x="469900" y="1314510"/>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055823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6"/>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898" y="1270033"/>
            <a:ext cx="4079753" cy="4700954"/>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2" y="1116769"/>
            <a:ext cx="4202617" cy="2554943"/>
          </a:xfrm>
        </p:spPr>
        <p:txBody>
          <a:bodyPr/>
          <a:lstStyle>
            <a:lvl1pPr marL="0" indent="0">
              <a:buFontTx/>
              <a:buNone/>
              <a:defRPr/>
            </a:lvl1pPr>
          </a:lstStyle>
          <a:p>
            <a:pPr lvl="0"/>
            <a:endParaRPr lang="en-US" noProof="0" dirty="0"/>
          </a:p>
        </p:txBody>
      </p:sp>
      <p:sp>
        <p:nvSpPr>
          <p:cNvPr id="8" name="Table Placeholder 7"/>
          <p:cNvSpPr>
            <a:spLocks noGrp="1"/>
          </p:cNvSpPr>
          <p:nvPr>
            <p:ph type="tbl" sz="quarter" idx="12"/>
          </p:nvPr>
        </p:nvSpPr>
        <p:spPr>
          <a:xfrm>
            <a:off x="4941382" y="3801972"/>
            <a:ext cx="4202617" cy="2572640"/>
          </a:xfrm>
        </p:spPr>
        <p:txBody>
          <a:bodyPr/>
          <a:lstStyle>
            <a:lvl1pPr marL="0" indent="0">
              <a:buFontTx/>
              <a:buNone/>
              <a:defRPr/>
            </a:lvl1pPr>
          </a:lstStyle>
          <a:p>
            <a:pPr lvl="0"/>
            <a:endParaRPr lang="en-US" noProof="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929801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0"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7" y="1107212"/>
            <a:ext cx="4275883" cy="2572642"/>
          </a:xfrm>
        </p:spPr>
        <p:txBody>
          <a:bodyPr/>
          <a:lstStyle>
            <a:lvl1pPr marL="0" indent="0">
              <a:buFontTx/>
              <a:buNone/>
              <a:defRPr/>
            </a:lvl1pPr>
          </a:lstStyle>
          <a:p>
            <a:pPr lvl="0"/>
            <a:endParaRPr lang="en-US" noProof="0" dirty="0"/>
          </a:p>
        </p:txBody>
      </p:sp>
      <p:sp>
        <p:nvSpPr>
          <p:cNvPr id="8" name="SmartArt Placeholder 7"/>
          <p:cNvSpPr>
            <a:spLocks noGrp="1"/>
          </p:cNvSpPr>
          <p:nvPr>
            <p:ph type="dgm" sz="quarter" idx="12"/>
          </p:nvPr>
        </p:nvSpPr>
        <p:spPr>
          <a:xfrm>
            <a:off x="4864100" y="3818253"/>
            <a:ext cx="4279900" cy="2572641"/>
          </a:xfrm>
        </p:spPr>
        <p:txBody>
          <a:bodyPr/>
          <a:lstStyle>
            <a:lvl1pPr marL="0" indent="0">
              <a:buFontTx/>
              <a:buNone/>
              <a:defRPr/>
            </a:lvl1pPr>
          </a:lstStyle>
          <a:p>
            <a:pPr lvl="0"/>
            <a:endParaRPr lang="en-US" noProof="0"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378474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4" y="290146"/>
            <a:ext cx="5194455" cy="727511"/>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1"/>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320852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eaLnBrk="0" hangingPunct="0">
              <a:defRPr>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fld id="{73DC5992-2F20-4D96-B86D-19BFDC9C07F0}" type="slidenum">
              <a:rPr lang="en-US"/>
              <a:pPr>
                <a:defRPr/>
              </a:pPr>
              <a:t>‹#›</a:t>
            </a:fld>
            <a:endParaRPr lang="en-US"/>
          </a:p>
        </p:txBody>
      </p:sp>
    </p:spTree>
    <p:extLst>
      <p:ext uri="{BB962C8B-B14F-4D97-AF65-F5344CB8AC3E}">
        <p14:creationId xmlns:p14="http://schemas.microsoft.com/office/powerpoint/2010/main" val="4191419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546187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94891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82535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67657"/>
            <a:ext cx="8229600" cy="4804543"/>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4204616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70249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32687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fld id="{353B2C3A-40D3-45C3-9353-D90E05729741}" type="slidenum">
              <a:rPr lang="en-US"/>
              <a:pPr>
                <a:defRPr/>
              </a:pPr>
              <a:t>‹#›</a:t>
            </a:fld>
            <a:endParaRPr lang="en-US"/>
          </a:p>
        </p:txBody>
      </p:sp>
    </p:spTree>
    <p:extLst>
      <p:ext uri="{BB962C8B-B14F-4D97-AF65-F5344CB8AC3E}">
        <p14:creationId xmlns:p14="http://schemas.microsoft.com/office/powerpoint/2010/main" val="879626105"/>
      </p:ext>
    </p:extLst>
  </p:cSld>
  <p:clrMapOvr>
    <a:masterClrMapping/>
  </p:clrMapOvr>
  <p:transition advTm="5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6D4B4CC-EB1C-4668-B5FE-53E3322962C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cstate="print"/>
          <a:srcRect/>
          <a:stretch>
            <a:fillRect/>
          </a:stretch>
        </p:blipFill>
        <p:spPr bwMode="auto">
          <a:xfrm>
            <a:off x="1946275" y="2543175"/>
            <a:ext cx="5253038" cy="18621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3" name="Picture 2" descr="SBM stack_2clr_pms1.eps"/>
          <p:cNvPicPr>
            <a:picLocks noChangeAspect="1"/>
          </p:cNvPicPr>
          <p:nvPr userDrawn="1"/>
        </p:nvPicPr>
        <p:blipFill>
          <a:blip r:embed="rId2" cstate="print"/>
          <a:srcRect/>
          <a:stretch>
            <a:fillRect/>
          </a:stretch>
        </p:blipFill>
        <p:spPr bwMode="auto">
          <a:xfrm>
            <a:off x="1949450" y="2552700"/>
            <a:ext cx="5245100" cy="17081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3.emf"/><Relationship Id="rId4" Type="http://schemas.openxmlformats.org/officeDocument/2006/relationships/slideLayout" Target="../slideLayouts/slideLayout51.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8196"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8" name="Picture 7" descr="SBM horz_2clr_pms1.eps"/>
          <p:cNvPicPr>
            <a:picLocks noChangeAspect="1"/>
          </p:cNvPicPr>
          <p:nvPr/>
        </p:nvPicPr>
        <p:blipFill>
          <a:blip r:embed="rId10" cstate="print"/>
          <a:srcRect/>
          <a:stretch>
            <a:fillRect/>
          </a:stretch>
        </p:blipFill>
        <p:spPr bwMode="auto">
          <a:xfrm>
            <a:off x="458788" y="298450"/>
            <a:ext cx="34544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1027"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SBU horz_2clr_cmyk.eps"/>
          <p:cNvPicPr>
            <a:picLocks noChangeAspect="1"/>
          </p:cNvPicPr>
          <p:nvPr/>
        </p:nvPicPr>
        <p:blipFill>
          <a:blip r:embed="rId9" cstate="print"/>
          <a:srcRect/>
          <a:stretch>
            <a:fillRect/>
          </a:stretch>
        </p:blipFill>
        <p:spPr bwMode="auto">
          <a:xfrm>
            <a:off x="460375" y="295275"/>
            <a:ext cx="3619500" cy="622300"/>
          </a:xfrm>
          <a:prstGeom prst="rect">
            <a:avLst/>
          </a:prstGeom>
          <a:noFill/>
          <a:ln w="9525">
            <a:noFill/>
            <a:miter lim="800000"/>
            <a:headEnd/>
            <a:tailEnd/>
          </a:ln>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4" descr="SolidFooterArt_CH.jpg"/>
          <p:cNvPicPr>
            <a:picLocks noChangeAspect="1"/>
          </p:cNvPicPr>
          <p:nvPr/>
        </p:nvPicPr>
        <p:blipFill>
          <a:blip r:embed="rId8" cstate="print"/>
          <a:srcRect/>
          <a:stretch>
            <a:fillRect/>
          </a:stretch>
        </p:blipFill>
        <p:spPr bwMode="auto">
          <a:xfrm>
            <a:off x="165100" y="5692775"/>
            <a:ext cx="8799513" cy="984250"/>
          </a:xfrm>
          <a:prstGeom prst="rect">
            <a:avLst/>
          </a:prstGeom>
          <a:noFill/>
          <a:ln w="9525">
            <a:noFill/>
            <a:miter lim="800000"/>
            <a:headEnd/>
            <a:tailEnd/>
          </a:ln>
        </p:spPr>
      </p:pic>
      <p:pic>
        <p:nvPicPr>
          <p:cNvPr id="4" name="Picture 3" descr="sb_childrens_horiz_3c_Cnotag.eps"/>
          <p:cNvPicPr>
            <a:picLocks noChangeAspect="1"/>
          </p:cNvPicPr>
          <p:nvPr/>
        </p:nvPicPr>
        <p:blipFill>
          <a:blip r:embed="rId9" cstate="print"/>
          <a:stretch>
            <a:fillRect/>
          </a:stretch>
        </p:blipFill>
        <p:spPr>
          <a:xfrm>
            <a:off x="5499100" y="5876925"/>
            <a:ext cx="3223260" cy="62484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1" fontAlgn="base" hangingPunct="1">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1" fontAlgn="base" hangingPunct="1">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1" fontAlgn="base" hangingPunct="1">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1" fontAlgn="base" hangingPunct="1">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6"/>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5126" name="Picture 7" descr="SBM horz_2clr_pms1.ep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212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9" r:id="rId8"/>
    <p:sldLayoutId id="2147483724" r:id="rId9"/>
    <p:sldLayoutId id="2147483725" r:id="rId10"/>
    <p:sldLayoutId id="2147483726" r:id="rId11"/>
    <p:sldLayoutId id="2147483728" r:id="rId12"/>
    <p:sldLayoutId id="2147483729" r:id="rId13"/>
    <p:sldLayoutId id="2147483730" r:id="rId14"/>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458788" y="1303338"/>
            <a:ext cx="82296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10244"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428625"/>
            <a:ext cx="2728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2" name="Title Placeholder 1"/>
          <p:cNvSpPr>
            <a:spLocks noGrp="1"/>
          </p:cNvSpPr>
          <p:nvPr>
            <p:ph type="title"/>
          </p:nvPr>
        </p:nvSpPr>
        <p:spPr>
          <a:xfrm>
            <a:off x="3556000" y="296863"/>
            <a:ext cx="5121275"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5400"/>
            <a:ext cx="9144000" cy="490538"/>
          </a:xfrm>
          <a:prstGeom prst="rect">
            <a:avLst/>
          </a:prstGeom>
        </p:spPr>
        <p:txBody>
          <a:bodyPr vert="horz" lIns="91440" tIns="45720" rIns="91440" bIns="45720" rtlCol="0" anchor="ctr"/>
          <a:lstStyle>
            <a:lvl1pPr algn="ctr" defTabSz="457200" eaLnBrk="1" hangingPunct="1">
              <a:defRPr sz="2000" baseline="0">
                <a:solidFill>
                  <a:prstClr val="white"/>
                </a:solidFill>
                <a:latin typeface="Arial" charset="0"/>
                <a:ea typeface="ＭＳ Ｐゴシック" charset="0"/>
              </a:defRPr>
            </a:lvl1pPr>
          </a:lstStyle>
          <a:p>
            <a:pPr>
              <a:defRPr/>
            </a:pPr>
            <a:endParaRPr lang="en-US"/>
          </a:p>
        </p:txBody>
      </p:sp>
    </p:spTree>
    <p:extLst>
      <p:ext uri="{BB962C8B-B14F-4D97-AF65-F5344CB8AC3E}">
        <p14:creationId xmlns:p14="http://schemas.microsoft.com/office/powerpoint/2010/main" val="37928203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r" defTabSz="457200" rtl="0" eaLnBrk="0" fontAlgn="base" hangingPunct="0">
        <a:spcBef>
          <a:spcPct val="0"/>
        </a:spcBef>
        <a:spcAft>
          <a:spcPct val="0"/>
        </a:spcAft>
        <a:defRPr sz="1600" kern="1200" cap="all">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2pPr>
      <a:lvl3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3pPr>
      <a:lvl4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4pPr>
      <a:lvl5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125" indent="-365125" algn="l" defTabSz="457200" rtl="0" eaLnBrk="0" fontAlgn="base" hangingPunct="0">
        <a:spcBef>
          <a:spcPct val="20000"/>
        </a:spcBef>
        <a:spcAft>
          <a:spcPct val="0"/>
        </a:spcAft>
        <a:buClr>
          <a:srgbClr val="B60225"/>
        </a:buClr>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2pPr>
      <a:lvl3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3pPr>
      <a:lvl4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4pPr>
      <a:lvl5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4" descr="SBU horz_2clr_cmyk.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23262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hyperlink" Target="tel:+18006385163" TargetMode="External"/><Relationship Id="rId2" Type="http://schemas.openxmlformats.org/officeDocument/2006/relationships/hyperlink" Target="tel:+18003423720" TargetMode="Externa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http://www.ocfs.state.ny.us/main/forms/cps/" TargetMode="External"/><Relationship Id="rId2" Type="http://schemas.openxmlformats.org/officeDocument/2006/relationships/image" Target="../media/image24.emf"/><Relationship Id="rId1" Type="http://schemas.openxmlformats.org/officeDocument/2006/relationships/slideLayout" Target="../slideLayouts/slideLayout33.xml"/><Relationship Id="rId4" Type="http://schemas.openxmlformats.org/officeDocument/2006/relationships/hyperlink" Target="http://ocfs.state.nyenet/admin/forms/SC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ocfs.state.ny.us/main/localdss.asp" TargetMode="External"/><Relationship Id="rId2" Type="http://schemas.openxmlformats.org/officeDocument/2006/relationships/image" Target="../media/image25.emf"/><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6248400"/>
            <a:ext cx="1371600" cy="381000"/>
          </a:xfrm>
          <a:prstGeom prst="rect">
            <a:avLst/>
          </a:prstGeom>
          <a:noFill/>
        </p:spPr>
        <p:txBody>
          <a:bodyPr wrap="square" rtlCol="0">
            <a:spAutoFit/>
          </a:bodyPr>
          <a:lstStyle/>
          <a:p>
            <a:r>
              <a:rPr lang="en-US" dirty="0" smtClean="0"/>
              <a:t>June 2024</a:t>
            </a:r>
            <a:endParaRPr lang="en-US" dirty="0"/>
          </a:p>
        </p:txBody>
      </p:sp>
    </p:spTree>
    <p:extLst>
      <p:ext uri="{BB962C8B-B14F-4D97-AF65-F5344CB8AC3E}">
        <p14:creationId xmlns:p14="http://schemas.microsoft.com/office/powerpoint/2010/main" val="339986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DCE22-AD4B-AA0E-C2E6-67227C6D4093}"/>
              </a:ext>
            </a:extLst>
          </p:cNvPr>
          <p:cNvSpPr>
            <a:spLocks noGrp="1"/>
          </p:cNvSpPr>
          <p:nvPr>
            <p:ph type="body" sz="quarter" idx="15"/>
          </p:nvPr>
        </p:nvSpPr>
        <p:spPr>
          <a:xfrm>
            <a:off x="228600" y="1219200"/>
            <a:ext cx="8686800" cy="4911060"/>
          </a:xfrm>
        </p:spPr>
        <p:txBody>
          <a:bodyPr/>
          <a:lstStyle/>
          <a:p>
            <a:pPr marL="0" indent="0"/>
            <a:r>
              <a:rPr lang="en-US" sz="2000" b="1" dirty="0">
                <a:solidFill>
                  <a:srgbClr val="C00000"/>
                </a:solidFill>
                <a:latin typeface="Arial" panose="020B0604020202020204" pitchFamily="34" charset="0"/>
                <a:cs typeface="Arial" panose="020B0604020202020204" pitchFamily="34" charset="0"/>
              </a:rPr>
              <a:t>National: </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National Institutes of Health </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Centers for Disease Control and Prevention</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National Children’s Alliance</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Department of Health and Human Services </a:t>
            </a:r>
          </a:p>
          <a:p>
            <a:pPr marL="0" indent="0">
              <a:spcBef>
                <a:spcPts val="0"/>
              </a:spcBef>
            </a:pPr>
            <a:endParaRPr lang="en-US" sz="2000" dirty="0">
              <a:solidFill>
                <a:schemeClr val="tx1"/>
              </a:solidFill>
              <a:latin typeface="Arial" panose="020B0604020202020204" pitchFamily="34" charset="0"/>
              <a:cs typeface="Arial" panose="020B0604020202020204" pitchFamily="34" charset="0"/>
            </a:endParaRPr>
          </a:p>
          <a:p>
            <a:pPr marL="0" indent="0"/>
            <a:r>
              <a:rPr lang="en-US" sz="2000" b="1" dirty="0">
                <a:solidFill>
                  <a:srgbClr val="C00000"/>
                </a:solidFill>
                <a:latin typeface="Arial" panose="020B0604020202020204" pitchFamily="34" charset="0"/>
                <a:cs typeface="Arial" panose="020B0604020202020204" pitchFamily="34" charset="0"/>
              </a:rPr>
              <a:t>State: </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NYS Office of Family and Children’s Services (OFCS)</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NYS Department of Health </a:t>
            </a:r>
          </a:p>
          <a:p>
            <a:pPr indent="-168275">
              <a:spcBef>
                <a:spcPts val="0"/>
              </a:spcBef>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0" indent="0"/>
            <a:r>
              <a:rPr lang="en-US" sz="2000" b="1" dirty="0">
                <a:solidFill>
                  <a:srgbClr val="C00000"/>
                </a:solidFill>
                <a:latin typeface="Arial" panose="020B0604020202020204" pitchFamily="34" charset="0"/>
                <a:cs typeface="Arial" panose="020B0604020202020204" pitchFamily="34" charset="0"/>
              </a:rPr>
              <a:t>Local: </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Suffolk County Child Advocacy Center (CAC) </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Department of Social Services (DSS)</a:t>
            </a:r>
          </a:p>
          <a:p>
            <a:pPr indent="-168275">
              <a:spcBef>
                <a:spcPts val="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Child Protective Services (CPS) Suffolk County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7515A57-B07A-FC55-9C82-A7BD126F8C3B}"/>
              </a:ext>
            </a:extLst>
          </p:cNvPr>
          <p:cNvSpPr>
            <a:spLocks noGrp="1"/>
          </p:cNvSpPr>
          <p:nvPr>
            <p:ph type="body" sz="quarter" idx="12"/>
          </p:nvPr>
        </p:nvSpPr>
        <p:spPr>
          <a:xfrm>
            <a:off x="4495800" y="464955"/>
            <a:ext cx="4419600" cy="381684"/>
          </a:xfrm>
        </p:spPr>
        <p:txBody>
          <a:bodyPr/>
          <a:lstStyle/>
          <a:p>
            <a:r>
              <a:rPr lang="en-US" dirty="0"/>
              <a:t>National, State and Local partners </a:t>
            </a:r>
          </a:p>
        </p:txBody>
      </p:sp>
    </p:spTree>
    <p:extLst>
      <p:ext uri="{BB962C8B-B14F-4D97-AF65-F5344CB8AC3E}">
        <p14:creationId xmlns:p14="http://schemas.microsoft.com/office/powerpoint/2010/main" val="290640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Placeholder 2"/>
          <p:cNvSpPr>
            <a:spLocks noGrp="1"/>
          </p:cNvSpPr>
          <p:nvPr>
            <p:ph type="body" sz="quarter" idx="15"/>
          </p:nvPr>
        </p:nvSpPr>
        <p:spPr>
          <a:xfrm>
            <a:off x="228600" y="1211580"/>
            <a:ext cx="8763000" cy="4800600"/>
          </a:xfrm>
        </p:spPr>
        <p:txBody>
          <a:bodyPr/>
          <a:lstStyle/>
          <a:p>
            <a:pPr marL="0" indent="0"/>
            <a:r>
              <a:rPr lang="en-US" altLang="en-US" sz="2000" dirty="0">
                <a:solidFill>
                  <a:schemeClr val="tx1"/>
                </a:solidFill>
                <a:latin typeface="Arial" panose="020B0604020202020204" pitchFamily="34" charset="0"/>
                <a:cs typeface="Arial" panose="020B0604020202020204" pitchFamily="34" charset="0"/>
              </a:rPr>
              <a:t>Policies: </a:t>
            </a:r>
          </a:p>
          <a:p>
            <a:pPr marL="174625" indent="-174625">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PC0162: Identification and Response to Child Abuse, Neglect and Maltreatment</a:t>
            </a:r>
          </a:p>
          <a:p>
            <a:pPr marL="174625" indent="-174625">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PC0003: Identification and Treatment of Family Violence, Abuse, Neglect, and Maltreatment</a:t>
            </a:r>
          </a:p>
          <a:p>
            <a:pPr marL="174625" indent="-174625">
              <a:buFont typeface="Arial" panose="020B0604020202020204" pitchFamily="34" charset="0"/>
              <a:buChar char="•"/>
            </a:pPr>
            <a:endParaRPr lang="en-US" altLang="en-US" sz="1800" dirty="0">
              <a:solidFill>
                <a:schemeClr val="tx1"/>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US" altLang="en-US" sz="1800" u="sng" dirty="0">
                <a:solidFill>
                  <a:schemeClr val="tx1"/>
                </a:solidFill>
                <a:latin typeface="Arial" panose="020B0604020202020204" pitchFamily="34" charset="0"/>
                <a:cs typeface="Arial" panose="020B0604020202020204" pitchFamily="34" charset="0"/>
              </a:rPr>
              <a:t>Policy Statement: </a:t>
            </a:r>
          </a:p>
          <a:p>
            <a:pPr marL="174625" indent="-174625">
              <a:buFont typeface="Arial" panose="020B0604020202020204" pitchFamily="34" charset="0"/>
              <a:buChar char="•"/>
            </a:pPr>
            <a:endParaRPr lang="en-US" altLang="en-US" sz="1800" u="sng" dirty="0">
              <a:solidFill>
                <a:schemeClr val="tx1"/>
              </a:solidFill>
              <a:latin typeface="Arial" panose="020B0604020202020204" pitchFamily="34" charset="0"/>
              <a:cs typeface="Arial" panose="020B0604020202020204" pitchFamily="34" charset="0"/>
            </a:endParaRPr>
          </a:p>
          <a:p>
            <a:pPr marL="174625" indent="-174625"/>
            <a:r>
              <a:rPr lang="en-US" altLang="en-US" sz="1800" b="1" i="1" dirty="0">
                <a:solidFill>
                  <a:srgbClr val="0A5B9D"/>
                </a:solidFill>
                <a:latin typeface="Arial" panose="020B0604020202020204" pitchFamily="34" charset="0"/>
                <a:cs typeface="Arial" panose="020B0604020202020204" pitchFamily="34" charset="0"/>
              </a:rPr>
              <a:t>   </a:t>
            </a:r>
            <a:r>
              <a:rPr lang="en-US" altLang="en-US" sz="2000" b="1" i="1" dirty="0">
                <a:solidFill>
                  <a:srgbClr val="0A5B9D"/>
                </a:solidFill>
                <a:latin typeface="Arial" panose="020B0604020202020204" pitchFamily="34" charset="0"/>
                <a:cs typeface="Arial" panose="020B0604020202020204" pitchFamily="34" charset="0"/>
              </a:rPr>
              <a:t>SBUH staff members identify, assess, treat, and/or refer to community agencies all patients who are confirmed or alleged victims of abuse, neglect and or maltreatment</a:t>
            </a:r>
            <a:r>
              <a:rPr lang="en-US" sz="2000" b="1" i="1" dirty="0">
                <a:solidFill>
                  <a:srgbClr val="0A5B9D"/>
                </a:solidFill>
                <a:latin typeface="Arial" panose="020B0604020202020204" pitchFamily="34" charset="0"/>
                <a:cs typeface="Arial" panose="020B0604020202020204" pitchFamily="34" charset="0"/>
              </a:rPr>
              <a:t>. </a:t>
            </a:r>
          </a:p>
          <a:p>
            <a:pPr marL="0" indent="0"/>
            <a:endParaRPr lang="en-US" altLang="en-US" sz="1800" dirty="0">
              <a:latin typeface="Arial" panose="020B0604020202020204" pitchFamily="34" charset="0"/>
              <a:cs typeface="Arial" panose="020B0604020202020204" pitchFamily="34" charset="0"/>
            </a:endParaRPr>
          </a:p>
          <a:p>
            <a:pPr marL="0" indent="0"/>
            <a:r>
              <a:rPr lang="en-US" altLang="en-US" sz="1800" dirty="0">
                <a:latin typeface="Arial" panose="020B0604020202020204" pitchFamily="34" charset="0"/>
                <a:cs typeface="Arial" panose="020B0604020202020204" pitchFamily="34" charset="0"/>
              </a:rPr>
              <a:t> </a:t>
            </a:r>
          </a:p>
          <a:p>
            <a:pPr marL="0" indent="0"/>
            <a:endParaRPr lang="en-US" altLang="en-US" sz="1800" dirty="0">
              <a:latin typeface="Arial" panose="020B0604020202020204" pitchFamily="34" charset="0"/>
              <a:cs typeface="Arial" panose="020B0604020202020204" pitchFamily="34" charset="0"/>
            </a:endParaRPr>
          </a:p>
          <a:p>
            <a:pPr marL="0" indent="0"/>
            <a:endParaRPr lang="en-US" altLang="en-US" sz="1800" dirty="0">
              <a:latin typeface="Arial" panose="020B0604020202020204" pitchFamily="34" charset="0"/>
              <a:cs typeface="Arial" panose="020B0604020202020204" pitchFamily="34" charset="0"/>
            </a:endParaRPr>
          </a:p>
        </p:txBody>
      </p:sp>
      <p:sp>
        <p:nvSpPr>
          <p:cNvPr id="57348" name="Text Placeholder 3"/>
          <p:cNvSpPr>
            <a:spLocks noGrp="1"/>
          </p:cNvSpPr>
          <p:nvPr>
            <p:ph type="body" sz="quarter" idx="12"/>
          </p:nvPr>
        </p:nvSpPr>
        <p:spPr>
          <a:xfrm>
            <a:off x="4724400" y="480060"/>
            <a:ext cx="4267200" cy="381000"/>
          </a:xfrm>
        </p:spPr>
        <p:txBody>
          <a:bodyPr/>
          <a:lstStyle/>
          <a:p>
            <a:r>
              <a:rPr lang="en-US" altLang="en-US" dirty="0"/>
              <a:t>SBUH Policies &amp; Procedures </a:t>
            </a:r>
          </a:p>
        </p:txBody>
      </p:sp>
    </p:spTree>
    <p:extLst>
      <p:ext uri="{BB962C8B-B14F-4D97-AF65-F5344CB8AC3E}">
        <p14:creationId xmlns:p14="http://schemas.microsoft.com/office/powerpoint/2010/main" val="168233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228600" y="1219200"/>
            <a:ext cx="8610600" cy="4953000"/>
          </a:xfrm>
        </p:spPr>
        <p:txBody>
          <a:bodyPr/>
          <a:lstStyle/>
          <a:p>
            <a:pPr marL="0" indent="0">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Stony Brook Medicine cases that were called in and accepted for suspected child abuse or maltreatment to the New York State Central Registry (SCR):*</a:t>
            </a:r>
          </a:p>
          <a:p>
            <a:pPr>
              <a:buFontTx/>
              <a:buNone/>
            </a:pPr>
            <a:endParaRPr lang="en-US" altLang="en-US" sz="800" dirty="0">
              <a:latin typeface="Arial" panose="020B0604020202020204" pitchFamily="34" charset="0"/>
              <a:ea typeface="ＭＳ Ｐゴシック" panose="020B0600070205080204" pitchFamily="34" charset="-128"/>
              <a:cs typeface="Arial" panose="020B0604020202020204" pitchFamily="34" charset="0"/>
            </a:endParaRP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2010: 400  Cases 	2022: 465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2011: 365  Cases 	</a:t>
            </a:r>
            <a:r>
              <a:rPr lang="en-US" altLang="en-US" sz="1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2023: 433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2012: 371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2013: 445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2014: 557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2015: 484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2016: 551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2017: 724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2018: 634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2019: 524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2020: 597  Cases</a:t>
            </a:r>
          </a:p>
          <a:p>
            <a:pPr>
              <a:buFontTx/>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2021: 557  Cases</a:t>
            </a:r>
          </a:p>
          <a:p>
            <a:pPr>
              <a:buFontTx/>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a:buFontTx/>
              <a:buNone/>
            </a:pPr>
            <a:r>
              <a:rPr lang="en-US" altLang="en-US" sz="14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Number of Cases does not include number of children</a:t>
            </a:r>
            <a:endParaRPr lang="en-US" altLang="en-US"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4756" name="Text Placeholder 3"/>
          <p:cNvSpPr txBox="1">
            <a:spLocks/>
          </p:cNvSpPr>
          <p:nvPr/>
        </p:nvSpPr>
        <p:spPr bwMode="auto">
          <a:xfrm>
            <a:off x="4343400" y="4572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342900" marR="0" lvl="0" indent="-342900" algn="r" defTabSz="457200" eaLnBrk="0" latinLnBrk="0" hangingPunct="0">
              <a:lnSpc>
                <a:spcPct val="100000"/>
              </a:lnSpc>
              <a:buClrTx/>
              <a:buSzTx/>
              <a:buNone/>
              <a:tabLst/>
              <a:defRPr/>
            </a:pPr>
            <a:r>
              <a:rPr lang="en-US" altLang="en-US" sz="1500" cap="all" dirty="0">
                <a:latin typeface="Helvetica"/>
                <a:ea typeface="ＭＳ Ｐゴシック" pitchFamily="-112" charset="-128"/>
                <a:cs typeface="Helvetica"/>
              </a:rPr>
              <a:t>Suspected Cases of Child</a:t>
            </a:r>
          </a:p>
          <a:p>
            <a:pPr marL="342900" marR="0" lvl="0" indent="-342900" algn="r" defTabSz="457200" eaLnBrk="0" latinLnBrk="0" hangingPunct="0">
              <a:lnSpc>
                <a:spcPct val="100000"/>
              </a:lnSpc>
              <a:buClrTx/>
              <a:buSzTx/>
              <a:buNone/>
              <a:tabLst/>
              <a:defRPr/>
            </a:pPr>
            <a:r>
              <a:rPr lang="en-US" altLang="en-US" sz="1500" cap="all" dirty="0">
                <a:latin typeface="Helvetica"/>
                <a:ea typeface="ＭＳ Ｐゴシック" pitchFamily="-112" charset="-128"/>
                <a:cs typeface="Helvetica"/>
              </a:rPr>
              <a:t> Abuse at SBUH</a:t>
            </a:r>
          </a:p>
        </p:txBody>
      </p:sp>
    </p:spTree>
    <p:extLst>
      <p:ext uri="{BB962C8B-B14F-4D97-AF65-F5344CB8AC3E}">
        <p14:creationId xmlns:p14="http://schemas.microsoft.com/office/powerpoint/2010/main" val="493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74" name="Text Placeholder 3"/>
          <p:cNvSpPr>
            <a:spLocks noGrp="1"/>
          </p:cNvSpPr>
          <p:nvPr>
            <p:ph type="body" sz="quarter" idx="12"/>
          </p:nvPr>
        </p:nvSpPr>
        <p:spPr>
          <a:xfrm flipH="1">
            <a:off x="4038600" y="314216"/>
            <a:ext cx="5029202" cy="381000"/>
          </a:xfrm>
        </p:spPr>
        <p:txBody>
          <a:bodyPr/>
          <a:lstStyle/>
          <a:p>
            <a:pPr>
              <a:defRPr/>
            </a:pPr>
            <a:r>
              <a:rPr lang="en-US" altLang="en-US" dirty="0"/>
              <a:t>Child Protective Services (CPS) Data Report </a:t>
            </a:r>
          </a:p>
          <a:p>
            <a:pPr>
              <a:defRPr/>
            </a:pPr>
            <a:r>
              <a:rPr lang="en-US" altLang="en-US" dirty="0"/>
              <a:t>By Suspicion Codes 2020-2023</a:t>
            </a:r>
          </a:p>
          <a:p>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p:txBody>
      </p:sp>
      <p:graphicFrame>
        <p:nvGraphicFramePr>
          <p:cNvPr id="6" name="Table 5">
            <a:extLst>
              <a:ext uri="{FF2B5EF4-FFF2-40B4-BE49-F238E27FC236}">
                <a16:creationId xmlns:a16="http://schemas.microsoft.com/office/drawing/2014/main" id="{2E7DB75C-2CC1-439A-AE48-D732C8BB6170}"/>
              </a:ext>
            </a:extLst>
          </p:cNvPr>
          <p:cNvGraphicFramePr>
            <a:graphicFrameLocks noGrp="1"/>
          </p:cNvGraphicFramePr>
          <p:nvPr>
            <p:extLst>
              <p:ext uri="{D42A27DB-BD31-4B8C-83A1-F6EECF244321}">
                <p14:modId xmlns:p14="http://schemas.microsoft.com/office/powerpoint/2010/main" val="3973443213"/>
              </p:ext>
            </p:extLst>
          </p:nvPr>
        </p:nvGraphicFramePr>
        <p:xfrm>
          <a:off x="152400" y="1219200"/>
          <a:ext cx="8724768" cy="4971250"/>
        </p:xfrm>
        <a:graphic>
          <a:graphicData uri="http://schemas.openxmlformats.org/drawingml/2006/table">
            <a:tbl>
              <a:tblPr/>
              <a:tblGrid>
                <a:gridCol w="2150145">
                  <a:extLst>
                    <a:ext uri="{9D8B030D-6E8A-4147-A177-3AD203B41FA5}">
                      <a16:colId xmlns:a16="http://schemas.microsoft.com/office/drawing/2014/main" val="4261871550"/>
                    </a:ext>
                  </a:extLst>
                </a:gridCol>
                <a:gridCol w="495303">
                  <a:extLst>
                    <a:ext uri="{9D8B030D-6E8A-4147-A177-3AD203B41FA5}">
                      <a16:colId xmlns:a16="http://schemas.microsoft.com/office/drawing/2014/main" val="2067883419"/>
                    </a:ext>
                  </a:extLst>
                </a:gridCol>
                <a:gridCol w="655747">
                  <a:extLst>
                    <a:ext uri="{9D8B030D-6E8A-4147-A177-3AD203B41FA5}">
                      <a16:colId xmlns:a16="http://schemas.microsoft.com/office/drawing/2014/main" val="311352659"/>
                    </a:ext>
                  </a:extLst>
                </a:gridCol>
                <a:gridCol w="655747">
                  <a:extLst>
                    <a:ext uri="{9D8B030D-6E8A-4147-A177-3AD203B41FA5}">
                      <a16:colId xmlns:a16="http://schemas.microsoft.com/office/drawing/2014/main" val="1286808903"/>
                    </a:ext>
                  </a:extLst>
                </a:gridCol>
                <a:gridCol w="655747">
                  <a:extLst>
                    <a:ext uri="{9D8B030D-6E8A-4147-A177-3AD203B41FA5}">
                      <a16:colId xmlns:a16="http://schemas.microsoft.com/office/drawing/2014/main" val="197859142"/>
                    </a:ext>
                  </a:extLst>
                </a:gridCol>
                <a:gridCol w="655747">
                  <a:extLst>
                    <a:ext uri="{9D8B030D-6E8A-4147-A177-3AD203B41FA5}">
                      <a16:colId xmlns:a16="http://schemas.microsoft.com/office/drawing/2014/main" val="3466263643"/>
                    </a:ext>
                  </a:extLst>
                </a:gridCol>
                <a:gridCol w="655747">
                  <a:extLst>
                    <a:ext uri="{9D8B030D-6E8A-4147-A177-3AD203B41FA5}">
                      <a16:colId xmlns:a16="http://schemas.microsoft.com/office/drawing/2014/main" val="3577049798"/>
                    </a:ext>
                  </a:extLst>
                </a:gridCol>
                <a:gridCol w="655747">
                  <a:extLst>
                    <a:ext uri="{9D8B030D-6E8A-4147-A177-3AD203B41FA5}">
                      <a16:colId xmlns:a16="http://schemas.microsoft.com/office/drawing/2014/main" val="2285308422"/>
                    </a:ext>
                  </a:extLst>
                </a:gridCol>
                <a:gridCol w="655747">
                  <a:extLst>
                    <a:ext uri="{9D8B030D-6E8A-4147-A177-3AD203B41FA5}">
                      <a16:colId xmlns:a16="http://schemas.microsoft.com/office/drawing/2014/main" val="2015952413"/>
                    </a:ext>
                  </a:extLst>
                </a:gridCol>
                <a:gridCol w="655747">
                  <a:extLst>
                    <a:ext uri="{9D8B030D-6E8A-4147-A177-3AD203B41FA5}">
                      <a16:colId xmlns:a16="http://schemas.microsoft.com/office/drawing/2014/main" val="3099105192"/>
                    </a:ext>
                  </a:extLst>
                </a:gridCol>
                <a:gridCol w="833344">
                  <a:extLst>
                    <a:ext uri="{9D8B030D-6E8A-4147-A177-3AD203B41FA5}">
                      <a16:colId xmlns:a16="http://schemas.microsoft.com/office/drawing/2014/main" val="1306977889"/>
                    </a:ext>
                  </a:extLst>
                </a:gridCol>
              </a:tblGrid>
              <a:tr h="151940">
                <a:tc>
                  <a:txBody>
                    <a:bodyPr/>
                    <a:lstStyle/>
                    <a:p>
                      <a:pPr algn="l" rtl="0" fontAlgn="ctr"/>
                      <a:r>
                        <a:rPr lang="en-US" sz="1000" b="1" i="0" u="none" strike="noStrike" dirty="0">
                          <a:solidFill>
                            <a:srgbClr val="F2F2F2"/>
                          </a:solidFill>
                          <a:effectLst/>
                          <a:latin typeface="Arial" panose="020B0604020202020204" pitchFamily="34" charset="0"/>
                          <a:cs typeface="Arial" panose="020B0604020202020204" pitchFamily="34" charset="0"/>
                        </a:rPr>
                        <a:t>Suspicion of Child Abuse</a:t>
                      </a:r>
                    </a:p>
                  </a:txBody>
                  <a:tcPr marL="3491" marR="3491" marT="34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dirty="0">
                          <a:solidFill>
                            <a:srgbClr val="F2F2F2"/>
                          </a:solidFill>
                          <a:effectLst/>
                          <a:latin typeface="Arial" panose="020B0604020202020204" pitchFamily="34" charset="0"/>
                          <a:cs typeface="Arial" panose="020B0604020202020204" pitchFamily="34" charset="0"/>
                        </a:rPr>
                        <a:t>Code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dirty="0">
                          <a:solidFill>
                            <a:srgbClr val="F2F2F2"/>
                          </a:solidFill>
                          <a:effectLst/>
                          <a:latin typeface="Arial" panose="020B0604020202020204" pitchFamily="34" charset="0"/>
                          <a:cs typeface="Arial" panose="020B0604020202020204" pitchFamily="34" charset="0"/>
                        </a:rPr>
                        <a:t>2020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Arial" panose="020B0604020202020204" pitchFamily="34" charset="0"/>
                          <a:cs typeface="Arial" panose="020B0604020202020204" pitchFamily="34" charset="0"/>
                        </a:rPr>
                        <a:t>%</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Arial" panose="020B0604020202020204" pitchFamily="34" charset="0"/>
                          <a:cs typeface="Arial" panose="020B0604020202020204" pitchFamily="34" charset="0"/>
                        </a:rPr>
                        <a:t>2021</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Arial" panose="020B0604020202020204" pitchFamily="34" charset="0"/>
                          <a:cs typeface="Arial" panose="020B0604020202020204" pitchFamily="34" charset="0"/>
                        </a:rPr>
                        <a:t>%</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Arial" panose="020B0604020202020204" pitchFamily="34" charset="0"/>
                          <a:cs typeface="Arial" panose="020B0604020202020204" pitchFamily="34" charset="0"/>
                        </a:rPr>
                        <a:t>2022</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Arial" panose="020B0604020202020204" pitchFamily="34" charset="0"/>
                          <a:cs typeface="Arial" panose="020B0604020202020204" pitchFamily="34" charset="0"/>
                        </a:rPr>
                        <a:t>%</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dirty="0">
                          <a:solidFill>
                            <a:srgbClr val="F2F2F2"/>
                          </a:solidFill>
                          <a:effectLst/>
                          <a:latin typeface="Arial" panose="020B0604020202020204" pitchFamily="34" charset="0"/>
                          <a:cs typeface="Arial" panose="020B0604020202020204" pitchFamily="34" charset="0"/>
                        </a:rPr>
                        <a:t>2023</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Arial" panose="020B0604020202020204" pitchFamily="34" charset="0"/>
                          <a:cs typeface="Arial" panose="020B0604020202020204" pitchFamily="34" charset="0"/>
                        </a:rPr>
                        <a:t>%</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Arial" panose="020B0604020202020204" pitchFamily="34" charset="0"/>
                          <a:cs typeface="Arial" panose="020B0604020202020204" pitchFamily="34" charset="0"/>
                        </a:rPr>
                        <a:t>Total # Cases</a:t>
                      </a:r>
                    </a:p>
                  </a:txBody>
                  <a:tcPr marL="3491" marR="3491" marT="34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extLst>
                  <a:ext uri="{0D108BD9-81ED-4DB2-BD59-A6C34878D82A}">
                    <a16:rowId xmlns:a16="http://schemas.microsoft.com/office/drawing/2014/main" val="2200843034"/>
                  </a:ext>
                </a:extLst>
              </a:tr>
              <a:tr h="157272">
                <a:tc>
                  <a:txBody>
                    <a:bodyPr/>
                    <a:lstStyle/>
                    <a:p>
                      <a:pPr algn="l" rtl="0" fontAlgn="b"/>
                      <a:r>
                        <a:rPr lang="en-US" sz="1000" b="0" i="0" u="none" strike="noStrike" dirty="0">
                          <a:solidFill>
                            <a:srgbClr val="000000"/>
                          </a:solidFill>
                          <a:effectLst/>
                          <a:latin typeface="Arial" panose="020B0604020202020204" pitchFamily="34" charset="0"/>
                          <a:cs typeface="Arial" panose="020B0604020202020204" pitchFamily="34" charset="0"/>
                        </a:rPr>
                        <a:t>Inadequate Guardianship</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IA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314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285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231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225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1055</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39888965"/>
                  </a:ext>
                </a:extLst>
              </a:tr>
              <a:tr h="214193">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Parent's Drug/Alcohol misuse</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PDA</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168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130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109</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72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479</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96148197"/>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Other </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OTHER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76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238</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76463831"/>
                  </a:ext>
                </a:extLst>
              </a:tr>
              <a:tr h="16665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Lack of Supervision</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LS</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76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210</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34411491"/>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Lack of Medical Care</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LMC</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46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202</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78774384"/>
                  </a:ext>
                </a:extLst>
              </a:tr>
              <a:tr h="157272">
                <a:tc>
                  <a:txBody>
                    <a:bodyPr/>
                    <a:lstStyle/>
                    <a:p>
                      <a:pPr algn="l" rtl="0" fontAlgn="b"/>
                      <a:r>
                        <a:rPr lang="en-US" sz="1000" b="1" i="0" u="none" strike="noStrike">
                          <a:solidFill>
                            <a:srgbClr val="000000"/>
                          </a:solidFill>
                          <a:effectLst/>
                          <a:latin typeface="Arial" panose="020B0604020202020204" pitchFamily="34" charset="0"/>
                          <a:cs typeface="Arial" panose="020B0604020202020204" pitchFamily="34" charset="0"/>
                        </a:rPr>
                        <a:t>Laceration, Bruises, Welts</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LBW</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42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46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159</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76954799"/>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Excessive Corporal Punishment</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ECP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47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144</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35750936"/>
                  </a:ext>
                </a:extLst>
              </a:tr>
              <a:tr h="198743">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New Toxicology Positive For Infants</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TPI</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74</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2850055"/>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Sexual Abuse</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SA</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93</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00650021"/>
                  </a:ext>
                </a:extLst>
              </a:tr>
              <a:tr h="196325">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Child's Drug/Alcohol Abuse</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CDAA</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19</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98</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51862475"/>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Fractures</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FRA</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71</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76990230"/>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Emotional Neglect</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EMN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54</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81350363"/>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Choking/Shaking/Twisting</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CHK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57</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11676475"/>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Burns/Scalding</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BUSC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46</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82214305"/>
                  </a:ext>
                </a:extLst>
              </a:tr>
              <a:tr h="226706">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Inadequate Food and Shelter</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IFS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34</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96805622"/>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Educational Neglect</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EDN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29</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1237785"/>
                  </a:ext>
                </a:extLst>
              </a:tr>
              <a:tr h="301471">
                <a:tc>
                  <a:txBody>
                    <a:bodyPr/>
                    <a:lstStyle/>
                    <a:p>
                      <a:pPr algn="l" rtl="0" fontAlgn="b"/>
                      <a:r>
                        <a:rPr lang="en-US" sz="1000" b="0" i="0" u="none" strike="noStrike" dirty="0">
                          <a:solidFill>
                            <a:srgbClr val="000000"/>
                          </a:solidFill>
                          <a:effectLst/>
                          <a:latin typeface="Arial" panose="020B0604020202020204" pitchFamily="34" charset="0"/>
                          <a:cs typeface="Arial" panose="020B0604020202020204" pitchFamily="34" charset="0"/>
                        </a:rPr>
                        <a:t>Internal Injuries (e.g.: Subdural Hematoma)</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INJ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9</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29</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05747777"/>
                  </a:ext>
                </a:extLst>
              </a:tr>
              <a:tr h="157272">
                <a:tc>
                  <a:txBody>
                    <a:bodyPr/>
                    <a:lstStyle/>
                    <a:p>
                      <a:pPr algn="l" rtl="0" fontAlgn="t"/>
                      <a:r>
                        <a:rPr lang="en-US" sz="1000" b="0" i="0" u="none" strike="noStrike">
                          <a:solidFill>
                            <a:srgbClr val="000000"/>
                          </a:solidFill>
                          <a:effectLst/>
                          <a:latin typeface="Arial" panose="020B0604020202020204" pitchFamily="34" charset="0"/>
                          <a:cs typeface="Arial" panose="020B0604020202020204" pitchFamily="34" charset="0"/>
                        </a:rPr>
                        <a:t>Abandonment</a:t>
                      </a:r>
                    </a:p>
                  </a:txBody>
                  <a:tcPr marL="3491" marR="3491" marT="349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ABD</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20</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191306192"/>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Swelling/Dislocation/Sprains</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SDS</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17</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92688443"/>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DOA/Fatality</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DOA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15</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53970062"/>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Malnutrition/Failure to Thrive</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MAL </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13</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04900679"/>
                  </a:ext>
                </a:extLst>
              </a:tr>
              <a:tr h="157272">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Poisoning/noxious Substances</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CSA</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2</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6</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6</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88196374"/>
                  </a:ext>
                </a:extLst>
              </a:tr>
              <a:tr h="376236">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Inappropriate Custodial Conduct(Institutional Abuse Only)</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ICC</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49386634"/>
                  </a:ext>
                </a:extLst>
              </a:tr>
              <a:tr h="226706">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Inappropriate Isolation/Restraining </a:t>
                      </a:r>
                    </a:p>
                  </a:txBody>
                  <a:tcPr marL="349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IRR</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9676" marR="9676" marT="96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1927364"/>
                  </a:ext>
                </a:extLst>
              </a:tr>
              <a:tr h="301471">
                <a:tc>
                  <a:txBody>
                    <a:bodyPr/>
                    <a:lstStyle/>
                    <a:p>
                      <a:pPr algn="l" rtl="0" fontAlgn="b"/>
                      <a:r>
                        <a:rPr lang="en-US" sz="1000" b="0" i="0" u="none" strike="noStrike">
                          <a:solidFill>
                            <a:srgbClr val="000000"/>
                          </a:solidFill>
                          <a:effectLst/>
                          <a:latin typeface="Arial" panose="020B0604020202020204" pitchFamily="34" charset="0"/>
                          <a:cs typeface="Arial" panose="020B0604020202020204" pitchFamily="34" charset="0"/>
                        </a:rPr>
                        <a:t>•</a:t>
                      </a:r>
                      <a:r>
                        <a:rPr lang="en-US" sz="1000" b="0" i="0" u="none" strike="noStrike">
                          <a:solidFill>
                            <a:srgbClr val="FF0000"/>
                          </a:solidFill>
                          <a:effectLst/>
                          <a:latin typeface="Arial" panose="020B0604020202020204" pitchFamily="34" charset="0"/>
                          <a:cs typeface="Arial" panose="020B0604020202020204" pitchFamily="34" charset="0"/>
                        </a:rPr>
                        <a:t>Total number represents multi-level field.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2831" marR="3491" marT="34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dirty="0">
                          <a:solidFill>
                            <a:srgbClr val="000000"/>
                          </a:solidFill>
                          <a:effectLst/>
                          <a:latin typeface="Arial" panose="020B0604020202020204" pitchFamily="34" charset="0"/>
                          <a:cs typeface="Arial" panose="020B0604020202020204" pitchFamily="34" charset="0"/>
                        </a:rPr>
                        <a:t>Total</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Arial" panose="020B0604020202020204" pitchFamily="34" charset="0"/>
                          <a:cs typeface="Arial" panose="020B0604020202020204" pitchFamily="34" charset="0"/>
                        </a:rPr>
                        <a:t>983</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Arial" panose="020B0604020202020204" pitchFamily="34" charset="0"/>
                          <a:cs typeface="Arial" panose="020B0604020202020204" pitchFamily="34" charset="0"/>
                        </a:rPr>
                        <a:t>100%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Arial" panose="020B0604020202020204" pitchFamily="34" charset="0"/>
                          <a:cs typeface="Arial" panose="020B0604020202020204" pitchFamily="34" charset="0"/>
                        </a:rPr>
                        <a:t>821</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Arial" panose="020B0604020202020204" pitchFamily="34" charset="0"/>
                          <a:cs typeface="Arial" panose="020B0604020202020204" pitchFamily="34" charset="0"/>
                        </a:rPr>
                        <a:t>100%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dirty="0">
                          <a:solidFill>
                            <a:srgbClr val="404040"/>
                          </a:solidFill>
                          <a:effectLst/>
                          <a:latin typeface="Arial" panose="020B0604020202020204" pitchFamily="34" charset="0"/>
                          <a:cs typeface="Arial" panose="020B0604020202020204" pitchFamily="34" charset="0"/>
                        </a:rPr>
                        <a:t>698</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dirty="0">
                          <a:solidFill>
                            <a:srgbClr val="404040"/>
                          </a:solidFill>
                          <a:effectLst/>
                          <a:latin typeface="Arial" panose="020B0604020202020204" pitchFamily="34" charset="0"/>
                          <a:cs typeface="Arial" panose="020B0604020202020204" pitchFamily="34" charset="0"/>
                        </a:rPr>
                        <a:t>100%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dirty="0">
                          <a:solidFill>
                            <a:srgbClr val="404040"/>
                          </a:solidFill>
                          <a:effectLst/>
                          <a:latin typeface="Arial" panose="020B0604020202020204" pitchFamily="34" charset="0"/>
                          <a:cs typeface="Arial" panose="020B0604020202020204" pitchFamily="34" charset="0"/>
                        </a:rPr>
                        <a:t>644</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dirty="0">
                          <a:solidFill>
                            <a:srgbClr val="404040"/>
                          </a:solidFill>
                          <a:effectLst/>
                          <a:latin typeface="Arial" panose="020B0604020202020204" pitchFamily="34" charset="0"/>
                          <a:cs typeface="Arial" panose="020B0604020202020204" pitchFamily="34" charset="0"/>
                        </a:rPr>
                        <a:t>100%</a:t>
                      </a:r>
                    </a:p>
                  </a:txBody>
                  <a:tcPr marL="3491" marR="3491" marT="3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dirty="0">
                          <a:solidFill>
                            <a:srgbClr val="000000"/>
                          </a:solidFill>
                          <a:effectLst/>
                          <a:latin typeface="Arial" panose="020B0604020202020204" pitchFamily="34" charset="0"/>
                          <a:cs typeface="Arial" panose="020B0604020202020204" pitchFamily="34" charset="0"/>
                        </a:rPr>
                        <a:t>3146</a:t>
                      </a:r>
                    </a:p>
                  </a:txBody>
                  <a:tcPr marL="3491" marR="3491" marT="34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88316957"/>
                  </a:ext>
                </a:extLst>
              </a:tr>
            </a:tbl>
          </a:graphicData>
        </a:graphic>
      </p:graphicFrame>
    </p:spTree>
    <p:extLst>
      <p:ext uri="{BB962C8B-B14F-4D97-AF65-F5344CB8AC3E}">
        <p14:creationId xmlns:p14="http://schemas.microsoft.com/office/powerpoint/2010/main" val="91910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029200" y="307975"/>
            <a:ext cx="3951288" cy="609600"/>
          </a:xfrm>
        </p:spPr>
        <p:txBody>
          <a:bodyPr/>
          <a:lstStyle/>
          <a:p>
            <a:pPr>
              <a:defRPr/>
            </a:pPr>
            <a:r>
              <a:rPr lang="en-US" dirty="0"/>
              <a:t>CPS Data by Location</a:t>
            </a:r>
          </a:p>
          <a:p>
            <a:pPr>
              <a:defRPr/>
            </a:pPr>
            <a:r>
              <a:rPr lang="en-US" dirty="0"/>
              <a:t> 2020-2023</a:t>
            </a:r>
          </a:p>
          <a:p>
            <a:pPr>
              <a:defRPr/>
            </a:pPr>
            <a:endParaRPr lang="en-US" sz="1800" b="1" cap="none" dirty="0"/>
          </a:p>
          <a:p>
            <a:pPr>
              <a:defRPr/>
            </a:pPr>
            <a:endParaRPr lang="en-US" sz="1800" b="1" dirty="0"/>
          </a:p>
          <a:p>
            <a:pPr>
              <a:defRPr/>
            </a:pPr>
            <a:r>
              <a:rPr lang="en-US" dirty="0"/>
              <a:t> </a:t>
            </a:r>
          </a:p>
        </p:txBody>
      </p:sp>
      <p:graphicFrame>
        <p:nvGraphicFramePr>
          <p:cNvPr id="4" name="Table 3">
            <a:extLst>
              <a:ext uri="{FF2B5EF4-FFF2-40B4-BE49-F238E27FC236}">
                <a16:creationId xmlns:a16="http://schemas.microsoft.com/office/drawing/2014/main" id="{176354FB-8C2E-49AE-91C1-75EED6D02A02}"/>
              </a:ext>
            </a:extLst>
          </p:cNvPr>
          <p:cNvGraphicFramePr>
            <a:graphicFrameLocks noGrp="1"/>
          </p:cNvGraphicFramePr>
          <p:nvPr>
            <p:extLst>
              <p:ext uri="{D42A27DB-BD31-4B8C-83A1-F6EECF244321}">
                <p14:modId xmlns:p14="http://schemas.microsoft.com/office/powerpoint/2010/main" val="2217026428"/>
              </p:ext>
            </p:extLst>
          </p:nvPr>
        </p:nvGraphicFramePr>
        <p:xfrm>
          <a:off x="152400" y="1219200"/>
          <a:ext cx="8686798" cy="4876808"/>
        </p:xfrm>
        <a:graphic>
          <a:graphicData uri="http://schemas.openxmlformats.org/drawingml/2006/table">
            <a:tbl>
              <a:tblPr/>
              <a:tblGrid>
                <a:gridCol w="1592802">
                  <a:extLst>
                    <a:ext uri="{9D8B030D-6E8A-4147-A177-3AD203B41FA5}">
                      <a16:colId xmlns:a16="http://schemas.microsoft.com/office/drawing/2014/main" val="1768858872"/>
                    </a:ext>
                  </a:extLst>
                </a:gridCol>
                <a:gridCol w="751865">
                  <a:extLst>
                    <a:ext uri="{9D8B030D-6E8A-4147-A177-3AD203B41FA5}">
                      <a16:colId xmlns:a16="http://schemas.microsoft.com/office/drawing/2014/main" val="3156696945"/>
                    </a:ext>
                  </a:extLst>
                </a:gridCol>
                <a:gridCol w="730306">
                  <a:extLst>
                    <a:ext uri="{9D8B030D-6E8A-4147-A177-3AD203B41FA5}">
                      <a16:colId xmlns:a16="http://schemas.microsoft.com/office/drawing/2014/main" val="3486500117"/>
                    </a:ext>
                  </a:extLst>
                </a:gridCol>
                <a:gridCol w="768743">
                  <a:extLst>
                    <a:ext uri="{9D8B030D-6E8A-4147-A177-3AD203B41FA5}">
                      <a16:colId xmlns:a16="http://schemas.microsoft.com/office/drawing/2014/main" val="3041607545"/>
                    </a:ext>
                  </a:extLst>
                </a:gridCol>
                <a:gridCol w="922492">
                  <a:extLst>
                    <a:ext uri="{9D8B030D-6E8A-4147-A177-3AD203B41FA5}">
                      <a16:colId xmlns:a16="http://schemas.microsoft.com/office/drawing/2014/main" val="3057525151"/>
                    </a:ext>
                  </a:extLst>
                </a:gridCol>
                <a:gridCol w="768743">
                  <a:extLst>
                    <a:ext uri="{9D8B030D-6E8A-4147-A177-3AD203B41FA5}">
                      <a16:colId xmlns:a16="http://schemas.microsoft.com/office/drawing/2014/main" val="1383862211"/>
                    </a:ext>
                  </a:extLst>
                </a:gridCol>
                <a:gridCol w="768743">
                  <a:extLst>
                    <a:ext uri="{9D8B030D-6E8A-4147-A177-3AD203B41FA5}">
                      <a16:colId xmlns:a16="http://schemas.microsoft.com/office/drawing/2014/main" val="1759873001"/>
                    </a:ext>
                  </a:extLst>
                </a:gridCol>
                <a:gridCol w="768743">
                  <a:extLst>
                    <a:ext uri="{9D8B030D-6E8A-4147-A177-3AD203B41FA5}">
                      <a16:colId xmlns:a16="http://schemas.microsoft.com/office/drawing/2014/main" val="4128101128"/>
                    </a:ext>
                  </a:extLst>
                </a:gridCol>
                <a:gridCol w="845618">
                  <a:extLst>
                    <a:ext uri="{9D8B030D-6E8A-4147-A177-3AD203B41FA5}">
                      <a16:colId xmlns:a16="http://schemas.microsoft.com/office/drawing/2014/main" val="3620087305"/>
                    </a:ext>
                  </a:extLst>
                </a:gridCol>
                <a:gridCol w="768743">
                  <a:extLst>
                    <a:ext uri="{9D8B030D-6E8A-4147-A177-3AD203B41FA5}">
                      <a16:colId xmlns:a16="http://schemas.microsoft.com/office/drawing/2014/main" val="1195586327"/>
                    </a:ext>
                  </a:extLst>
                </a:gridCol>
              </a:tblGrid>
              <a:tr h="344417">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Location</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2020</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2021</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2022</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2023</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50" b="1" i="0" u="none" strike="noStrike" dirty="0">
                          <a:solidFill>
                            <a:srgbClr val="F2F2F2"/>
                          </a:solidFill>
                          <a:effectLst/>
                          <a:latin typeface="Arial" panose="020B0604020202020204" pitchFamily="34" charset="0"/>
                          <a:cs typeface="Arial" panose="020B0604020202020204" pitchFamily="34" charset="0"/>
                        </a:rPr>
                        <a:t>Total # Cases</a:t>
                      </a:r>
                    </a:p>
                  </a:txBody>
                  <a:tcPr marL="5190" marR="5190" marT="5190" marB="0" anchor="ctr">
                    <a:lnL w="6350" cap="flat" cmpd="sng" algn="ctr">
                      <a:solidFill>
                        <a:srgbClr val="DBDBDB"/>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extLst>
                  <a:ext uri="{0D108BD9-81ED-4DB2-BD59-A6C34878D82A}">
                    <a16:rowId xmlns:a16="http://schemas.microsoft.com/office/drawing/2014/main" val="1872776156"/>
                  </a:ext>
                </a:extLst>
              </a:tr>
              <a:tr h="174957">
                <a:tc>
                  <a:txBody>
                    <a:bodyPr/>
                    <a:lstStyle/>
                    <a:p>
                      <a:pPr algn="l" rtl="0" fontAlgn="b"/>
                      <a:r>
                        <a:rPr lang="en-US" sz="1050" b="0" i="0" u="none" strike="noStrike" dirty="0">
                          <a:solidFill>
                            <a:srgbClr val="000000"/>
                          </a:solidFill>
                          <a:effectLst/>
                          <a:latin typeface="Arial" panose="020B0604020202020204" pitchFamily="34" charset="0"/>
                          <a:cs typeface="Arial" panose="020B0604020202020204" pitchFamily="34" charset="0"/>
                        </a:rPr>
                        <a:t>CPEP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165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138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177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680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0606449"/>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04PD</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152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181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81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108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522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6229331"/>
                  </a:ext>
                </a:extLst>
              </a:tr>
              <a:tr h="174957">
                <a:tc>
                  <a:txBody>
                    <a:bodyPr/>
                    <a:lstStyle/>
                    <a:p>
                      <a:pPr algn="l" rtl="0" fontAlgn="b"/>
                      <a:r>
                        <a:rPr lang="en-US" sz="1050" b="0" i="0" u="none" strike="noStrike" dirty="0">
                          <a:solidFill>
                            <a:srgbClr val="000000"/>
                          </a:solidFill>
                          <a:effectLst/>
                          <a:latin typeface="Arial" panose="020B0604020202020204" pitchFamily="34" charset="0"/>
                          <a:cs typeface="Arial" panose="020B0604020202020204" pitchFamily="34" charset="0"/>
                        </a:rPr>
                        <a:t>06EA, 06EN &amp; 06EP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74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170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58145715"/>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06W1, 06W2, 06W3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41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54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154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63643815"/>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05NN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133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19019091"/>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04PT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93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2878289"/>
                  </a:ext>
                </a:extLst>
              </a:tr>
              <a:tr h="344417">
                <a:tc>
                  <a:txBody>
                    <a:bodyPr/>
                    <a:lstStyle/>
                    <a:p>
                      <a:pPr algn="l" rtl="0" fontAlgn="b"/>
                      <a:r>
                        <a:rPr lang="en-US" sz="1050" b="0" i="0" u="none" strike="noStrike" dirty="0">
                          <a:solidFill>
                            <a:srgbClr val="000000"/>
                          </a:solidFill>
                          <a:effectLst/>
                          <a:latin typeface="Arial" panose="020B0604020202020204" pitchFamily="34" charset="0"/>
                          <a:cs typeface="Arial" panose="020B0604020202020204" pitchFamily="34" charset="0"/>
                        </a:rPr>
                        <a:t>Outpatient Clinics &amp; </a:t>
                      </a:r>
                      <a:br>
                        <a:rPr lang="en-US" sz="1050" b="0" i="0" u="none" strike="noStrike" dirty="0">
                          <a:solidFill>
                            <a:srgbClr val="000000"/>
                          </a:solidFill>
                          <a:effectLst/>
                          <a:latin typeface="Arial" panose="020B0604020202020204" pitchFamily="34" charset="0"/>
                          <a:cs typeface="Arial" panose="020B0604020202020204" pitchFamily="34" charset="0"/>
                        </a:rPr>
                      </a:br>
                      <a:r>
                        <a:rPr lang="en-US" sz="1050" b="0" i="0" u="none" strike="noStrike" dirty="0">
                          <a:solidFill>
                            <a:srgbClr val="000000"/>
                          </a:solidFill>
                          <a:effectLst/>
                          <a:latin typeface="Arial" panose="020B0604020202020204" pitchFamily="34" charset="0"/>
                          <a:cs typeface="Arial" panose="020B0604020202020204" pitchFamily="34" charset="0"/>
                        </a:rPr>
                        <a:t>Cancer Center</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21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56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39078980"/>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10N &amp; 12N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51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99757402"/>
                  </a:ext>
                </a:extLst>
              </a:tr>
              <a:tr h="34441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05EP , 05EN, 05EA, 05OB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48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616521"/>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07W3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42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19174670"/>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15 N &amp; 15 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25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04331118"/>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08BN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16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74226413"/>
                  </a:ext>
                </a:extLst>
              </a:tr>
              <a:tr h="344417">
                <a:tc>
                  <a:txBody>
                    <a:bodyPr/>
                    <a:lstStyle/>
                    <a:p>
                      <a:pPr algn="l" rtl="0" fontAlgn="b"/>
                      <a:r>
                        <a:rPr lang="pt-BR" sz="1050" b="0" i="0" u="none" strike="noStrike" dirty="0">
                          <a:solidFill>
                            <a:srgbClr val="000000"/>
                          </a:solidFill>
                          <a:effectLst/>
                          <a:latin typeface="Arial" panose="020B0604020202020204" pitchFamily="34" charset="0"/>
                          <a:cs typeface="Arial" panose="020B0604020202020204" pitchFamily="34" charset="0"/>
                        </a:rPr>
                        <a:t>17S, 17N, 18N, 18S, 19N, 19S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Arial" panose="020B0604020202020204" pitchFamily="34" charset="0"/>
                          <a:cs typeface="Arial" panose="020B0604020202020204" pitchFamily="34" charset="0"/>
                        </a:rPr>
                        <a:t>14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03734385"/>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MRN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14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7275335"/>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12S &amp; 9N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63351915"/>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11N &amp; 11S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5404540"/>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16 N &amp; 16 S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35766228"/>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14S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80556874"/>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05SD &amp; 05CC</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21153169"/>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09W2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64972179"/>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08W1 &amp; 8W3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Arial" panose="020B0604020202020204" pitchFamily="34" charset="0"/>
                          <a:cs typeface="Arial" panose="020B0604020202020204" pitchFamily="34"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44784138"/>
                  </a:ext>
                </a:extLst>
              </a:tr>
              <a:tr h="174957">
                <a:tc>
                  <a:txBody>
                    <a:bodyPr/>
                    <a:lstStyle/>
                    <a:p>
                      <a:pPr algn="l" rtl="0" fontAlgn="b"/>
                      <a:r>
                        <a:rPr lang="en-US" sz="1050" b="0" i="0" u="none" strike="noStrike">
                          <a:solidFill>
                            <a:srgbClr val="000000"/>
                          </a:solidFill>
                          <a:effectLst/>
                          <a:latin typeface="Arial" panose="020B0604020202020204" pitchFamily="34" charset="0"/>
                          <a:cs typeface="Arial" panose="020B0604020202020204" pitchFamily="34" charset="0"/>
                        </a:rPr>
                        <a:t>9S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Arial" panose="020B0604020202020204" pitchFamily="34" charset="0"/>
                          <a:cs typeface="Arial" panose="020B0604020202020204" pitchFamily="34"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75454673"/>
                  </a:ext>
                </a:extLst>
              </a:tr>
              <a:tr h="174957">
                <a:tc>
                  <a:txBody>
                    <a:bodyPr/>
                    <a:lstStyle/>
                    <a:p>
                      <a:pPr algn="l" rtl="0" fontAlgn="b"/>
                      <a:r>
                        <a:rPr lang="en-US" sz="1050" b="1" i="0" u="none" strike="noStrike">
                          <a:solidFill>
                            <a:srgbClr val="000000"/>
                          </a:solidFill>
                          <a:effectLst/>
                          <a:latin typeface="Arial" panose="020B0604020202020204" pitchFamily="34" charset="0"/>
                          <a:cs typeface="Arial" panose="020B0604020202020204" pitchFamily="34" charset="0"/>
                        </a:rPr>
                        <a:t>Total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597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557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Arial" panose="020B0604020202020204" pitchFamily="34" charset="0"/>
                          <a:cs typeface="Arial" panose="020B0604020202020204" pitchFamily="34" charset="0"/>
                        </a:rPr>
                        <a:t>465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Arial" panose="020B0604020202020204" pitchFamily="34" charset="0"/>
                          <a:cs typeface="Arial" panose="020B0604020202020204" pitchFamily="34"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Arial" panose="020B0604020202020204" pitchFamily="34" charset="0"/>
                          <a:cs typeface="Arial" panose="020B0604020202020204" pitchFamily="34" charset="0"/>
                        </a:rPr>
                        <a:t>433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b"/>
                      <a:r>
                        <a:rPr lang="en-US" sz="1050" b="0" i="0" u="none" strike="noStrike" dirty="0">
                          <a:solidFill>
                            <a:srgbClr val="000000"/>
                          </a:solidFill>
                          <a:effectLst/>
                          <a:latin typeface="Arial" panose="020B0604020202020204" pitchFamily="34" charset="0"/>
                          <a:cs typeface="Arial" panose="020B0604020202020204" pitchFamily="34"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Arial" panose="020B0604020202020204" pitchFamily="34" charset="0"/>
                          <a:cs typeface="Arial" panose="020B0604020202020204" pitchFamily="34" charset="0"/>
                        </a:rPr>
                        <a:t>2052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69523644"/>
                  </a:ext>
                </a:extLst>
              </a:tr>
            </a:tbl>
          </a:graphicData>
        </a:graphic>
      </p:graphicFrame>
    </p:spTree>
    <p:extLst>
      <p:ext uri="{BB962C8B-B14F-4D97-AF65-F5344CB8AC3E}">
        <p14:creationId xmlns:p14="http://schemas.microsoft.com/office/powerpoint/2010/main" val="288518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Placeholder 3"/>
          <p:cNvSpPr>
            <a:spLocks noGrp="1"/>
          </p:cNvSpPr>
          <p:nvPr>
            <p:ph type="body" sz="quarter" idx="12"/>
          </p:nvPr>
        </p:nvSpPr>
        <p:spPr>
          <a:xfrm>
            <a:off x="5029200" y="381000"/>
            <a:ext cx="3951288" cy="533400"/>
          </a:xfrm>
        </p:spPr>
        <p:txBody>
          <a:bodyPr/>
          <a:lstStyle/>
          <a:p>
            <a:pPr>
              <a:defRPr/>
            </a:pPr>
            <a:r>
              <a:rPr lang="en-US" altLang="en-US" dirty="0"/>
              <a:t>CPS Positive Toxicology Cases </a:t>
            </a:r>
          </a:p>
          <a:p>
            <a:pPr>
              <a:defRPr/>
            </a:pPr>
            <a:r>
              <a:rPr lang="en-US" altLang="en-US" dirty="0"/>
              <a:t>2020-2023 CPS Data</a:t>
            </a:r>
          </a:p>
          <a:p>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19383907"/>
              </p:ext>
            </p:extLst>
          </p:nvPr>
        </p:nvGraphicFramePr>
        <p:xfrm>
          <a:off x="381000" y="1447801"/>
          <a:ext cx="8370887" cy="3371847"/>
        </p:xfrm>
        <a:graphic>
          <a:graphicData uri="http://schemas.openxmlformats.org/drawingml/2006/table">
            <a:tbl>
              <a:tblPr/>
              <a:tblGrid>
                <a:gridCol w="1676400">
                  <a:extLst>
                    <a:ext uri="{9D8B030D-6E8A-4147-A177-3AD203B41FA5}">
                      <a16:colId xmlns:a16="http://schemas.microsoft.com/office/drawing/2014/main" val="120706281"/>
                    </a:ext>
                  </a:extLst>
                </a:gridCol>
                <a:gridCol w="1066800">
                  <a:extLst>
                    <a:ext uri="{9D8B030D-6E8A-4147-A177-3AD203B41FA5}">
                      <a16:colId xmlns:a16="http://schemas.microsoft.com/office/drawing/2014/main" val="4144109012"/>
                    </a:ext>
                  </a:extLst>
                </a:gridCol>
                <a:gridCol w="762000">
                  <a:extLst>
                    <a:ext uri="{9D8B030D-6E8A-4147-A177-3AD203B41FA5}">
                      <a16:colId xmlns:a16="http://schemas.microsoft.com/office/drawing/2014/main" val="3336886940"/>
                    </a:ext>
                  </a:extLst>
                </a:gridCol>
                <a:gridCol w="762000">
                  <a:extLst>
                    <a:ext uri="{9D8B030D-6E8A-4147-A177-3AD203B41FA5}">
                      <a16:colId xmlns:a16="http://schemas.microsoft.com/office/drawing/2014/main" val="4018941517"/>
                    </a:ext>
                  </a:extLst>
                </a:gridCol>
                <a:gridCol w="685800">
                  <a:extLst>
                    <a:ext uri="{9D8B030D-6E8A-4147-A177-3AD203B41FA5}">
                      <a16:colId xmlns:a16="http://schemas.microsoft.com/office/drawing/2014/main" val="2831130478"/>
                    </a:ext>
                  </a:extLst>
                </a:gridCol>
                <a:gridCol w="609600">
                  <a:extLst>
                    <a:ext uri="{9D8B030D-6E8A-4147-A177-3AD203B41FA5}">
                      <a16:colId xmlns:a16="http://schemas.microsoft.com/office/drawing/2014/main" val="1109569301"/>
                    </a:ext>
                  </a:extLst>
                </a:gridCol>
                <a:gridCol w="685800">
                  <a:extLst>
                    <a:ext uri="{9D8B030D-6E8A-4147-A177-3AD203B41FA5}">
                      <a16:colId xmlns:a16="http://schemas.microsoft.com/office/drawing/2014/main" val="607929259"/>
                    </a:ext>
                  </a:extLst>
                </a:gridCol>
                <a:gridCol w="609600">
                  <a:extLst>
                    <a:ext uri="{9D8B030D-6E8A-4147-A177-3AD203B41FA5}">
                      <a16:colId xmlns:a16="http://schemas.microsoft.com/office/drawing/2014/main" val="1984678082"/>
                    </a:ext>
                  </a:extLst>
                </a:gridCol>
                <a:gridCol w="685800">
                  <a:extLst>
                    <a:ext uri="{9D8B030D-6E8A-4147-A177-3AD203B41FA5}">
                      <a16:colId xmlns:a16="http://schemas.microsoft.com/office/drawing/2014/main" val="601557829"/>
                    </a:ext>
                  </a:extLst>
                </a:gridCol>
                <a:gridCol w="827087">
                  <a:extLst>
                    <a:ext uri="{9D8B030D-6E8A-4147-A177-3AD203B41FA5}">
                      <a16:colId xmlns:a16="http://schemas.microsoft.com/office/drawing/2014/main" val="2386625059"/>
                    </a:ext>
                  </a:extLst>
                </a:gridCol>
              </a:tblGrid>
              <a:tr h="561977">
                <a:tc>
                  <a:txBody>
                    <a:bodyPr/>
                    <a:lstStyle/>
                    <a:p>
                      <a:pPr algn="l" rtl="0" fontAlgn="ctr"/>
                      <a:r>
                        <a:rPr lang="en-US" sz="1200" b="1" i="0" u="none" strike="noStrike" dirty="0">
                          <a:solidFill>
                            <a:srgbClr val="000000"/>
                          </a:solidFill>
                          <a:effectLst/>
                          <a:latin typeface="Arial" panose="020B0604020202020204" pitchFamily="34" charset="0"/>
                          <a:cs typeface="Arial" panose="020B0604020202020204" pitchFamily="34" charset="0"/>
                        </a:rPr>
                        <a:t>Positive Toxicology Cases Reported to CPS for 2020-2023</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2020</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200" b="1" i="0" u="none" strike="noStrike">
                          <a:solidFill>
                            <a:srgbClr val="000000"/>
                          </a:solidFill>
                          <a:effectLst/>
                          <a:latin typeface="Arial" panose="020B0604020202020204" pitchFamily="34" charset="0"/>
                          <a:cs typeface="Arial" panose="020B0604020202020204" pitchFamily="34" charset="0"/>
                        </a:rPr>
                        <a:t>%</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2021</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2022</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a:r>
                        <a:rPr lang="en-US" sz="1200" b="1" dirty="0">
                          <a:latin typeface="Arial" panose="020B0604020202020204" pitchFamily="34" charset="0"/>
                          <a:cs typeface="Arial" panose="020B0604020202020204" pitchFamily="34" charset="0"/>
                        </a:rPr>
                        <a:t>2023</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200" b="1" i="0" u="none" strike="noStrike">
                          <a:solidFill>
                            <a:srgbClr val="000000"/>
                          </a:solidFill>
                          <a:effectLst/>
                          <a:latin typeface="Arial" panose="020B0604020202020204" pitchFamily="34" charset="0"/>
                          <a:cs typeface="Arial" panose="020B0604020202020204" pitchFamily="34" charset="0"/>
                        </a:rPr>
                        <a:t>Total # Cases</a:t>
                      </a:r>
                    </a:p>
                  </a:txBody>
                  <a:tcPr marL="7339" marR="7339" marT="7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222322251"/>
                  </a:ext>
                </a:extLst>
              </a:tr>
              <a:tr h="280987">
                <a:tc>
                  <a:txBody>
                    <a:bodyPr/>
                    <a:lstStyle/>
                    <a:p>
                      <a:pPr algn="l" rtl="0" fontAlgn="b"/>
                      <a:r>
                        <a:rPr lang="en-US" sz="1200" b="0" i="0" u="none" strike="noStrike" dirty="0">
                          <a:solidFill>
                            <a:srgbClr val="000000"/>
                          </a:solidFill>
                          <a:effectLst/>
                          <a:latin typeface="Arial" panose="020B0604020202020204" pitchFamily="34" charset="0"/>
                          <a:cs typeface="Arial" panose="020B0604020202020204" pitchFamily="34" charset="0"/>
                        </a:rPr>
                        <a:t>06EN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91888357"/>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05NN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81435663"/>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06EP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5430443"/>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04PD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6461514"/>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CPEP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28768033"/>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05EP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70948934"/>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06W1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7906652"/>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MRN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36825566"/>
                  </a:ext>
                </a:extLst>
              </a:tr>
              <a:tr h="280987">
                <a:tc>
                  <a:txBody>
                    <a:bodyPr/>
                    <a:lstStyle/>
                    <a:p>
                      <a:pPr algn="l" rtl="0" fontAlgn="b"/>
                      <a:r>
                        <a:rPr lang="en-US" sz="1200" b="0" i="0" u="none" strike="noStrike">
                          <a:solidFill>
                            <a:srgbClr val="000000"/>
                          </a:solidFill>
                          <a:effectLst/>
                          <a:latin typeface="Arial" panose="020B0604020202020204" pitchFamily="34" charset="0"/>
                          <a:cs typeface="Arial" panose="020B0604020202020204" pitchFamily="34" charset="0"/>
                        </a:rPr>
                        <a:t>OUTPATIENT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7168828"/>
                  </a:ext>
                </a:extLst>
              </a:tr>
              <a:tr h="280987">
                <a:tc>
                  <a:txBody>
                    <a:bodyPr/>
                    <a:lstStyle/>
                    <a:p>
                      <a:pPr algn="l" rtl="0" fontAlgn="b"/>
                      <a:r>
                        <a:rPr lang="en-US" sz="1200" b="1" i="0" u="none" strike="noStrike" dirty="0">
                          <a:solidFill>
                            <a:srgbClr val="000000"/>
                          </a:solidFill>
                          <a:effectLst/>
                          <a:latin typeface="Arial" panose="020B0604020202020204" pitchFamily="34" charset="0"/>
                          <a:cs typeface="Arial" panose="020B0604020202020204" pitchFamily="34" charset="0"/>
                        </a:rPr>
                        <a:t>Total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57</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100%</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17</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100%</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0</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Arial" panose="020B0604020202020204" pitchFamily="34" charset="0"/>
                          <a:cs typeface="Arial" panose="020B0604020202020204" pitchFamily="34" charset="0"/>
                        </a:rPr>
                        <a:t>100%</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0</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dirty="0">
                          <a:solidFill>
                            <a:srgbClr val="000000"/>
                          </a:solidFill>
                          <a:effectLst/>
                          <a:latin typeface="Arial" panose="020B0604020202020204" pitchFamily="34" charset="0"/>
                          <a:cs typeface="Arial" panose="020B0604020202020204" pitchFamily="34" charset="0"/>
                        </a:rPr>
                        <a:t>100%</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74</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766014"/>
                  </a:ext>
                </a:extLst>
              </a:tr>
            </a:tbl>
          </a:graphicData>
        </a:graphic>
      </p:graphicFrame>
    </p:spTree>
    <p:extLst>
      <p:ext uri="{BB962C8B-B14F-4D97-AF65-F5344CB8AC3E}">
        <p14:creationId xmlns:p14="http://schemas.microsoft.com/office/powerpoint/2010/main" val="271812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F84FDE-87CA-4345-B6BC-CF2DBD4654CA}"/>
              </a:ext>
            </a:extLst>
          </p:cNvPr>
          <p:cNvSpPr>
            <a:spLocks noGrp="1"/>
          </p:cNvSpPr>
          <p:nvPr>
            <p:ph type="body" sz="quarter" idx="12"/>
          </p:nvPr>
        </p:nvSpPr>
        <p:spPr>
          <a:xfrm>
            <a:off x="5943600" y="304800"/>
            <a:ext cx="2971800" cy="381684"/>
          </a:xfrm>
        </p:spPr>
        <p:txBody>
          <a:bodyPr/>
          <a:lstStyle/>
          <a:p>
            <a:pPr>
              <a:defRPr/>
            </a:pPr>
            <a:r>
              <a:rPr lang="en-US" dirty="0"/>
              <a:t>CPS Accepted Cases by Year: 2010-2023</a:t>
            </a:r>
          </a:p>
        </p:txBody>
      </p:sp>
      <p:graphicFrame>
        <p:nvGraphicFramePr>
          <p:cNvPr id="5" name="Chart 4">
            <a:extLst>
              <a:ext uri="{FF2B5EF4-FFF2-40B4-BE49-F238E27FC236}">
                <a16:creationId xmlns:a16="http://schemas.microsoft.com/office/drawing/2014/main" id="{367361D6-FC9C-4876-B7E9-99EE1E64D01D}"/>
              </a:ext>
            </a:extLst>
          </p:cNvPr>
          <p:cNvGraphicFramePr>
            <a:graphicFrameLocks/>
          </p:cNvGraphicFramePr>
          <p:nvPr>
            <p:extLst>
              <p:ext uri="{D42A27DB-BD31-4B8C-83A1-F6EECF244321}">
                <p14:modId xmlns:p14="http://schemas.microsoft.com/office/powerpoint/2010/main" val="1582203968"/>
              </p:ext>
            </p:extLst>
          </p:nvPr>
        </p:nvGraphicFramePr>
        <p:xfrm>
          <a:off x="533400" y="1524000"/>
          <a:ext cx="8153400" cy="4200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5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Placeholder 3"/>
          <p:cNvSpPr>
            <a:spLocks noGrp="1"/>
          </p:cNvSpPr>
          <p:nvPr>
            <p:ph type="body" sz="quarter" idx="12"/>
          </p:nvPr>
        </p:nvSpPr>
        <p:spPr>
          <a:xfrm flipH="1">
            <a:off x="4419600" y="304800"/>
            <a:ext cx="4648200" cy="381000"/>
          </a:xfrm>
        </p:spPr>
        <p:txBody>
          <a:bodyPr/>
          <a:lstStyle/>
          <a:p>
            <a:pPr>
              <a:defRPr/>
            </a:pPr>
            <a:r>
              <a:rPr lang="en-US" altLang="en-US" dirty="0"/>
              <a:t>SBUH: CPS Suspicion Codes </a:t>
            </a:r>
          </a:p>
          <a:p>
            <a:pPr>
              <a:defRPr/>
            </a:pPr>
            <a:r>
              <a:rPr lang="en-US" altLang="en-US" dirty="0"/>
              <a:t>Reported</a:t>
            </a:r>
            <a:endParaRPr lang="en-US" altLang="en-US" b="1" cap="none" dirty="0">
              <a:latin typeface="Helvetica" panose="020B0604020202020204" pitchFamily="34" charset="0"/>
              <a:ea typeface="ＭＳ Ｐゴシック" panose="020B0600070205080204" pitchFamily="34" charset="-128"/>
              <a:cs typeface="Helvetica" panose="020B0604020202020204" pitchFamily="34" charset="0"/>
            </a:endParaRPr>
          </a:p>
          <a:p>
            <a:pPr algn="ctr"/>
            <a:endParaRPr lang="en-US" altLang="en-US" b="1" cap="none" dirty="0">
              <a:latin typeface="Helvetica" panose="020B0604020202020204" pitchFamily="34" charset="0"/>
              <a:ea typeface="ＭＳ Ｐゴシック" panose="020B0600070205080204" pitchFamily="34" charset="-128"/>
              <a:cs typeface="Helvetica" panose="020B0604020202020204" pitchFamily="34" charset="0"/>
            </a:endParaRPr>
          </a:p>
        </p:txBody>
      </p:sp>
      <p:graphicFrame>
        <p:nvGraphicFramePr>
          <p:cNvPr id="4" name="Chart 3">
            <a:extLst>
              <a:ext uri="{FF2B5EF4-FFF2-40B4-BE49-F238E27FC236}">
                <a16:creationId xmlns:a16="http://schemas.microsoft.com/office/drawing/2014/main" id="{1394316B-026E-427B-9563-99DFDCE6B89C}"/>
              </a:ext>
            </a:extLst>
          </p:cNvPr>
          <p:cNvGraphicFramePr>
            <a:graphicFrameLocks/>
          </p:cNvGraphicFramePr>
          <p:nvPr>
            <p:extLst>
              <p:ext uri="{D42A27DB-BD31-4B8C-83A1-F6EECF244321}">
                <p14:modId xmlns:p14="http://schemas.microsoft.com/office/powerpoint/2010/main" val="2915552657"/>
              </p:ext>
            </p:extLst>
          </p:nvPr>
        </p:nvGraphicFramePr>
        <p:xfrm>
          <a:off x="609600" y="1295400"/>
          <a:ext cx="7772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466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F91EA-86E5-D0C9-182D-B882A8A09B04}"/>
              </a:ext>
            </a:extLst>
          </p:cNvPr>
          <p:cNvSpPr>
            <a:spLocks noGrp="1"/>
          </p:cNvSpPr>
          <p:nvPr>
            <p:ph type="body" sz="quarter" idx="15"/>
          </p:nvPr>
        </p:nvSpPr>
        <p:spPr>
          <a:xfrm>
            <a:off x="152400" y="1219200"/>
            <a:ext cx="8686800" cy="4911060"/>
          </a:xfrm>
        </p:spPr>
        <p:txBody>
          <a:bodyPr/>
          <a:lstStyle/>
          <a:p>
            <a:r>
              <a:rPr lang="en-US" sz="1600" b="1" u="sng" dirty="0">
                <a:solidFill>
                  <a:schemeClr val="tx1"/>
                </a:solidFill>
                <a:latin typeface="Arial" panose="020B0604020202020204" pitchFamily="34" charset="0"/>
                <a:cs typeface="Arial" panose="020B0604020202020204" pitchFamily="34" charset="0"/>
              </a:rPr>
              <a:t>CPEP: </a:t>
            </a:r>
          </a:p>
          <a:p>
            <a:pPr marL="339725"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Mother presented with a plan to die by suicide via purposeful car accident with children in the car. </a:t>
            </a:r>
          </a:p>
          <a:p>
            <a:pPr marL="339725"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Father presented after threating to hurt himself with a knife in front of the children. </a:t>
            </a:r>
          </a:p>
          <a:p>
            <a:pPr marL="339725"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 mother had an attempted an overdose while her young child was in her care</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b="1" u="sng" dirty="0">
                <a:solidFill>
                  <a:schemeClr val="tx1"/>
                </a:solidFill>
                <a:latin typeface="Arial" panose="020B0604020202020204" pitchFamily="34" charset="0"/>
                <a:cs typeface="Arial" panose="020B0604020202020204" pitchFamily="34" charset="0"/>
              </a:rPr>
              <a:t>TRAUMA/MEDICINE: </a:t>
            </a:r>
          </a:p>
          <a:p>
            <a:pPr marL="339725"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Male driving under the influence with two children ages 8 and 10 in vehicle who were not  in car seats. </a:t>
            </a:r>
          </a:p>
          <a:p>
            <a:pPr marL="339725"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Female approx. 25 years of age pushed down the stairs by spouse in front of 2-year-old. </a:t>
            </a:r>
          </a:p>
          <a:p>
            <a:pPr marL="339725"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Female drug overdose with seizures witnessed by her 5-year-old son. </a:t>
            </a:r>
          </a:p>
          <a:p>
            <a:pPr marL="339725"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Female using opioids and not able to speak to where her children were. </a:t>
            </a: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AF67B0A-AAA5-31F9-54A9-F0236095BDFA}"/>
              </a:ext>
            </a:extLst>
          </p:cNvPr>
          <p:cNvSpPr>
            <a:spLocks noGrp="1"/>
          </p:cNvSpPr>
          <p:nvPr>
            <p:ph type="body" sz="quarter" idx="12"/>
          </p:nvPr>
        </p:nvSpPr>
        <p:spPr>
          <a:xfrm>
            <a:off x="4419600" y="380247"/>
            <a:ext cx="4572000" cy="381684"/>
          </a:xfrm>
        </p:spPr>
        <p:txBody>
          <a:bodyPr/>
          <a:lstStyle/>
          <a:p>
            <a:pPr>
              <a:defRPr/>
            </a:pPr>
            <a:r>
              <a:rPr lang="en-US" dirty="0"/>
              <a:t>Adult CPS Reports:</a:t>
            </a:r>
          </a:p>
          <a:p>
            <a:pPr>
              <a:defRPr/>
            </a:pPr>
            <a:r>
              <a:rPr lang="en-US" dirty="0"/>
              <a:t> past 1-3 months </a:t>
            </a:r>
          </a:p>
        </p:txBody>
      </p:sp>
    </p:spTree>
    <p:extLst>
      <p:ext uri="{BB962C8B-B14F-4D97-AF65-F5344CB8AC3E}">
        <p14:creationId xmlns:p14="http://schemas.microsoft.com/office/powerpoint/2010/main" val="130644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B37F43-E2BB-6562-ADA7-A886E68CE7D3}"/>
              </a:ext>
            </a:extLst>
          </p:cNvPr>
          <p:cNvSpPr>
            <a:spLocks noGrp="1"/>
          </p:cNvSpPr>
          <p:nvPr>
            <p:ph type="body" sz="quarter" idx="15"/>
          </p:nvPr>
        </p:nvSpPr>
        <p:spPr>
          <a:xfrm>
            <a:off x="152400" y="1219200"/>
            <a:ext cx="8229600" cy="4050982"/>
          </a:xfrm>
        </p:spPr>
        <p:txBody>
          <a:bodyPr/>
          <a:lstStyle/>
          <a:p>
            <a:pPr marL="339725" marR="0"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Siblings (ages 10 and 4) found in the basement of the home severely malnourished, unkept), dehydrated and not receiving medical care that was indicated.</a:t>
            </a:r>
          </a:p>
          <a:p>
            <a:pPr marL="174625" marR="0" indent="0"/>
            <a:endParaRPr lang="en-US" sz="1600" dirty="0">
              <a:solidFill>
                <a:schemeClr val="tx1"/>
              </a:solidFill>
              <a:latin typeface="Arial" panose="020B0604020202020204" pitchFamily="34" charset="0"/>
              <a:cs typeface="Arial" panose="020B0604020202020204" pitchFamily="34" charset="0"/>
            </a:endParaRPr>
          </a:p>
          <a:p>
            <a:pPr marL="339725" marR="0"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5-year-old with developmental delays and non ambulatory admitted with severe burns to face, chest, arms and legs. Patient’s father states patient climbed on top of the stove and turned it on. </a:t>
            </a:r>
          </a:p>
          <a:p>
            <a:pPr marL="174625" marR="0" indent="0"/>
            <a:r>
              <a:rPr lang="en-US" sz="1600" dirty="0">
                <a:solidFill>
                  <a:schemeClr val="tx1"/>
                </a:solidFill>
                <a:latin typeface="Arial" panose="020B0604020202020204" pitchFamily="34" charset="0"/>
                <a:cs typeface="Arial" panose="020B0604020202020204" pitchFamily="34" charset="0"/>
              </a:rPr>
              <a:t> </a:t>
            </a:r>
          </a:p>
          <a:p>
            <a:pPr marL="339725" marR="0"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3-month-old sustained bilateral rib fractures after mother of patient threw infant onto a bed while having a verbal altercation with partner.  This infant also had old fractures seen on x ray. </a:t>
            </a:r>
          </a:p>
          <a:p>
            <a:pPr marL="174625" marR="0" indent="0"/>
            <a:r>
              <a:rPr lang="en-US" sz="1600" dirty="0">
                <a:solidFill>
                  <a:schemeClr val="tx1"/>
                </a:solidFill>
                <a:latin typeface="Arial" panose="020B0604020202020204" pitchFamily="34" charset="0"/>
                <a:cs typeface="Arial" panose="020B0604020202020204" pitchFamily="34" charset="0"/>
              </a:rPr>
              <a:t> </a:t>
            </a:r>
          </a:p>
          <a:p>
            <a:pPr marL="339725" marR="0" indent="-1651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Infant under a year old, with right femur fracture, rib and skull fractures as infant’s father stated the injuries were sustained when the child fell out of bed.  Case clearly defined as NAT(non accidental trauma).</a:t>
            </a:r>
          </a:p>
          <a:p>
            <a:pPr marL="0" marR="0" algn="l">
              <a:spcBef>
                <a:spcPts val="0"/>
              </a:spcBef>
              <a:spcAft>
                <a:spcPts val="0"/>
              </a:spcAft>
            </a:pPr>
            <a:endParaRPr lang="en-US" sz="1600" b="0" i="0" u="none" strike="noStrike" dirty="0">
              <a:solidFill>
                <a:srgbClr val="212121"/>
              </a:solidFill>
              <a:effectLst/>
              <a:latin typeface="Calibri" panose="020F0502020204030204" pitchFamily="34" charset="0"/>
            </a:endParaRPr>
          </a:p>
          <a:p>
            <a:pPr marL="0" marR="0" algn="l">
              <a:spcBef>
                <a:spcPts val="0"/>
              </a:spcBef>
              <a:spcAft>
                <a:spcPts val="0"/>
              </a:spcAft>
            </a:pPr>
            <a:r>
              <a:rPr lang="en-US" sz="1600" b="0" i="0" u="none" strike="noStrike" dirty="0">
                <a:solidFill>
                  <a:srgbClr val="212121"/>
                </a:solidFill>
                <a:effectLst/>
                <a:latin typeface="Calibri" panose="020F0502020204030204" pitchFamily="34" charset="0"/>
              </a:rPr>
              <a:t> </a:t>
            </a:r>
          </a:p>
          <a:p>
            <a:r>
              <a:rPr lang="en-US" sz="1600" b="0" i="0" u="none" strike="noStrike" dirty="0">
                <a:solidFill>
                  <a:srgbClr val="212121"/>
                </a:solidFill>
                <a:effectLst/>
                <a:latin typeface="Calibri" panose="020F0502020204030204" pitchFamily="34" charset="0"/>
              </a:rPr>
              <a:t> </a:t>
            </a:r>
            <a:r>
              <a:rPr lang="en-US" sz="1600" dirty="0"/>
              <a:t> </a:t>
            </a:r>
          </a:p>
          <a:p>
            <a:r>
              <a:rPr lang="en-US" sz="1600" dirty="0"/>
              <a:t> </a:t>
            </a:r>
          </a:p>
          <a:p>
            <a:r>
              <a:rPr lang="en-US" sz="1600" dirty="0"/>
              <a:t> </a:t>
            </a:r>
          </a:p>
          <a:p>
            <a:endParaRPr lang="en-US" dirty="0"/>
          </a:p>
        </p:txBody>
      </p:sp>
      <p:sp>
        <p:nvSpPr>
          <p:cNvPr id="4" name="Text Placeholder 3">
            <a:extLst>
              <a:ext uri="{FF2B5EF4-FFF2-40B4-BE49-F238E27FC236}">
                <a16:creationId xmlns:a16="http://schemas.microsoft.com/office/drawing/2014/main" id="{AA4D5770-1FEF-B650-BCFB-51F2A21C9C9D}"/>
              </a:ext>
            </a:extLst>
          </p:cNvPr>
          <p:cNvSpPr>
            <a:spLocks noGrp="1"/>
          </p:cNvSpPr>
          <p:nvPr>
            <p:ph type="body" sz="quarter" idx="12"/>
          </p:nvPr>
        </p:nvSpPr>
        <p:spPr/>
        <p:txBody>
          <a:bodyPr/>
          <a:lstStyle/>
          <a:p>
            <a:r>
              <a:rPr lang="en-US" dirty="0"/>
              <a:t>Cases from Pediatrics past month </a:t>
            </a:r>
          </a:p>
        </p:txBody>
      </p:sp>
    </p:spTree>
    <p:extLst>
      <p:ext uri="{BB962C8B-B14F-4D97-AF65-F5344CB8AC3E}">
        <p14:creationId xmlns:p14="http://schemas.microsoft.com/office/powerpoint/2010/main" val="205104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377234" y="5662237"/>
            <a:ext cx="8461966" cy="560706"/>
          </a:xfrm>
        </p:spPr>
        <p:txBody>
          <a:bodyPr/>
          <a:lstStyle/>
          <a:p>
            <a:pPr algn="ctr">
              <a:spcBef>
                <a:spcPts val="0"/>
              </a:spcBef>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Prepared by Susan McCarthy, LCSW, MS Public Health, CCM</a:t>
            </a:r>
          </a:p>
          <a:p>
            <a:pPr algn="ctr">
              <a:spcBef>
                <a:spcPts val="0"/>
              </a:spcBef>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Director of Social Work Services, Stony Brook University Hospital</a:t>
            </a:r>
          </a:p>
        </p:txBody>
      </p:sp>
      <p:sp>
        <p:nvSpPr>
          <p:cNvPr id="2" name="TextBox 1"/>
          <p:cNvSpPr txBox="1"/>
          <p:nvPr/>
        </p:nvSpPr>
        <p:spPr>
          <a:xfrm>
            <a:off x="4282053" y="168863"/>
            <a:ext cx="4904789" cy="369332"/>
          </a:xfrm>
          <a:prstGeom prst="rect">
            <a:avLst/>
          </a:prstGeom>
          <a:noFill/>
        </p:spPr>
        <p:txBody>
          <a:bodyPr wrap="square" rtlCol="0">
            <a:spAutoFit/>
          </a:bodyPr>
          <a:lstStyle/>
          <a:p>
            <a:r>
              <a:rPr lang="en-US" altLang="en-US" b="1" dirty="0">
                <a:latin typeface="Helvetica" panose="020B0604020202020204" pitchFamily="34" charset="0"/>
                <a:ea typeface="ＭＳ Ｐゴシック" panose="020B0600070205080204" pitchFamily="34" charset="-128"/>
                <a:cs typeface="Helvetica" panose="020B0604020202020204" pitchFamily="34" charset="0"/>
              </a:rPr>
              <a:t> </a:t>
            </a:r>
            <a:endParaRPr lang="en-US" b="1" dirty="0"/>
          </a:p>
        </p:txBody>
      </p:sp>
      <p:pic>
        <p:nvPicPr>
          <p:cNvPr id="3" name="Picture 2">
            <a:extLst>
              <a:ext uri="{FF2B5EF4-FFF2-40B4-BE49-F238E27FC236}">
                <a16:creationId xmlns:a16="http://schemas.microsoft.com/office/drawing/2014/main" id="{7D2C5C55-7843-4392-87C0-B3246A8B142A}"/>
              </a:ext>
            </a:extLst>
          </p:cNvPr>
          <p:cNvPicPr>
            <a:picLocks noChangeAspect="1"/>
          </p:cNvPicPr>
          <p:nvPr/>
        </p:nvPicPr>
        <p:blipFill>
          <a:blip r:embed="rId3"/>
          <a:stretch>
            <a:fillRect/>
          </a:stretch>
        </p:blipFill>
        <p:spPr>
          <a:xfrm>
            <a:off x="312799" y="3873751"/>
            <a:ext cx="2275131" cy="1669164"/>
          </a:xfrm>
          <a:prstGeom prst="rect">
            <a:avLst/>
          </a:prstGeom>
        </p:spPr>
      </p:pic>
      <p:pic>
        <p:nvPicPr>
          <p:cNvPr id="4" name="Picture 3">
            <a:extLst>
              <a:ext uri="{FF2B5EF4-FFF2-40B4-BE49-F238E27FC236}">
                <a16:creationId xmlns:a16="http://schemas.microsoft.com/office/drawing/2014/main" id="{F0A1D049-EEA2-43A1-9FC7-DAF223E5AB2B}"/>
              </a:ext>
            </a:extLst>
          </p:cNvPr>
          <p:cNvPicPr>
            <a:picLocks noChangeAspect="1"/>
          </p:cNvPicPr>
          <p:nvPr/>
        </p:nvPicPr>
        <p:blipFill>
          <a:blip r:embed="rId4"/>
          <a:stretch>
            <a:fillRect/>
          </a:stretch>
        </p:blipFill>
        <p:spPr>
          <a:xfrm>
            <a:off x="6404527" y="3319083"/>
            <a:ext cx="1840397" cy="2067268"/>
          </a:xfrm>
          <a:prstGeom prst="rect">
            <a:avLst/>
          </a:prstGeom>
        </p:spPr>
      </p:pic>
      <p:pic>
        <p:nvPicPr>
          <p:cNvPr id="5" name="Picture 4">
            <a:extLst>
              <a:ext uri="{FF2B5EF4-FFF2-40B4-BE49-F238E27FC236}">
                <a16:creationId xmlns:a16="http://schemas.microsoft.com/office/drawing/2014/main" id="{606D1CA9-128B-4168-BC55-174133332CF8}"/>
              </a:ext>
            </a:extLst>
          </p:cNvPr>
          <p:cNvPicPr>
            <a:picLocks noChangeAspect="1"/>
          </p:cNvPicPr>
          <p:nvPr/>
        </p:nvPicPr>
        <p:blipFill>
          <a:blip r:embed="rId5"/>
          <a:stretch>
            <a:fillRect/>
          </a:stretch>
        </p:blipFill>
        <p:spPr>
          <a:xfrm>
            <a:off x="423099" y="1374470"/>
            <a:ext cx="2054530" cy="2054530"/>
          </a:xfrm>
          <a:prstGeom prst="rect">
            <a:avLst/>
          </a:prstGeom>
        </p:spPr>
      </p:pic>
      <p:pic>
        <p:nvPicPr>
          <p:cNvPr id="7" name="Picture 6">
            <a:extLst>
              <a:ext uri="{FF2B5EF4-FFF2-40B4-BE49-F238E27FC236}">
                <a16:creationId xmlns:a16="http://schemas.microsoft.com/office/drawing/2014/main" id="{E8613765-57AF-49CC-996B-ACE79965C167}"/>
              </a:ext>
            </a:extLst>
          </p:cNvPr>
          <p:cNvPicPr>
            <a:picLocks noChangeAspect="1"/>
          </p:cNvPicPr>
          <p:nvPr/>
        </p:nvPicPr>
        <p:blipFill>
          <a:blip r:embed="rId6"/>
          <a:stretch>
            <a:fillRect/>
          </a:stretch>
        </p:blipFill>
        <p:spPr>
          <a:xfrm>
            <a:off x="6248400" y="1471649"/>
            <a:ext cx="2152650" cy="1409700"/>
          </a:xfrm>
          <a:prstGeom prst="rect">
            <a:avLst/>
          </a:prstGeom>
        </p:spPr>
      </p:pic>
      <p:pic>
        <p:nvPicPr>
          <p:cNvPr id="1028" name="Picture 4" descr="Child Abuse Awareness Pins with Card - 12 Pc.">
            <a:extLst>
              <a:ext uri="{FF2B5EF4-FFF2-40B4-BE49-F238E27FC236}">
                <a16:creationId xmlns:a16="http://schemas.microsoft.com/office/drawing/2014/main" id="{30713A60-6F38-2D76-6973-5DF40B8C9648}"/>
              </a:ext>
            </a:extLst>
          </p:cNvPr>
          <p:cNvPicPr>
            <a:picLocks noChangeAspect="1" noChangeArrowheads="1"/>
          </p:cNvPicPr>
          <p:nvPr/>
        </p:nvPicPr>
        <p:blipFill rotWithShape="1">
          <a:blip r:embed="rId7">
            <a:alphaModFix amt="85000"/>
            <a:extLst>
              <a:ext uri="{28A0092B-C50C-407E-A947-70E740481C1C}">
                <a14:useLocalDpi xmlns:a14="http://schemas.microsoft.com/office/drawing/2010/main" val="0"/>
              </a:ext>
            </a:extLst>
          </a:blip>
          <a:srcRect t="3580" b="3780"/>
          <a:stretch/>
        </p:blipFill>
        <p:spPr bwMode="auto">
          <a:xfrm>
            <a:off x="2854614" y="1295401"/>
            <a:ext cx="3175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06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Content Placeholder 2"/>
          <p:cNvSpPr>
            <a:spLocks noGrp="1"/>
          </p:cNvSpPr>
          <p:nvPr>
            <p:ph idx="1"/>
          </p:nvPr>
        </p:nvSpPr>
        <p:spPr>
          <a:xfrm>
            <a:off x="76200" y="1143000"/>
            <a:ext cx="8839200" cy="4269820"/>
          </a:xfrm>
        </p:spPr>
        <p:txBody>
          <a:bodyPr/>
          <a:lstStyle/>
          <a:p>
            <a:pPr marL="0" indent="0">
              <a:spcAft>
                <a:spcPts val="1200"/>
              </a:spcAft>
              <a:buNone/>
              <a:defRPr/>
            </a:pPr>
            <a:r>
              <a:rPr lang="en-US" altLang="en-US" sz="1700" b="1" u="sng" dirty="0">
                <a:latin typeface="Arial" panose="020B0604020202020204" pitchFamily="34" charset="0"/>
                <a:cs typeface="Arial" panose="020B0604020202020204" pitchFamily="34" charset="0"/>
              </a:rPr>
              <a:t>Possible Indicators of Physical Abuse: </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Metaphyseal Fractures, long bone fractures in non ambulating children.</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Most Head Traumas especially in infants or young children without plausible explanation. </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Most burns including emersion burns.</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Injuries to the eyes or head;</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Bi-lateral body (accidental injuries typically only affect one side of the body);</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Injuries that do not match the child’s developmental capability;</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Frequent injuries of any kind (bruises, cuts, and/or burns);</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Injuries where the history cannot explain the injury, or a serious injury is not witnessed;</a:t>
            </a:r>
          </a:p>
          <a:p>
            <a:pPr>
              <a:spcBef>
                <a:spcPts val="0"/>
              </a:spcBef>
              <a:spcAft>
                <a:spcPts val="1200"/>
              </a:spcAft>
              <a:defRPr/>
            </a:pPr>
            <a:r>
              <a:rPr lang="en-US" altLang="en-US" sz="1700" dirty="0">
                <a:latin typeface="Arial" panose="020B0604020202020204" pitchFamily="34" charset="0"/>
                <a:cs typeface="Arial" panose="020B0604020202020204" pitchFamily="34" charset="0"/>
              </a:rPr>
              <a:t>Distinctive patterns such as grab marks, human bite marks, cigarette burns, or impressions of other instruments.</a:t>
            </a:r>
          </a:p>
          <a:p>
            <a:pPr>
              <a:spcAft>
                <a:spcPts val="1200"/>
              </a:spcAft>
              <a:defRPr/>
            </a:pPr>
            <a:endParaRPr lang="en-US" altLang="en-US" sz="17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endParaRPr>
          </a:p>
          <a:p>
            <a:pPr>
              <a:spcAft>
                <a:spcPts val="1200"/>
              </a:spcAft>
              <a:defRPr/>
            </a:pPr>
            <a:endParaRPr lang="en-US" altLang="en-US" sz="17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41316" name="Rectangle 4"/>
          <p:cNvSpPr>
            <a:spLocks noChangeArrowheads="1"/>
          </p:cNvSpPr>
          <p:nvPr/>
        </p:nvSpPr>
        <p:spPr bwMode="auto">
          <a:xfrm>
            <a:off x="4775753" y="457200"/>
            <a:ext cx="43682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1500" cap="all" dirty="0">
                <a:latin typeface="Helvetica"/>
                <a:ea typeface="ＭＳ Ｐゴシック" pitchFamily="-112" charset="-128"/>
                <a:cs typeface="Helvetica"/>
              </a:rPr>
              <a:t>Possible Indicators of Physical Abuse</a:t>
            </a:r>
          </a:p>
        </p:txBody>
      </p:sp>
    </p:spTree>
    <p:extLst>
      <p:ext uri="{BB962C8B-B14F-4D97-AF65-F5344CB8AC3E}">
        <p14:creationId xmlns:p14="http://schemas.microsoft.com/office/powerpoint/2010/main" val="33825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Content Placeholder 2"/>
          <p:cNvSpPr>
            <a:spLocks noGrp="1"/>
          </p:cNvSpPr>
          <p:nvPr>
            <p:ph idx="1"/>
          </p:nvPr>
        </p:nvSpPr>
        <p:spPr>
          <a:xfrm>
            <a:off x="266700" y="1219200"/>
            <a:ext cx="8610600" cy="2093912"/>
          </a:xfrm>
        </p:spPr>
        <p:txBody>
          <a:bodyPr/>
          <a:lstStyle/>
          <a:p>
            <a:pPr marL="0" indent="0">
              <a:spcBef>
                <a:spcPts val="100"/>
              </a:spcBef>
              <a:buNone/>
            </a:pPr>
            <a:r>
              <a:rPr lang="en-US" altLang="en-US" sz="1600" b="1" u="sng" dirty="0">
                <a:latin typeface="Arial" panose="020B0604020202020204" pitchFamily="34" charset="0"/>
                <a:ea typeface="ＭＳ Ｐゴシック" panose="020B0600070205080204" pitchFamily="34" charset="-128"/>
                <a:cs typeface="Arial" panose="020B0604020202020204" pitchFamily="34" charset="0"/>
              </a:rPr>
              <a:t>Possible Indicators of Sexual Abuse:</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Symptoms of sexually transmitted diseases;</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Injury to genital area;</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Difficulty and/or pain when sitting or walking;</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Sexually suggestive, inappropriate or promiscuous behavior or verbalization;</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Expressing age-inappropriate knowledge of sexual relations; and</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Sexual victimization of other children</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MOST CHILDREN WHO ARE VICTIMS OF SEXUAL ABUSE DO NOT SHOW INJURY </a:t>
            </a:r>
          </a:p>
          <a:p>
            <a:pPr marL="0" indent="0" algn="ctr">
              <a:buNone/>
            </a:pPr>
            <a:endParaRPr lang="en-US" altLang="en-US" sz="1600"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spcBef>
                <a:spcPts val="100"/>
              </a:spcBef>
              <a:buNone/>
            </a:pPr>
            <a:r>
              <a:rPr lang="en-US" altLang="en-US" sz="1600" b="1" u="sng" dirty="0">
                <a:latin typeface="Arial" panose="020B0604020202020204" pitchFamily="34" charset="0"/>
                <a:ea typeface="ＭＳ Ｐゴシック" panose="020B0600070205080204" pitchFamily="34" charset="-128"/>
                <a:cs typeface="Arial" panose="020B0604020202020204" pitchFamily="34" charset="0"/>
              </a:rPr>
              <a:t>Behavioral Indicators of Abuse:</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Destructive, aggressive, or disruptive behavior;</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Passive, withdrawn, or emotionless behavior;</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Fear of going home;</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Fear of a parent;</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Increased anxiety or depression;</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Child’s admission that he/she is being hurt, neglected or</a:t>
            </a:r>
          </a:p>
          <a:p>
            <a:pPr marL="174625" indent="-174625">
              <a:spcBef>
                <a:spcPts val="100"/>
              </a:spcBef>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Significant changes in sleeping, toileting, eating patterns</a:t>
            </a:r>
          </a:p>
          <a:p>
            <a:pPr marL="0"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45412" name="Rectangle 4"/>
          <p:cNvSpPr>
            <a:spLocks noChangeArrowheads="1"/>
          </p:cNvSpPr>
          <p:nvPr/>
        </p:nvSpPr>
        <p:spPr bwMode="auto">
          <a:xfrm>
            <a:off x="4787456" y="331778"/>
            <a:ext cx="42287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0" hangingPunct="0">
              <a:spcBef>
                <a:spcPct val="0"/>
              </a:spcBef>
              <a:buNone/>
              <a:defRPr/>
            </a:pPr>
            <a:r>
              <a:rPr lang="en-US" altLang="en-US" sz="1500" cap="all" dirty="0">
                <a:latin typeface="Helvetica"/>
                <a:ea typeface="ＭＳ Ｐゴシック" pitchFamily="-112" charset="-128"/>
                <a:cs typeface="Helvetica"/>
              </a:rPr>
              <a:t>Possible Indicators of Sexual Abuse </a:t>
            </a:r>
          </a:p>
          <a:p>
            <a:pPr algn="r" eaLnBrk="0" hangingPunct="0">
              <a:spcBef>
                <a:spcPct val="0"/>
              </a:spcBef>
              <a:buNone/>
              <a:defRPr/>
            </a:pPr>
            <a:r>
              <a:rPr lang="en-US" altLang="en-US" sz="1500" cap="all" dirty="0">
                <a:latin typeface="Helvetica"/>
                <a:ea typeface="ＭＳ Ｐゴシック" pitchFamily="-112" charset="-128"/>
                <a:cs typeface="Helvetica"/>
              </a:rPr>
              <a:t>&amp; Behavior Indicators of Abuse </a:t>
            </a:r>
          </a:p>
        </p:txBody>
      </p:sp>
    </p:spTree>
    <p:extLst>
      <p:ext uri="{BB962C8B-B14F-4D97-AF65-F5344CB8AC3E}">
        <p14:creationId xmlns:p14="http://schemas.microsoft.com/office/powerpoint/2010/main" val="12186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Content Placeholder 2"/>
          <p:cNvSpPr>
            <a:spLocks noGrp="1"/>
          </p:cNvSpPr>
          <p:nvPr>
            <p:ph idx="1"/>
          </p:nvPr>
        </p:nvSpPr>
        <p:spPr>
          <a:xfrm>
            <a:off x="228600" y="1219200"/>
            <a:ext cx="8229600" cy="4191000"/>
          </a:xfrm>
        </p:spPr>
        <p:txBody>
          <a:bodyPr/>
          <a:lstStyle/>
          <a:p>
            <a:pPr marL="0" indent="0">
              <a:spcBef>
                <a:spcPts val="0"/>
              </a:spcBef>
              <a:spcAft>
                <a:spcPts val="1400"/>
              </a:spcAft>
              <a:buNone/>
            </a:pPr>
            <a:r>
              <a:rPr lang="en-US" altLang="en-US" sz="1800" b="1" u="sng" dirty="0">
                <a:latin typeface="Arial" panose="020B0604020202020204" pitchFamily="34" charset="0"/>
                <a:ea typeface="ＭＳ Ｐゴシック" panose="020B0600070205080204" pitchFamily="34" charset="-128"/>
                <a:cs typeface="Arial" panose="020B0604020202020204" pitchFamily="34" charset="0"/>
              </a:rPr>
              <a:t>Possible Indicators of Maltreatment or Neglect:</a:t>
            </a:r>
          </a:p>
          <a:p>
            <a:pPr marL="174625" indent="-174625">
              <a:spcBef>
                <a:spcPts val="0"/>
              </a:spcBef>
              <a:spcAft>
                <a:spcPts val="14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Obvious malnourishment or inability to provide food;</a:t>
            </a:r>
          </a:p>
          <a:p>
            <a:pPr marL="174625" indent="-174625">
              <a:spcBef>
                <a:spcPts val="0"/>
              </a:spcBef>
              <a:spcAft>
                <a:spcPts val="14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Lack of personal care - poor personal hygiene, torn and/or dirty clothes;</a:t>
            </a:r>
          </a:p>
          <a:p>
            <a:pPr marL="174625" indent="-174625">
              <a:spcBef>
                <a:spcPts val="0"/>
              </a:spcBef>
              <a:spcAft>
                <a:spcPts val="14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Untreated need for glasses, dental care, or other medical attention;</a:t>
            </a:r>
          </a:p>
          <a:p>
            <a:pPr marL="174625" indent="-174625">
              <a:spcBef>
                <a:spcPts val="0"/>
              </a:spcBef>
              <a:spcAft>
                <a:spcPts val="14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Frequent absence from or tardiness to school;</a:t>
            </a:r>
          </a:p>
          <a:p>
            <a:pPr marL="174625" indent="-174625">
              <a:spcBef>
                <a:spcPts val="0"/>
              </a:spcBef>
              <a:spcAft>
                <a:spcPts val="14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Child inappropriately left unattended or without supervision;</a:t>
            </a:r>
          </a:p>
          <a:p>
            <a:pPr marL="174625" indent="-174625">
              <a:spcBef>
                <a:spcPts val="0"/>
              </a:spcBef>
              <a:spcAft>
                <a:spcPts val="14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Parents/guardian under influence of drugs/alcohol</a:t>
            </a:r>
          </a:p>
          <a:p>
            <a:pPr>
              <a:spcBef>
                <a:spcPts val="750"/>
              </a:spcBef>
              <a:spcAft>
                <a:spcPts val="1400"/>
              </a:spcAft>
            </a:pPr>
            <a:endParaRPr lang="en-US" altLang="en-US" sz="18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37220" name="Rectangle 4"/>
          <p:cNvSpPr>
            <a:spLocks noChangeArrowheads="1"/>
          </p:cNvSpPr>
          <p:nvPr/>
        </p:nvSpPr>
        <p:spPr bwMode="auto">
          <a:xfrm>
            <a:off x="4572000" y="533400"/>
            <a:ext cx="43830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eaLnBrk="0" latinLnBrk="0" hangingPunct="0">
              <a:lnSpc>
                <a:spcPct val="100000"/>
              </a:lnSpc>
              <a:spcBef>
                <a:spcPct val="0"/>
              </a:spcBef>
              <a:buClrTx/>
              <a:buSzTx/>
              <a:buNone/>
              <a:tabLst/>
              <a:defRPr/>
            </a:pPr>
            <a:r>
              <a:rPr lang="en-US" altLang="en-US" sz="1500" cap="all" dirty="0">
                <a:latin typeface="Helvetica"/>
                <a:ea typeface="ＭＳ Ｐゴシック" pitchFamily="-112" charset="-128"/>
                <a:cs typeface="Helvetica"/>
              </a:rPr>
              <a:t>Indicators of Maltreatment or Neglect </a:t>
            </a:r>
          </a:p>
        </p:txBody>
      </p:sp>
    </p:spTree>
    <p:extLst>
      <p:ext uri="{BB962C8B-B14F-4D97-AF65-F5344CB8AC3E}">
        <p14:creationId xmlns:p14="http://schemas.microsoft.com/office/powerpoint/2010/main" val="427647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B87C3-B4AC-4423-4386-18646F9FD6B4}"/>
              </a:ext>
            </a:extLst>
          </p:cNvPr>
          <p:cNvSpPr>
            <a:spLocks noGrp="1"/>
          </p:cNvSpPr>
          <p:nvPr>
            <p:ph type="body" sz="quarter" idx="15"/>
          </p:nvPr>
        </p:nvSpPr>
        <p:spPr>
          <a:xfrm>
            <a:off x="292930" y="1295400"/>
            <a:ext cx="8229600" cy="3886200"/>
          </a:xfrm>
        </p:spPr>
        <p:txBody>
          <a:bodyPr/>
          <a:lstStyle/>
          <a:p>
            <a:pPr marL="174625" indent="-174625">
              <a:spcBef>
                <a:spcPts val="0"/>
              </a:spcBef>
              <a:spcAft>
                <a:spcPts val="750"/>
              </a:spcAft>
              <a:buFont typeface="Arial" panose="020B0604020202020204" pitchFamily="34" charset="0"/>
              <a:buChar char="•"/>
            </a:pPr>
            <a:r>
              <a:rPr lang="en-US" sz="16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When child abuse, neglect or maltreatment is suspected- </a:t>
            </a:r>
            <a:r>
              <a:rPr lang="en-US" sz="1600"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Chart Documentation and pictures for uploading into EMR  </a:t>
            </a:r>
            <a:r>
              <a:rPr lang="en-US" sz="16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when relevant is crucial to assist in the case. </a:t>
            </a:r>
          </a:p>
          <a:p>
            <a:pPr marL="174625" indent="-174625">
              <a:spcBef>
                <a:spcPts val="0"/>
              </a:spcBef>
              <a:spcAft>
                <a:spcPts val="750"/>
              </a:spcAft>
              <a:buFont typeface="Arial" panose="020B0604020202020204" pitchFamily="34" charset="0"/>
              <a:buChar char="•"/>
            </a:pPr>
            <a:r>
              <a:rPr lang="en-US" altLang="en-US" sz="16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New York State Office of Children and Family Services- Report of Suspected Child Abuse or Maltreatment Form (2221A  form ) must be filled out. </a:t>
            </a:r>
          </a:p>
          <a:p>
            <a:pPr marL="174625" indent="-174625">
              <a:spcBef>
                <a:spcPts val="0"/>
              </a:spcBef>
              <a:spcAft>
                <a:spcPts val="750"/>
              </a:spcAft>
              <a:buFont typeface="Arial" panose="020B0604020202020204" pitchFamily="34" charset="0"/>
              <a:buChar char="•"/>
            </a:pPr>
            <a:r>
              <a:rPr lang="en-US" altLang="en-US" sz="16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All (2221 A forms) willl be sent to Social Work Services, Hospital level 1 room 793 to be processed and sent to the local CPS agency of the child’s(ren) home address.  </a:t>
            </a:r>
          </a:p>
          <a:p>
            <a:pPr marL="174625" indent="-174625">
              <a:spcBef>
                <a:spcPts val="0"/>
              </a:spcBef>
              <a:spcAft>
                <a:spcPts val="750"/>
              </a:spcAft>
              <a:buFont typeface="Arial" panose="020B0604020202020204" pitchFamily="34" charset="0"/>
              <a:buChar char="•"/>
            </a:pPr>
            <a:r>
              <a:rPr lang="en-US" altLang="en-US" sz="16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Social Work should be called to assess and assist as needed in regard to the caller’s role as a mandated reporter.</a:t>
            </a:r>
          </a:p>
          <a:p>
            <a:pPr marL="174625" indent="-174625">
              <a:spcBef>
                <a:spcPts val="0"/>
              </a:spcBef>
              <a:spcAft>
                <a:spcPts val="750"/>
              </a:spcAft>
              <a:buFont typeface="Arial" panose="020B0604020202020204" pitchFamily="34" charset="0"/>
              <a:buChar char="•"/>
            </a:pPr>
            <a:endParaRPr lang="en-US" altLang="en-US" sz="16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461962" indent="0">
              <a:spcBef>
                <a:spcPts val="0"/>
              </a:spcBef>
              <a:spcAft>
                <a:spcPts val="750"/>
              </a:spcAft>
            </a:pPr>
            <a:r>
              <a:rPr lang="en-US" alt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Social Work can be contacted regular work hours on the units, or via office 4-2552.  On-call Social Work is available 5:00 PM -8:00 AM via the operator. </a:t>
            </a:r>
          </a:p>
          <a:p>
            <a:endParaRPr lang="en-US" altLang="en-US" sz="1600" dirty="0">
              <a:solidFill>
                <a:prstClr val="black"/>
              </a:solidFill>
              <a:latin typeface="Arial" panose="020B0604020202020204" pitchFamily="34" charset="0"/>
              <a:cs typeface="Arial" panose="020B0604020202020204" pitchFamily="34" charset="0"/>
            </a:endParaRPr>
          </a:p>
          <a:p>
            <a:endParaRPr lang="en-US" altLang="en-US" sz="1600" dirty="0">
              <a:solidFill>
                <a:prstClr val="black"/>
              </a:solidFill>
              <a:latin typeface="Arial" panose="020B0604020202020204" pitchFamily="34" charset="0"/>
              <a:cs typeface="Arial" panose="020B0604020202020204" pitchFamily="34" charset="0"/>
            </a:endParaRPr>
          </a:p>
          <a:p>
            <a:endParaRPr lang="en-US" altLang="en-US" sz="2000" dirty="0">
              <a:solidFill>
                <a:prstClr val="black"/>
              </a:solidFill>
              <a:latin typeface="Arial" panose="020B0604020202020204" pitchFamily="34" charset="0"/>
              <a:cs typeface="Arial" panose="020B0604020202020204" pitchFamily="34" charset="0"/>
            </a:endParaRPr>
          </a:p>
          <a:p>
            <a:endParaRPr kumimoji="0" lang="en-US" alt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4CC42C23-0E98-BB9E-39D6-7050A837CA6D}"/>
              </a:ext>
            </a:extLst>
          </p:cNvPr>
          <p:cNvSpPr>
            <a:spLocks noGrp="1"/>
          </p:cNvSpPr>
          <p:nvPr>
            <p:ph type="body" sz="quarter" idx="12"/>
          </p:nvPr>
        </p:nvSpPr>
        <p:spPr>
          <a:xfrm>
            <a:off x="5041070" y="464955"/>
            <a:ext cx="3481460" cy="381684"/>
          </a:xfrm>
        </p:spPr>
        <p:txBody>
          <a:bodyPr/>
          <a:lstStyle/>
          <a:p>
            <a:pPr marL="0" indent="0" defTabSz="914400">
              <a:spcBef>
                <a:spcPct val="0"/>
              </a:spcBef>
              <a:defRPr/>
            </a:pPr>
            <a:r>
              <a:rPr lang="en-US" dirty="0"/>
              <a:t>Response and DOCUMENTATION</a:t>
            </a:r>
          </a:p>
        </p:txBody>
      </p:sp>
    </p:spTree>
    <p:extLst>
      <p:ext uri="{BB962C8B-B14F-4D97-AF65-F5344CB8AC3E}">
        <p14:creationId xmlns:p14="http://schemas.microsoft.com/office/powerpoint/2010/main" val="121572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EF4A67-1467-41FA-8371-FB597BFEC6A1}"/>
              </a:ext>
            </a:extLst>
          </p:cNvPr>
          <p:cNvPicPr>
            <a:picLocks noChangeAspect="1"/>
          </p:cNvPicPr>
          <p:nvPr/>
        </p:nvPicPr>
        <p:blipFill>
          <a:blip r:embed="rId2"/>
          <a:stretch>
            <a:fillRect/>
          </a:stretch>
        </p:blipFill>
        <p:spPr>
          <a:xfrm>
            <a:off x="1211000" y="1143000"/>
            <a:ext cx="6721999" cy="5257800"/>
          </a:xfrm>
          <a:prstGeom prst="rect">
            <a:avLst/>
          </a:prstGeom>
        </p:spPr>
      </p:pic>
    </p:spTree>
    <p:extLst>
      <p:ext uri="{BB962C8B-B14F-4D97-AF65-F5344CB8AC3E}">
        <p14:creationId xmlns:p14="http://schemas.microsoft.com/office/powerpoint/2010/main" val="886445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82B199-8862-45E3-9753-D1DC235EB6FC}"/>
              </a:ext>
            </a:extLst>
          </p:cNvPr>
          <p:cNvPicPr>
            <a:picLocks noChangeAspect="1"/>
          </p:cNvPicPr>
          <p:nvPr/>
        </p:nvPicPr>
        <p:blipFill>
          <a:blip r:embed="rId2"/>
          <a:stretch>
            <a:fillRect/>
          </a:stretch>
        </p:blipFill>
        <p:spPr>
          <a:xfrm>
            <a:off x="380999" y="1295400"/>
            <a:ext cx="8286997" cy="4038600"/>
          </a:xfrm>
          <a:prstGeom prst="rect">
            <a:avLst/>
          </a:prstGeom>
        </p:spPr>
      </p:pic>
    </p:spTree>
    <p:extLst>
      <p:ext uri="{BB962C8B-B14F-4D97-AF65-F5344CB8AC3E}">
        <p14:creationId xmlns:p14="http://schemas.microsoft.com/office/powerpoint/2010/main" val="109628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a:xfrm>
            <a:off x="152400" y="1257300"/>
            <a:ext cx="8686800" cy="4610100"/>
          </a:xfrm>
        </p:spPr>
        <p:txBody>
          <a:bodyPr/>
          <a:lstStyle/>
          <a:p>
            <a:pPr marL="0" indent="0">
              <a:spcBef>
                <a:spcPts val="0"/>
              </a:spcBef>
              <a:spcAft>
                <a:spcPts val="750"/>
              </a:spcAft>
              <a:buNone/>
            </a:pPr>
            <a:r>
              <a:rPr lang="en-US" altLang="en-US" sz="1600" b="1" u="sng" dirty="0">
                <a:latin typeface="Arial" panose="020B0604020202020204" pitchFamily="34" charset="0"/>
                <a:ea typeface="ＭＳ Ｐゴシック" panose="020B0600070205080204" pitchFamily="34" charset="-128"/>
                <a:cs typeface="Arial" panose="020B0604020202020204" pitchFamily="34" charset="0"/>
              </a:rPr>
              <a:t>What Is a Professional Role or Capacity?</a:t>
            </a:r>
          </a:p>
          <a:p>
            <a:pPr marL="174625" indent="-174625">
              <a:spcBef>
                <a:spcPts val="0"/>
              </a:spcBef>
              <a:spcAft>
                <a:spcPts val="750"/>
              </a:spcAft>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 nurse admitting a child in her practice who has a reasonable suspicion of abuse must report her concern.</a:t>
            </a:r>
          </a:p>
          <a:p>
            <a:pPr marL="0" indent="0">
              <a:spcBef>
                <a:spcPts val="0"/>
              </a:spcBef>
              <a:spcAft>
                <a:spcPts val="750"/>
              </a:spcAft>
              <a:buNone/>
            </a:pPr>
            <a:endParaRPr lang="en-US" altLang="en-US" sz="1400" dirty="0">
              <a:latin typeface="Arial" panose="020B0604020202020204" pitchFamily="34" charset="0"/>
              <a:ea typeface="ＭＳ Ｐゴシック" panose="020B0600070205080204" pitchFamily="34" charset="-128"/>
              <a:cs typeface="Arial" panose="020B0604020202020204" pitchFamily="34" charset="0"/>
            </a:endParaRPr>
          </a:p>
          <a:p>
            <a:pPr marL="174625" indent="-174625">
              <a:spcBef>
                <a:spcPts val="0"/>
              </a:spcBef>
              <a:spcAft>
                <a:spcPts val="750"/>
              </a:spcAft>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In contrast, the nurse who witnesses child abuse when riding her bike while off-duty is not mandated to report that abuse. </a:t>
            </a:r>
          </a:p>
          <a:p>
            <a:pPr marL="0" indent="0">
              <a:spcBef>
                <a:spcPts val="0"/>
              </a:spcBef>
              <a:spcAft>
                <a:spcPts val="750"/>
              </a:spcAft>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marL="174625" indent="-174625">
              <a:spcBef>
                <a:spcPts val="0"/>
              </a:spcBef>
              <a:spcAft>
                <a:spcPts val="750"/>
              </a:spcAft>
            </a:pPr>
            <a:r>
              <a:rPr lang="en-US" altLang="en-US" sz="1600" u="sng" dirty="0">
                <a:latin typeface="Arial" panose="020B0604020202020204" pitchFamily="34" charset="0"/>
                <a:ea typeface="ＭＳ Ｐゴシック" panose="020B0600070205080204" pitchFamily="34" charset="-128"/>
                <a:cs typeface="Arial" panose="020B0604020202020204" pitchFamily="34" charset="0"/>
              </a:rPr>
              <a:t>Anyone may report any suspected abuse at any time they have a concern about child abuse, neglect and maltreatment </a:t>
            </a:r>
          </a:p>
          <a:p>
            <a:pPr marL="0" indent="0">
              <a:spcBef>
                <a:spcPts val="0"/>
              </a:spcBef>
              <a:spcAft>
                <a:spcPts val="750"/>
              </a:spcAft>
              <a:buNone/>
            </a:pPr>
            <a:endParaRPr lang="en-US" altLang="en-US" sz="1600" u="sng" dirty="0">
              <a:latin typeface="Arial" panose="020B0604020202020204" pitchFamily="34" charset="0"/>
              <a:ea typeface="ＭＳ Ｐゴシック" panose="020B0600070205080204" pitchFamily="34" charset="-128"/>
              <a:cs typeface="Arial" panose="020B0604020202020204" pitchFamily="34" charset="0"/>
            </a:endParaRPr>
          </a:p>
          <a:p>
            <a:pPr marL="174625" indent="-174625">
              <a:spcBef>
                <a:spcPts val="0"/>
              </a:spcBef>
              <a:spcAft>
                <a:spcPts val="750"/>
              </a:spcAft>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Mandated reporters who are social services workers have expanded reporting requirements. </a:t>
            </a:r>
          </a:p>
          <a:p>
            <a:pPr marL="174625" indent="-174625">
              <a:spcBef>
                <a:spcPts val="0"/>
              </a:spcBef>
              <a:spcAft>
                <a:spcPts val="750"/>
              </a:spcAft>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marL="174625" indent="-174625">
              <a:spcBef>
                <a:spcPts val="0"/>
              </a:spcBef>
              <a:spcAft>
                <a:spcPts val="750"/>
              </a:spcAft>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Social services workers are required to report when, in their official or professional role, they are presented a case by any person (mandated reporter or non-mandated reporter) which appears to be a suspected case of child abuse based on reasonable cause. </a:t>
            </a:r>
          </a:p>
          <a:p>
            <a:pPr marL="0" inden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a:t>
            </a:r>
            <a:endParaRPr lang="en-US" altLang="en-US" sz="1600" i="1"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endParaRPr lang="en-US" altLang="en-US"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2" name="Text Placeholder 3">
            <a:extLst>
              <a:ext uri="{FF2B5EF4-FFF2-40B4-BE49-F238E27FC236}">
                <a16:creationId xmlns:a16="http://schemas.microsoft.com/office/drawing/2014/main" id="{78D4619B-AEE8-6DDB-A75C-0924EA0A853B}"/>
              </a:ext>
            </a:extLst>
          </p:cNvPr>
          <p:cNvSpPr txBox="1">
            <a:spLocks/>
          </p:cNvSpPr>
          <p:nvPr/>
        </p:nvSpPr>
        <p:spPr>
          <a:xfrm>
            <a:off x="5041070" y="464955"/>
            <a:ext cx="3950530" cy="381684"/>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500" cap="all" dirty="0">
                <a:latin typeface="Helvetica" panose="020B0604020202020204" pitchFamily="34" charset="0"/>
                <a:cs typeface="Helvetica" panose="020B0604020202020204" pitchFamily="34" charset="0"/>
              </a:rPr>
              <a:t>Mandated Reporters</a:t>
            </a:r>
          </a:p>
        </p:txBody>
      </p:sp>
    </p:spTree>
    <p:extLst>
      <p:ext uri="{BB962C8B-B14F-4D97-AF65-F5344CB8AC3E}">
        <p14:creationId xmlns:p14="http://schemas.microsoft.com/office/powerpoint/2010/main" val="1696506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304800" y="1268254"/>
            <a:ext cx="8686800" cy="4800600"/>
          </a:xfrm>
        </p:spPr>
        <p:txBody>
          <a:bodyPr/>
          <a:lstStyle/>
          <a:p>
            <a:pPr marL="174625" indent="-174625">
              <a:spcBef>
                <a:spcPts val="0"/>
              </a:spcBef>
              <a:spcAft>
                <a:spcPts val="12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When it is reasonably believed that a child is being abused or maltreated, a Social Worker should be called to assist with patient/family and assess. </a:t>
            </a:r>
          </a:p>
          <a:p>
            <a:pPr marL="174625" indent="-174625">
              <a:spcBef>
                <a:spcPts val="0"/>
              </a:spcBef>
              <a:spcAft>
                <a:spcPts val="12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Call Social Work Services (4-2552) during normal work hours.  </a:t>
            </a:r>
          </a:p>
          <a:p>
            <a:pPr marL="627063" indent="-174625">
              <a:spcBef>
                <a:spcPts val="0"/>
              </a:spcBef>
              <a:spcAft>
                <a:spcPts val="12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After normal working hours page the On-Call Social Worker through the hospital operator. </a:t>
            </a:r>
          </a:p>
          <a:p>
            <a:pPr marL="174625" indent="-174625">
              <a:spcBef>
                <a:spcPts val="0"/>
              </a:spcBef>
              <a:spcAft>
                <a:spcPts val="12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The Social Worker will assist you in fulfilling your responsibilities as a mandated reporter. </a:t>
            </a:r>
          </a:p>
          <a:p>
            <a:pPr marL="174625" indent="-174625">
              <a:spcBef>
                <a:spcPts val="0"/>
              </a:spcBef>
              <a:spcAft>
                <a:spcPts val="1200"/>
              </a:spcAft>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Inability to reach a Social Worker should not impact your obligation to fulfill your duties as a mandated reporter.</a:t>
            </a:r>
          </a:p>
        </p:txBody>
      </p:sp>
      <p:sp>
        <p:nvSpPr>
          <p:cNvPr id="120835" name="Rectangle 4"/>
          <p:cNvSpPr>
            <a:spLocks noChangeArrowheads="1"/>
          </p:cNvSpPr>
          <p:nvPr/>
        </p:nvSpPr>
        <p:spPr bwMode="auto">
          <a:xfrm>
            <a:off x="6781800" y="381000"/>
            <a:ext cx="2209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latinLnBrk="0">
              <a:lnSpc>
                <a:spcPct val="100000"/>
              </a:lnSpc>
              <a:spcBef>
                <a:spcPct val="0"/>
              </a:spcBef>
              <a:buClrTx/>
              <a:buSzTx/>
              <a:buFontTx/>
              <a:buNone/>
              <a:tabLst/>
              <a:defRPr/>
            </a:pPr>
            <a:r>
              <a:rPr lang="en-US" altLang="en-US" sz="1500" cap="all" dirty="0">
                <a:ea typeface="+mn-ea"/>
              </a:rPr>
              <a:t>The Role of Social Work</a:t>
            </a:r>
          </a:p>
        </p:txBody>
      </p:sp>
    </p:spTree>
    <p:extLst>
      <p:ext uri="{BB962C8B-B14F-4D97-AF65-F5344CB8AC3E}">
        <p14:creationId xmlns:p14="http://schemas.microsoft.com/office/powerpoint/2010/main" val="405159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FD7687-5B06-98B1-AA63-8FF6DA181982}"/>
              </a:ext>
            </a:extLst>
          </p:cNvPr>
          <p:cNvSpPr>
            <a:spLocks noGrp="1"/>
          </p:cNvSpPr>
          <p:nvPr>
            <p:ph type="body" sz="quarter" idx="15"/>
          </p:nvPr>
        </p:nvSpPr>
        <p:spPr>
          <a:xfrm>
            <a:off x="457200" y="1375851"/>
            <a:ext cx="7467600" cy="4911060"/>
          </a:xfrm>
        </p:spPr>
        <p:txBody>
          <a:bodyPr/>
          <a:lstStyle/>
          <a:p>
            <a:pPr algn="ctr"/>
            <a:r>
              <a:rPr lang="en-US" sz="2000" b="1" i="0" dirty="0">
                <a:solidFill>
                  <a:srgbClr val="07658F"/>
                </a:solidFill>
                <a:effectLst/>
                <a:highlight>
                  <a:srgbClr val="FCFAFD"/>
                </a:highlight>
                <a:latin typeface="Arial" panose="020B0604020202020204" pitchFamily="34" charset="0"/>
                <a:cs typeface="Arial" panose="020B0604020202020204" pitchFamily="34" charset="0"/>
              </a:rPr>
              <a:t>       Do You Suspect Abuse or Maltreatment?</a:t>
            </a:r>
            <a:br>
              <a:rPr lang="en-US" sz="2000" b="1" i="0" dirty="0">
                <a:solidFill>
                  <a:srgbClr val="07658F"/>
                </a:solidFill>
                <a:effectLst/>
                <a:highlight>
                  <a:srgbClr val="FCFAFD"/>
                </a:highlight>
                <a:latin typeface="Arial" panose="020B0604020202020204" pitchFamily="34" charset="0"/>
                <a:cs typeface="Arial" panose="020B0604020202020204" pitchFamily="34" charset="0"/>
              </a:rPr>
            </a:br>
            <a:r>
              <a:rPr lang="en-US" sz="2000" b="1" i="0" dirty="0">
                <a:solidFill>
                  <a:srgbClr val="07658F"/>
                </a:solidFill>
                <a:effectLst/>
                <a:highlight>
                  <a:srgbClr val="FCFAFD"/>
                </a:highlight>
                <a:latin typeface="Arial" panose="020B0604020202020204" pitchFamily="34" charset="0"/>
                <a:cs typeface="Arial" panose="020B0604020202020204" pitchFamily="34" charset="0"/>
              </a:rPr>
              <a:t>    </a:t>
            </a:r>
            <a:r>
              <a:rPr lang="en-US" sz="2000" b="1" i="0" dirty="0">
                <a:solidFill>
                  <a:srgbClr val="990000"/>
                </a:solidFill>
                <a:effectLst/>
                <a:highlight>
                  <a:srgbClr val="FCFAFD"/>
                </a:highlight>
                <a:latin typeface="Arial" panose="020B0604020202020204" pitchFamily="34" charset="0"/>
                <a:cs typeface="Arial" panose="020B0604020202020204" pitchFamily="34" charset="0"/>
              </a:rPr>
              <a:t>Report it Now!</a:t>
            </a:r>
            <a:endParaRPr lang="en-US" sz="2000" b="1" i="0" dirty="0">
              <a:solidFill>
                <a:srgbClr val="07658F"/>
              </a:solidFill>
              <a:effectLst/>
              <a:highlight>
                <a:srgbClr val="FCFAFD"/>
              </a:highlight>
              <a:latin typeface="Arial" panose="020B0604020202020204" pitchFamily="34" charset="0"/>
              <a:cs typeface="Arial" panose="020B0604020202020204" pitchFamily="34" charset="0"/>
            </a:endParaRPr>
          </a:p>
          <a:p>
            <a:pPr algn="ctr"/>
            <a:r>
              <a:rPr lang="en-US" sz="2000" b="1" dirty="0">
                <a:solidFill>
                  <a:srgbClr val="101820"/>
                </a:solidFill>
                <a:highlight>
                  <a:srgbClr val="FFFFFF"/>
                </a:highlight>
                <a:latin typeface="Arial" panose="020B0604020202020204" pitchFamily="34" charset="0"/>
                <a:cs typeface="Arial" panose="020B0604020202020204" pitchFamily="34" charset="0"/>
              </a:rPr>
              <a:t>            Call Statewide Toll-Free Telephone Number:</a:t>
            </a:r>
            <a:br>
              <a:rPr lang="en-US" sz="2000" b="1" dirty="0">
                <a:solidFill>
                  <a:srgbClr val="101820"/>
                </a:solidFill>
                <a:highlight>
                  <a:srgbClr val="FFFFFF"/>
                </a:highlight>
                <a:latin typeface="Arial" panose="020B0604020202020204" pitchFamily="34" charset="0"/>
                <a:cs typeface="Arial" panose="020B0604020202020204" pitchFamily="34" charset="0"/>
              </a:rPr>
            </a:br>
            <a:r>
              <a:rPr lang="en-US" sz="2000" b="1" dirty="0">
                <a:solidFill>
                  <a:srgbClr val="0F739D"/>
                </a:solidFill>
                <a:highlight>
                  <a:srgbClr val="00FFFF"/>
                </a:highlight>
                <a:latin typeface="Arial" panose="020B0604020202020204" pitchFamily="34" charset="0"/>
                <a:cs typeface="Arial" panose="020B0604020202020204" pitchFamily="34" charset="0"/>
                <a:hlinkClick r:id="rId2"/>
              </a:rPr>
              <a:t>1-800-342-3720</a:t>
            </a:r>
            <a:endParaRPr lang="en-US" sz="2000" b="1" dirty="0">
              <a:solidFill>
                <a:srgbClr val="0F739D"/>
              </a:solidFill>
              <a:highlight>
                <a:srgbClr val="00FFFF"/>
              </a:highlight>
              <a:latin typeface="Arial" panose="020B0604020202020204" pitchFamily="34" charset="0"/>
              <a:cs typeface="Arial" panose="020B0604020202020204" pitchFamily="34" charset="0"/>
            </a:endParaRPr>
          </a:p>
          <a:p>
            <a:pPr algn="ctr"/>
            <a:r>
              <a:rPr lang="en-US" sz="2000" b="1" u="sng" dirty="0">
                <a:solidFill>
                  <a:srgbClr val="0F739D"/>
                </a:solidFill>
                <a:highlight>
                  <a:srgbClr val="FFFF00"/>
                </a:highlight>
                <a:latin typeface="Arial" panose="020B0604020202020204" pitchFamily="34" charset="0"/>
                <a:cs typeface="Arial" panose="020B0604020202020204" pitchFamily="34" charset="0"/>
              </a:rPr>
              <a:t>MANDATED REPORTERS: 1-800-635-1522</a:t>
            </a:r>
            <a:endParaRPr lang="en-US" sz="2000" b="1" u="sng" dirty="0">
              <a:solidFill>
                <a:srgbClr val="101820"/>
              </a:solidFill>
              <a:highlight>
                <a:srgbClr val="FFFF00"/>
              </a:highlight>
              <a:latin typeface="Arial" panose="020B0604020202020204" pitchFamily="34" charset="0"/>
              <a:cs typeface="Arial" panose="020B0604020202020204" pitchFamily="34" charset="0"/>
            </a:endParaRPr>
          </a:p>
          <a:p>
            <a:pPr algn="ctr"/>
            <a:r>
              <a:rPr lang="en-US" sz="2000" b="1" dirty="0">
                <a:solidFill>
                  <a:srgbClr val="101820"/>
                </a:solidFill>
                <a:highlight>
                  <a:srgbClr val="FFFFFF"/>
                </a:highlight>
                <a:latin typeface="Arial" panose="020B0604020202020204" pitchFamily="34" charset="0"/>
                <a:cs typeface="Arial" panose="020B0604020202020204" pitchFamily="34" charset="0"/>
              </a:rPr>
              <a:t>                     If you are deaf or hard of hearing, call TDD/TTY at</a:t>
            </a:r>
            <a:br>
              <a:rPr lang="en-US" sz="2000" b="1" dirty="0">
                <a:solidFill>
                  <a:srgbClr val="101820"/>
                </a:solidFill>
                <a:highlight>
                  <a:srgbClr val="FFFFFF"/>
                </a:highlight>
                <a:latin typeface="Arial" panose="020B0604020202020204" pitchFamily="34" charset="0"/>
                <a:cs typeface="Arial" panose="020B0604020202020204" pitchFamily="34" charset="0"/>
              </a:rPr>
            </a:br>
            <a:r>
              <a:rPr lang="en-US" sz="2000" b="1" dirty="0">
                <a:solidFill>
                  <a:srgbClr val="0F739D"/>
                </a:solidFill>
                <a:highlight>
                  <a:srgbClr val="FFFFFF"/>
                </a:highlight>
                <a:latin typeface="Arial" panose="020B0604020202020204" pitchFamily="34" charset="0"/>
                <a:cs typeface="Arial" panose="020B0604020202020204" pitchFamily="34" charset="0"/>
                <a:hlinkClick r:id="rId3"/>
              </a:rPr>
              <a:t>1-800-638-5163</a:t>
            </a:r>
            <a:r>
              <a:rPr lang="en-US" sz="2000" b="1" dirty="0">
                <a:solidFill>
                  <a:srgbClr val="101820"/>
                </a:solidFill>
                <a:highlight>
                  <a:srgbClr val="FFFFFF"/>
                </a:highlight>
                <a:latin typeface="Arial" panose="020B0604020202020204" pitchFamily="34" charset="0"/>
                <a:cs typeface="Arial" panose="020B0604020202020204" pitchFamily="34" charset="0"/>
              </a:rPr>
              <a:t/>
            </a:r>
            <a:br>
              <a:rPr lang="en-US" sz="2000" b="1" dirty="0">
                <a:solidFill>
                  <a:srgbClr val="101820"/>
                </a:solidFill>
                <a:highlight>
                  <a:srgbClr val="FFFFFF"/>
                </a:highlight>
                <a:latin typeface="Arial" panose="020B0604020202020204" pitchFamily="34" charset="0"/>
                <a:cs typeface="Arial" panose="020B0604020202020204" pitchFamily="34" charset="0"/>
              </a:rPr>
            </a:br>
            <a:r>
              <a:rPr lang="en-US" sz="2000" b="1" dirty="0">
                <a:solidFill>
                  <a:srgbClr val="101820"/>
                </a:solidFill>
                <a:highlight>
                  <a:srgbClr val="FFFFFF"/>
                </a:highlight>
                <a:latin typeface="Arial" panose="020B0604020202020204" pitchFamily="34" charset="0"/>
                <a:cs typeface="Arial" panose="020B0604020202020204" pitchFamily="34" charset="0"/>
              </a:rPr>
              <a:t>        </a:t>
            </a:r>
            <a:r>
              <a:rPr lang="en-US" sz="2000" b="1" cap="all" dirty="0">
                <a:solidFill>
                  <a:srgbClr val="101820"/>
                </a:solidFill>
                <a:highlight>
                  <a:srgbClr val="FFFFFF"/>
                </a:highlight>
                <a:latin typeface="Arial" panose="020B0604020202020204" pitchFamily="34" charset="0"/>
                <a:cs typeface="Arial" panose="020B0604020202020204" pitchFamily="34" charset="0"/>
              </a:rPr>
              <a:t>OR</a:t>
            </a:r>
            <a:r>
              <a:rPr lang="en-US" sz="2000" b="1" dirty="0">
                <a:solidFill>
                  <a:srgbClr val="101820"/>
                </a:solidFill>
                <a:highlight>
                  <a:srgbClr val="FFFFFF"/>
                </a:highlight>
                <a:latin typeface="Arial" panose="020B0604020202020204" pitchFamily="34" charset="0"/>
                <a:cs typeface="Arial" panose="020B0604020202020204" pitchFamily="34" charset="0"/>
              </a:rPr>
              <a:t> have your Video Relay System provider call</a:t>
            </a:r>
            <a:br>
              <a:rPr lang="en-US" sz="2000" b="1" dirty="0">
                <a:solidFill>
                  <a:srgbClr val="101820"/>
                </a:solidFill>
                <a:highlight>
                  <a:srgbClr val="FFFFFF"/>
                </a:highlight>
                <a:latin typeface="Arial" panose="020B0604020202020204" pitchFamily="34" charset="0"/>
                <a:cs typeface="Arial" panose="020B0604020202020204" pitchFamily="34" charset="0"/>
              </a:rPr>
            </a:br>
            <a:r>
              <a:rPr lang="en-US" sz="2000" b="1" dirty="0">
                <a:solidFill>
                  <a:srgbClr val="0F739D"/>
                </a:solidFill>
                <a:highlight>
                  <a:srgbClr val="FFFFFF"/>
                </a:highlight>
                <a:latin typeface="Arial" panose="020B0604020202020204" pitchFamily="34" charset="0"/>
                <a:cs typeface="Arial" panose="020B0604020202020204" pitchFamily="34" charset="0"/>
                <a:hlinkClick r:id="rId2"/>
              </a:rPr>
              <a:t>1-800-342-3720</a:t>
            </a:r>
            <a:endParaRPr lang="en-US" sz="2000" b="1" dirty="0">
              <a:solidFill>
                <a:srgbClr val="101820"/>
              </a:solidFill>
              <a:highlight>
                <a:srgbClr val="FFFFFF"/>
              </a:highlight>
              <a:latin typeface="Arial" panose="020B0604020202020204" pitchFamily="34" charset="0"/>
              <a:cs typeface="Arial" panose="020B0604020202020204" pitchFamily="34" charset="0"/>
            </a:endParaRPr>
          </a:p>
          <a:p>
            <a:pPr algn="ctr"/>
            <a:r>
              <a:rPr lang="en-US" sz="2000" b="1" dirty="0">
                <a:solidFill>
                  <a:srgbClr val="101820"/>
                </a:solidFill>
                <a:highlight>
                  <a:srgbClr val="FFFFFF"/>
                </a:highlight>
                <a:latin typeface="Arial" panose="020B0604020202020204" pitchFamily="34" charset="0"/>
                <a:cs typeface="Arial" panose="020B0604020202020204" pitchFamily="34" charset="0"/>
              </a:rPr>
              <a:t>                If you believe that a child is in immediate danger,</a:t>
            </a:r>
            <a:br>
              <a:rPr lang="en-US" sz="2000" b="1" dirty="0">
                <a:solidFill>
                  <a:srgbClr val="101820"/>
                </a:solidFill>
                <a:highlight>
                  <a:srgbClr val="FFFFFF"/>
                </a:highlight>
                <a:latin typeface="Arial" panose="020B0604020202020204" pitchFamily="34" charset="0"/>
                <a:cs typeface="Arial" panose="020B0604020202020204" pitchFamily="34" charset="0"/>
              </a:rPr>
            </a:br>
            <a:r>
              <a:rPr lang="en-US" sz="2000" b="1" dirty="0">
                <a:solidFill>
                  <a:srgbClr val="101820"/>
                </a:solidFill>
                <a:highlight>
                  <a:srgbClr val="FFFFFF"/>
                </a:highlight>
                <a:latin typeface="Arial" panose="020B0604020202020204" pitchFamily="34" charset="0"/>
                <a:cs typeface="Arial" panose="020B0604020202020204" pitchFamily="34" charset="0"/>
              </a:rPr>
              <a:t>    call </a:t>
            </a:r>
            <a:r>
              <a:rPr lang="en-US" sz="2000" b="1" dirty="0">
                <a:solidFill>
                  <a:srgbClr val="990000"/>
                </a:solidFill>
                <a:highlight>
                  <a:srgbClr val="FFFFFF"/>
                </a:highlight>
                <a:latin typeface="Arial" panose="020B0604020202020204" pitchFamily="34" charset="0"/>
                <a:cs typeface="Arial" panose="020B0604020202020204" pitchFamily="34" charset="0"/>
              </a:rPr>
              <a:t>911</a:t>
            </a:r>
            <a:r>
              <a:rPr lang="en-US" sz="2000" b="1" dirty="0">
                <a:solidFill>
                  <a:srgbClr val="101820"/>
                </a:solidFill>
                <a:highlight>
                  <a:srgbClr val="FFFFFF"/>
                </a:highlight>
                <a:latin typeface="Arial" panose="020B0604020202020204" pitchFamily="34" charset="0"/>
                <a:cs typeface="Arial" panose="020B0604020202020204" pitchFamily="34" charset="0"/>
              </a:rPr>
              <a:t> or your local police department</a:t>
            </a:r>
          </a:p>
          <a:p>
            <a:pPr algn="ctr"/>
            <a:endParaRPr lang="en-US" sz="2000" b="1" dirty="0">
              <a:solidFill>
                <a:srgbClr val="101820"/>
              </a:solidFill>
              <a:highlight>
                <a:srgbClr val="FFFFFF"/>
              </a:highlight>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376B284-1909-80D0-627D-00010A758ECF}"/>
              </a:ext>
            </a:extLst>
          </p:cNvPr>
          <p:cNvSpPr>
            <a:spLocks noGrp="1"/>
          </p:cNvSpPr>
          <p:nvPr>
            <p:ph type="body" sz="quarter" idx="12"/>
          </p:nvPr>
        </p:nvSpPr>
        <p:spPr>
          <a:xfrm>
            <a:off x="5486400" y="464955"/>
            <a:ext cx="3200400" cy="381684"/>
          </a:xfrm>
        </p:spPr>
        <p:txBody>
          <a:bodyPr/>
          <a:lstStyle/>
          <a:p>
            <a:pPr marL="0" indent="0" defTabSz="914400">
              <a:spcBef>
                <a:spcPct val="0"/>
              </a:spcBef>
              <a:defRPr/>
            </a:pPr>
            <a:r>
              <a:rPr lang="en-US" dirty="0">
                <a:latin typeface="Helvetica" panose="020B0604020202020204" pitchFamily="34" charset="0"/>
                <a:ea typeface="+mn-ea"/>
                <a:cs typeface="Helvetica" panose="020B0604020202020204" pitchFamily="34" charset="0"/>
              </a:rPr>
              <a:t>REPORTING A CASE OF SUSPECTED ABUSE </a:t>
            </a:r>
          </a:p>
        </p:txBody>
      </p:sp>
    </p:spTree>
    <p:extLst>
      <p:ext uri="{BB962C8B-B14F-4D97-AF65-F5344CB8AC3E}">
        <p14:creationId xmlns:p14="http://schemas.microsoft.com/office/powerpoint/2010/main" val="1903828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419600"/>
          </a:xfrm>
        </p:spPr>
        <p:txBody>
          <a:bodyPr/>
          <a:lstStyle/>
          <a:p>
            <a:pPr>
              <a:buFont typeface="Arial" panose="020B0604020202020204" pitchFamily="34" charset="0"/>
              <a:buNone/>
              <a:defRPr/>
            </a:pPr>
            <a:r>
              <a:rPr lang="en-US" sz="1600" dirty="0">
                <a:latin typeface="Arial" panose="020B0604020202020204" pitchFamily="34" charset="0"/>
                <a:cs typeface="Arial" panose="020B0604020202020204" pitchFamily="34" charset="0"/>
              </a:rPr>
              <a:t>The following information </a:t>
            </a:r>
            <a:r>
              <a:rPr lang="en-US" sz="1600" u="sng" dirty="0">
                <a:latin typeface="Arial" panose="020B0604020202020204" pitchFamily="34" charset="0"/>
                <a:cs typeface="Arial" panose="020B0604020202020204" pitchFamily="34" charset="0"/>
              </a:rPr>
              <a:t>must be provided to </a:t>
            </a:r>
            <a:r>
              <a:rPr lang="en-US" sz="1600" dirty="0">
                <a:latin typeface="Arial" panose="020B0604020202020204" pitchFamily="34" charset="0"/>
                <a:cs typeface="Arial" panose="020B0604020202020204" pitchFamily="34" charset="0"/>
              </a:rPr>
              <a:t>the child abuse specialist when making the telephone report to the NYSCR (New York State Central Registry):</a:t>
            </a:r>
          </a:p>
          <a:p>
            <a:pPr marL="627063" lvl="1" indent="-169863">
              <a:buFont typeface="Arial" panose="020B0604020202020204" pitchFamily="34" charset="0"/>
              <a:buChar char="•"/>
              <a:defRPr/>
            </a:pPr>
            <a:r>
              <a:rPr lang="en-US" sz="1600" dirty="0">
                <a:latin typeface="Arial" panose="020B0604020202020204" pitchFamily="34" charset="0"/>
                <a:cs typeface="Arial" panose="020B0604020202020204" pitchFamily="34" charset="0"/>
              </a:rPr>
              <a:t>Name, title of caller, and name of institution</a:t>
            </a:r>
          </a:p>
          <a:p>
            <a:pPr marL="627063" lvl="1" indent="-169863">
              <a:buFont typeface="Arial" panose="020B0604020202020204" pitchFamily="34" charset="0"/>
              <a:buChar char="•"/>
              <a:defRPr/>
            </a:pPr>
            <a:r>
              <a:rPr lang="en-US" sz="1600" dirty="0">
                <a:latin typeface="Arial" panose="020B0604020202020204" pitchFamily="34" charset="0"/>
                <a:cs typeface="Arial" panose="020B0604020202020204" pitchFamily="34" charset="0"/>
              </a:rPr>
              <a:t>Reporters concerns about all suspected abuse or maltreatment of the child(ren)</a:t>
            </a:r>
          </a:p>
          <a:p>
            <a:pPr marL="627063" lvl="1" indent="-169863">
              <a:buFont typeface="Arial" panose="020B0604020202020204" pitchFamily="34" charset="0"/>
              <a:buChar char="•"/>
              <a:defRPr/>
            </a:pPr>
            <a:r>
              <a:rPr lang="en-US" sz="1600" dirty="0">
                <a:latin typeface="Arial" panose="020B0604020202020204" pitchFamily="34" charset="0"/>
                <a:cs typeface="Arial" panose="020B0604020202020204" pitchFamily="34" charset="0"/>
              </a:rPr>
              <a:t>Child and caregiver’s demographic information</a:t>
            </a:r>
          </a:p>
          <a:p>
            <a:pPr marL="627063" lvl="1" indent="-169863">
              <a:buFont typeface="Arial" panose="020B0604020202020204" pitchFamily="34" charset="0"/>
              <a:buChar char="•"/>
              <a:defRPr/>
            </a:pPr>
            <a:r>
              <a:rPr lang="en-US" sz="1600" dirty="0">
                <a:latin typeface="Arial" panose="020B0604020202020204" pitchFamily="34" charset="0"/>
                <a:cs typeface="Arial" panose="020B0604020202020204" pitchFamily="34" charset="0"/>
              </a:rPr>
              <a:t>Hospital plan of care and probable disposition of the child</a:t>
            </a:r>
          </a:p>
          <a:p>
            <a:pPr marL="0"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The following information </a:t>
            </a:r>
            <a:r>
              <a:rPr lang="en-US" altLang="en-US" sz="1600" u="sng" dirty="0">
                <a:latin typeface="Arial" panose="020B0604020202020204" pitchFamily="34" charset="0"/>
                <a:ea typeface="ＭＳ Ｐゴシック" panose="020B0600070205080204" pitchFamily="34" charset="-128"/>
                <a:cs typeface="Arial" panose="020B0604020202020204" pitchFamily="34" charset="0"/>
              </a:rPr>
              <a:t>must be obtained from </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the Registry when the report is accepted by the SCR and documented in the patient’s chart:</a:t>
            </a:r>
          </a:p>
          <a:p>
            <a:pPr marL="627063" lvl="1" indent="-169863">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Name of the person to whom the report was made</a:t>
            </a:r>
          </a:p>
          <a:p>
            <a:pPr marL="627063" lvl="1" indent="-169863">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Registry Call ID Number assigned to the case</a:t>
            </a:r>
          </a:p>
          <a:p>
            <a:pPr marL="627063" lvl="1" indent="-169863">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Official call time provided by the Registry</a:t>
            </a:r>
          </a:p>
          <a:p>
            <a:pPr marL="0" indent="0">
              <a:buNone/>
            </a:pPr>
            <a:endParaRPr lang="en-US" altLang="en-US" sz="1600" u="sng"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US" sz="1600" u="sng" dirty="0">
                <a:latin typeface="Arial" panose="020B0604020202020204" pitchFamily="34" charset="0"/>
                <a:ea typeface="ＭＳ Ｐゴシック" panose="020B0600070205080204" pitchFamily="34" charset="-128"/>
                <a:cs typeface="Arial" panose="020B0604020202020204" pitchFamily="34" charset="0"/>
              </a:rPr>
              <a:t>This information will be put in the patient's chart and on the New York State Child Abuse Form.2221A</a:t>
            </a:r>
          </a:p>
          <a:p>
            <a:pPr marL="0" indent="0">
              <a:buNone/>
              <a:defRPr/>
            </a:pPr>
            <a:endParaRPr lang="en-US" sz="1600" dirty="0">
              <a:latin typeface="Arial" panose="020B0604020202020204" pitchFamily="34" charset="0"/>
              <a:cs typeface="Arial" panose="020B0604020202020204" pitchFamily="34" charset="0"/>
            </a:endParaRPr>
          </a:p>
        </p:txBody>
      </p:sp>
      <p:sp>
        <p:nvSpPr>
          <p:cNvPr id="123907" name="Rectangle 4"/>
          <p:cNvSpPr>
            <a:spLocks noChangeArrowheads="1"/>
          </p:cNvSpPr>
          <p:nvPr/>
        </p:nvSpPr>
        <p:spPr bwMode="auto">
          <a:xfrm>
            <a:off x="6248400" y="463034"/>
            <a:ext cx="25781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R="0" lvl="0" algn="r" eaLnBrk="0" latinLnBrk="0" hangingPunct="0">
              <a:lnSpc>
                <a:spcPct val="100000"/>
              </a:lnSpc>
              <a:spcBef>
                <a:spcPct val="0"/>
              </a:spcBef>
              <a:buClrTx/>
              <a:buSzTx/>
              <a:buNone/>
              <a:tabLst/>
              <a:defRPr/>
            </a:pPr>
            <a:r>
              <a:rPr lang="en-US" altLang="en-US" sz="1500" cap="all" dirty="0">
                <a:ea typeface="+mn-ea"/>
              </a:rPr>
              <a:t>Making The Report to NYSCR</a:t>
            </a:r>
          </a:p>
        </p:txBody>
      </p:sp>
    </p:spTree>
    <p:extLst>
      <p:ext uri="{BB962C8B-B14F-4D97-AF65-F5344CB8AC3E}">
        <p14:creationId xmlns:p14="http://schemas.microsoft.com/office/powerpoint/2010/main" val="126462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91B08C-8E3C-A294-5B62-684515E63E1F}"/>
              </a:ext>
            </a:extLst>
          </p:cNvPr>
          <p:cNvSpPr>
            <a:spLocks noGrp="1"/>
          </p:cNvSpPr>
          <p:nvPr>
            <p:ph type="body" sz="quarter" idx="15"/>
          </p:nvPr>
        </p:nvSpPr>
        <p:spPr>
          <a:xfrm>
            <a:off x="304800" y="1295400"/>
            <a:ext cx="8686800" cy="4911060"/>
          </a:xfrm>
        </p:spPr>
        <p:txBody>
          <a:bodyPr/>
          <a:lstStyle/>
          <a:p>
            <a:pPr algn="l"/>
            <a:r>
              <a:rPr lang="en-US" sz="1800" b="0" i="0" dirty="0">
                <a:solidFill>
                  <a:srgbClr val="000000"/>
                </a:solidFill>
                <a:effectLst/>
                <a:latin typeface="Arial" panose="020B0604020202020204" pitchFamily="34" charset="0"/>
                <a:cs typeface="Arial" panose="020B0604020202020204" pitchFamily="34" charset="0"/>
              </a:rPr>
              <a:t>   Governor Kathy Hochul recognized April as </a:t>
            </a:r>
            <a:r>
              <a:rPr lang="en-US" sz="1800" b="1" i="0" dirty="0">
                <a:solidFill>
                  <a:schemeClr val="accent1"/>
                </a:solidFill>
                <a:effectLst/>
                <a:latin typeface="Arial" panose="020B0604020202020204" pitchFamily="34" charset="0"/>
                <a:cs typeface="Arial" panose="020B0604020202020204" pitchFamily="34" charset="0"/>
              </a:rPr>
              <a:t>Child Abuse Prevention Month </a:t>
            </a:r>
            <a:r>
              <a:rPr lang="en-US" sz="1800" b="0" i="0" dirty="0">
                <a:solidFill>
                  <a:srgbClr val="000000"/>
                </a:solidFill>
                <a:effectLst/>
                <a:latin typeface="Arial" panose="020B0604020202020204" pitchFamily="34" charset="0"/>
                <a:cs typeface="Arial" panose="020B0604020202020204" pitchFamily="34" charset="0"/>
              </a:rPr>
              <a:t>in New York State, issuing a proclamation and directing that 13 State landmarks be illuminated in blue on the night of April 3, in commemoration.</a:t>
            </a:r>
          </a:p>
          <a:p>
            <a:pPr algn="l"/>
            <a:endParaRPr lang="en-US" sz="1800" dirty="0">
              <a:solidFill>
                <a:srgbClr val="000000"/>
              </a:solidFill>
              <a:latin typeface="Arial" panose="020B0604020202020204" pitchFamily="34" charset="0"/>
              <a:cs typeface="Arial" panose="020B0604020202020204" pitchFamily="34" charset="0"/>
            </a:endParaRPr>
          </a:p>
          <a:p>
            <a:pPr algn="ctr"/>
            <a:r>
              <a:rPr lang="en-US" sz="1800" b="0" i="0" dirty="0">
                <a:solidFill>
                  <a:srgbClr val="000000"/>
                </a:solidFill>
                <a:effectLst/>
                <a:latin typeface="Arial" panose="020B0604020202020204" pitchFamily="34" charset="0"/>
                <a:cs typeface="Arial" panose="020B0604020202020204" pitchFamily="34" charset="0"/>
              </a:rPr>
              <a:t>  "</a:t>
            </a:r>
            <a:r>
              <a:rPr lang="en-US" sz="1800" b="0" i="1" dirty="0">
                <a:solidFill>
                  <a:srgbClr val="000000"/>
                </a:solidFill>
                <a:effectLst/>
                <a:latin typeface="Arial" panose="020B0604020202020204" pitchFamily="34" charset="0"/>
                <a:cs typeface="Arial" panose="020B0604020202020204" pitchFamily="34" charset="0"/>
              </a:rPr>
              <a:t>All children deserve a warm and supportive environment to grow that is free from maltreatment and abuse</a:t>
            </a:r>
            <a:r>
              <a:rPr lang="en-US" sz="1800" b="0" i="0" dirty="0">
                <a:solidFill>
                  <a:srgbClr val="000000"/>
                </a:solidFill>
                <a:effectLst/>
                <a:latin typeface="Arial" panose="020B0604020202020204" pitchFamily="34" charset="0"/>
                <a:cs typeface="Arial" panose="020B0604020202020204" pitchFamily="34" charset="0"/>
              </a:rPr>
              <a:t>," </a:t>
            </a:r>
          </a:p>
          <a:p>
            <a:pPr marL="0" indent="0" algn="ctr"/>
            <a:r>
              <a:rPr lang="en-US" sz="1800" i="0" dirty="0">
                <a:solidFill>
                  <a:srgbClr val="000000"/>
                </a:solidFill>
                <a:effectLst/>
                <a:latin typeface="Arial" panose="020B0604020202020204" pitchFamily="34" charset="0"/>
                <a:cs typeface="Arial" panose="020B0604020202020204" pitchFamily="34" charset="0"/>
              </a:rPr>
              <a:t>- Governor Hochul</a:t>
            </a:r>
          </a:p>
          <a:p>
            <a:pPr marL="0" indent="0" algn="ctr"/>
            <a:endParaRPr lang="en-US" sz="1800" b="1" i="0" dirty="0">
              <a:solidFill>
                <a:srgbClr val="000000"/>
              </a:solidFill>
              <a:effectLst/>
              <a:latin typeface="Arial" panose="020B0604020202020204" pitchFamily="34" charset="0"/>
              <a:cs typeface="Arial" panose="020B0604020202020204" pitchFamily="34" charset="0"/>
            </a:endParaRPr>
          </a:p>
          <a:p>
            <a:pPr algn="ctr"/>
            <a:r>
              <a:rPr lang="en-US" sz="1800" b="1"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a:t>
            </a:r>
            <a:r>
              <a:rPr lang="en-US" sz="1800" i="1" dirty="0">
                <a:solidFill>
                  <a:srgbClr val="000000"/>
                </a:solidFill>
                <a:effectLst/>
                <a:latin typeface="Arial" panose="020B0604020202020204" pitchFamily="34" charset="0"/>
                <a:cs typeface="Arial" panose="020B0604020202020204" pitchFamily="34" charset="0"/>
              </a:rPr>
              <a:t>As we begin Child Abuse Prevention month, we are reminded that we all must do our part to keep New York's children safe. This year's theme for the m</a:t>
            </a:r>
            <a:r>
              <a:rPr lang="en-US" sz="1800" i="1" dirty="0">
                <a:solidFill>
                  <a:srgbClr val="000000"/>
                </a:solidFill>
                <a:latin typeface="Arial" panose="020B0604020202020204" pitchFamily="34" charset="0"/>
                <a:cs typeface="Arial" panose="020B0604020202020204" pitchFamily="34" charset="0"/>
              </a:rPr>
              <a:t>o</a:t>
            </a:r>
            <a:r>
              <a:rPr lang="en-US" sz="1800" i="1" dirty="0">
                <a:solidFill>
                  <a:srgbClr val="000000"/>
                </a:solidFill>
                <a:effectLst/>
                <a:latin typeface="Arial" panose="020B0604020202020204" pitchFamily="34" charset="0"/>
                <a:cs typeface="Arial" panose="020B0604020202020204" pitchFamily="34" charset="0"/>
              </a:rPr>
              <a:t>nth is 'Family Strengthening and Support</a:t>
            </a:r>
            <a:r>
              <a:rPr lang="en-US" sz="1800" i="0" dirty="0">
                <a:solidFill>
                  <a:srgbClr val="000000"/>
                </a:solidFill>
                <a:effectLst/>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1B5E3C0-842D-2B69-6DB7-0871EC76F84B}"/>
              </a:ext>
            </a:extLst>
          </p:cNvPr>
          <p:cNvSpPr>
            <a:spLocks noGrp="1"/>
          </p:cNvSpPr>
          <p:nvPr>
            <p:ph type="body" sz="quarter" idx="12"/>
          </p:nvPr>
        </p:nvSpPr>
        <p:spPr>
          <a:xfrm>
            <a:off x="4724400" y="460698"/>
            <a:ext cx="4267200" cy="381684"/>
          </a:xfrm>
        </p:spPr>
        <p:txBody>
          <a:bodyPr/>
          <a:lstStyle/>
          <a:p>
            <a:r>
              <a:rPr lang="en-US" sz="1600" dirty="0">
                <a:latin typeface="Arial" panose="020B0604020202020204" pitchFamily="34" charset="0"/>
                <a:cs typeface="Arial" panose="020B0604020202020204" pitchFamily="34" charset="0"/>
              </a:rPr>
              <a:t>NYS CHILD ABUSE prevention month</a:t>
            </a:r>
          </a:p>
        </p:txBody>
      </p:sp>
    </p:spTree>
    <p:extLst>
      <p:ext uri="{BB962C8B-B14F-4D97-AF65-F5344CB8AC3E}">
        <p14:creationId xmlns:p14="http://schemas.microsoft.com/office/powerpoint/2010/main" val="3649357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p:cNvPicPr>
            <a:picLocks noChangeAspect="1"/>
          </p:cNvPicPr>
          <p:nvPr/>
        </p:nvPicPr>
        <p:blipFill>
          <a:blip r:embed="rId2">
            <a:extLst>
              <a:ext uri="{28A0092B-C50C-407E-A947-70E740481C1C}">
                <a14:useLocalDpi xmlns:a14="http://schemas.microsoft.com/office/drawing/2010/main" val="0"/>
              </a:ext>
            </a:extLst>
          </a:blip>
          <a:srcRect b="3798"/>
          <a:stretch>
            <a:fillRect/>
          </a:stretch>
        </p:blipFill>
        <p:spPr bwMode="auto">
          <a:xfrm>
            <a:off x="4199709" y="228600"/>
            <a:ext cx="4953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Box 5"/>
          <p:cNvSpPr txBox="1">
            <a:spLocks noChangeArrowheads="1"/>
          </p:cNvSpPr>
          <p:nvPr/>
        </p:nvSpPr>
        <p:spPr bwMode="auto">
          <a:xfrm>
            <a:off x="228600" y="1219200"/>
            <a:ext cx="4114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NEW YORK 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OFFICE OF CHILDREN AND FAMILY 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REPORT OF SUSPECTED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CHILD ABUSE OR MALTREATMENT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en-US" altLang="en-US"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altLang="en-US" sz="140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access a copy of this form LDSS-2221A</a:t>
            </a:r>
            <a:r>
              <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via Internet:</a:t>
            </a:r>
            <a:r>
              <a:rPr lang="en-US" altLang="en-US" sz="1400" b="1" dirty="0">
                <a:solidFill>
                  <a:prstClr val="black"/>
                </a:solidFill>
                <a:latin typeface="Arial" panose="020B0604020202020204" pitchFamily="34" charset="0"/>
                <a:cs typeface="Arial" panose="020B0604020202020204" pitchFamily="34" charset="0"/>
              </a:rPr>
              <a:t> </a:t>
            </a:r>
            <a:r>
              <a:rPr kumimoji="0" lang="en-US" altLang="en-US" sz="140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http://www.ocfs.state.ny.us/main/forms/cps/</a:t>
            </a:r>
            <a:endParaRPr lang="en-US" altLang="en-US" sz="1400" dirty="0">
              <a:solidFill>
                <a:prstClr val="black"/>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altLang="en-US" sz="1400" dirty="0">
                <a:solidFill>
                  <a:prstClr val="black"/>
                </a:solidFill>
                <a:latin typeface="Arial" panose="020B0604020202020204" pitchFamily="34" charset="0"/>
                <a:cs typeface="Arial" panose="020B0604020202020204" pitchFamily="34" charset="0"/>
              </a:rPr>
              <a:t>v</a:t>
            </a:r>
            <a:r>
              <a:rPr kumimoji="0" lang="en-US" altLang="en-US" sz="14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ia</a:t>
            </a:r>
            <a:r>
              <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Intranet: </a:t>
            </a:r>
            <a:r>
              <a:rPr kumimoji="0" lang="en-US" altLang="en-US" sz="140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http://ocfs.state.nyenet/admin/forms/SCR/</a:t>
            </a:r>
            <a:endParaRPr kumimoji="0" lang="en-US" altLang="en-US" sz="140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eaLnBrk="0" hangingPunct="0">
              <a:spcBef>
                <a:spcPct val="0"/>
              </a:spcBef>
              <a:buNone/>
              <a:defRPr/>
            </a:pPr>
            <a:r>
              <a:rPr lang="en-US" altLang="en-US" sz="1400" dirty="0">
                <a:latin typeface="Arial" panose="020B0604020202020204" pitchFamily="34" charset="0"/>
                <a:cs typeface="Arial" panose="020B0604020202020204" pitchFamily="34" charset="0"/>
              </a:rPr>
              <a:t>This form is also available </a:t>
            </a:r>
          </a:p>
          <a:p>
            <a:pPr eaLnBrk="0" hangingPunct="0">
              <a:spcBef>
                <a:spcPct val="0"/>
              </a:spcBef>
              <a:buNone/>
              <a:defRPr/>
            </a:pPr>
            <a:r>
              <a:rPr lang="en-US" altLang="en-US" sz="1400" dirty="0">
                <a:latin typeface="Arial" panose="020B0604020202020204" pitchFamily="34" charset="0"/>
                <a:cs typeface="Arial" panose="020B0604020202020204" pitchFamily="34" charset="0"/>
              </a:rPr>
              <a:t>online via the Resources Tab on “The Pulse” </a:t>
            </a:r>
          </a:p>
          <a:p>
            <a:pPr eaLnBrk="0" hangingPunct="0">
              <a:spcBef>
                <a:spcPct val="0"/>
              </a:spcBef>
              <a:buNone/>
              <a:defRPr/>
            </a:pPr>
            <a:endParaRPr lang="en-US" altLang="en-US" sz="1400" dirty="0">
              <a:latin typeface="Arial" panose="020B0604020202020204" pitchFamily="34" charset="0"/>
              <a:cs typeface="Arial" panose="020B0604020202020204" pitchFamily="34" charset="0"/>
            </a:endParaRPr>
          </a:p>
          <a:p>
            <a:pPr eaLnBrk="0" hangingPunct="0">
              <a:spcBef>
                <a:spcPct val="0"/>
              </a:spcBef>
              <a:buNone/>
              <a:defRPr/>
            </a:pPr>
            <a:r>
              <a:rPr lang="en-US" altLang="en-US" sz="1400" u="sng" dirty="0">
                <a:latin typeface="Arial" panose="020B0604020202020204" pitchFamily="34" charset="0"/>
                <a:cs typeface="Arial" panose="020B0604020202020204" pitchFamily="34" charset="0"/>
              </a:rPr>
              <a:t>Go to Resources </a:t>
            </a:r>
            <a:r>
              <a:rPr lang="en-US" altLang="en-US" sz="1400" dirty="0">
                <a:latin typeface="Arial" panose="020B0604020202020204" pitchFamily="34" charset="0"/>
                <a:cs typeface="Arial" panose="020B0604020202020204" pitchFamily="34" charset="0"/>
              </a:rPr>
              <a:t>on Top Click drop down arrow.</a:t>
            </a:r>
          </a:p>
          <a:p>
            <a:pPr eaLnBrk="0" hangingPunct="0">
              <a:spcBef>
                <a:spcPct val="0"/>
              </a:spcBef>
              <a:buNone/>
              <a:defRPr/>
            </a:pPr>
            <a:r>
              <a:rPr lang="en-US" altLang="en-US" sz="1400" u="sng" dirty="0">
                <a:latin typeface="Arial" panose="020B0604020202020204" pitchFamily="34" charset="0"/>
                <a:cs typeface="Arial" panose="020B0604020202020204" pitchFamily="34" charset="0"/>
              </a:rPr>
              <a:t>Go to clinical and professional Resources A-Z</a:t>
            </a:r>
          </a:p>
          <a:p>
            <a:pPr eaLnBrk="0" hangingPunct="0">
              <a:spcBef>
                <a:spcPct val="0"/>
              </a:spcBef>
              <a:buNone/>
              <a:defRPr/>
            </a:pPr>
            <a:r>
              <a:rPr lang="en-US" altLang="en-US" sz="1400" u="sng" dirty="0">
                <a:latin typeface="Arial" panose="020B0604020202020204" pitchFamily="34" charset="0"/>
                <a:cs typeface="Arial" panose="020B0604020202020204" pitchFamily="34" charset="0"/>
              </a:rPr>
              <a:t>Go to Child Abuse( recognizing and reporting) </a:t>
            </a:r>
          </a:p>
          <a:p>
            <a:pPr eaLnBrk="0" hangingPunct="0">
              <a:spcBef>
                <a:spcPct val="0"/>
              </a:spcBef>
              <a:buNone/>
              <a:defRPr/>
            </a:pPr>
            <a:r>
              <a:rPr lang="en-US" altLang="en-US" sz="1400" b="1" i="1" u="sng" dirty="0">
                <a:latin typeface="Arial" panose="020B0604020202020204" pitchFamily="34" charset="0"/>
                <a:cs typeface="Arial" panose="020B0604020202020204" pitchFamily="34" charset="0"/>
              </a:rPr>
              <a:t>Information, contact info, and forms available </a:t>
            </a:r>
          </a:p>
          <a:p>
            <a:pPr eaLnBrk="0" hangingPunct="0">
              <a:spcBef>
                <a:spcPct val="0"/>
              </a:spcBef>
              <a:buNone/>
              <a:defRPr/>
            </a:pPr>
            <a:endParaRPr lang="en-US" altLang="en-US" sz="14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38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3"/>
          <p:cNvPicPr>
            <a:picLocks noChangeAspect="1"/>
          </p:cNvPicPr>
          <p:nvPr/>
        </p:nvPicPr>
        <p:blipFill>
          <a:blip r:embed="rId2">
            <a:extLst>
              <a:ext uri="{28A0092B-C50C-407E-A947-70E740481C1C}">
                <a14:useLocalDpi xmlns:a14="http://schemas.microsoft.com/office/drawing/2010/main" val="0"/>
              </a:ext>
            </a:extLst>
          </a:blip>
          <a:srcRect b="20308"/>
          <a:stretch>
            <a:fillRect/>
          </a:stretch>
        </p:blipFill>
        <p:spPr bwMode="auto">
          <a:xfrm>
            <a:off x="4572000" y="533400"/>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Box 4"/>
          <p:cNvSpPr txBox="1">
            <a:spLocks noChangeArrowheads="1"/>
          </p:cNvSpPr>
          <p:nvPr/>
        </p:nvSpPr>
        <p:spPr bwMode="auto">
          <a:xfrm>
            <a:off x="304800" y="1676400"/>
            <a:ext cx="3810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6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Submit the written paper copy to Social Work </a:t>
            </a:r>
            <a:r>
              <a:rPr lang="en-US" altLang="en-US" sz="1600" dirty="0">
                <a:solidFill>
                  <a:prstClr val="black"/>
                </a:solidFill>
                <a:latin typeface="Arial" panose="020B0604020202020204" pitchFamily="34" charset="0"/>
                <a:cs typeface="Arial" panose="020B0604020202020204" pitchFamily="34" charset="0"/>
              </a:rPr>
              <a:t>Services who will scan and make sure the copy </a:t>
            </a:r>
            <a:r>
              <a:rPr kumimoji="0" lang="en-US" altLang="en-US" sz="16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the original LDSS-2221A form is sent to the County Department of Social Services (DSS) where the child(ren) reside. </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locate your local DSS visit </a:t>
            </a:r>
            <a:r>
              <a:rPr kumimoji="0" lang="en-US" altLang="en-US" sz="160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http://www.ocfs.state.ny.us/main/localdss.asp</a:t>
            </a:r>
            <a:endPar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76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269875" y="1219200"/>
            <a:ext cx="8797925" cy="3886199"/>
          </a:xfrm>
        </p:spPr>
        <p:txBody>
          <a:bodyPr/>
          <a:lstStyle/>
          <a:p>
            <a:pPr marL="174625" lvl="1" indent="-174625">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911 should be called if a child is deemed to be in imminent danger. </a:t>
            </a:r>
          </a:p>
          <a:p>
            <a:pPr marL="174625" lvl="1" indent="-174625">
              <a:buFont typeface="Arial" panose="020B0604020202020204" pitchFamily="34" charset="0"/>
              <a:buChar char="•"/>
              <a:defRPr/>
            </a:pPr>
            <a:endParaRPr lang="en-US" altLang="en-US" sz="500" dirty="0">
              <a:latin typeface="Arial" panose="020B0604020202020204" pitchFamily="34" charset="0"/>
              <a:cs typeface="Arial" panose="020B0604020202020204" pitchFamily="34" charset="0"/>
            </a:endParaRPr>
          </a:p>
          <a:p>
            <a:pPr marL="174625" lvl="1" indent="-174625">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A hospital administrator or Attending Physician can take all measures necessary to protect the child including, where appropriate, retaining custody of a child.</a:t>
            </a:r>
          </a:p>
          <a:p>
            <a:pPr marL="174625" lvl="1" indent="-174625">
              <a:buFont typeface="Arial" panose="020B0604020202020204" pitchFamily="34" charset="0"/>
              <a:buChar char="•"/>
              <a:defRPr/>
            </a:pPr>
            <a:endParaRPr lang="en-US" altLang="en-US" sz="500" dirty="0">
              <a:latin typeface="Arial" panose="020B0604020202020204" pitchFamily="34" charset="0"/>
              <a:cs typeface="Arial" panose="020B0604020202020204" pitchFamily="34" charset="0"/>
            </a:endParaRPr>
          </a:p>
          <a:p>
            <a:pPr marL="174625" lvl="1" indent="-174625">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A call to State Central Registry (SCR) should be made concurrently with administrative decisions regarding the child’s welfare.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18788" name="Rectangle 5"/>
          <p:cNvSpPr>
            <a:spLocks noChangeArrowheads="1"/>
          </p:cNvSpPr>
          <p:nvPr/>
        </p:nvSpPr>
        <p:spPr bwMode="auto">
          <a:xfrm>
            <a:off x="5715000" y="533400"/>
            <a:ext cx="32400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indent="0" algn="r" defTabSz="914400" eaLnBrk="0" hangingPunct="0">
              <a:spcBef>
                <a:spcPct val="0"/>
              </a:spcBef>
              <a:buNone/>
              <a:defRPr/>
            </a:pPr>
            <a:r>
              <a:rPr lang="en-US" altLang="en-US" sz="1500" cap="all" dirty="0">
                <a:ea typeface="+mn-ea"/>
              </a:rPr>
              <a:t>What If A Child Is In Imminent Danger?</a:t>
            </a:r>
          </a:p>
        </p:txBody>
      </p:sp>
      <p:pic>
        <p:nvPicPr>
          <p:cNvPr id="1028" name="Picture 4" descr="Suffolk PD 6th Precinct holds monthly community meeting | TBR News Media">
            <a:extLst>
              <a:ext uri="{FF2B5EF4-FFF2-40B4-BE49-F238E27FC236}">
                <a16:creationId xmlns:a16="http://schemas.microsoft.com/office/drawing/2014/main" id="{BD8EC014-D74D-5F36-EA73-FC9554652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3048000"/>
            <a:ext cx="537882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46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BF7819-F3E9-A417-6AE2-149D21891537}"/>
              </a:ext>
            </a:extLst>
          </p:cNvPr>
          <p:cNvSpPr>
            <a:spLocks noGrp="1"/>
          </p:cNvSpPr>
          <p:nvPr>
            <p:ph type="body" sz="quarter" idx="15"/>
          </p:nvPr>
        </p:nvSpPr>
        <p:spPr>
          <a:xfrm>
            <a:off x="228600" y="1261140"/>
            <a:ext cx="8229600" cy="4911060"/>
          </a:xfrm>
        </p:spPr>
        <p:txBody>
          <a:bodyPr/>
          <a:lstStyle/>
          <a:p>
            <a:r>
              <a:rPr lang="en-US" sz="1800" b="1" u="sng" dirty="0">
                <a:solidFill>
                  <a:schemeClr val="tx1"/>
                </a:solidFill>
                <a:latin typeface="Arial" panose="020B0604020202020204" pitchFamily="34" charset="0"/>
                <a:cs typeface="Arial" panose="020B0604020202020204" pitchFamily="34" charset="0"/>
              </a:rPr>
              <a:t>New to New York State 2024: </a:t>
            </a:r>
          </a:p>
          <a:p>
            <a:pPr lvl="1">
              <a:lnSpc>
                <a:spcPct val="150000"/>
              </a:lnSpc>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Changes to NY State Policy </a:t>
            </a:r>
          </a:p>
          <a:p>
            <a:pPr lvl="1">
              <a:lnSpc>
                <a:spcPct val="150000"/>
              </a:lnSpc>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Amendments to the law</a:t>
            </a:r>
          </a:p>
          <a:p>
            <a:pPr lvl="1">
              <a:lnSpc>
                <a:spcPct val="150000"/>
              </a:lnSpc>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Updated mandated reporter training</a:t>
            </a:r>
          </a:p>
          <a:p>
            <a:pPr lvl="1">
              <a:lnSpc>
                <a:spcPct val="150000"/>
              </a:lnSpc>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Child protection and family health initiatives</a:t>
            </a:r>
          </a:p>
          <a:p>
            <a:pPr lvl="1">
              <a:lnSpc>
                <a:spcPct val="150000"/>
              </a:lnSpc>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Prevention </a:t>
            </a:r>
          </a:p>
          <a:p>
            <a:pPr lvl="1">
              <a:lnSpc>
                <a:spcPct val="150000"/>
              </a:lnSpc>
              <a:buClrTx/>
              <a:buFont typeface="Arial" panose="020B0604020202020204" pitchFamily="34" charset="0"/>
              <a:buChar char="•"/>
              <a:defRPr/>
            </a:pPr>
            <a:r>
              <a:rPr lang="en-US" sz="1800" dirty="0">
                <a:latin typeface="Arial" panose="020B0604020202020204" pitchFamily="34" charset="0"/>
                <a:cs typeface="Arial" panose="020B0604020202020204" pitchFamily="34" charset="0"/>
              </a:rPr>
              <a:t>Equity</a:t>
            </a:r>
          </a:p>
          <a:p>
            <a:pPr>
              <a:buFont typeface="Arial" panose="020B0604020202020204" pitchFamily="34" charset="0"/>
              <a:buChar char="•"/>
            </a:pPr>
            <a:endParaRPr lang="en-US" sz="1800" dirty="0"/>
          </a:p>
          <a:p>
            <a:endParaRPr lang="en-US" sz="1800" dirty="0"/>
          </a:p>
        </p:txBody>
      </p:sp>
      <p:sp>
        <p:nvSpPr>
          <p:cNvPr id="5" name="Text Placeholder 4">
            <a:extLst>
              <a:ext uri="{FF2B5EF4-FFF2-40B4-BE49-F238E27FC236}">
                <a16:creationId xmlns:a16="http://schemas.microsoft.com/office/drawing/2014/main" id="{FE7A33F2-888B-D1A8-CBCE-CC2BAE3FC99E}"/>
              </a:ext>
            </a:extLst>
          </p:cNvPr>
          <p:cNvSpPr>
            <a:spLocks noGrp="1"/>
          </p:cNvSpPr>
          <p:nvPr>
            <p:ph type="body" sz="quarter" idx="12"/>
          </p:nvPr>
        </p:nvSpPr>
        <p:spPr>
          <a:xfrm>
            <a:off x="5791200" y="533400"/>
            <a:ext cx="3188530" cy="381684"/>
          </a:xfrm>
        </p:spPr>
        <p:txBody>
          <a:bodyPr/>
          <a:lstStyle/>
          <a:p>
            <a:pPr marL="0" indent="0" defTabSz="914400">
              <a:spcBef>
                <a:spcPct val="0"/>
              </a:spcBef>
              <a:defRPr/>
            </a:pPr>
            <a:r>
              <a:rPr lang="en-US" dirty="0">
                <a:latin typeface="Helvetica" panose="020B0604020202020204" pitchFamily="34" charset="0"/>
                <a:ea typeface="+mn-ea"/>
                <a:cs typeface="Helvetica" panose="020B0604020202020204" pitchFamily="34" charset="0"/>
              </a:rPr>
              <a:t>Health Care Equity</a:t>
            </a:r>
          </a:p>
        </p:txBody>
      </p:sp>
    </p:spTree>
    <p:extLst>
      <p:ext uri="{BB962C8B-B14F-4D97-AF65-F5344CB8AC3E}">
        <p14:creationId xmlns:p14="http://schemas.microsoft.com/office/powerpoint/2010/main" val="3726120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353DC6-6D64-D801-A739-7F3A4B216371}"/>
              </a:ext>
            </a:extLst>
          </p:cNvPr>
          <p:cNvSpPr>
            <a:spLocks noGrp="1"/>
          </p:cNvSpPr>
          <p:nvPr>
            <p:ph type="body" sz="quarter" idx="15"/>
          </p:nvPr>
        </p:nvSpPr>
        <p:spPr>
          <a:xfrm>
            <a:off x="76200" y="1219200"/>
            <a:ext cx="8610600" cy="4911060"/>
          </a:xfrm>
        </p:spPr>
        <p:txBody>
          <a:bodyPr/>
          <a:lstStyle/>
          <a:p>
            <a:pPr algn="ctr"/>
            <a:r>
              <a:rPr lang="en-US" sz="1800" b="1" i="0" u="sng" dirty="0">
                <a:solidFill>
                  <a:schemeClr val="tx1"/>
                </a:solidFill>
                <a:effectLst/>
                <a:highlight>
                  <a:srgbClr val="FFFFFF"/>
                </a:highlight>
                <a:latin typeface="Arial" panose="020B0604020202020204" pitchFamily="34" charset="0"/>
                <a:cs typeface="Arial" panose="020B0604020202020204" pitchFamily="34" charset="0"/>
              </a:rPr>
              <a:t>Health Equity: Creating a Sense of Belonging at Stony Brook Medicine</a:t>
            </a:r>
          </a:p>
          <a:p>
            <a:pPr algn="l"/>
            <a:r>
              <a:rPr lang="en-US" sz="1800" b="0" i="0" dirty="0">
                <a:solidFill>
                  <a:schemeClr val="tx1"/>
                </a:solidFill>
                <a:effectLst/>
                <a:highlight>
                  <a:srgbClr val="FFFFFF"/>
                </a:highlight>
                <a:latin typeface="Arial" panose="020B0604020202020204" pitchFamily="34" charset="0"/>
                <a:cs typeface="Arial" panose="020B0604020202020204" pitchFamily="34" charset="0"/>
              </a:rPr>
              <a:t>     </a:t>
            </a:r>
          </a:p>
          <a:p>
            <a:pPr algn="ctr"/>
            <a:r>
              <a:rPr lang="en-US" sz="1800" b="0" i="0" dirty="0">
                <a:solidFill>
                  <a:schemeClr val="tx1"/>
                </a:solidFill>
                <a:effectLst/>
                <a:highlight>
                  <a:srgbClr val="FFFFFF"/>
                </a:highlight>
                <a:latin typeface="Arial" panose="020B0604020202020204" pitchFamily="34" charset="0"/>
                <a:cs typeface="Arial" panose="020B0604020202020204" pitchFamily="34" charset="0"/>
              </a:rPr>
              <a:t>As part of our mission to provide world-class, compassionate care, we want to ensure that everyone associated with Stony Brook Medicine — patients, visitors, faculty, staff and those within the community — feels a sense of belonging in everything we do.</a:t>
            </a:r>
          </a:p>
          <a:p>
            <a:pPr algn="ctr"/>
            <a:endParaRPr lang="en-US" sz="1800" b="0" i="0" dirty="0">
              <a:solidFill>
                <a:schemeClr val="tx1"/>
              </a:solidFill>
              <a:effectLst/>
              <a:highlight>
                <a:srgbClr val="FFFFFF"/>
              </a:highlight>
              <a:latin typeface="Arial" panose="020B0604020202020204" pitchFamily="34" charset="0"/>
              <a:cs typeface="Arial" panose="020B0604020202020204" pitchFamily="34" charset="0"/>
            </a:endParaRPr>
          </a:p>
          <a:p>
            <a:pPr algn="ctr"/>
            <a:r>
              <a:rPr lang="en-US" sz="1800" b="0" i="0" dirty="0">
                <a:solidFill>
                  <a:schemeClr val="tx1"/>
                </a:solidFill>
                <a:effectLst/>
                <a:highlight>
                  <a:srgbClr val="FFFFFF"/>
                </a:highlight>
                <a:latin typeface="Arial" panose="020B0604020202020204" pitchFamily="34" charset="0"/>
                <a:cs typeface="Arial" panose="020B0604020202020204" pitchFamily="34" charset="0"/>
              </a:rPr>
              <a:t>      At Stony Brook Medicine, we have always been committed to creating a culture of health equity and belongingness for all — a healthcare environment in which everyone who walks through our doors feels safe, respected, valued and heard. </a:t>
            </a:r>
          </a:p>
          <a:p>
            <a:pPr algn="ctr"/>
            <a:r>
              <a:rPr lang="en-US" sz="1800" dirty="0">
                <a:solidFill>
                  <a:schemeClr val="tx1"/>
                </a:solidFill>
                <a:highlight>
                  <a:srgbClr val="FFFFFF"/>
                </a:highlight>
                <a:latin typeface="Arial" panose="020B0604020202020204" pitchFamily="34" charset="0"/>
                <a:cs typeface="Arial" panose="020B0604020202020204" pitchFamily="34" charset="0"/>
              </a:rPr>
              <a:t>      </a:t>
            </a:r>
          </a:p>
          <a:p>
            <a:pPr algn="ctr"/>
            <a:r>
              <a:rPr lang="en-US" sz="1800" b="0" i="0" dirty="0">
                <a:solidFill>
                  <a:schemeClr val="tx1"/>
                </a:solidFill>
                <a:effectLst/>
                <a:highlight>
                  <a:srgbClr val="FFFFFF"/>
                </a:highlight>
                <a:latin typeface="Arial" panose="020B0604020202020204" pitchFamily="34" charset="0"/>
                <a:cs typeface="Arial" panose="020B0604020202020204" pitchFamily="34" charset="0"/>
              </a:rPr>
              <a:t>     Our goal is to strengthen, amplify and sustain Stony Brook Medicine’s efforts around eliminating health inequities by improving health outcomes and closing any gaps in healthcare disparities that have been rooted in historical injustices, biases, and discrimination.</a:t>
            </a:r>
          </a:p>
          <a:p>
            <a:pPr algn="l"/>
            <a:endParaRPr lang="en-US" sz="1800" dirty="0">
              <a:solidFill>
                <a:schemeClr val="tx1"/>
              </a:solidFill>
              <a:highlight>
                <a:srgbClr val="FFFFFF"/>
              </a:highlight>
              <a:latin typeface="Arial" panose="020B0604020202020204" pitchFamily="34" charset="0"/>
              <a:cs typeface="Arial" panose="020B0604020202020204" pitchFamily="34" charset="0"/>
            </a:endParaRPr>
          </a:p>
          <a:p>
            <a:pPr algn="l"/>
            <a:endParaRPr lang="en-US" sz="1800" b="0" i="0" dirty="0">
              <a:solidFill>
                <a:schemeClr val="tx1"/>
              </a:solidFill>
              <a:effectLst/>
              <a:highlight>
                <a:srgbClr val="FFFFFF"/>
              </a:highlight>
              <a:latin typeface="Arial" panose="020B0604020202020204" pitchFamily="34" charset="0"/>
              <a:cs typeface="Arial" panose="020B0604020202020204" pitchFamily="34" charset="0"/>
            </a:endParaRPr>
          </a:p>
          <a:p>
            <a:pPr algn="l"/>
            <a:r>
              <a:rPr lang="en-US" sz="1800" b="0" i="0" dirty="0">
                <a:solidFill>
                  <a:schemeClr val="tx1"/>
                </a:solidFill>
                <a:effectLst/>
                <a:highlight>
                  <a:srgbClr val="FFFFFF"/>
                </a:highlight>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75BF793-066F-F725-1B1F-F704D2A402AD}"/>
              </a:ext>
            </a:extLst>
          </p:cNvPr>
          <p:cNvSpPr>
            <a:spLocks noGrp="1"/>
          </p:cNvSpPr>
          <p:nvPr>
            <p:ph type="body" sz="quarter" idx="12"/>
          </p:nvPr>
        </p:nvSpPr>
        <p:spPr>
          <a:xfrm>
            <a:off x="6019800" y="457200"/>
            <a:ext cx="2362200" cy="381684"/>
          </a:xfrm>
        </p:spPr>
        <p:txBody>
          <a:bodyPr/>
          <a:lstStyle/>
          <a:p>
            <a:pPr marL="0" indent="0" defTabSz="914400">
              <a:spcBef>
                <a:spcPct val="0"/>
              </a:spcBef>
              <a:defRPr/>
            </a:pPr>
            <a:r>
              <a:rPr lang="en-US" dirty="0">
                <a:latin typeface="Helvetica" panose="020B0604020202020204" pitchFamily="34" charset="0"/>
                <a:ea typeface="+mn-ea"/>
                <a:cs typeface="Helvetica" panose="020B0604020202020204" pitchFamily="34" charset="0"/>
              </a:rPr>
              <a:t>Carol Gomes, CEO </a:t>
            </a:r>
          </a:p>
          <a:p>
            <a:pPr marL="0" indent="0" defTabSz="914400">
              <a:spcBef>
                <a:spcPct val="0"/>
              </a:spcBef>
              <a:defRPr/>
            </a:pPr>
            <a:r>
              <a:rPr lang="en-US" dirty="0">
                <a:latin typeface="Helvetica" panose="020B0604020202020204" pitchFamily="34" charset="0"/>
                <a:ea typeface="+mn-ea"/>
                <a:cs typeface="Helvetica" panose="020B0604020202020204" pitchFamily="34" charset="0"/>
              </a:rPr>
              <a:t>Blog</a:t>
            </a:r>
          </a:p>
        </p:txBody>
      </p:sp>
    </p:spTree>
    <p:extLst>
      <p:ext uri="{BB962C8B-B14F-4D97-AF65-F5344CB8AC3E}">
        <p14:creationId xmlns:p14="http://schemas.microsoft.com/office/powerpoint/2010/main" val="3750595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A2268-E4D6-9093-0834-D729491251A9}"/>
              </a:ext>
            </a:extLst>
          </p:cNvPr>
          <p:cNvSpPr>
            <a:spLocks noGrp="1"/>
          </p:cNvSpPr>
          <p:nvPr>
            <p:ph type="body" sz="quarter" idx="15"/>
          </p:nvPr>
        </p:nvSpPr>
        <p:spPr>
          <a:xfrm>
            <a:off x="228600" y="1219200"/>
            <a:ext cx="8458200" cy="4911060"/>
          </a:xfrm>
        </p:spPr>
        <p:txBody>
          <a:bodyPr/>
          <a:lstStyle/>
          <a:p>
            <a:r>
              <a:rPr lang="en-US" sz="1600" b="1" u="sng" dirty="0">
                <a:solidFill>
                  <a:schemeClr val="tx1"/>
                </a:solidFill>
                <a:latin typeface="Arial" panose="020B0604020202020204" pitchFamily="34" charset="0"/>
                <a:cs typeface="Arial" panose="020B0604020202020204" pitchFamily="34" charset="0"/>
              </a:rPr>
              <a:t>Updated Mandated Reporter Training Requirements:</a:t>
            </a:r>
          </a:p>
          <a:p>
            <a:endParaRPr lang="en-US" sz="1600" b="1" u="sng"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chemeClr val="tx1"/>
                </a:solidFill>
                <a:highlight>
                  <a:srgbClr val="00FFFF"/>
                </a:highlight>
                <a:latin typeface="Arial" panose="020B0604020202020204" pitchFamily="34" charset="0"/>
                <a:cs typeface="Arial" panose="020B0604020202020204" pitchFamily="34" charset="0"/>
              </a:rPr>
              <a:t>Chapter 56 of the Laws of 2021 amended Social Services Law § 413 to require additional training to include protocols to reduce implicit bias </a:t>
            </a:r>
            <a:r>
              <a:rPr lang="en-US" sz="1800" dirty="0">
                <a:solidFill>
                  <a:schemeClr val="tx1"/>
                </a:solidFill>
                <a:highlight>
                  <a:srgbClr val="FFFFFF"/>
                </a:highlight>
                <a:latin typeface="Arial" panose="020B0604020202020204" pitchFamily="34" charset="0"/>
                <a:cs typeface="Arial" panose="020B0604020202020204" pitchFamily="34" charset="0"/>
              </a:rPr>
              <a:t>in decision-making processes, strategies for identifying adverse childhood experiences, and guidelines to assist in recognizing signs of abuse or maltreatment. </a:t>
            </a:r>
          </a:p>
          <a:p>
            <a:pPr marL="0" indent="0"/>
            <a:endParaRPr lang="en-US" sz="1800" dirty="0">
              <a:solidFill>
                <a:schemeClr val="tx1"/>
              </a:solidFill>
              <a:highlight>
                <a:srgbClr val="FFFFFF"/>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u="sng" dirty="0">
                <a:solidFill>
                  <a:schemeClr val="tx1"/>
                </a:solidFill>
                <a:highlight>
                  <a:srgbClr val="FFFFFF"/>
                </a:highlight>
                <a:latin typeface="Arial" panose="020B0604020202020204" pitchFamily="34" charset="0"/>
                <a:cs typeface="Arial" panose="020B0604020202020204" pitchFamily="34" charset="0"/>
              </a:rPr>
              <a:t>This law requires that mandated reporters, including those who have previously undergone the current training, complete the updated training curriculum by April 1, 2025</a:t>
            </a:r>
          </a:p>
        </p:txBody>
      </p:sp>
      <p:sp>
        <p:nvSpPr>
          <p:cNvPr id="4" name="Text Placeholder 3">
            <a:extLst>
              <a:ext uri="{FF2B5EF4-FFF2-40B4-BE49-F238E27FC236}">
                <a16:creationId xmlns:a16="http://schemas.microsoft.com/office/drawing/2014/main" id="{776B2878-8663-602A-E070-F1AC8526BE57}"/>
              </a:ext>
            </a:extLst>
          </p:cNvPr>
          <p:cNvSpPr>
            <a:spLocks noGrp="1"/>
          </p:cNvSpPr>
          <p:nvPr>
            <p:ph type="body" sz="quarter" idx="12"/>
          </p:nvPr>
        </p:nvSpPr>
        <p:spPr>
          <a:xfrm>
            <a:off x="5105400" y="464955"/>
            <a:ext cx="3581400" cy="381684"/>
          </a:xfrm>
        </p:spPr>
        <p:txBody>
          <a:bodyPr/>
          <a:lstStyle/>
          <a:p>
            <a:r>
              <a:rPr lang="en-US" sz="1600" dirty="0"/>
              <a:t>MANDATED REPORTER update April 2025</a:t>
            </a:r>
            <a:br>
              <a:rPr lang="en-US" sz="1600" dirty="0"/>
            </a:br>
            <a:r>
              <a:rPr lang="en-US" sz="1600" dirty="0"/>
              <a:t/>
            </a:r>
            <a:br>
              <a:rPr lang="en-US" sz="1600" dirty="0"/>
            </a:br>
            <a:endParaRPr lang="en-US" sz="1600" dirty="0"/>
          </a:p>
        </p:txBody>
      </p:sp>
    </p:spTree>
    <p:extLst>
      <p:ext uri="{BB962C8B-B14F-4D97-AF65-F5344CB8AC3E}">
        <p14:creationId xmlns:p14="http://schemas.microsoft.com/office/powerpoint/2010/main" val="3237631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033554-4EEB-48A8-AF48-E8413C214C18}"/>
              </a:ext>
            </a:extLst>
          </p:cNvPr>
          <p:cNvSpPr>
            <a:spLocks noGrp="1"/>
          </p:cNvSpPr>
          <p:nvPr>
            <p:ph type="body" sz="quarter" idx="12"/>
          </p:nvPr>
        </p:nvSpPr>
        <p:spPr>
          <a:xfrm>
            <a:off x="5257800" y="475224"/>
            <a:ext cx="3733800" cy="381684"/>
          </a:xfrm>
        </p:spPr>
        <p:txBody>
          <a:bodyPr/>
          <a:lstStyle/>
          <a:p>
            <a:r>
              <a:rPr lang="en-US" dirty="0"/>
              <a:t>Support before you report Initiative </a:t>
            </a:r>
          </a:p>
        </p:txBody>
      </p:sp>
      <p:pic>
        <p:nvPicPr>
          <p:cNvPr id="2050" name="Picture 2" descr="https://imprintnews.org/wp-content/uploads/2023/09/JMACForFamilies2-1024x768.jpeg">
            <a:extLst>
              <a:ext uri="{FF2B5EF4-FFF2-40B4-BE49-F238E27FC236}">
                <a16:creationId xmlns:a16="http://schemas.microsoft.com/office/drawing/2014/main" id="{9F763150-A042-4080-8260-EB89EB2EC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295400"/>
            <a:ext cx="7239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4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E67F2-8ABA-70DB-880D-0EE10DDFF02F}"/>
              </a:ext>
            </a:extLst>
          </p:cNvPr>
          <p:cNvSpPr>
            <a:spLocks noGrp="1"/>
          </p:cNvSpPr>
          <p:nvPr>
            <p:ph type="body" sz="quarter" idx="15"/>
          </p:nvPr>
        </p:nvSpPr>
        <p:spPr>
          <a:xfrm>
            <a:off x="152400" y="1219200"/>
            <a:ext cx="8229600" cy="4911060"/>
          </a:xfrm>
        </p:spPr>
        <p:txBody>
          <a:bodyPr/>
          <a:lstStyle/>
          <a:p>
            <a:pPr>
              <a:spcAft>
                <a:spcPts val="800"/>
              </a:spcAft>
            </a:pPr>
            <a:r>
              <a:rPr lang="en-US" sz="2000" b="1" u="sng" dirty="0">
                <a:solidFill>
                  <a:schemeClr val="tx1"/>
                </a:solidFill>
                <a:latin typeface="Arial" panose="020B0604020202020204" pitchFamily="34" charset="0"/>
                <a:cs typeface="Arial" panose="020B0604020202020204" pitchFamily="34" charset="0"/>
              </a:rPr>
              <a:t>How can we offer support to our patients and families? </a:t>
            </a:r>
          </a:p>
          <a:p>
            <a:pPr marL="339725" indent="-165100">
              <a:spcBef>
                <a:spcPts val="0"/>
              </a:spcBef>
              <a:spcAft>
                <a:spcPts val="8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39725" indent="-165100">
              <a:spcBef>
                <a:spcPts val="0"/>
              </a:spcBef>
              <a:spcAft>
                <a:spcPts val="8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Assessment of Social Determinants of Health (SDOH)</a:t>
            </a:r>
          </a:p>
          <a:p>
            <a:pPr marL="339725" indent="-165100">
              <a:spcBef>
                <a:spcPts val="0"/>
              </a:spcBef>
              <a:spcAft>
                <a:spcPts val="8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Referrals and Resources</a:t>
            </a:r>
          </a:p>
          <a:p>
            <a:pPr marL="339725" indent="-165100">
              <a:spcBef>
                <a:spcPts val="0"/>
              </a:spcBef>
              <a:spcAft>
                <a:spcPts val="8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Collaboration with agencies focusing on prevention</a:t>
            </a:r>
          </a:p>
          <a:p>
            <a:pPr marL="339725" indent="-165100">
              <a:spcBef>
                <a:spcPts val="0"/>
              </a:spcBef>
              <a:spcAft>
                <a:spcPts val="8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Evolving community partnerships </a:t>
            </a:r>
          </a:p>
        </p:txBody>
      </p:sp>
      <p:sp>
        <p:nvSpPr>
          <p:cNvPr id="4" name="Text Placeholder 3">
            <a:extLst>
              <a:ext uri="{FF2B5EF4-FFF2-40B4-BE49-F238E27FC236}">
                <a16:creationId xmlns:a16="http://schemas.microsoft.com/office/drawing/2014/main" id="{B1BF5DB0-8948-DF60-0DE0-E167ECC416A1}"/>
              </a:ext>
            </a:extLst>
          </p:cNvPr>
          <p:cNvSpPr>
            <a:spLocks noGrp="1"/>
          </p:cNvSpPr>
          <p:nvPr>
            <p:ph type="body" sz="quarter" idx="12"/>
          </p:nvPr>
        </p:nvSpPr>
        <p:spPr>
          <a:xfrm>
            <a:off x="5562600" y="533400"/>
            <a:ext cx="3417130" cy="381684"/>
          </a:xfrm>
        </p:spPr>
        <p:txBody>
          <a:bodyPr/>
          <a:lstStyle/>
          <a:p>
            <a:r>
              <a:rPr lang="en-US" dirty="0"/>
              <a:t>SUPPORT BEFORE Your REPORT </a:t>
            </a:r>
          </a:p>
        </p:txBody>
      </p:sp>
    </p:spTree>
    <p:extLst>
      <p:ext uri="{BB962C8B-B14F-4D97-AF65-F5344CB8AC3E}">
        <p14:creationId xmlns:p14="http://schemas.microsoft.com/office/powerpoint/2010/main" val="3429461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0" y="1200354"/>
            <a:ext cx="5486400" cy="802207"/>
          </a:xfrm>
          <a:prstGeom prst="rect">
            <a:avLst/>
          </a:prstGeom>
          <a:noFill/>
        </p:spPr>
        <p:txBody>
          <a:bodyPr wrap="square" rtlCol="0">
            <a:spAutoFit/>
          </a:bodyPr>
          <a:lstStyle/>
          <a:p>
            <a:pPr algn="ctr"/>
            <a:r>
              <a:rPr lang="en-US" b="1" dirty="0">
                <a:solidFill>
                  <a:srgbClr val="C00000"/>
                </a:solidFill>
              </a:rPr>
              <a:t>Social Determinants of Health Workflow </a:t>
            </a:r>
          </a:p>
          <a:p>
            <a:pPr algn="ctr"/>
            <a:r>
              <a:rPr lang="en-US" sz="2813" dirty="0">
                <a:solidFill>
                  <a:srgbClr val="C00000"/>
                </a:solidFill>
              </a:rPr>
              <a:t> </a:t>
            </a:r>
          </a:p>
        </p:txBody>
      </p:sp>
      <p:sp>
        <p:nvSpPr>
          <p:cNvPr id="19" name="Footer Placeholder 2">
            <a:extLst>
              <a:ext uri="{FF2B5EF4-FFF2-40B4-BE49-F238E27FC236}">
                <a16:creationId xmlns:a16="http://schemas.microsoft.com/office/drawing/2014/main" id="{54A27AD2-3706-4272-8703-9BFCF2FC4A50}"/>
              </a:ext>
            </a:extLst>
          </p:cNvPr>
          <p:cNvSpPr>
            <a:spLocks noGrp="1"/>
          </p:cNvSpPr>
          <p:nvPr>
            <p:ph type="ftr" sz="quarter" idx="23"/>
          </p:nvPr>
        </p:nvSpPr>
        <p:spPr>
          <a:xfrm>
            <a:off x="4953000" y="4563452"/>
            <a:ext cx="2705100" cy="638250"/>
          </a:xfrm>
        </p:spPr>
        <p:txBody>
          <a:bodyPr/>
          <a:lstStyle/>
          <a:p>
            <a:r>
              <a:rPr lang="en-US" dirty="0"/>
              <a:t>Inpatient SDOH Workflow</a:t>
            </a:r>
          </a:p>
        </p:txBody>
      </p:sp>
      <p:grpSp>
        <p:nvGrpSpPr>
          <p:cNvPr id="2" name="Group 1">
            <a:extLst>
              <a:ext uri="{FF2B5EF4-FFF2-40B4-BE49-F238E27FC236}">
                <a16:creationId xmlns:a16="http://schemas.microsoft.com/office/drawing/2014/main" id="{7397770E-752A-652F-0D70-4E1AF5466799}"/>
              </a:ext>
            </a:extLst>
          </p:cNvPr>
          <p:cNvGrpSpPr/>
          <p:nvPr/>
        </p:nvGrpSpPr>
        <p:grpSpPr>
          <a:xfrm>
            <a:off x="762000" y="1886154"/>
            <a:ext cx="4027822" cy="4057446"/>
            <a:chOff x="762000" y="2133600"/>
            <a:chExt cx="4027822" cy="4057446"/>
          </a:xfrm>
        </p:grpSpPr>
        <p:pic>
          <p:nvPicPr>
            <p:cNvPr id="3075"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133600"/>
              <a:ext cx="4027822" cy="40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905000" y="3054517"/>
              <a:ext cx="2452848" cy="300082"/>
            </a:xfrm>
            <a:prstGeom prst="rect">
              <a:avLst/>
            </a:prstGeom>
            <a:noFill/>
            <a:ln w="28575">
              <a:solidFill>
                <a:srgbClr val="C00000"/>
              </a:solidFill>
            </a:ln>
          </p:spPr>
          <p:txBody>
            <a:bodyPr wrap="square" rtlCol="0">
              <a:spAutoFit/>
            </a:bodyPr>
            <a:lstStyle/>
            <a:p>
              <a:endParaRPr lang="en-US" sz="1350" dirty="0"/>
            </a:p>
          </p:txBody>
        </p:sp>
      </p:grpSp>
      <p:sp>
        <p:nvSpPr>
          <p:cNvPr id="7" name="TextBox 6">
            <a:extLst>
              <a:ext uri="{FF2B5EF4-FFF2-40B4-BE49-F238E27FC236}">
                <a16:creationId xmlns:a16="http://schemas.microsoft.com/office/drawing/2014/main" id="{9EFD35B0-DBAB-4F89-8DFE-A4B13C64E2C6}"/>
              </a:ext>
            </a:extLst>
          </p:cNvPr>
          <p:cNvSpPr txBox="1"/>
          <p:nvPr/>
        </p:nvSpPr>
        <p:spPr>
          <a:xfrm>
            <a:off x="6550098" y="457200"/>
            <a:ext cx="2216004" cy="323165"/>
          </a:xfrm>
          <a:prstGeom prst="rect">
            <a:avLst/>
          </a:prstGeom>
          <a:noFill/>
        </p:spPr>
        <p:txBody>
          <a:bodyPr wrap="square" rtlCol="0">
            <a:spAutoFit/>
          </a:bodyPr>
          <a:lstStyle/>
          <a:p>
            <a:pPr marL="342900" indent="-342900" algn="r" defTabSz="457200" eaLnBrk="0" hangingPunct="0">
              <a:spcBef>
                <a:spcPct val="20000"/>
              </a:spcBef>
            </a:pPr>
            <a:r>
              <a:rPr lang="en-US" sz="1500" cap="all" dirty="0">
                <a:latin typeface="Helvetica"/>
                <a:ea typeface="ＭＳ Ｐゴシック" pitchFamily="-112" charset="-128"/>
                <a:cs typeface="Helvetica"/>
              </a:rPr>
              <a:t>Nursing</a:t>
            </a:r>
          </a:p>
        </p:txBody>
      </p:sp>
      <p:sp>
        <p:nvSpPr>
          <p:cNvPr id="8" name="TextBox 7"/>
          <p:cNvSpPr txBox="1"/>
          <p:nvPr/>
        </p:nvSpPr>
        <p:spPr>
          <a:xfrm>
            <a:off x="4495800" y="2286000"/>
            <a:ext cx="4114800" cy="1869743"/>
          </a:xfrm>
          <a:prstGeom prst="rect">
            <a:avLst/>
          </a:prstGeom>
          <a:noFill/>
        </p:spPr>
        <p:txBody>
          <a:bodyPr wrap="square" rtlCol="0">
            <a:spAutoFit/>
          </a:bodyPr>
          <a:lstStyle/>
          <a:p>
            <a:pPr lvl="0" algn="ctr"/>
            <a:r>
              <a:rPr lang="en-US" sz="1350" dirty="0"/>
              <a:t>Any  “yes” response  or </a:t>
            </a:r>
          </a:p>
          <a:p>
            <a:pPr lvl="0" algn="ctr"/>
            <a:r>
              <a:rPr lang="en-US" sz="1350" dirty="0"/>
              <a:t>response other than “No” </a:t>
            </a:r>
          </a:p>
          <a:p>
            <a:pPr lvl="0" algn="ctr"/>
            <a:r>
              <a:rPr lang="en-US" sz="1350" dirty="0"/>
              <a:t>will fire consult to social work or </a:t>
            </a:r>
          </a:p>
          <a:p>
            <a:pPr lvl="0" algn="ctr"/>
            <a:r>
              <a:rPr lang="en-US" sz="1350" dirty="0"/>
              <a:t>care manager for follow-up</a:t>
            </a:r>
          </a:p>
          <a:p>
            <a:pPr lvl="0" algn="ctr"/>
            <a:r>
              <a:rPr lang="en-US" sz="1050" dirty="0">
                <a:solidFill>
                  <a:srgbClr val="0070C0"/>
                </a:solidFill>
              </a:rPr>
              <a:t> (as indicated in blue reference text)</a:t>
            </a:r>
          </a:p>
          <a:p>
            <a:pPr lvl="0" algn="ctr"/>
            <a:endParaRPr lang="en-US" sz="1050" dirty="0">
              <a:solidFill>
                <a:prstClr val="white"/>
              </a:solidFill>
            </a:endParaRPr>
          </a:p>
          <a:p>
            <a:pPr lvl="0" algn="ctr"/>
            <a:r>
              <a:rPr lang="en-US" sz="1350" i="1" dirty="0">
                <a:solidFill>
                  <a:srgbClr val="C00000"/>
                </a:solidFill>
              </a:rPr>
              <a:t>If you suspect any concerns of Human trafficking, Domestic Abuse or any other safety concern notify the provider</a:t>
            </a:r>
          </a:p>
        </p:txBody>
      </p:sp>
    </p:spTree>
    <p:extLst>
      <p:ext uri="{BB962C8B-B14F-4D97-AF65-F5344CB8AC3E}">
        <p14:creationId xmlns:p14="http://schemas.microsoft.com/office/powerpoint/2010/main" val="2531782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0FC8E-4CA0-4D7C-97FB-9CABF172B428}"/>
              </a:ext>
            </a:extLst>
          </p:cNvPr>
          <p:cNvSpPr>
            <a:spLocks noGrp="1"/>
          </p:cNvSpPr>
          <p:nvPr>
            <p:ph type="title"/>
          </p:nvPr>
        </p:nvSpPr>
        <p:spPr/>
        <p:txBody>
          <a:bodyPr>
            <a:normAutofit fontScale="90000"/>
          </a:bodyPr>
          <a:lstStyle/>
          <a:p>
            <a:r>
              <a:rPr lang="en-US" dirty="0"/>
              <a:t/>
            </a:r>
            <a:br>
              <a:rPr lang="en-US" dirty="0"/>
            </a:br>
            <a:r>
              <a:rPr lang="en-US" dirty="0"/>
              <a:t/>
            </a:r>
            <a:br>
              <a:rPr lang="en-US" dirty="0"/>
            </a:br>
            <a:endParaRPr lang="en-US" dirty="0"/>
          </a:p>
        </p:txBody>
      </p:sp>
      <p:sp>
        <p:nvSpPr>
          <p:cNvPr id="8" name="TextBox 7">
            <a:extLst>
              <a:ext uri="{FF2B5EF4-FFF2-40B4-BE49-F238E27FC236}">
                <a16:creationId xmlns:a16="http://schemas.microsoft.com/office/drawing/2014/main" id="{2B3675A0-62EC-413A-B153-0B60B1E76FBA}"/>
              </a:ext>
            </a:extLst>
          </p:cNvPr>
          <p:cNvSpPr txBox="1"/>
          <p:nvPr/>
        </p:nvSpPr>
        <p:spPr>
          <a:xfrm>
            <a:off x="5029200" y="381000"/>
            <a:ext cx="4009151" cy="600164"/>
          </a:xfrm>
          <a:prstGeom prst="rect">
            <a:avLst/>
          </a:prstGeom>
          <a:noFill/>
        </p:spPr>
        <p:txBody>
          <a:bodyPr wrap="square" rtlCol="0">
            <a:spAutoFit/>
          </a:bodyPr>
          <a:lstStyle/>
          <a:p>
            <a:pPr marL="342900" indent="-342900" algn="r" defTabSz="457200" eaLnBrk="0" hangingPunct="0">
              <a:spcBef>
                <a:spcPct val="20000"/>
              </a:spcBef>
            </a:pPr>
            <a:r>
              <a:rPr lang="en-US" sz="1500" cap="all" dirty="0">
                <a:latin typeface="Helvetica"/>
                <a:ea typeface="ＭＳ Ｐゴシック" pitchFamily="-112" charset="-128"/>
                <a:cs typeface="Helvetica"/>
              </a:rPr>
              <a:t>Care Management</a:t>
            </a:r>
          </a:p>
          <a:p>
            <a:pPr marL="342900" indent="-342900" algn="r" defTabSz="457200" eaLnBrk="0" hangingPunct="0">
              <a:spcBef>
                <a:spcPct val="20000"/>
              </a:spcBef>
            </a:pPr>
            <a:r>
              <a:rPr lang="en-US" sz="1500" cap="all" dirty="0">
                <a:latin typeface="Helvetica"/>
                <a:ea typeface="ＭＳ Ｐゴシック" pitchFamily="-112" charset="-128"/>
                <a:cs typeface="Helvetica"/>
              </a:rPr>
              <a:t>ED – CM SDOH Response Consult</a:t>
            </a:r>
          </a:p>
        </p:txBody>
      </p:sp>
      <p:pic>
        <p:nvPicPr>
          <p:cNvPr id="2" name="Picture 1">
            <a:extLst>
              <a:ext uri="{FF2B5EF4-FFF2-40B4-BE49-F238E27FC236}">
                <a16:creationId xmlns:a16="http://schemas.microsoft.com/office/drawing/2014/main" id="{92980316-57D0-42D9-B6A6-E8D23687E88C}"/>
              </a:ext>
            </a:extLst>
          </p:cNvPr>
          <p:cNvPicPr>
            <a:picLocks noChangeAspect="1"/>
          </p:cNvPicPr>
          <p:nvPr/>
        </p:nvPicPr>
        <p:blipFill>
          <a:blip r:embed="rId2"/>
          <a:stretch>
            <a:fillRect/>
          </a:stretch>
        </p:blipFill>
        <p:spPr>
          <a:xfrm>
            <a:off x="228600" y="1752600"/>
            <a:ext cx="7853976" cy="3429000"/>
          </a:xfrm>
          <a:prstGeom prst="rect">
            <a:avLst/>
          </a:prstGeom>
        </p:spPr>
      </p:pic>
      <p:pic>
        <p:nvPicPr>
          <p:cNvPr id="4" name="Picture 3">
            <a:extLst>
              <a:ext uri="{FF2B5EF4-FFF2-40B4-BE49-F238E27FC236}">
                <a16:creationId xmlns:a16="http://schemas.microsoft.com/office/drawing/2014/main" id="{E88902F3-A339-4981-BAFA-55B313AC95A0}"/>
              </a:ext>
            </a:extLst>
          </p:cNvPr>
          <p:cNvPicPr>
            <a:picLocks noChangeAspect="1"/>
          </p:cNvPicPr>
          <p:nvPr/>
        </p:nvPicPr>
        <p:blipFill>
          <a:blip r:embed="rId3"/>
          <a:stretch>
            <a:fillRect/>
          </a:stretch>
        </p:blipFill>
        <p:spPr>
          <a:xfrm>
            <a:off x="237354" y="1326709"/>
            <a:ext cx="4279106" cy="350044"/>
          </a:xfrm>
          <a:prstGeom prst="rect">
            <a:avLst/>
          </a:prstGeom>
        </p:spPr>
      </p:pic>
    </p:spTree>
    <p:extLst>
      <p:ext uri="{BB962C8B-B14F-4D97-AF65-F5344CB8AC3E}">
        <p14:creationId xmlns:p14="http://schemas.microsoft.com/office/powerpoint/2010/main" val="357752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81315C-B7F4-E10E-8C5C-D97E14691353}"/>
              </a:ext>
            </a:extLst>
          </p:cNvPr>
          <p:cNvSpPr>
            <a:spLocks noGrp="1"/>
          </p:cNvSpPr>
          <p:nvPr>
            <p:ph type="body" sz="quarter" idx="12"/>
          </p:nvPr>
        </p:nvSpPr>
        <p:spPr>
          <a:xfrm>
            <a:off x="5067300" y="457200"/>
            <a:ext cx="3886200" cy="381684"/>
          </a:xfrm>
        </p:spPr>
        <p:txBody>
          <a:bodyPr/>
          <a:lstStyle/>
          <a:p>
            <a:r>
              <a:rPr lang="en-US" sz="1600" dirty="0">
                <a:latin typeface="Arial" panose="020B0604020202020204" pitchFamily="34" charset="0"/>
                <a:cs typeface="Arial" panose="020B0604020202020204" pitchFamily="34" charset="0"/>
              </a:rPr>
              <a:t>EMPIRE STATE BUILIDNG Blue for Child Abuse prevention month</a:t>
            </a:r>
          </a:p>
        </p:txBody>
      </p:sp>
      <p:pic>
        <p:nvPicPr>
          <p:cNvPr id="2050" name="Picture 2" descr="No photo description available.">
            <a:extLst>
              <a:ext uri="{FF2B5EF4-FFF2-40B4-BE49-F238E27FC236}">
                <a16:creationId xmlns:a16="http://schemas.microsoft.com/office/drawing/2014/main" id="{073E02ED-4F51-EC8D-904A-8642E14DF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181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73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0FC8E-4CA0-4D7C-97FB-9CABF172B428}"/>
              </a:ext>
            </a:extLst>
          </p:cNvPr>
          <p:cNvSpPr>
            <a:spLocks noGrp="1"/>
          </p:cNvSpPr>
          <p:nvPr>
            <p:ph type="title"/>
          </p:nvPr>
        </p:nvSpPr>
        <p:spPr/>
        <p:txBody>
          <a:bodyPr>
            <a:normAutofit fontScale="90000"/>
          </a:bodyPr>
          <a:lstStyle/>
          <a:p>
            <a:r>
              <a:rPr lang="en-US" dirty="0"/>
              <a:t/>
            </a:r>
            <a:br>
              <a:rPr lang="en-US" dirty="0"/>
            </a:br>
            <a:r>
              <a:rPr lang="en-US" dirty="0"/>
              <a:t/>
            </a:r>
            <a:br>
              <a:rPr lang="en-US" dirty="0"/>
            </a:br>
            <a:endParaRPr lang="en-US" dirty="0"/>
          </a:p>
        </p:txBody>
      </p:sp>
      <p:pic>
        <p:nvPicPr>
          <p:cNvPr id="4" name="Picture 3">
            <a:extLst>
              <a:ext uri="{FF2B5EF4-FFF2-40B4-BE49-F238E27FC236}">
                <a16:creationId xmlns:a16="http://schemas.microsoft.com/office/drawing/2014/main" id="{E75F5226-6A3F-43F6-992F-761560E33CA1}"/>
              </a:ext>
            </a:extLst>
          </p:cNvPr>
          <p:cNvPicPr>
            <a:picLocks noChangeAspect="1"/>
          </p:cNvPicPr>
          <p:nvPr/>
        </p:nvPicPr>
        <p:blipFill>
          <a:blip r:embed="rId2"/>
          <a:stretch>
            <a:fillRect/>
          </a:stretch>
        </p:blipFill>
        <p:spPr>
          <a:xfrm>
            <a:off x="381000" y="1298071"/>
            <a:ext cx="2093119" cy="300038"/>
          </a:xfrm>
          <a:prstGeom prst="rect">
            <a:avLst/>
          </a:prstGeom>
        </p:spPr>
      </p:pic>
      <p:pic>
        <p:nvPicPr>
          <p:cNvPr id="5" name="Picture 4">
            <a:extLst>
              <a:ext uri="{FF2B5EF4-FFF2-40B4-BE49-F238E27FC236}">
                <a16:creationId xmlns:a16="http://schemas.microsoft.com/office/drawing/2014/main" id="{A1D85C7D-D89A-4B27-9CA1-30817A23FEB9}"/>
              </a:ext>
            </a:extLst>
          </p:cNvPr>
          <p:cNvPicPr>
            <a:picLocks noChangeAspect="1"/>
          </p:cNvPicPr>
          <p:nvPr/>
        </p:nvPicPr>
        <p:blipFill>
          <a:blip r:embed="rId3"/>
          <a:stretch>
            <a:fillRect/>
          </a:stretch>
        </p:blipFill>
        <p:spPr>
          <a:xfrm>
            <a:off x="381000" y="1752600"/>
            <a:ext cx="7010400" cy="4168346"/>
          </a:xfrm>
          <a:prstGeom prst="rect">
            <a:avLst/>
          </a:prstGeom>
        </p:spPr>
      </p:pic>
      <p:sp>
        <p:nvSpPr>
          <p:cNvPr id="8" name="TextBox 7">
            <a:extLst>
              <a:ext uri="{FF2B5EF4-FFF2-40B4-BE49-F238E27FC236}">
                <a16:creationId xmlns:a16="http://schemas.microsoft.com/office/drawing/2014/main" id="{279ED327-099C-44BA-89B2-8919944C2C3D}"/>
              </a:ext>
            </a:extLst>
          </p:cNvPr>
          <p:cNvSpPr txBox="1"/>
          <p:nvPr/>
        </p:nvSpPr>
        <p:spPr>
          <a:xfrm>
            <a:off x="4419601" y="457200"/>
            <a:ext cx="4580312" cy="600164"/>
          </a:xfrm>
          <a:prstGeom prst="rect">
            <a:avLst/>
          </a:prstGeom>
          <a:noFill/>
        </p:spPr>
        <p:txBody>
          <a:bodyPr wrap="square" rtlCol="0">
            <a:spAutoFit/>
          </a:bodyPr>
          <a:lstStyle/>
          <a:p>
            <a:pPr marL="342900" indent="-342900" algn="r" defTabSz="457200" eaLnBrk="0" hangingPunct="0">
              <a:spcBef>
                <a:spcPct val="20000"/>
              </a:spcBef>
            </a:pPr>
            <a:r>
              <a:rPr lang="en-US" sz="1500" cap="all" dirty="0">
                <a:latin typeface="Helvetica"/>
                <a:ea typeface="ＭＳ Ｐゴシック" pitchFamily="-112" charset="-128"/>
                <a:cs typeface="Helvetica"/>
              </a:rPr>
              <a:t>Care Management</a:t>
            </a:r>
          </a:p>
          <a:p>
            <a:pPr marL="342900" indent="-342900" algn="r" defTabSz="457200" eaLnBrk="0" hangingPunct="0">
              <a:spcBef>
                <a:spcPct val="20000"/>
              </a:spcBef>
            </a:pPr>
            <a:r>
              <a:rPr lang="en-US" sz="1500" cap="all" dirty="0">
                <a:latin typeface="Helvetica"/>
                <a:ea typeface="ＭＳ Ｐゴシック" pitchFamily="-112" charset="-128"/>
                <a:cs typeface="Helvetica"/>
              </a:rPr>
              <a:t>Inpatient – CM SDOH Response Consult</a:t>
            </a:r>
          </a:p>
        </p:txBody>
      </p:sp>
      <p:sp>
        <p:nvSpPr>
          <p:cNvPr id="9" name="TextBox 8">
            <a:extLst>
              <a:ext uri="{FF2B5EF4-FFF2-40B4-BE49-F238E27FC236}">
                <a16:creationId xmlns:a16="http://schemas.microsoft.com/office/drawing/2014/main" id="{29179B91-FB42-4311-9E1E-4A3C54DCFB2F}"/>
              </a:ext>
            </a:extLst>
          </p:cNvPr>
          <p:cNvSpPr txBox="1"/>
          <p:nvPr/>
        </p:nvSpPr>
        <p:spPr>
          <a:xfrm>
            <a:off x="5410200" y="4114800"/>
            <a:ext cx="3352800" cy="715581"/>
          </a:xfrm>
          <a:prstGeom prst="rect">
            <a:avLst/>
          </a:prstGeom>
          <a:noFill/>
        </p:spPr>
        <p:txBody>
          <a:bodyPr wrap="square" rtlCol="0">
            <a:spAutoFit/>
          </a:bodyPr>
          <a:lstStyle/>
          <a:p>
            <a:pPr defTabSz="342900"/>
            <a:r>
              <a:rPr lang="en-US" sz="1350" b="1" dirty="0">
                <a:solidFill>
                  <a:srgbClr val="FF0000"/>
                </a:solidFill>
                <a:ea typeface="ＭＳ Ｐゴシック" charset="0"/>
              </a:rPr>
              <a:t>Reminder – review the chart, including ED/OB Triage and/or SDOH Screening Form, prior to completing your note</a:t>
            </a:r>
          </a:p>
        </p:txBody>
      </p:sp>
    </p:spTree>
    <p:extLst>
      <p:ext uri="{BB962C8B-B14F-4D97-AF65-F5344CB8AC3E}">
        <p14:creationId xmlns:p14="http://schemas.microsoft.com/office/powerpoint/2010/main" val="2879796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28121-32EA-4F2B-AFC7-11B4821D663B}"/>
              </a:ext>
            </a:extLst>
          </p:cNvPr>
          <p:cNvPicPr>
            <a:picLocks noChangeAspect="1"/>
          </p:cNvPicPr>
          <p:nvPr/>
        </p:nvPicPr>
        <p:blipFill>
          <a:blip r:embed="rId2"/>
          <a:stretch>
            <a:fillRect/>
          </a:stretch>
        </p:blipFill>
        <p:spPr>
          <a:xfrm>
            <a:off x="2605891" y="1143117"/>
            <a:ext cx="3898811" cy="5105284"/>
          </a:xfrm>
          <a:prstGeom prst="rect">
            <a:avLst/>
          </a:prstGeom>
        </p:spPr>
      </p:pic>
      <p:sp>
        <p:nvSpPr>
          <p:cNvPr id="2" name="TextBox 1">
            <a:extLst>
              <a:ext uri="{FF2B5EF4-FFF2-40B4-BE49-F238E27FC236}">
                <a16:creationId xmlns:a16="http://schemas.microsoft.com/office/drawing/2014/main" id="{AE808DBC-5443-88CB-C2B8-F4005452C1A8}"/>
              </a:ext>
            </a:extLst>
          </p:cNvPr>
          <p:cNvSpPr txBox="1"/>
          <p:nvPr/>
        </p:nvSpPr>
        <p:spPr>
          <a:xfrm>
            <a:off x="6172200" y="381000"/>
            <a:ext cx="2819399" cy="553998"/>
          </a:xfrm>
          <a:prstGeom prst="rect">
            <a:avLst/>
          </a:prstGeom>
          <a:noFill/>
        </p:spPr>
        <p:txBody>
          <a:bodyPr wrap="square" rtlCol="0">
            <a:spAutoFit/>
          </a:bodyPr>
          <a:lstStyle/>
          <a:p>
            <a:pPr marL="342900" indent="-342900" algn="r" defTabSz="457200" eaLnBrk="0" hangingPunct="0">
              <a:spcBef>
                <a:spcPct val="20000"/>
              </a:spcBef>
            </a:pPr>
            <a:r>
              <a:rPr lang="en-US" sz="1500" cap="all" dirty="0">
                <a:latin typeface="Helvetica"/>
                <a:ea typeface="ＭＳ Ｐゴシック" pitchFamily="-112" charset="-128"/>
                <a:cs typeface="Helvetica"/>
              </a:rPr>
              <a:t>Mother/Baby/Peds Resources</a:t>
            </a:r>
          </a:p>
        </p:txBody>
      </p:sp>
    </p:spTree>
    <p:extLst>
      <p:ext uri="{BB962C8B-B14F-4D97-AF65-F5344CB8AC3E}">
        <p14:creationId xmlns:p14="http://schemas.microsoft.com/office/powerpoint/2010/main" val="3508909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11997-54BA-4DD4-B4A6-0E9937D80220}"/>
              </a:ext>
            </a:extLst>
          </p:cNvPr>
          <p:cNvPicPr>
            <a:picLocks noChangeAspect="1"/>
          </p:cNvPicPr>
          <p:nvPr/>
        </p:nvPicPr>
        <p:blipFill>
          <a:blip r:embed="rId2"/>
          <a:stretch>
            <a:fillRect/>
          </a:stretch>
        </p:blipFill>
        <p:spPr>
          <a:xfrm>
            <a:off x="1752600" y="1196584"/>
            <a:ext cx="5334000" cy="4979906"/>
          </a:xfrm>
          <a:prstGeom prst="rect">
            <a:avLst/>
          </a:prstGeom>
        </p:spPr>
      </p:pic>
      <p:sp>
        <p:nvSpPr>
          <p:cNvPr id="5" name="Rectangle 4">
            <a:extLst>
              <a:ext uri="{FF2B5EF4-FFF2-40B4-BE49-F238E27FC236}">
                <a16:creationId xmlns:a16="http://schemas.microsoft.com/office/drawing/2014/main" id="{290CF380-862C-451C-92DD-F7BE191B324F}"/>
              </a:ext>
            </a:extLst>
          </p:cNvPr>
          <p:cNvSpPr/>
          <p:nvPr/>
        </p:nvSpPr>
        <p:spPr>
          <a:xfrm>
            <a:off x="5105400" y="457200"/>
            <a:ext cx="3886200" cy="323165"/>
          </a:xfrm>
          <a:prstGeom prst="rect">
            <a:avLst/>
          </a:prstGeom>
        </p:spPr>
        <p:txBody>
          <a:bodyPr wrap="square">
            <a:spAutoFit/>
          </a:bodyPr>
          <a:lstStyle/>
          <a:p>
            <a:pPr marL="342900" indent="-342900" algn="r" defTabSz="457200" eaLnBrk="0" hangingPunct="0">
              <a:spcBef>
                <a:spcPct val="20000"/>
              </a:spcBef>
            </a:pPr>
            <a:r>
              <a:rPr lang="en-US" sz="1500" cap="all" dirty="0">
                <a:latin typeface="Helvetica"/>
                <a:ea typeface="ＭＳ Ｐゴシック" pitchFamily="-112" charset="-128"/>
                <a:cs typeface="Helvetica"/>
              </a:rPr>
              <a:t>SDOH Resources</a:t>
            </a:r>
          </a:p>
        </p:txBody>
      </p:sp>
    </p:spTree>
    <p:extLst>
      <p:ext uri="{BB962C8B-B14F-4D97-AF65-F5344CB8AC3E}">
        <p14:creationId xmlns:p14="http://schemas.microsoft.com/office/powerpoint/2010/main" val="110077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C0A241-26F9-4F6B-8A7B-198EA25BA76B}"/>
              </a:ext>
            </a:extLst>
          </p:cNvPr>
          <p:cNvPicPr>
            <a:picLocks noChangeAspect="1"/>
          </p:cNvPicPr>
          <p:nvPr/>
        </p:nvPicPr>
        <p:blipFill>
          <a:blip r:embed="rId2"/>
          <a:stretch>
            <a:fillRect/>
          </a:stretch>
        </p:blipFill>
        <p:spPr>
          <a:xfrm>
            <a:off x="391026" y="2009133"/>
            <a:ext cx="8361947" cy="2495620"/>
          </a:xfrm>
          <a:prstGeom prst="rect">
            <a:avLst/>
          </a:prstGeom>
        </p:spPr>
      </p:pic>
      <p:sp>
        <p:nvSpPr>
          <p:cNvPr id="2" name="TextBox 1">
            <a:extLst>
              <a:ext uri="{FF2B5EF4-FFF2-40B4-BE49-F238E27FC236}">
                <a16:creationId xmlns:a16="http://schemas.microsoft.com/office/drawing/2014/main" id="{C1D69FF7-1186-A1F8-BEB7-C9A95FDA8F3E}"/>
              </a:ext>
            </a:extLst>
          </p:cNvPr>
          <p:cNvSpPr txBox="1"/>
          <p:nvPr/>
        </p:nvSpPr>
        <p:spPr>
          <a:xfrm>
            <a:off x="5410200" y="533400"/>
            <a:ext cx="2971800" cy="323165"/>
          </a:xfrm>
          <a:prstGeom prst="rect">
            <a:avLst/>
          </a:prstGeom>
          <a:noFill/>
        </p:spPr>
        <p:txBody>
          <a:bodyPr wrap="square" rtlCol="0">
            <a:spAutoFit/>
          </a:bodyPr>
          <a:lstStyle/>
          <a:p>
            <a:pPr marL="342900" indent="-342900" algn="r" defTabSz="457200" eaLnBrk="0" hangingPunct="0">
              <a:spcBef>
                <a:spcPct val="20000"/>
              </a:spcBef>
            </a:pPr>
            <a:r>
              <a:rPr lang="en-US" sz="1500" cap="all" dirty="0">
                <a:latin typeface="Helvetica"/>
                <a:ea typeface="ＭＳ Ｐゴシック" pitchFamily="-112" charset="-128"/>
                <a:cs typeface="Helvetica"/>
              </a:rPr>
              <a:t>CAREPORT Community</a:t>
            </a:r>
          </a:p>
        </p:txBody>
      </p:sp>
    </p:spTree>
    <p:extLst>
      <p:ext uri="{BB962C8B-B14F-4D97-AF65-F5344CB8AC3E}">
        <p14:creationId xmlns:p14="http://schemas.microsoft.com/office/powerpoint/2010/main" val="48654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6A56E-3D63-A0D5-F042-390825F3A482}"/>
              </a:ext>
            </a:extLst>
          </p:cNvPr>
          <p:cNvSpPr>
            <a:spLocks noGrp="1"/>
          </p:cNvSpPr>
          <p:nvPr>
            <p:ph type="body" sz="quarter" idx="15"/>
          </p:nvPr>
        </p:nvSpPr>
        <p:spPr>
          <a:xfrm>
            <a:off x="228600" y="1202398"/>
            <a:ext cx="8763000" cy="4804543"/>
          </a:xfrm>
        </p:spPr>
        <p:txBody>
          <a:bodyPr/>
          <a:lstStyle/>
          <a:p>
            <a:r>
              <a:rPr lang="en-US" sz="1550" dirty="0">
                <a:solidFill>
                  <a:schemeClr val="tx1"/>
                </a:solidFill>
                <a:latin typeface="Arial" panose="020B0604020202020204" pitchFamily="34" charset="0"/>
                <a:cs typeface="Arial" panose="020B0604020202020204" pitchFamily="34" charset="0"/>
              </a:rPr>
              <a:t>Child Advocacy Center (CAC) Suffolk County: Locations Central Islip and Riverhead </a:t>
            </a:r>
          </a:p>
          <a:p>
            <a:r>
              <a:rPr lang="en-US" sz="1550" dirty="0">
                <a:solidFill>
                  <a:schemeClr val="tx1"/>
                </a:solidFill>
                <a:latin typeface="Arial" panose="020B0604020202020204" pitchFamily="34" charset="0"/>
                <a:cs typeface="Arial" panose="020B0604020202020204" pitchFamily="34" charset="0"/>
              </a:rPr>
              <a:t>Director, Dr. Gillian Hopgood ( Stony Brook Medicine) </a:t>
            </a:r>
          </a:p>
          <a:p>
            <a:endParaRPr lang="en-US" sz="1550" dirty="0">
              <a:solidFill>
                <a:schemeClr val="tx1"/>
              </a:solidFill>
              <a:latin typeface="Arial" panose="020B0604020202020204" pitchFamily="34" charset="0"/>
              <a:cs typeface="Arial" panose="020B0604020202020204" pitchFamily="34" charset="0"/>
            </a:endParaRPr>
          </a:p>
          <a:p>
            <a:r>
              <a:rPr lang="en-US" sz="1550" i="1" dirty="0">
                <a:solidFill>
                  <a:schemeClr val="tx1"/>
                </a:solidFill>
                <a:latin typeface="Arial" panose="020B0604020202020204" pitchFamily="34" charset="0"/>
                <a:cs typeface="Arial" panose="020B0604020202020204" pitchFamily="34" charset="0"/>
              </a:rPr>
              <a:t>      The mission of the Child Advocacy Center is to provide a comprehensive, culturally competent, and trauma -informed response to child abuse allegations. We utilize a multi -disciplinary team approach in a child -friendly environment in ways that support and protect children, non -offending parents, and other family members. </a:t>
            </a:r>
          </a:p>
          <a:p>
            <a:endParaRPr lang="en-US" sz="1550" i="1" dirty="0">
              <a:solidFill>
                <a:schemeClr val="tx1"/>
              </a:solidFill>
              <a:latin typeface="Arial" panose="020B0604020202020204" pitchFamily="34" charset="0"/>
              <a:cs typeface="Arial" panose="020B0604020202020204" pitchFamily="34" charset="0"/>
            </a:endParaRPr>
          </a:p>
          <a:p>
            <a:r>
              <a:rPr lang="en-US" sz="1550" i="1" dirty="0">
                <a:solidFill>
                  <a:schemeClr val="tx1"/>
                </a:solidFill>
                <a:latin typeface="Arial" panose="020B0604020202020204" pitchFamily="34" charset="0"/>
                <a:cs typeface="Arial" panose="020B0604020202020204" pitchFamily="34" charset="0"/>
              </a:rPr>
              <a:t> Using a multi -disciplinary team approach, the Child Advocacy Center: </a:t>
            </a:r>
          </a:p>
          <a:p>
            <a:r>
              <a:rPr lang="en-US" sz="1550" i="1" dirty="0">
                <a:solidFill>
                  <a:schemeClr val="tx1"/>
                </a:solidFill>
                <a:latin typeface="Arial" panose="020B0604020202020204" pitchFamily="34" charset="0"/>
                <a:cs typeface="Arial" panose="020B0604020202020204" pitchFamily="34" charset="0"/>
              </a:rPr>
              <a:t>• </a:t>
            </a:r>
            <a:r>
              <a:rPr lang="en-US" sz="1550" dirty="0">
                <a:solidFill>
                  <a:schemeClr val="tx1"/>
                </a:solidFill>
                <a:latin typeface="Arial" panose="020B0604020202020204" pitchFamily="34" charset="0"/>
                <a:cs typeface="Arial" panose="020B0604020202020204" pitchFamily="34" charset="0"/>
              </a:rPr>
              <a:t>Provides a safe, child -focused setting for interviewing and examining child victims. </a:t>
            </a:r>
          </a:p>
          <a:p>
            <a:r>
              <a:rPr lang="en-US" sz="1550" dirty="0">
                <a:solidFill>
                  <a:schemeClr val="tx1"/>
                </a:solidFill>
                <a:latin typeface="Arial" panose="020B0604020202020204" pitchFamily="34" charset="0"/>
                <a:cs typeface="Arial" panose="020B0604020202020204" pitchFamily="34" charset="0"/>
              </a:rPr>
              <a:t>• Improves investigations and prosecutions of child physical and sexual abuse cases. </a:t>
            </a:r>
          </a:p>
          <a:p>
            <a:r>
              <a:rPr lang="en-US" sz="1550" dirty="0">
                <a:solidFill>
                  <a:schemeClr val="tx1"/>
                </a:solidFill>
                <a:latin typeface="Arial" panose="020B0604020202020204" pitchFamily="34" charset="0"/>
                <a:cs typeface="Arial" panose="020B0604020202020204" pitchFamily="34" charset="0"/>
              </a:rPr>
              <a:t>• Enhances interagency communication and cooperation. </a:t>
            </a:r>
          </a:p>
          <a:p>
            <a:r>
              <a:rPr lang="en-US" sz="1550" dirty="0">
                <a:solidFill>
                  <a:schemeClr val="tx1"/>
                </a:solidFill>
                <a:latin typeface="Arial" panose="020B0604020202020204" pitchFamily="34" charset="0"/>
                <a:cs typeface="Arial" panose="020B0604020202020204" pitchFamily="34" charset="0"/>
              </a:rPr>
              <a:t>• Provides the family with services and assists them throughout the investigation and legal processes.</a:t>
            </a:r>
          </a:p>
          <a:p>
            <a:pPr marL="171450" indent="-171450">
              <a:buFont typeface="Arial" panose="020B0604020202020204" pitchFamily="34" charset="0"/>
              <a:buChar char="•"/>
            </a:pPr>
            <a:r>
              <a:rPr lang="en-US" sz="1550" dirty="0">
                <a:solidFill>
                  <a:schemeClr val="tx1"/>
                </a:solidFill>
                <a:latin typeface="Arial" panose="020B0604020202020204" pitchFamily="34" charset="0"/>
                <a:cs typeface="Arial" panose="020B0604020202020204" pitchFamily="34" charset="0"/>
              </a:rPr>
              <a:t>Services at the CAC both sites include family advocacy, referrals for counseling, forensic interviews for children who  disclose abuse, medical evaluation for children who have disclosed abuse, and case review. </a:t>
            </a:r>
          </a:p>
          <a:p>
            <a:endParaRPr lang="en-US" sz="1550" dirty="0">
              <a:solidFill>
                <a:schemeClr val="tx1"/>
              </a:solidFill>
              <a:latin typeface="Arial" panose="020B0604020202020204" pitchFamily="34" charset="0"/>
              <a:cs typeface="Arial" panose="020B0604020202020204" pitchFamily="34" charset="0"/>
            </a:endParaRPr>
          </a:p>
          <a:p>
            <a:r>
              <a:rPr lang="en-US" sz="1550" dirty="0">
                <a:latin typeface="Arial" panose="020B0604020202020204" pitchFamily="34" charset="0"/>
                <a:cs typeface="Arial" panose="020B0604020202020204" pitchFamily="34" charset="0"/>
              </a:rPr>
              <a:t>  </a:t>
            </a:r>
            <a:endParaRPr lang="en-US" sz="1550" dirty="0">
              <a:highlight>
                <a:srgbClr val="FCFAFD"/>
              </a:highlight>
              <a:latin typeface="Arial" panose="020B0604020202020204" pitchFamily="34" charset="0"/>
              <a:cs typeface="Arial" panose="020B0604020202020204" pitchFamily="34" charset="0"/>
            </a:endParaRPr>
          </a:p>
          <a:p>
            <a:endParaRPr lang="en-US" sz="1550" dirty="0">
              <a:highlight>
                <a:srgbClr val="FCFAFD"/>
              </a:highlight>
              <a:latin typeface="Arial" panose="020B0604020202020204" pitchFamily="34" charset="0"/>
              <a:cs typeface="Arial" panose="020B0604020202020204" pitchFamily="34" charset="0"/>
            </a:endParaRPr>
          </a:p>
          <a:p>
            <a:endParaRPr lang="en-US" sz="1550" dirty="0">
              <a:highlight>
                <a:srgbClr val="FCFAFD"/>
              </a:highlight>
            </a:endParaRPr>
          </a:p>
          <a:p>
            <a:pPr algn="l"/>
            <a:endParaRPr lang="en-US" sz="1550" b="1" dirty="0">
              <a:solidFill>
                <a:srgbClr val="43285D"/>
              </a:solidFill>
              <a:highlight>
                <a:srgbClr val="FCFAFD"/>
              </a:highlight>
              <a:latin typeface="ProximaNova Extrabold"/>
            </a:endParaRPr>
          </a:p>
          <a:p>
            <a:pPr algn="l"/>
            <a:endParaRPr lang="en-US" sz="1550" b="1" i="0" dirty="0">
              <a:solidFill>
                <a:srgbClr val="43285D"/>
              </a:solidFill>
              <a:effectLst/>
              <a:highlight>
                <a:srgbClr val="FCFAFD"/>
              </a:highlight>
              <a:latin typeface="ProximaNova Extrabold"/>
            </a:endParaRPr>
          </a:p>
        </p:txBody>
      </p:sp>
      <p:sp>
        <p:nvSpPr>
          <p:cNvPr id="4" name="Text Placeholder 3">
            <a:extLst>
              <a:ext uri="{FF2B5EF4-FFF2-40B4-BE49-F238E27FC236}">
                <a16:creationId xmlns:a16="http://schemas.microsoft.com/office/drawing/2014/main" id="{E5FD11EF-C942-2D7E-99C1-E4C967270339}"/>
              </a:ext>
            </a:extLst>
          </p:cNvPr>
          <p:cNvSpPr>
            <a:spLocks noGrp="1"/>
          </p:cNvSpPr>
          <p:nvPr>
            <p:ph type="body" sz="quarter" idx="12"/>
          </p:nvPr>
        </p:nvSpPr>
        <p:spPr>
          <a:xfrm>
            <a:off x="5562600" y="464955"/>
            <a:ext cx="3429000" cy="381684"/>
          </a:xfrm>
        </p:spPr>
        <p:txBody>
          <a:bodyPr/>
          <a:lstStyle/>
          <a:p>
            <a:r>
              <a:rPr lang="en-US" dirty="0"/>
              <a:t>Child Advocacy centers in NYS counties </a:t>
            </a:r>
          </a:p>
        </p:txBody>
      </p:sp>
    </p:spTree>
    <p:extLst>
      <p:ext uri="{BB962C8B-B14F-4D97-AF65-F5344CB8AC3E}">
        <p14:creationId xmlns:p14="http://schemas.microsoft.com/office/powerpoint/2010/main" val="1015506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CD527F-FF54-B85E-373A-47D469CFF5FC}"/>
              </a:ext>
            </a:extLst>
          </p:cNvPr>
          <p:cNvSpPr>
            <a:spLocks noGrp="1"/>
          </p:cNvSpPr>
          <p:nvPr>
            <p:ph type="body" sz="quarter" idx="15"/>
          </p:nvPr>
        </p:nvSpPr>
        <p:spPr>
          <a:xfrm>
            <a:off x="190500" y="1371600"/>
            <a:ext cx="8763000" cy="4876800"/>
          </a:xfrm>
        </p:spPr>
        <p:txBody>
          <a:bodyPr/>
          <a:lstStyle/>
          <a:p>
            <a:pPr marL="400050" indent="-287338">
              <a:spcBef>
                <a:spcPts val="0"/>
              </a:spcBef>
              <a:spcAft>
                <a:spcPts val="1000"/>
              </a:spcAft>
              <a:buAutoNum type="arabicPeriod"/>
            </a:pPr>
            <a:r>
              <a:rPr lang="en-US" sz="1800" dirty="0">
                <a:solidFill>
                  <a:schemeClr val="tx1"/>
                </a:solidFill>
                <a:latin typeface="Arial" panose="020B0604020202020204" pitchFamily="34" charset="0"/>
                <a:cs typeface="Arial" panose="020B0604020202020204" pitchFamily="34" charset="0"/>
              </a:rPr>
              <a:t>Stonybrook needs to work with HR/Education/School leaders to meet new Mandated reporter regulation by April 1, 2025. </a:t>
            </a:r>
          </a:p>
          <a:p>
            <a:pPr marL="400050" indent="-287338">
              <a:spcBef>
                <a:spcPts val="0"/>
              </a:spcBef>
              <a:spcAft>
                <a:spcPts val="1000"/>
              </a:spcAft>
              <a:buAutoNum type="arabicPeriod"/>
            </a:pPr>
            <a:r>
              <a:rPr lang="en-US" sz="1800" dirty="0">
                <a:solidFill>
                  <a:schemeClr val="tx1"/>
                </a:solidFill>
                <a:latin typeface="Arial" panose="020B0604020202020204" pitchFamily="34" charset="0"/>
                <a:cs typeface="Arial" panose="020B0604020202020204" pitchFamily="34" charset="0"/>
              </a:rPr>
              <a:t>Enhance and update our pre-existing Child Protection Committee for increase in attendance, relevance, and discussion on specific patient issues. </a:t>
            </a:r>
          </a:p>
          <a:p>
            <a:pPr marL="400050" indent="-287338">
              <a:spcBef>
                <a:spcPts val="0"/>
              </a:spcBef>
              <a:spcAft>
                <a:spcPts val="1000"/>
              </a:spcAft>
              <a:buAutoNum type="arabicPeriod"/>
            </a:pPr>
            <a:r>
              <a:rPr lang="en-US" sz="1800" dirty="0">
                <a:solidFill>
                  <a:schemeClr val="tx1"/>
                </a:solidFill>
                <a:latin typeface="Arial" panose="020B0604020202020204" pitchFamily="34" charset="0"/>
                <a:cs typeface="Arial" panose="020B0604020202020204" pitchFamily="34" charset="0"/>
              </a:rPr>
              <a:t>Refer all active cases to Dr. Hopgood and Michelle Tepper to coordinate. </a:t>
            </a:r>
          </a:p>
          <a:p>
            <a:pPr marL="400050" indent="-287338">
              <a:spcBef>
                <a:spcPts val="0"/>
              </a:spcBef>
              <a:spcAft>
                <a:spcPts val="1000"/>
              </a:spcAft>
              <a:buAutoNum type="arabicPeriod"/>
            </a:pPr>
            <a:r>
              <a:rPr lang="en-US" sz="1800" dirty="0">
                <a:solidFill>
                  <a:schemeClr val="tx1"/>
                </a:solidFill>
                <a:latin typeface="Arial" panose="020B0604020202020204" pitchFamily="34" charset="0"/>
                <a:cs typeface="Arial" panose="020B0604020202020204" pitchFamily="34" charset="0"/>
              </a:rPr>
              <a:t>Increase of case discussion and analysis. </a:t>
            </a:r>
          </a:p>
          <a:p>
            <a:pPr marL="400050" indent="-287338">
              <a:spcBef>
                <a:spcPts val="0"/>
              </a:spcBef>
              <a:spcAft>
                <a:spcPts val="1000"/>
              </a:spcAft>
              <a:buAutoNum type="arabicPeriod"/>
            </a:pPr>
            <a:r>
              <a:rPr lang="en-US" sz="1800" dirty="0">
                <a:solidFill>
                  <a:schemeClr val="tx1"/>
                </a:solidFill>
                <a:latin typeface="Arial" panose="020B0604020202020204" pitchFamily="34" charset="0"/>
                <a:cs typeface="Arial" panose="020B0604020202020204" pitchFamily="34" charset="0"/>
              </a:rPr>
              <a:t>Cross Train Social Work for increased competency in Pediatric/mother baby/NICU cases. </a:t>
            </a:r>
          </a:p>
          <a:p>
            <a:pPr marL="400050" indent="-287338">
              <a:spcBef>
                <a:spcPts val="0"/>
              </a:spcBef>
              <a:spcAft>
                <a:spcPts val="1000"/>
              </a:spcAft>
              <a:buAutoNum type="arabicPeriod"/>
            </a:pPr>
            <a:r>
              <a:rPr lang="en-US" sz="1800" dirty="0">
                <a:solidFill>
                  <a:schemeClr val="tx1"/>
                </a:solidFill>
                <a:latin typeface="Arial" panose="020B0604020202020204" pitchFamily="34" charset="0"/>
                <a:cs typeface="Arial" panose="020B0604020202020204" pitchFamily="34" charset="0"/>
              </a:rPr>
              <a:t>Continued growth and development of a Child Abuse Response team headed by our Family Violence Prevention Team: Dr. Hopgood and Michelle Tepper, DNP. </a:t>
            </a:r>
          </a:p>
          <a:p>
            <a:pPr marL="400050" indent="-287338">
              <a:spcAft>
                <a:spcPts val="1000"/>
              </a:spcAft>
            </a:pPr>
            <a:endParaRPr lang="en-US" sz="18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D71DADF-CD41-A103-B164-79841BAA00CD}"/>
              </a:ext>
            </a:extLst>
          </p:cNvPr>
          <p:cNvSpPr>
            <a:spLocks noGrp="1"/>
          </p:cNvSpPr>
          <p:nvPr>
            <p:ph type="body" sz="quarter" idx="12"/>
          </p:nvPr>
        </p:nvSpPr>
        <p:spPr>
          <a:xfrm>
            <a:off x="5105400" y="494957"/>
            <a:ext cx="3200400" cy="381684"/>
          </a:xfrm>
        </p:spPr>
        <p:txBody>
          <a:bodyPr/>
          <a:lstStyle/>
          <a:p>
            <a:r>
              <a:rPr lang="en-US" sz="2000" dirty="0">
                <a:latin typeface="Arial" panose="020B0604020202020204" pitchFamily="34" charset="0"/>
                <a:cs typeface="Arial" panose="020B0604020202020204" pitchFamily="34" charset="0"/>
              </a:rPr>
              <a:t>What is Next</a:t>
            </a:r>
            <a:endParaRPr lang="en-US" dirty="0"/>
          </a:p>
        </p:txBody>
      </p:sp>
    </p:spTree>
    <p:extLst>
      <p:ext uri="{BB962C8B-B14F-4D97-AF65-F5344CB8AC3E}">
        <p14:creationId xmlns:p14="http://schemas.microsoft.com/office/powerpoint/2010/main" val="3663207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AC5528-98B3-5E93-91A1-02BAD57972E6}"/>
              </a:ext>
            </a:extLst>
          </p:cNvPr>
          <p:cNvSpPr>
            <a:spLocks noGrp="1"/>
          </p:cNvSpPr>
          <p:nvPr>
            <p:ph type="body" sz="quarter" idx="15"/>
          </p:nvPr>
        </p:nvSpPr>
        <p:spPr>
          <a:xfrm>
            <a:off x="381000" y="1219200"/>
            <a:ext cx="8305800" cy="5333999"/>
          </a:xfrm>
        </p:spPr>
        <p:txBody>
          <a:bodyPr/>
          <a:lstStyle/>
          <a:p>
            <a:pPr marL="285750" indent="-285750">
              <a:spcBef>
                <a:spcPts val="0"/>
              </a:spcBef>
              <a:spcAft>
                <a:spcPts val="300"/>
              </a:spcAft>
              <a:buFont typeface="Arial" panose="020B0604020202020204" pitchFamily="34" charset="0"/>
              <a:buChar char="•"/>
            </a:pPr>
            <a:r>
              <a:rPr lang="en-US" sz="1600" dirty="0">
                <a:solidFill>
                  <a:schemeClr val="tx1"/>
                </a:solidFill>
              </a:rPr>
              <a:t>Dr. Gillian </a:t>
            </a:r>
            <a:r>
              <a:rPr lang="en-US" sz="1600" dirty="0">
                <a:solidFill>
                  <a:schemeClr val="tx1"/>
                </a:solidFill>
                <a:latin typeface="Arial" panose="020B0604020202020204" pitchFamily="34" charset="0"/>
                <a:cs typeface="Arial" panose="020B0604020202020204" pitchFamily="34" charset="0"/>
              </a:rPr>
              <a:t>Hopgood  DO, FAAP - Child Abuse Pediatrician (and Medical Director of Suffolk County Child Advocacy Center): Work cell: 631-873-7898, desk phone: 6-8310</a:t>
            </a:r>
          </a:p>
          <a:p>
            <a:pPr>
              <a:spcBef>
                <a:spcPts val="0"/>
              </a:spcBef>
              <a:spcAft>
                <a:spcPts val="300"/>
              </a:spcAft>
              <a:buFont typeface="Arial" panose="020B0604020202020204" pitchFamily="34" charset="0"/>
              <a:buChar char="•"/>
            </a:pPr>
            <a:endParaRPr lang="en-US" sz="1600" dirty="0">
              <a:solidFill>
                <a:schemeClr val="tx1"/>
              </a:solidFill>
            </a:endParaRPr>
          </a:p>
          <a:p>
            <a:pPr>
              <a:spcBef>
                <a:spcPts val="0"/>
              </a:spcBef>
              <a:spcAft>
                <a:spcPts val="300"/>
              </a:spcAft>
              <a:buFont typeface="Arial" panose="020B0604020202020204" pitchFamily="34" charset="0"/>
              <a:buChar char="•"/>
            </a:pPr>
            <a:r>
              <a:rPr lang="en-US" sz="1600" dirty="0">
                <a:solidFill>
                  <a:schemeClr val="tx1"/>
                </a:solidFill>
              </a:rPr>
              <a:t>Michelle Tepper, DPN Director Family Violence Prevention Program: (631) 965-9568</a:t>
            </a:r>
          </a:p>
          <a:p>
            <a:pPr>
              <a:spcBef>
                <a:spcPts val="0"/>
              </a:spcBef>
              <a:spcAft>
                <a:spcPts val="300"/>
              </a:spcAft>
              <a:buFont typeface="Arial" panose="020B0604020202020204" pitchFamily="34" charset="0"/>
              <a:buChar char="•"/>
            </a:pPr>
            <a:endParaRPr lang="en-US" sz="1600" dirty="0">
              <a:solidFill>
                <a:schemeClr val="tx1"/>
              </a:solidFill>
            </a:endParaRPr>
          </a:p>
          <a:p>
            <a:pPr>
              <a:spcBef>
                <a:spcPts val="0"/>
              </a:spcBef>
              <a:spcAft>
                <a:spcPts val="300"/>
              </a:spcAft>
              <a:buFont typeface="Arial" panose="020B0604020202020204" pitchFamily="34" charset="0"/>
              <a:buChar char="•"/>
            </a:pPr>
            <a:r>
              <a:rPr lang="en-US" sz="1600" dirty="0">
                <a:solidFill>
                  <a:schemeClr val="tx1"/>
                </a:solidFill>
              </a:rPr>
              <a:t>Main Social Work Office: 4-2552</a:t>
            </a:r>
          </a:p>
          <a:p>
            <a:pPr>
              <a:spcBef>
                <a:spcPts val="0"/>
              </a:spcBef>
              <a:spcAft>
                <a:spcPts val="300"/>
              </a:spcAft>
              <a:buFont typeface="Arial" panose="020B0604020202020204" pitchFamily="34" charset="0"/>
              <a:buChar char="•"/>
            </a:pPr>
            <a:endParaRPr lang="en-US" sz="1600" dirty="0">
              <a:solidFill>
                <a:schemeClr val="tx1"/>
              </a:solidFill>
            </a:endParaRPr>
          </a:p>
          <a:p>
            <a:pPr>
              <a:spcBef>
                <a:spcPts val="0"/>
              </a:spcBef>
              <a:spcAft>
                <a:spcPts val="300"/>
              </a:spcAft>
              <a:buFont typeface="Arial" panose="020B0604020202020204" pitchFamily="34" charset="0"/>
              <a:buChar char="•"/>
            </a:pPr>
            <a:r>
              <a:rPr lang="en-US" sz="1600" dirty="0">
                <a:solidFill>
                  <a:schemeClr val="tx1"/>
                </a:solidFill>
              </a:rPr>
              <a:t>Susan McCarthy, Director of Social Work: 4-3215</a:t>
            </a:r>
          </a:p>
          <a:p>
            <a:pPr>
              <a:spcBef>
                <a:spcPts val="0"/>
              </a:spcBef>
              <a:spcAft>
                <a:spcPts val="300"/>
              </a:spcAft>
              <a:buFont typeface="Arial" panose="020B0604020202020204" pitchFamily="34" charset="0"/>
              <a:buChar char="•"/>
            </a:pPr>
            <a:endParaRPr lang="en-US" sz="1600" dirty="0">
              <a:solidFill>
                <a:schemeClr val="tx1"/>
              </a:solidFill>
            </a:endParaRPr>
          </a:p>
          <a:p>
            <a:pPr>
              <a:spcBef>
                <a:spcPts val="0"/>
              </a:spcBef>
              <a:spcAft>
                <a:spcPts val="300"/>
              </a:spcAft>
              <a:buFont typeface="Arial" panose="020B0604020202020204" pitchFamily="34" charset="0"/>
              <a:buChar char="•"/>
            </a:pPr>
            <a:r>
              <a:rPr lang="en-US" sz="1600" dirty="0">
                <a:solidFill>
                  <a:schemeClr val="tx1"/>
                </a:solidFill>
              </a:rPr>
              <a:t>Fatima Calle, Assistant Director Social Work: 4-1005</a:t>
            </a:r>
          </a:p>
          <a:p>
            <a:pPr>
              <a:spcBef>
                <a:spcPts val="0"/>
              </a:spcBef>
              <a:spcAft>
                <a:spcPts val="300"/>
              </a:spcAft>
              <a:buFont typeface="Arial" panose="020B0604020202020204" pitchFamily="34" charset="0"/>
              <a:buChar char="•"/>
            </a:pPr>
            <a:endParaRPr lang="en-US" sz="1600" dirty="0">
              <a:solidFill>
                <a:schemeClr val="tx1"/>
              </a:solidFill>
            </a:endParaRPr>
          </a:p>
          <a:p>
            <a:pPr>
              <a:spcBef>
                <a:spcPts val="0"/>
              </a:spcBef>
              <a:spcAft>
                <a:spcPts val="300"/>
              </a:spcAft>
              <a:buFont typeface="Arial" panose="020B0604020202020204" pitchFamily="34" charset="0"/>
              <a:buChar char="•"/>
            </a:pPr>
            <a:r>
              <a:rPr lang="en-US" sz="1600" dirty="0">
                <a:solidFill>
                  <a:schemeClr val="tx1"/>
                </a:solidFill>
              </a:rPr>
              <a:t>Shatara Jean, Supervisor Social Work Mother/baby/PEDS: 4-3104 </a:t>
            </a:r>
          </a:p>
          <a:p>
            <a:pPr>
              <a:spcBef>
                <a:spcPts val="0"/>
              </a:spcBef>
              <a:spcAft>
                <a:spcPts val="300"/>
              </a:spcAft>
              <a:buFont typeface="Arial" panose="020B0604020202020204" pitchFamily="34" charset="0"/>
              <a:buChar char="•"/>
            </a:pPr>
            <a:endParaRPr lang="en-US" sz="1600" dirty="0">
              <a:solidFill>
                <a:schemeClr val="tx1"/>
              </a:solidFill>
            </a:endParaRPr>
          </a:p>
          <a:p>
            <a:pPr>
              <a:spcBef>
                <a:spcPts val="0"/>
              </a:spcBef>
              <a:spcAft>
                <a:spcPts val="300"/>
              </a:spcAft>
              <a:buFont typeface="Arial" panose="020B0604020202020204" pitchFamily="34" charset="0"/>
              <a:buChar char="•"/>
            </a:pPr>
            <a:r>
              <a:rPr lang="en-US" sz="1600" dirty="0">
                <a:solidFill>
                  <a:schemeClr val="tx1"/>
                </a:solidFill>
              </a:rPr>
              <a:t>Geoffrey O’Connell, Supervisor Social Work Outpatient: 4-3434</a:t>
            </a:r>
          </a:p>
          <a:p>
            <a:pPr>
              <a:spcBef>
                <a:spcPts val="0"/>
              </a:spcBef>
              <a:spcAft>
                <a:spcPts val="300"/>
              </a:spcAft>
              <a:buFont typeface="Arial" panose="020B0604020202020204" pitchFamily="34" charset="0"/>
              <a:buChar char="•"/>
            </a:pPr>
            <a:endParaRPr lang="en-US" sz="1600" dirty="0">
              <a:solidFill>
                <a:schemeClr val="tx1"/>
              </a:solidFill>
            </a:endParaRPr>
          </a:p>
          <a:p>
            <a:pPr>
              <a:spcBef>
                <a:spcPts val="0"/>
              </a:spcBef>
              <a:spcAft>
                <a:spcPts val="300"/>
              </a:spcAft>
              <a:buFont typeface="Arial" panose="020B0604020202020204" pitchFamily="34" charset="0"/>
              <a:buChar char="•"/>
            </a:pPr>
            <a:r>
              <a:rPr lang="en-US" sz="1600" dirty="0">
                <a:solidFill>
                  <a:schemeClr val="tx1"/>
                </a:solidFill>
              </a:rPr>
              <a:t>Kim Cunningham, Assistant Director Psychiatric Social Work: 4-1005</a:t>
            </a:r>
          </a:p>
        </p:txBody>
      </p:sp>
      <p:sp>
        <p:nvSpPr>
          <p:cNvPr id="4" name="Text Placeholder 3">
            <a:extLst>
              <a:ext uri="{FF2B5EF4-FFF2-40B4-BE49-F238E27FC236}">
                <a16:creationId xmlns:a16="http://schemas.microsoft.com/office/drawing/2014/main" id="{5F47667A-298E-DAC6-77B3-86A4DBC17305}"/>
              </a:ext>
            </a:extLst>
          </p:cNvPr>
          <p:cNvSpPr>
            <a:spLocks noGrp="1"/>
          </p:cNvSpPr>
          <p:nvPr>
            <p:ph type="body" sz="quarter" idx="12"/>
          </p:nvPr>
        </p:nvSpPr>
        <p:spPr/>
        <p:txBody>
          <a:bodyPr/>
          <a:lstStyle/>
          <a:p>
            <a:r>
              <a:rPr lang="en-US" dirty="0"/>
              <a:t>CONTACTS </a:t>
            </a:r>
          </a:p>
        </p:txBody>
      </p:sp>
    </p:spTree>
    <p:extLst>
      <p:ext uri="{BB962C8B-B14F-4D97-AF65-F5344CB8AC3E}">
        <p14:creationId xmlns:p14="http://schemas.microsoft.com/office/powerpoint/2010/main" val="3117789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BE688A-7D43-DCB7-D0CA-856C58D65198}"/>
              </a:ext>
            </a:extLst>
          </p:cNvPr>
          <p:cNvSpPr>
            <a:spLocks noGrp="1"/>
          </p:cNvSpPr>
          <p:nvPr>
            <p:ph type="body" sz="quarter" idx="15"/>
          </p:nvPr>
        </p:nvSpPr>
        <p:spPr>
          <a:xfrm>
            <a:off x="76200" y="1215257"/>
            <a:ext cx="8610600" cy="4804543"/>
          </a:xfrm>
        </p:spPr>
        <p:txBody>
          <a:bodyPr/>
          <a:lstStyle/>
          <a:p>
            <a:pPr algn="ctr"/>
            <a:r>
              <a:rPr lang="en-US" sz="2800" dirty="0">
                <a:solidFill>
                  <a:srgbClr val="333333"/>
                </a:solidFill>
                <a:highlight>
                  <a:srgbClr val="FFFFFF"/>
                </a:highlight>
                <a:latin typeface="Arial" panose="020B0604020202020204" pitchFamily="34" charset="0"/>
                <a:cs typeface="Arial" panose="020B0604020202020204" pitchFamily="34" charset="0"/>
              </a:rPr>
              <a:t>   </a:t>
            </a:r>
            <a:r>
              <a:rPr lang="en-US" sz="2800" b="0" dirty="0">
                <a:solidFill>
                  <a:srgbClr val="333333"/>
                </a:solidFill>
                <a:effectLst/>
                <a:highlight>
                  <a:srgbClr val="FFFFFF"/>
                </a:highlight>
                <a:latin typeface="Arial" panose="020B0604020202020204" pitchFamily="34" charset="0"/>
                <a:cs typeface="Arial" panose="020B0604020202020204" pitchFamily="34" charset="0"/>
              </a:rPr>
              <a:t>We must protect families, we must protect children, who have inalienable rights and should be loved, should be taken care of physically and mentally, and should not be brought into the world only to suffer.</a:t>
            </a:r>
            <a:endParaRPr lang="en-US" sz="2800" dirty="0">
              <a:solidFill>
                <a:srgbClr val="333333"/>
              </a:solidFill>
              <a:highlight>
                <a:srgbClr val="FFFFFF"/>
              </a:highlight>
              <a:latin typeface="Arial" panose="020B0604020202020204" pitchFamily="34" charset="0"/>
              <a:cs typeface="Arial" panose="020B0604020202020204" pitchFamily="34" charset="0"/>
            </a:endParaRPr>
          </a:p>
          <a:p>
            <a:pPr algn="ctr"/>
            <a:r>
              <a:rPr lang="en-US" sz="2800" dirty="0">
                <a:solidFill>
                  <a:srgbClr val="333333"/>
                </a:solidFill>
                <a:highlight>
                  <a:srgbClr val="FFFFFF"/>
                </a:highlight>
                <a:latin typeface="Arial" panose="020B0604020202020204" pitchFamily="34" charset="0"/>
                <a:cs typeface="Arial" panose="020B0604020202020204" pitchFamily="34" charset="0"/>
              </a:rPr>
              <a:t>- Indira Ghandi</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D83EB85-FD0C-40EB-BC11-A6F84CE380C4}"/>
              </a:ext>
            </a:extLst>
          </p:cNvPr>
          <p:cNvPicPr>
            <a:picLocks noChangeAspect="1"/>
          </p:cNvPicPr>
          <p:nvPr/>
        </p:nvPicPr>
        <p:blipFill>
          <a:blip r:embed="rId2"/>
          <a:stretch>
            <a:fillRect/>
          </a:stretch>
        </p:blipFill>
        <p:spPr>
          <a:xfrm>
            <a:off x="2514600" y="3560023"/>
            <a:ext cx="4267200" cy="2492434"/>
          </a:xfrm>
          <a:prstGeom prst="rect">
            <a:avLst/>
          </a:prstGeom>
        </p:spPr>
      </p:pic>
    </p:spTree>
    <p:extLst>
      <p:ext uri="{BB962C8B-B14F-4D97-AF65-F5344CB8AC3E}">
        <p14:creationId xmlns:p14="http://schemas.microsoft.com/office/powerpoint/2010/main" val="3336542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D2E33-761C-458A-9955-B9A26558583D}"/>
              </a:ext>
            </a:extLst>
          </p:cNvPr>
          <p:cNvPicPr>
            <a:picLocks noChangeAspect="1"/>
          </p:cNvPicPr>
          <p:nvPr/>
        </p:nvPicPr>
        <p:blipFill>
          <a:blip r:embed="rId2"/>
          <a:stretch>
            <a:fillRect/>
          </a:stretch>
        </p:blipFill>
        <p:spPr>
          <a:xfrm>
            <a:off x="1371600" y="1371600"/>
            <a:ext cx="6510293" cy="4552950"/>
          </a:xfrm>
          <a:prstGeom prst="rect">
            <a:avLst/>
          </a:prstGeom>
        </p:spPr>
      </p:pic>
      <p:sp>
        <p:nvSpPr>
          <p:cNvPr id="4" name="Text Placeholder 3">
            <a:extLst>
              <a:ext uri="{FF2B5EF4-FFF2-40B4-BE49-F238E27FC236}">
                <a16:creationId xmlns:a16="http://schemas.microsoft.com/office/drawing/2014/main" id="{FAD954CD-E9AA-4F1E-9799-12DE5C96765C}"/>
              </a:ext>
            </a:extLst>
          </p:cNvPr>
          <p:cNvSpPr>
            <a:spLocks noGrp="1"/>
          </p:cNvSpPr>
          <p:nvPr>
            <p:ph type="body" sz="quarter" idx="12"/>
          </p:nvPr>
        </p:nvSpPr>
        <p:spPr>
          <a:xfrm>
            <a:off x="6858000" y="457200"/>
            <a:ext cx="2000250" cy="381684"/>
          </a:xfrm>
        </p:spPr>
        <p:txBody>
          <a:bodyPr/>
          <a:lstStyle/>
          <a:p>
            <a:r>
              <a:rPr lang="en-US" dirty="0"/>
              <a:t>QUESTIONS?</a:t>
            </a:r>
            <a:br>
              <a:rPr lang="en-US" dirty="0"/>
            </a:br>
            <a:r>
              <a:rPr lang="en-US" dirty="0"/>
              <a:t/>
            </a:r>
            <a:br>
              <a:rPr lang="en-US" dirty="0"/>
            </a:br>
            <a:endParaRPr lang="en-US" dirty="0"/>
          </a:p>
        </p:txBody>
      </p:sp>
    </p:spTree>
    <p:extLst>
      <p:ext uri="{BB962C8B-B14F-4D97-AF65-F5344CB8AC3E}">
        <p14:creationId xmlns:p14="http://schemas.microsoft.com/office/powerpoint/2010/main" val="118019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01242B-2D88-442F-A73B-7489E643BA5B}"/>
              </a:ext>
            </a:extLst>
          </p:cNvPr>
          <p:cNvSpPr>
            <a:spLocks noGrp="1"/>
          </p:cNvSpPr>
          <p:nvPr>
            <p:ph type="body" sz="quarter" idx="15"/>
          </p:nvPr>
        </p:nvSpPr>
        <p:spPr>
          <a:xfrm>
            <a:off x="304800" y="1481985"/>
            <a:ext cx="8458200" cy="4911060"/>
          </a:xfrm>
        </p:spPr>
        <p:txBody>
          <a:bodyPr/>
          <a:lstStyle/>
          <a:p>
            <a:pPr marL="60325" indent="-60325">
              <a:spcBef>
                <a:spcPts val="0"/>
              </a:spcBef>
            </a:pPr>
            <a:r>
              <a:rPr lang="en-US" sz="2200" dirty="0">
                <a:solidFill>
                  <a:schemeClr val="tx1"/>
                </a:solidFill>
                <a:latin typeface="Arial" panose="020B0604020202020204" pitchFamily="34" charset="0"/>
                <a:cs typeface="Arial" panose="020B0604020202020204" pitchFamily="34" charset="0"/>
              </a:rPr>
              <a:t> </a:t>
            </a:r>
            <a:r>
              <a:rPr lang="en-US" sz="2200" b="1" dirty="0">
                <a:solidFill>
                  <a:schemeClr val="tx1"/>
                </a:solidFill>
                <a:latin typeface="Arial" panose="020B0604020202020204" pitchFamily="34" charset="0"/>
                <a:cs typeface="Arial" panose="020B0604020202020204" pitchFamily="34" charset="0"/>
              </a:rPr>
              <a:t>Definition Child Abuse and Neglect:</a:t>
            </a:r>
            <a:r>
              <a:rPr lang="en-US" sz="2200" dirty="0">
                <a:solidFill>
                  <a:schemeClr val="tx1"/>
                </a:solidFill>
                <a:latin typeface="Arial" panose="020B0604020202020204" pitchFamily="34" charset="0"/>
                <a:cs typeface="Arial" panose="020B0604020202020204" pitchFamily="34" charset="0"/>
              </a:rPr>
              <a:t> </a:t>
            </a:r>
          </a:p>
          <a:p>
            <a:pPr marL="455613" indent="-168275">
              <a:spcBef>
                <a:spcPts val="0"/>
              </a:spcBef>
              <a:buFont typeface="Arial" panose="020B0604020202020204" pitchFamily="34" charset="0"/>
              <a:buChar char="•"/>
              <a:tabLst>
                <a:tab pos="60325" algn="l"/>
              </a:tabLst>
            </a:pPr>
            <a:r>
              <a:rPr lang="en-US" sz="2200" dirty="0">
                <a:solidFill>
                  <a:schemeClr val="tx1"/>
                </a:solidFill>
                <a:latin typeface="Arial" panose="020B0604020202020204" pitchFamily="34" charset="0"/>
                <a:cs typeface="Arial" panose="020B0604020202020204" pitchFamily="34" charset="0"/>
              </a:rPr>
              <a:t>The Family Court Act of the state of New York defines child neglect or abuse as:</a:t>
            </a:r>
          </a:p>
          <a:p>
            <a:pPr marL="287338" indent="0">
              <a:spcBef>
                <a:spcPts val="0"/>
              </a:spcBef>
              <a:tabLst>
                <a:tab pos="60325" algn="l"/>
              </a:tabLst>
            </a:pPr>
            <a:endParaRPr lang="en-US" sz="2200" dirty="0">
              <a:solidFill>
                <a:schemeClr val="tx1"/>
              </a:solidFill>
              <a:latin typeface="Arial" panose="020B0604020202020204" pitchFamily="34" charset="0"/>
              <a:cs typeface="Arial" panose="020B0604020202020204" pitchFamily="34" charset="0"/>
            </a:endParaRPr>
          </a:p>
          <a:p>
            <a:pPr marL="461963" indent="0"/>
            <a:r>
              <a:rPr lang="en-US" sz="2200" i="1" u="sng" dirty="0">
                <a:solidFill>
                  <a:schemeClr val="tx1"/>
                </a:solidFill>
                <a:latin typeface="Arial" panose="020B0604020202020204" pitchFamily="34" charset="0"/>
                <a:cs typeface="Arial" panose="020B0604020202020204" pitchFamily="34" charset="0"/>
              </a:rPr>
              <a:t>The act, or failure to act</a:t>
            </a:r>
            <a:r>
              <a:rPr lang="en-US" sz="2200" dirty="0">
                <a:solidFill>
                  <a:schemeClr val="tx1"/>
                </a:solidFill>
                <a:latin typeface="Arial" panose="020B0604020202020204" pitchFamily="34" charset="0"/>
                <a:cs typeface="Arial" panose="020B0604020202020204" pitchFamily="34" charset="0"/>
              </a:rPr>
              <a:t>, by any parent or caretaker that results in the death, serious physical or emotional harm, sexual abuse, or exploitation of a child under the age of 18.</a:t>
            </a:r>
          </a:p>
          <a:p>
            <a:pPr marL="112713" indent="0"/>
            <a:endParaRPr lang="en-US" sz="2600" dirty="0">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7D7AF1A-C5E2-4DB8-B98A-C92AC5C032B1}"/>
              </a:ext>
            </a:extLst>
          </p:cNvPr>
          <p:cNvSpPr>
            <a:spLocks noGrp="1"/>
          </p:cNvSpPr>
          <p:nvPr>
            <p:ph type="body" sz="quarter" idx="12"/>
          </p:nvPr>
        </p:nvSpPr>
        <p:spPr>
          <a:xfrm>
            <a:off x="4267200" y="468356"/>
            <a:ext cx="4724400" cy="381684"/>
          </a:xfrm>
        </p:spPr>
        <p:txBody>
          <a:bodyPr/>
          <a:lstStyle/>
          <a:p>
            <a:r>
              <a:rPr lang="en-US" sz="1600" dirty="0">
                <a:latin typeface="Arial" panose="020B0604020202020204" pitchFamily="34" charset="0"/>
                <a:cs typeface="Arial" panose="020B0604020202020204" pitchFamily="34" charset="0"/>
              </a:rPr>
              <a:t>Section 412 of the Social Services Law section 1012 of the Family court act</a:t>
            </a:r>
          </a:p>
        </p:txBody>
      </p:sp>
    </p:spTree>
    <p:extLst>
      <p:ext uri="{BB962C8B-B14F-4D97-AF65-F5344CB8AC3E}">
        <p14:creationId xmlns:p14="http://schemas.microsoft.com/office/powerpoint/2010/main" val="250454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062D62-68F1-4612-8B2B-93BD844A95B0}"/>
              </a:ext>
            </a:extLst>
          </p:cNvPr>
          <p:cNvSpPr>
            <a:spLocks noGrp="1"/>
          </p:cNvSpPr>
          <p:nvPr>
            <p:ph type="body" sz="quarter" idx="15"/>
          </p:nvPr>
        </p:nvSpPr>
        <p:spPr>
          <a:xfrm>
            <a:off x="228600" y="1219200"/>
            <a:ext cx="8686800" cy="4911060"/>
          </a:xfrm>
        </p:spPr>
        <p:txBody>
          <a:bodyPr/>
          <a:lstStyle/>
          <a:p>
            <a:r>
              <a:rPr lang="en-US" sz="1800" b="1" dirty="0">
                <a:solidFill>
                  <a:schemeClr val="tx1"/>
                </a:solidFill>
                <a:latin typeface="Arial" panose="020B0604020202020204" pitchFamily="34" charset="0"/>
                <a:cs typeface="Arial" panose="020B0604020202020204" pitchFamily="34" charset="0"/>
              </a:rPr>
              <a:t>*Child Abuse</a:t>
            </a:r>
          </a:p>
          <a:p>
            <a:pPr marL="112713" indent="-3175">
              <a:buFont typeface="Arial" panose="020B0604020202020204" pitchFamily="34" charset="0"/>
              <a:buChar char="•"/>
              <a:tabLst>
                <a:tab pos="739775" algn="l"/>
              </a:tabLst>
            </a:pPr>
            <a:r>
              <a:rPr lang="en-US" sz="2000" dirty="0">
                <a:solidFill>
                  <a:schemeClr val="tx1"/>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Generally, the term </a:t>
            </a:r>
            <a:r>
              <a:rPr lang="en-US" sz="1900" b="1" dirty="0">
                <a:solidFill>
                  <a:schemeClr val="tx1"/>
                </a:solidFill>
                <a:latin typeface="Arial" panose="020B0604020202020204" pitchFamily="34" charset="0"/>
                <a:cs typeface="Arial" panose="020B0604020202020204" pitchFamily="34" charset="0"/>
              </a:rPr>
              <a:t>abuse</a:t>
            </a:r>
            <a:r>
              <a:rPr lang="en-US" sz="1900" dirty="0">
                <a:solidFill>
                  <a:schemeClr val="tx1"/>
                </a:solidFill>
                <a:latin typeface="Arial" panose="020B0604020202020204" pitchFamily="34" charset="0"/>
                <a:cs typeface="Arial" panose="020B0604020202020204" pitchFamily="34" charset="0"/>
              </a:rPr>
              <a:t> encompasses the most serious harms committed against children.</a:t>
            </a:r>
          </a:p>
          <a:p>
            <a:pPr marL="112713" indent="-3175"/>
            <a:endParaRPr lang="en-US" sz="1900" dirty="0">
              <a:solidFill>
                <a:schemeClr val="tx1"/>
              </a:solidFill>
              <a:latin typeface="Arial" panose="020B0604020202020204" pitchFamily="34" charset="0"/>
              <a:cs typeface="Arial" panose="020B0604020202020204" pitchFamily="34" charset="0"/>
            </a:endParaRPr>
          </a:p>
          <a:p>
            <a:pPr marL="112713" indent="-3175">
              <a:buFont typeface="Arial" panose="020B0604020202020204" pitchFamily="34" charset="0"/>
              <a:buChar char="•"/>
            </a:pPr>
            <a:r>
              <a:rPr lang="en-US" sz="1900" dirty="0">
                <a:solidFill>
                  <a:schemeClr val="tx1"/>
                </a:solidFill>
                <a:latin typeface="Arial" panose="020B0604020202020204" pitchFamily="34" charset="0"/>
                <a:cs typeface="Arial" panose="020B0604020202020204" pitchFamily="34" charset="0"/>
              </a:rPr>
              <a:t> An abused child is a child whose parent or other person legally responsible for his/her care inflicts upon the child serious physical injury, creates a substantial risk of serious physical injury, or commits an act of sex abuse against the child. </a:t>
            </a:r>
          </a:p>
          <a:p>
            <a:pPr marL="112713" indent="-3175"/>
            <a:endParaRPr lang="en-US" sz="1900" dirty="0">
              <a:solidFill>
                <a:schemeClr val="tx1"/>
              </a:solidFill>
              <a:latin typeface="Arial" panose="020B0604020202020204" pitchFamily="34" charset="0"/>
              <a:cs typeface="Arial" panose="020B0604020202020204" pitchFamily="34" charset="0"/>
            </a:endParaRPr>
          </a:p>
          <a:p>
            <a:pPr marL="112713" indent="-3175">
              <a:buFont typeface="Arial" panose="020B0604020202020204" pitchFamily="34" charset="0"/>
              <a:buChar char="•"/>
            </a:pPr>
            <a:r>
              <a:rPr lang="en-US" sz="1900" dirty="0">
                <a:solidFill>
                  <a:schemeClr val="tx1"/>
                </a:solidFill>
                <a:latin typeface="Arial" panose="020B0604020202020204" pitchFamily="34" charset="0"/>
                <a:cs typeface="Arial" panose="020B0604020202020204" pitchFamily="34" charset="0"/>
              </a:rPr>
              <a:t> A person who perpetrates any of these actions against a child in their care can be abusive, and so can a person who allows someone else to do things to a child. </a:t>
            </a:r>
          </a:p>
          <a:p>
            <a:endParaRPr lang="en-US" sz="1900" dirty="0">
              <a:solidFill>
                <a:schemeClr val="tx1"/>
              </a:solidFill>
              <a:latin typeface="Arial" panose="020B0604020202020204" pitchFamily="34" charset="0"/>
              <a:cs typeface="Arial" panose="020B0604020202020204" pitchFamily="34" charset="0"/>
            </a:endParaRPr>
          </a:p>
          <a:p>
            <a:endParaRPr lang="en-US" sz="19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*NYS Office of Children and Family Services</a:t>
            </a:r>
          </a:p>
        </p:txBody>
      </p:sp>
      <p:sp>
        <p:nvSpPr>
          <p:cNvPr id="4" name="Text Placeholder 3">
            <a:extLst>
              <a:ext uri="{FF2B5EF4-FFF2-40B4-BE49-F238E27FC236}">
                <a16:creationId xmlns:a16="http://schemas.microsoft.com/office/drawing/2014/main" id="{4A541F85-965C-4162-A23B-9D424FB214D8}"/>
              </a:ext>
            </a:extLst>
          </p:cNvPr>
          <p:cNvSpPr>
            <a:spLocks noGrp="1"/>
          </p:cNvSpPr>
          <p:nvPr>
            <p:ph type="body" sz="quarter" idx="12"/>
          </p:nvPr>
        </p:nvSpPr>
        <p:spPr>
          <a:xfrm>
            <a:off x="3505200" y="457200"/>
            <a:ext cx="5181600" cy="381684"/>
          </a:xfrm>
        </p:spPr>
        <p:txBody>
          <a:bodyPr/>
          <a:lstStyle/>
          <a:p>
            <a:r>
              <a:rPr lang="en-US" sz="1600" dirty="0">
                <a:latin typeface="Arial" panose="020B0604020202020204" pitchFamily="34" charset="0"/>
                <a:cs typeface="Arial" panose="020B0604020202020204" pitchFamily="34" charset="0"/>
              </a:rPr>
              <a:t>Child Abuse and Neglect </a:t>
            </a:r>
          </a:p>
        </p:txBody>
      </p:sp>
    </p:spTree>
    <p:extLst>
      <p:ext uri="{BB962C8B-B14F-4D97-AF65-F5344CB8AC3E}">
        <p14:creationId xmlns:p14="http://schemas.microsoft.com/office/powerpoint/2010/main" val="337161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263116-AF69-47B0-BA0B-B7669096C368}"/>
              </a:ext>
            </a:extLst>
          </p:cNvPr>
          <p:cNvSpPr>
            <a:spLocks noGrp="1"/>
          </p:cNvSpPr>
          <p:nvPr>
            <p:ph type="body" sz="quarter" idx="15"/>
          </p:nvPr>
        </p:nvSpPr>
        <p:spPr>
          <a:xfrm>
            <a:off x="228600" y="1184940"/>
            <a:ext cx="8610600" cy="4911060"/>
          </a:xfrm>
        </p:spPr>
        <p:txBody>
          <a:bodyPr/>
          <a:lstStyle/>
          <a:p>
            <a:r>
              <a:rPr lang="en-US" sz="1700" b="1" dirty="0">
                <a:solidFill>
                  <a:schemeClr val="tx1"/>
                </a:solidFill>
                <a:latin typeface="Arial" panose="020B0604020202020204" pitchFamily="34" charset="0"/>
                <a:cs typeface="Arial" panose="020B0604020202020204" pitchFamily="34" charset="0"/>
              </a:rPr>
              <a:t>*Neglect and Maltreatment </a:t>
            </a:r>
            <a:r>
              <a:rPr lang="en-US" sz="1700" dirty="0">
                <a:solidFill>
                  <a:schemeClr val="tx1"/>
                </a:solidFill>
                <a:latin typeface="Arial" panose="020B0604020202020204" pitchFamily="34" charset="0"/>
                <a:cs typeface="Arial" panose="020B0604020202020204" pitchFamily="34" charset="0"/>
              </a:rPr>
              <a:t> </a:t>
            </a:r>
          </a:p>
          <a:p>
            <a:pPr marL="112713" indent="-112713">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Refers to the quality of care a child is receiving from those responsible for the child. </a:t>
            </a:r>
          </a:p>
          <a:p>
            <a:pPr marL="112713" indent="-112713"/>
            <a:r>
              <a:rPr lang="en-US" sz="1700" dirty="0">
                <a:solidFill>
                  <a:schemeClr val="tx1"/>
                </a:solidFill>
                <a:latin typeface="Arial" panose="020B0604020202020204" pitchFamily="34" charset="0"/>
                <a:cs typeface="Arial" panose="020B0604020202020204" pitchFamily="34" charset="0"/>
              </a:rPr>
              <a:t>    </a:t>
            </a:r>
          </a:p>
          <a:p>
            <a:pPr marL="112713" indent="-112713">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Maltreatment occurs when a parent or other person legally responsible for the care of a child harms a child or places a child in imminent danger of harm by failing to exercise the minimum degree of care in providing the child with any of the following: food, clothing, shelter, education or medical care </a:t>
            </a:r>
            <a:r>
              <a:rPr lang="en-US" sz="1700" b="1" i="1" dirty="0">
                <a:solidFill>
                  <a:schemeClr val="tx1"/>
                </a:solidFill>
                <a:latin typeface="Arial" panose="020B0604020202020204" pitchFamily="34" charset="0"/>
                <a:cs typeface="Arial" panose="020B0604020202020204" pitchFamily="34" charset="0"/>
              </a:rPr>
              <a:t>when financially able to do so. ( </a:t>
            </a:r>
            <a:r>
              <a:rPr lang="en-US" sz="1700" b="1" i="1" u="sng" dirty="0">
                <a:solidFill>
                  <a:schemeClr val="tx1"/>
                </a:solidFill>
                <a:latin typeface="Arial" panose="020B0604020202020204" pitchFamily="34" charset="0"/>
                <a:cs typeface="Arial" panose="020B0604020202020204" pitchFamily="34" charset="0"/>
              </a:rPr>
              <a:t>Poverty is not neglect and maltreatment) </a:t>
            </a:r>
          </a:p>
          <a:p>
            <a:pPr marL="112713" indent="-112713"/>
            <a:r>
              <a:rPr lang="en-US" sz="1700" dirty="0">
                <a:solidFill>
                  <a:schemeClr val="tx1"/>
                </a:solidFill>
                <a:latin typeface="Arial" panose="020B0604020202020204" pitchFamily="34" charset="0"/>
                <a:cs typeface="Arial" panose="020B0604020202020204" pitchFamily="34" charset="0"/>
              </a:rPr>
              <a:t>     </a:t>
            </a:r>
          </a:p>
          <a:p>
            <a:pPr marL="112713" indent="-112713">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Maltreatment can also result from abandonment of a child or from not providing adequate supervision for the child. </a:t>
            </a:r>
          </a:p>
          <a:p>
            <a:pPr marL="112713" indent="-112713"/>
            <a:r>
              <a:rPr lang="en-US" sz="1700" dirty="0">
                <a:solidFill>
                  <a:schemeClr val="tx1"/>
                </a:solidFill>
                <a:latin typeface="Arial" panose="020B0604020202020204" pitchFamily="34" charset="0"/>
                <a:cs typeface="Arial" panose="020B0604020202020204" pitchFamily="34" charset="0"/>
              </a:rPr>
              <a:t>     </a:t>
            </a:r>
          </a:p>
          <a:p>
            <a:pPr marL="112713" indent="-112713">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A child may be maltreated if a parent engages in excessive use of drugs or alcohol such that it interferes with their ability to adequately supervise the child.</a:t>
            </a:r>
          </a:p>
          <a:p>
            <a:pPr marL="0" indent="0"/>
            <a:endParaRPr lang="en-US" sz="17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*NYS Office of Family and Children’s Services </a:t>
            </a:r>
          </a:p>
          <a:p>
            <a:r>
              <a:rPr lang="en-US" dirty="0"/>
              <a:t>  </a:t>
            </a:r>
          </a:p>
        </p:txBody>
      </p:sp>
      <p:sp>
        <p:nvSpPr>
          <p:cNvPr id="4" name="Text Placeholder 3">
            <a:extLst>
              <a:ext uri="{FF2B5EF4-FFF2-40B4-BE49-F238E27FC236}">
                <a16:creationId xmlns:a16="http://schemas.microsoft.com/office/drawing/2014/main" id="{CA83BBC6-8261-4DF3-8BB7-97DFCD52CA49}"/>
              </a:ext>
            </a:extLst>
          </p:cNvPr>
          <p:cNvSpPr>
            <a:spLocks noGrp="1"/>
          </p:cNvSpPr>
          <p:nvPr>
            <p:ph type="body" sz="quarter" idx="12"/>
          </p:nvPr>
        </p:nvSpPr>
        <p:spPr>
          <a:xfrm>
            <a:off x="5269670" y="464955"/>
            <a:ext cx="3645730" cy="381684"/>
          </a:xfrm>
        </p:spPr>
        <p:txBody>
          <a:bodyPr/>
          <a:lstStyle/>
          <a:p>
            <a:r>
              <a:rPr lang="en-US" dirty="0"/>
              <a:t>Child Neglect and Maltreatment </a:t>
            </a:r>
          </a:p>
        </p:txBody>
      </p:sp>
    </p:spTree>
    <p:extLst>
      <p:ext uri="{BB962C8B-B14F-4D97-AF65-F5344CB8AC3E}">
        <p14:creationId xmlns:p14="http://schemas.microsoft.com/office/powerpoint/2010/main" val="125001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228600" y="1143000"/>
            <a:ext cx="8839200" cy="1828800"/>
          </a:xfrm>
        </p:spPr>
        <p:txBody>
          <a:bodyPr/>
          <a:lstStyle/>
          <a:p>
            <a:pPr marL="174625" indent="-174625"/>
            <a:r>
              <a:rPr lang="en-US" altLang="en-US" sz="1550" dirty="0">
                <a:latin typeface="Arial" panose="020B0604020202020204" pitchFamily="34" charset="0"/>
                <a:ea typeface="ＭＳ Ｐゴシック" panose="020B0600070205080204" pitchFamily="34" charset="-128"/>
                <a:cs typeface="Arial" panose="020B0604020202020204" pitchFamily="34" charset="0"/>
              </a:rPr>
              <a:t>A report of suspected child abuse is made in the US every 10 seconds.</a:t>
            </a:r>
          </a:p>
          <a:p>
            <a:pPr marL="174625" indent="-174625"/>
            <a:r>
              <a:rPr lang="en-US" altLang="en-US" sz="1550" dirty="0">
                <a:latin typeface="Arial" panose="020B0604020202020204" pitchFamily="34" charset="0"/>
                <a:ea typeface="ＭＳ Ｐゴシック" panose="020B0600070205080204" pitchFamily="34" charset="-128"/>
                <a:cs typeface="Arial" panose="020B0604020202020204" pitchFamily="34" charset="0"/>
              </a:rPr>
              <a:t>Almost five children die every day as a result of child abuse.</a:t>
            </a:r>
          </a:p>
          <a:p>
            <a:pPr marL="174625" indent="-174625"/>
            <a:r>
              <a:rPr lang="en-US" altLang="en-US" sz="1550" dirty="0">
                <a:latin typeface="Arial" panose="020B0604020202020204" pitchFamily="34" charset="0"/>
                <a:ea typeface="ＭＳ Ｐゴシック" panose="020B0600070205080204" pitchFamily="34" charset="-128"/>
                <a:cs typeface="Arial" panose="020B0604020202020204" pitchFamily="34" charset="0"/>
              </a:rPr>
              <a:t>Approximately 3.5 million reports of child abuse are made every year in the U.S. </a:t>
            </a:r>
          </a:p>
          <a:p>
            <a:pPr marL="174625" indent="-174625"/>
            <a:r>
              <a:rPr lang="en-US" altLang="en-US" sz="1550" dirty="0">
                <a:latin typeface="Arial" panose="020B0604020202020204" pitchFamily="34" charset="0"/>
                <a:ea typeface="ＭＳ Ｐゴシック" panose="020B0600070205080204" pitchFamily="34" charset="-128"/>
                <a:cs typeface="Arial" panose="020B0604020202020204" pitchFamily="34" charset="0"/>
              </a:rPr>
              <a:t>As many as one in three girls and one in five boys will be sexually abused before their 18</a:t>
            </a:r>
            <a:r>
              <a:rPr lang="en-US" altLang="en-US" sz="1550" baseline="30000" dirty="0">
                <a:latin typeface="Arial" panose="020B0604020202020204" pitchFamily="34" charset="0"/>
                <a:ea typeface="ＭＳ Ｐゴシック" panose="020B0600070205080204" pitchFamily="34" charset="-128"/>
                <a:cs typeface="Arial" panose="020B0604020202020204" pitchFamily="34" charset="0"/>
              </a:rPr>
              <a:t>th</a:t>
            </a:r>
            <a:r>
              <a:rPr lang="en-US" altLang="en-US" sz="1550" dirty="0">
                <a:latin typeface="Arial" panose="020B0604020202020204" pitchFamily="34" charset="0"/>
                <a:ea typeface="ＭＳ Ｐゴシック" panose="020B0600070205080204" pitchFamily="34" charset="-128"/>
                <a:cs typeface="Arial" panose="020B0604020202020204" pitchFamily="34" charset="0"/>
              </a:rPr>
              <a:t> birthday.</a:t>
            </a:r>
          </a:p>
          <a:p>
            <a:pPr marL="174625" indent="-174625"/>
            <a:r>
              <a:rPr lang="en-US" altLang="en-US" sz="1550" dirty="0">
                <a:latin typeface="Arial" panose="020B0604020202020204" pitchFamily="34" charset="0"/>
                <a:ea typeface="ＭＳ Ｐゴシック" panose="020B0600070205080204" pitchFamily="34" charset="-128"/>
                <a:cs typeface="Arial" panose="020B0604020202020204" pitchFamily="34" charset="0"/>
              </a:rPr>
              <a:t>90% of child sexual abuse know the perpetrator in some way. </a:t>
            </a:r>
          </a:p>
          <a:p>
            <a:pPr marL="174625" indent="-174625"/>
            <a:r>
              <a:rPr lang="en-US" altLang="en-US" sz="1550" dirty="0">
                <a:latin typeface="Arial" panose="020B0604020202020204" pitchFamily="34" charset="0"/>
                <a:ea typeface="ＭＳ Ｐゴシック" panose="020B0600070205080204" pitchFamily="34" charset="-128"/>
                <a:cs typeface="Arial" panose="020B0604020202020204" pitchFamily="34" charset="0"/>
              </a:rPr>
              <a:t>Child Abuse occurs at every socioeconomic level, across ethnic, cultural, and religious lines.</a:t>
            </a:r>
          </a:p>
        </p:txBody>
      </p:sp>
      <p:sp>
        <p:nvSpPr>
          <p:cNvPr id="68612" name="Text Placeholder 3"/>
          <p:cNvSpPr txBox="1">
            <a:spLocks/>
          </p:cNvSpPr>
          <p:nvPr/>
        </p:nvSpPr>
        <p:spPr bwMode="auto">
          <a:xfrm>
            <a:off x="4334691" y="503237"/>
            <a:ext cx="47244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500" cap="all" dirty="0">
                <a:latin typeface="Helvetica"/>
                <a:ea typeface="ＭＳ Ｐゴシック" pitchFamily="-112" charset="-128"/>
                <a:cs typeface="Helvetica"/>
              </a:rPr>
              <a:t>National Child Abuse Statistics</a:t>
            </a:r>
          </a:p>
        </p:txBody>
      </p:sp>
      <p:pic>
        <p:nvPicPr>
          <p:cNvPr id="5" name="Picture 2" descr="https://lightingtheirwayhome.files.wordpress.com/2013/04/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d2l.org/atf/cf/%7B64af78c4-5eb8-45aa-bc28-f7ee2b581919%7D/STE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38" y="3309257"/>
            <a:ext cx="5247928" cy="23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33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C95BC-0980-8A43-4A83-BF8E5D6E026A}"/>
              </a:ext>
            </a:extLst>
          </p:cNvPr>
          <p:cNvSpPr>
            <a:spLocks noGrp="1"/>
          </p:cNvSpPr>
          <p:nvPr>
            <p:ph type="body" sz="quarter" idx="15"/>
          </p:nvPr>
        </p:nvSpPr>
        <p:spPr>
          <a:xfrm>
            <a:off x="152400" y="1219200"/>
            <a:ext cx="8763000" cy="4911060"/>
          </a:xfrm>
        </p:spPr>
        <p:txBody>
          <a:bodyPr/>
          <a:lstStyle/>
          <a:p>
            <a:pPr algn="l"/>
            <a:endParaRPr lang="en-US" sz="2000" b="1" i="0" dirty="0">
              <a:solidFill>
                <a:schemeClr val="tx1"/>
              </a:solidFill>
              <a:effectLst/>
              <a:highlight>
                <a:srgbClr val="FFFFFF"/>
              </a:highlight>
              <a:latin typeface="Arial" panose="020B0604020202020204" pitchFamily="34" charset="0"/>
              <a:cs typeface="Arial" panose="020B0604020202020204" pitchFamily="34" charset="0"/>
            </a:endParaRPr>
          </a:p>
          <a:p>
            <a:pPr marL="174625" indent="-174625" algn="l">
              <a:buFont typeface="Arial" panose="020B0604020202020204" pitchFamily="34" charset="0"/>
              <a:buChar char="•"/>
            </a:pPr>
            <a:r>
              <a:rPr lang="en-US" sz="2000" b="1" i="0" dirty="0">
                <a:solidFill>
                  <a:schemeClr val="tx1"/>
                </a:solidFill>
                <a:effectLst/>
                <a:highlight>
                  <a:srgbClr val="FFFFFF"/>
                </a:highlight>
                <a:latin typeface="Arial" panose="020B0604020202020204" pitchFamily="34" charset="0"/>
                <a:cs typeface="Arial" panose="020B0604020202020204" pitchFamily="34" charset="0"/>
              </a:rPr>
              <a:t>The youngest children were most vulnerable. </a:t>
            </a:r>
            <a:r>
              <a:rPr lang="en-US" sz="2000" b="0" i="0" dirty="0">
                <a:solidFill>
                  <a:schemeClr val="tx1"/>
                </a:solidFill>
                <a:effectLst/>
                <a:highlight>
                  <a:srgbClr val="FFFFFF"/>
                </a:highlight>
                <a:latin typeface="Arial" panose="020B0604020202020204" pitchFamily="34" charset="0"/>
                <a:cs typeface="Arial" panose="020B0604020202020204" pitchFamily="34" charset="0"/>
              </a:rPr>
              <a:t>Children in the first year of their life are 15% of all victims, and more than a quarter (28%) of child maltreatment victims are no more than 2 years old.</a:t>
            </a:r>
            <a:endParaRPr lang="en-US" sz="2000" b="1" i="0" dirty="0">
              <a:solidFill>
                <a:schemeClr val="tx1"/>
              </a:solidFill>
              <a:effectLst/>
              <a:highlight>
                <a:srgbClr val="FFFFFF"/>
              </a:highlight>
              <a:latin typeface="Arial" panose="020B0604020202020204" pitchFamily="34" charset="0"/>
              <a:cs typeface="Arial" panose="020B0604020202020204" pitchFamily="34" charset="0"/>
            </a:endParaRPr>
          </a:p>
          <a:p>
            <a:pPr marL="174625" indent="-174625" algn="l">
              <a:buFont typeface="Arial" panose="020B0604020202020204" pitchFamily="34" charset="0"/>
              <a:buChar char="•"/>
            </a:pPr>
            <a:endParaRPr lang="en-US" sz="2000" b="1" i="0" dirty="0">
              <a:solidFill>
                <a:schemeClr val="tx1"/>
              </a:solidFill>
              <a:effectLst/>
              <a:highlight>
                <a:srgbClr val="FFFFFF"/>
              </a:highlight>
              <a:latin typeface="Arial" panose="020B0604020202020204" pitchFamily="34" charset="0"/>
              <a:cs typeface="Arial" panose="020B0604020202020204" pitchFamily="34" charset="0"/>
            </a:endParaRPr>
          </a:p>
          <a:p>
            <a:pPr marL="174625" indent="-174625" algn="l">
              <a:buFont typeface="Arial" panose="020B0604020202020204" pitchFamily="34" charset="0"/>
              <a:buChar char="•"/>
            </a:pPr>
            <a:r>
              <a:rPr lang="en-US" sz="2000" b="1" i="0" dirty="0">
                <a:solidFill>
                  <a:schemeClr val="tx1"/>
                </a:solidFill>
                <a:effectLst/>
                <a:highlight>
                  <a:srgbClr val="FFFFFF"/>
                </a:highlight>
                <a:latin typeface="Arial" panose="020B0604020202020204" pitchFamily="34" charset="0"/>
                <a:cs typeface="Arial" panose="020B0604020202020204" pitchFamily="34" charset="0"/>
              </a:rPr>
              <a:t>Child abuse is deadly.</a:t>
            </a:r>
            <a:r>
              <a:rPr lang="en-US" sz="2000" b="0" i="0" dirty="0">
                <a:solidFill>
                  <a:schemeClr val="tx1"/>
                </a:solidFill>
                <a:effectLst/>
                <a:highlight>
                  <a:srgbClr val="FFFFFF"/>
                </a:highlight>
                <a:latin typeface="Arial" panose="020B0604020202020204" pitchFamily="34" charset="0"/>
                <a:cs typeface="Arial" panose="020B0604020202020204" pitchFamily="34" charset="0"/>
              </a:rPr>
              <a:t> In 2021, an estimated 1,900  children died from abuse and neglect in the United States.</a:t>
            </a:r>
          </a:p>
          <a:p>
            <a:pPr marL="174625" indent="-174625" algn="l">
              <a:buFont typeface="Arial" panose="020B0604020202020204" pitchFamily="34" charset="0"/>
              <a:buChar char="•"/>
            </a:pPr>
            <a:endParaRPr lang="en-US" sz="2000" b="1" i="0" dirty="0">
              <a:solidFill>
                <a:schemeClr val="tx1"/>
              </a:solidFill>
              <a:effectLst/>
              <a:highlight>
                <a:srgbClr val="FFFFFF"/>
              </a:highlight>
              <a:latin typeface="Arial" panose="020B0604020202020204" pitchFamily="34" charset="0"/>
              <a:cs typeface="Arial" panose="020B0604020202020204" pitchFamily="34" charset="0"/>
            </a:endParaRPr>
          </a:p>
          <a:p>
            <a:pPr marL="174625" indent="-174625" algn="l">
              <a:buFont typeface="Arial" panose="020B0604020202020204" pitchFamily="34" charset="0"/>
              <a:buChar char="•"/>
            </a:pPr>
            <a:r>
              <a:rPr lang="en-US" sz="2000" b="1" i="0" dirty="0">
                <a:solidFill>
                  <a:schemeClr val="tx1"/>
                </a:solidFill>
                <a:effectLst/>
                <a:highlight>
                  <a:srgbClr val="FFFFFF"/>
                </a:highlight>
                <a:latin typeface="Arial" panose="020B0604020202020204" pitchFamily="34" charset="0"/>
                <a:cs typeface="Arial" panose="020B0604020202020204" pitchFamily="34" charset="0"/>
              </a:rPr>
              <a:t>Nationally, neglect is the most common form of abuse. </a:t>
            </a:r>
            <a:r>
              <a:rPr lang="en-US" sz="2000" b="0" i="0" dirty="0">
                <a:solidFill>
                  <a:schemeClr val="tx1"/>
                </a:solidFill>
                <a:effectLst/>
                <a:highlight>
                  <a:srgbClr val="FFFFFF"/>
                </a:highlight>
                <a:latin typeface="Arial" panose="020B0604020202020204" pitchFamily="34" charset="0"/>
                <a:cs typeface="Arial" panose="020B0604020202020204" pitchFamily="34" charset="0"/>
              </a:rPr>
              <a:t>Three-fourths (76%) of victims are neglected, 16% are physically abused, 10% are sexually abused, and 0.2% are sex trafficked. </a:t>
            </a:r>
          </a:p>
          <a:p>
            <a:endParaRPr lang="en-US" sz="20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9BFB2F3-AEB8-06BE-B551-36342E16C2CD}"/>
              </a:ext>
            </a:extLst>
          </p:cNvPr>
          <p:cNvSpPr>
            <a:spLocks noGrp="1"/>
          </p:cNvSpPr>
          <p:nvPr>
            <p:ph type="body" sz="quarter" idx="12"/>
          </p:nvPr>
        </p:nvSpPr>
        <p:spPr>
          <a:xfrm>
            <a:off x="5105400" y="457200"/>
            <a:ext cx="3810000" cy="381684"/>
          </a:xfrm>
        </p:spPr>
        <p:txBody>
          <a:bodyPr/>
          <a:lstStyle/>
          <a:p>
            <a:pPr marL="0" indent="0" defTabSz="914400" eaLnBrk="1" hangingPunct="1">
              <a:spcBef>
                <a:spcPct val="0"/>
              </a:spcBef>
              <a:defRPr/>
            </a:pPr>
            <a:r>
              <a:rPr lang="en-US" dirty="0"/>
              <a:t>National Children's alliance </a:t>
            </a:r>
          </a:p>
        </p:txBody>
      </p:sp>
    </p:spTree>
    <p:extLst>
      <p:ext uri="{BB962C8B-B14F-4D97-AF65-F5344CB8AC3E}">
        <p14:creationId xmlns:p14="http://schemas.microsoft.com/office/powerpoint/2010/main" val="327198362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10891H-Launch-PTTforToolkit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MA Conference April 2015.potx" id="{7FF34091-DB50-40AF-91D9-C32AA84FF1B5}" vid="{556B236B-1D15-48BE-9AC1-F92C824B626F}"/>
    </a:ext>
  </a:extLst>
</a:theme>
</file>

<file path=ppt/theme/theme7.xml><?xml version="1.0" encoding="utf-8"?>
<a:theme xmlns:a="http://schemas.openxmlformats.org/drawingml/2006/main" name="2_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14059</TotalTime>
  <Words>4239</Words>
  <Application>Microsoft Office PowerPoint</Application>
  <PresentationFormat>On-screen Show (4:3)</PresentationFormat>
  <Paragraphs>1006</Paragraphs>
  <Slides>48</Slides>
  <Notes>14</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48</vt:i4>
      </vt:variant>
    </vt:vector>
  </HeadingPairs>
  <TitlesOfParts>
    <vt:vector size="67" baseType="lpstr">
      <vt:lpstr>ＭＳ Ｐゴシック</vt:lpstr>
      <vt:lpstr>Arial</vt:lpstr>
      <vt:lpstr>Calibri</vt:lpstr>
      <vt:lpstr>Courier New</vt:lpstr>
      <vt:lpstr>Effra</vt:lpstr>
      <vt:lpstr>Effra Light</vt:lpstr>
      <vt:lpstr>Effra Medium</vt:lpstr>
      <vt:lpstr>Helvetica</vt:lpstr>
      <vt:lpstr>Lucida Grande</vt:lpstr>
      <vt:lpstr>Museo Slab 900</vt:lpstr>
      <vt:lpstr>ProximaNova Extrabold</vt:lpstr>
      <vt:lpstr>ヒラギノ角ゴ Pro W3</vt:lpstr>
      <vt:lpstr>Theme1</vt:lpstr>
      <vt:lpstr>12010891H-Launch-PTTforToolkit_Blank</vt:lpstr>
      <vt:lpstr>Stony Brook University</vt:lpstr>
      <vt:lpstr>Stony Brook Children's</vt:lpstr>
      <vt:lpstr>1_Stony Brook Medicine</vt:lpstr>
      <vt:lpstr>3_Stony Brook Medicine</vt:lpstr>
      <vt:lpstr>2_Stony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dc:creator>
  <cp:lastModifiedBy>Coppola, Laura</cp:lastModifiedBy>
  <cp:revision>1087</cp:revision>
  <cp:lastPrinted>2024-04-23T12:33:32Z</cp:lastPrinted>
  <dcterms:created xsi:type="dcterms:W3CDTF">2008-10-20T14:37:53Z</dcterms:created>
  <dcterms:modified xsi:type="dcterms:W3CDTF">2024-06-24T17:29:08Z</dcterms:modified>
</cp:coreProperties>
</file>