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0" r:id="rId3"/>
    <p:sldMasterId id="2147483687" r:id="rId4"/>
    <p:sldMasterId id="2147483696" r:id="rId5"/>
    <p:sldMasterId id="2147483728" r:id="rId6"/>
    <p:sldMasterId id="2147483747" r:id="rId7"/>
    <p:sldMasterId id="2147483766" r:id="rId8"/>
    <p:sldMasterId id="2147483785" r:id="rId9"/>
    <p:sldMasterId id="2147483804" r:id="rId10"/>
    <p:sldMasterId id="2147483823" r:id="rId11"/>
  </p:sldMasterIdLst>
  <p:notesMasterIdLst>
    <p:notesMasterId r:id="rId22"/>
  </p:notesMasterIdLst>
  <p:handoutMasterIdLst>
    <p:handoutMasterId r:id="rId23"/>
  </p:handoutMasterIdLst>
  <p:sldIdLst>
    <p:sldId id="448" r:id="rId12"/>
    <p:sldId id="452" r:id="rId13"/>
    <p:sldId id="460" r:id="rId14"/>
    <p:sldId id="461" r:id="rId15"/>
    <p:sldId id="463" r:id="rId16"/>
    <p:sldId id="466" r:id="rId17"/>
    <p:sldId id="467" r:id="rId18"/>
    <p:sldId id="478" r:id="rId19"/>
    <p:sldId id="480" r:id="rId20"/>
    <p:sldId id="48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FFFF99"/>
    <a:srgbClr val="DEE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970" autoAdjust="0"/>
  </p:normalViewPr>
  <p:slideViewPr>
    <p:cSldViewPr>
      <p:cViewPr varScale="1">
        <p:scale>
          <a:sx n="64" d="100"/>
          <a:sy n="64" d="100"/>
        </p:scale>
        <p:origin x="17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39074-F699-4369-8B79-777C9965029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BD0BC-8D2E-4442-A7C0-345E61F1EE0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Patient Care</a:t>
          </a:r>
        </a:p>
      </dgm:t>
    </dgm:pt>
    <dgm:pt modelId="{F40E3B39-9326-4B23-A655-BFA8FF5F779A}" type="parTrans" cxnId="{1D43DB21-6C2E-4FF9-BC8F-4E155780609E}">
      <dgm:prSet/>
      <dgm:spPr/>
      <dgm:t>
        <a:bodyPr/>
        <a:lstStyle/>
        <a:p>
          <a:endParaRPr lang="en-US"/>
        </a:p>
      </dgm:t>
    </dgm:pt>
    <dgm:pt modelId="{C2770AAB-A8C4-415E-B9E1-515D893C7CFE}" type="sibTrans" cxnId="{1D43DB21-6C2E-4FF9-BC8F-4E155780609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908C978F-A440-495E-B06F-E85D209C800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Employee Satisfaction</a:t>
          </a:r>
        </a:p>
      </dgm:t>
    </dgm:pt>
    <dgm:pt modelId="{D6217318-9E61-4AA9-B77E-7CFF3668DDE7}" type="parTrans" cxnId="{13898143-B8BC-43EC-9F74-1E0DAA0E0FCA}">
      <dgm:prSet/>
      <dgm:spPr/>
      <dgm:t>
        <a:bodyPr/>
        <a:lstStyle/>
        <a:p>
          <a:endParaRPr lang="en-US"/>
        </a:p>
      </dgm:t>
    </dgm:pt>
    <dgm:pt modelId="{EFE5EDDA-F4B8-4EC6-A22B-5F397C4CC661}" type="sibTrans" cxnId="{13898143-B8BC-43EC-9F74-1E0DAA0E0FCA}">
      <dgm:prSet/>
      <dgm:spPr/>
      <dgm:t>
        <a:bodyPr/>
        <a:lstStyle/>
        <a:p>
          <a:endParaRPr lang="en-US"/>
        </a:p>
      </dgm:t>
    </dgm:pt>
    <dgm:pt modelId="{BC4009E0-2720-42D1-A6F9-0E32AE2CD11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Regulatory Requirements</a:t>
          </a:r>
        </a:p>
      </dgm:t>
    </dgm:pt>
    <dgm:pt modelId="{D3A0DC3F-DCEE-461E-B037-12B8573CE380}" type="parTrans" cxnId="{6255380A-1538-4C55-99D8-F2F1320DCA5B}">
      <dgm:prSet/>
      <dgm:spPr/>
      <dgm:t>
        <a:bodyPr/>
        <a:lstStyle/>
        <a:p>
          <a:endParaRPr lang="en-US"/>
        </a:p>
      </dgm:t>
    </dgm:pt>
    <dgm:pt modelId="{037DD55D-18EB-469C-A867-1A61A35B8186}" type="sibTrans" cxnId="{6255380A-1538-4C55-99D8-F2F1320DCA5B}">
      <dgm:prSet/>
      <dgm:spPr/>
      <dgm:t>
        <a:bodyPr/>
        <a:lstStyle/>
        <a:p>
          <a:endParaRPr lang="en-US"/>
        </a:p>
      </dgm:t>
    </dgm:pt>
    <dgm:pt modelId="{DEA8C983-454C-40E7-BF40-D838C3AC5A6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Employee Safety</a:t>
          </a:r>
        </a:p>
      </dgm:t>
    </dgm:pt>
    <dgm:pt modelId="{FF84F14C-18AE-45F4-838C-480625B677FD}" type="parTrans" cxnId="{062ED88A-BED7-4DDE-9B9F-516256F4430C}">
      <dgm:prSet/>
      <dgm:spPr/>
      <dgm:t>
        <a:bodyPr/>
        <a:lstStyle/>
        <a:p>
          <a:endParaRPr lang="en-US"/>
        </a:p>
      </dgm:t>
    </dgm:pt>
    <dgm:pt modelId="{C6D6DD32-5D58-4D2F-9A2C-0E88FE03D474}" type="sibTrans" cxnId="{062ED88A-BED7-4DDE-9B9F-516256F4430C}">
      <dgm:prSet/>
      <dgm:spPr/>
      <dgm:t>
        <a:bodyPr/>
        <a:lstStyle/>
        <a:p>
          <a:endParaRPr lang="en-US"/>
        </a:p>
      </dgm:t>
    </dgm:pt>
    <dgm:pt modelId="{D97D631B-5FAA-4015-AD34-DDD65D28BBB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Patient Satisfaction</a:t>
          </a:r>
        </a:p>
      </dgm:t>
    </dgm:pt>
    <dgm:pt modelId="{40A9010C-C984-4AA0-A5B0-193EA36A21CB}" type="parTrans" cxnId="{7BD49E14-48E1-40D1-88D5-BC7D6D6F8EA3}">
      <dgm:prSet/>
      <dgm:spPr/>
      <dgm:t>
        <a:bodyPr/>
        <a:lstStyle/>
        <a:p>
          <a:endParaRPr lang="en-US"/>
        </a:p>
      </dgm:t>
    </dgm:pt>
    <dgm:pt modelId="{FAB22E62-BE61-4EB6-B5EE-A21F7FB5E272}" type="sibTrans" cxnId="{7BD49E14-48E1-40D1-88D5-BC7D6D6F8EA3}">
      <dgm:prSet/>
      <dgm:spPr/>
      <dgm:t>
        <a:bodyPr/>
        <a:lstStyle/>
        <a:p>
          <a:endParaRPr lang="en-US"/>
        </a:p>
      </dgm:t>
    </dgm:pt>
    <dgm:pt modelId="{F45A3518-2DF3-47F7-9C7A-FBACB5928B2A}">
      <dgm:prSet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Patient Safety</a:t>
          </a:r>
        </a:p>
      </dgm:t>
    </dgm:pt>
    <dgm:pt modelId="{5C5B0AAA-8DFB-4D9A-940A-96E88DCE5CCC}" type="parTrans" cxnId="{D99AA911-F67C-439A-92C5-F8651C2EE1F3}">
      <dgm:prSet/>
      <dgm:spPr/>
      <dgm:t>
        <a:bodyPr/>
        <a:lstStyle/>
        <a:p>
          <a:endParaRPr lang="en-US"/>
        </a:p>
      </dgm:t>
    </dgm:pt>
    <dgm:pt modelId="{A9D5BF4C-0EFC-477E-9C92-AA1B3DF9751C}" type="sibTrans" cxnId="{D99AA911-F67C-439A-92C5-F8651C2EE1F3}">
      <dgm:prSet/>
      <dgm:spPr/>
      <dgm:t>
        <a:bodyPr/>
        <a:lstStyle/>
        <a:p>
          <a:endParaRPr lang="en-US"/>
        </a:p>
      </dgm:t>
    </dgm:pt>
    <dgm:pt modelId="{7029A946-A1E0-4D9C-A9EC-500EC6D2F033}">
      <dgm:prSet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Administrative &amp; Operational function</a:t>
          </a:r>
        </a:p>
      </dgm:t>
    </dgm:pt>
    <dgm:pt modelId="{CE9F751C-8EC0-4AC9-A9B2-185DC0F30E0B}" type="parTrans" cxnId="{FBBFE384-3AE8-4B6B-9045-06789FBAE073}">
      <dgm:prSet/>
      <dgm:spPr/>
      <dgm:t>
        <a:bodyPr/>
        <a:lstStyle/>
        <a:p>
          <a:endParaRPr lang="en-US"/>
        </a:p>
      </dgm:t>
    </dgm:pt>
    <dgm:pt modelId="{C5E6DD1F-723A-435F-9BB4-F159D170F007}" type="sibTrans" cxnId="{FBBFE384-3AE8-4B6B-9045-06789FBAE073}">
      <dgm:prSet/>
      <dgm:spPr/>
      <dgm:t>
        <a:bodyPr/>
        <a:lstStyle/>
        <a:p>
          <a:endParaRPr lang="en-US"/>
        </a:p>
      </dgm:t>
    </dgm:pt>
    <dgm:pt modelId="{0DCD6B4E-B8C3-46F7-AB25-D188C1A98F7E}" type="pres">
      <dgm:prSet presAssocID="{D6F39074-F699-4369-8B79-777C9965029B}" presName="Name0" presStyleCnt="0">
        <dgm:presLayoutVars>
          <dgm:dir/>
          <dgm:resizeHandles val="exact"/>
        </dgm:presLayoutVars>
      </dgm:prSet>
      <dgm:spPr/>
    </dgm:pt>
    <dgm:pt modelId="{DDAFF49A-381D-48D0-B15E-6A11DE8B654F}" type="pres">
      <dgm:prSet presAssocID="{D6F39074-F699-4369-8B79-777C9965029B}" presName="cycle" presStyleCnt="0"/>
      <dgm:spPr/>
    </dgm:pt>
    <dgm:pt modelId="{841E3C88-D431-4EEA-800C-EA9EC3FF46C0}" type="pres">
      <dgm:prSet presAssocID="{1F0BD0BC-8D2E-4442-A7C0-345E61F1EE01}" presName="nodeFirstNode" presStyleLbl="node1" presStyleIdx="0" presStyleCnt="7">
        <dgm:presLayoutVars>
          <dgm:bulletEnabled val="1"/>
        </dgm:presLayoutVars>
      </dgm:prSet>
      <dgm:spPr/>
    </dgm:pt>
    <dgm:pt modelId="{624815FD-6B3F-400C-8753-3CC671372905}" type="pres">
      <dgm:prSet presAssocID="{C2770AAB-A8C4-415E-B9E1-515D893C7CFE}" presName="sibTransFirstNode" presStyleLbl="bgShp" presStyleIdx="0" presStyleCnt="1"/>
      <dgm:spPr/>
    </dgm:pt>
    <dgm:pt modelId="{B7F1DD3F-3FAF-4CB3-801B-39E37C35FE59}" type="pres">
      <dgm:prSet presAssocID="{F45A3518-2DF3-47F7-9C7A-FBACB5928B2A}" presName="nodeFollowingNodes" presStyleLbl="node1" presStyleIdx="1" presStyleCnt="7">
        <dgm:presLayoutVars>
          <dgm:bulletEnabled val="1"/>
        </dgm:presLayoutVars>
      </dgm:prSet>
      <dgm:spPr/>
    </dgm:pt>
    <dgm:pt modelId="{866D2849-D9A7-4738-BA6C-348F1633905B}" type="pres">
      <dgm:prSet presAssocID="{908C978F-A440-495E-B06F-E85D209C8007}" presName="nodeFollowingNodes" presStyleLbl="node1" presStyleIdx="2" presStyleCnt="7" custRadScaleRad="96018" custRadScaleInc="-22847">
        <dgm:presLayoutVars>
          <dgm:bulletEnabled val="1"/>
        </dgm:presLayoutVars>
      </dgm:prSet>
      <dgm:spPr/>
    </dgm:pt>
    <dgm:pt modelId="{03E1D9E6-578F-4A17-85B2-03CFC0BC09D7}" type="pres">
      <dgm:prSet presAssocID="{7029A946-A1E0-4D9C-A9EC-500EC6D2F033}" presName="nodeFollowingNodes" presStyleLbl="node1" presStyleIdx="3" presStyleCnt="7" custRadScaleRad="87747" custRadScaleInc="-18520">
        <dgm:presLayoutVars>
          <dgm:bulletEnabled val="1"/>
        </dgm:presLayoutVars>
      </dgm:prSet>
      <dgm:spPr/>
    </dgm:pt>
    <dgm:pt modelId="{116D8205-0CBD-4A82-B803-DD7F21CCEF15}" type="pres">
      <dgm:prSet presAssocID="{BC4009E0-2720-42D1-A6F9-0E32AE2CD112}" presName="nodeFollowingNodes" presStyleLbl="node1" presStyleIdx="4" presStyleCnt="7" custRadScaleRad="95844" custRadScaleInc="33218">
        <dgm:presLayoutVars>
          <dgm:bulletEnabled val="1"/>
        </dgm:presLayoutVars>
      </dgm:prSet>
      <dgm:spPr/>
    </dgm:pt>
    <dgm:pt modelId="{289F24D6-6E1A-47D6-96FF-B6E76FD7525B}" type="pres">
      <dgm:prSet presAssocID="{DEA8C983-454C-40E7-BF40-D838C3AC5A60}" presName="nodeFollowingNodes" presStyleLbl="node1" presStyleIdx="5" presStyleCnt="7" custRadScaleRad="98541" custRadScaleInc="22994">
        <dgm:presLayoutVars>
          <dgm:bulletEnabled val="1"/>
        </dgm:presLayoutVars>
      </dgm:prSet>
      <dgm:spPr/>
    </dgm:pt>
    <dgm:pt modelId="{307DF7EF-AABB-4613-8359-08C209FB9593}" type="pres">
      <dgm:prSet presAssocID="{D97D631B-5FAA-4015-AD34-DDD65D28BBB5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6255380A-1538-4C55-99D8-F2F1320DCA5B}" srcId="{D6F39074-F699-4369-8B79-777C9965029B}" destId="{BC4009E0-2720-42D1-A6F9-0E32AE2CD112}" srcOrd="4" destOrd="0" parTransId="{D3A0DC3F-DCEE-461E-B037-12B8573CE380}" sibTransId="{037DD55D-18EB-469C-A867-1A61A35B8186}"/>
    <dgm:cxn modelId="{3F005A0C-4CC4-4CEB-A542-6EF49F6D6314}" type="presOf" srcId="{D97D631B-5FAA-4015-AD34-DDD65D28BBB5}" destId="{307DF7EF-AABB-4613-8359-08C209FB9593}" srcOrd="0" destOrd="0" presId="urn:microsoft.com/office/officeart/2005/8/layout/cycle3"/>
    <dgm:cxn modelId="{D99AA911-F67C-439A-92C5-F8651C2EE1F3}" srcId="{D6F39074-F699-4369-8B79-777C9965029B}" destId="{F45A3518-2DF3-47F7-9C7A-FBACB5928B2A}" srcOrd="1" destOrd="0" parTransId="{5C5B0AAA-8DFB-4D9A-940A-96E88DCE5CCC}" sibTransId="{A9D5BF4C-0EFC-477E-9C92-AA1B3DF9751C}"/>
    <dgm:cxn modelId="{7BD49E14-48E1-40D1-88D5-BC7D6D6F8EA3}" srcId="{D6F39074-F699-4369-8B79-777C9965029B}" destId="{D97D631B-5FAA-4015-AD34-DDD65D28BBB5}" srcOrd="6" destOrd="0" parTransId="{40A9010C-C984-4AA0-A5B0-193EA36A21CB}" sibTransId="{FAB22E62-BE61-4EB6-B5EE-A21F7FB5E272}"/>
    <dgm:cxn modelId="{1D43DB21-6C2E-4FF9-BC8F-4E155780609E}" srcId="{D6F39074-F699-4369-8B79-777C9965029B}" destId="{1F0BD0BC-8D2E-4442-A7C0-345E61F1EE01}" srcOrd="0" destOrd="0" parTransId="{F40E3B39-9326-4B23-A655-BFA8FF5F779A}" sibTransId="{C2770AAB-A8C4-415E-B9E1-515D893C7CFE}"/>
    <dgm:cxn modelId="{01C16E29-477E-40FF-A315-831D6038C4FF}" type="presOf" srcId="{BC4009E0-2720-42D1-A6F9-0E32AE2CD112}" destId="{116D8205-0CBD-4A82-B803-DD7F21CCEF15}" srcOrd="0" destOrd="0" presId="urn:microsoft.com/office/officeart/2005/8/layout/cycle3"/>
    <dgm:cxn modelId="{C4E2E339-421C-4278-ACB2-2F5BBD7E682C}" type="presOf" srcId="{C2770AAB-A8C4-415E-B9E1-515D893C7CFE}" destId="{624815FD-6B3F-400C-8753-3CC671372905}" srcOrd="0" destOrd="0" presId="urn:microsoft.com/office/officeart/2005/8/layout/cycle3"/>
    <dgm:cxn modelId="{13898143-B8BC-43EC-9F74-1E0DAA0E0FCA}" srcId="{D6F39074-F699-4369-8B79-777C9965029B}" destId="{908C978F-A440-495E-B06F-E85D209C8007}" srcOrd="2" destOrd="0" parTransId="{D6217318-9E61-4AA9-B77E-7CFF3668DDE7}" sibTransId="{EFE5EDDA-F4B8-4EC6-A22B-5F397C4CC661}"/>
    <dgm:cxn modelId="{46F84070-AC2C-4894-A1FA-C6B4C8748AF0}" type="presOf" srcId="{F45A3518-2DF3-47F7-9C7A-FBACB5928B2A}" destId="{B7F1DD3F-3FAF-4CB3-801B-39E37C35FE59}" srcOrd="0" destOrd="0" presId="urn:microsoft.com/office/officeart/2005/8/layout/cycle3"/>
    <dgm:cxn modelId="{FBBFE384-3AE8-4B6B-9045-06789FBAE073}" srcId="{D6F39074-F699-4369-8B79-777C9965029B}" destId="{7029A946-A1E0-4D9C-A9EC-500EC6D2F033}" srcOrd="3" destOrd="0" parTransId="{CE9F751C-8EC0-4AC9-A9B2-185DC0F30E0B}" sibTransId="{C5E6DD1F-723A-435F-9BB4-F159D170F007}"/>
    <dgm:cxn modelId="{062ED88A-BED7-4DDE-9B9F-516256F4430C}" srcId="{D6F39074-F699-4369-8B79-777C9965029B}" destId="{DEA8C983-454C-40E7-BF40-D838C3AC5A60}" srcOrd="5" destOrd="0" parTransId="{FF84F14C-18AE-45F4-838C-480625B677FD}" sibTransId="{C6D6DD32-5D58-4D2F-9A2C-0E88FE03D474}"/>
    <dgm:cxn modelId="{A6CFB891-09DC-4DE9-B7A8-3185D10175F4}" type="presOf" srcId="{7029A946-A1E0-4D9C-A9EC-500EC6D2F033}" destId="{03E1D9E6-578F-4A17-85B2-03CFC0BC09D7}" srcOrd="0" destOrd="0" presId="urn:microsoft.com/office/officeart/2005/8/layout/cycle3"/>
    <dgm:cxn modelId="{53454CAB-EE2E-4B4D-9EB1-6F67D4FF23A3}" type="presOf" srcId="{908C978F-A440-495E-B06F-E85D209C8007}" destId="{866D2849-D9A7-4738-BA6C-348F1633905B}" srcOrd="0" destOrd="0" presId="urn:microsoft.com/office/officeart/2005/8/layout/cycle3"/>
    <dgm:cxn modelId="{304595C1-9342-466C-98BD-97339D98BBD7}" type="presOf" srcId="{DEA8C983-454C-40E7-BF40-D838C3AC5A60}" destId="{289F24D6-6E1A-47D6-96FF-B6E76FD7525B}" srcOrd="0" destOrd="0" presId="urn:microsoft.com/office/officeart/2005/8/layout/cycle3"/>
    <dgm:cxn modelId="{DF0FE7E2-1363-4289-A1D7-926B6ECC7977}" type="presOf" srcId="{1F0BD0BC-8D2E-4442-A7C0-345E61F1EE01}" destId="{841E3C88-D431-4EEA-800C-EA9EC3FF46C0}" srcOrd="0" destOrd="0" presId="urn:microsoft.com/office/officeart/2005/8/layout/cycle3"/>
    <dgm:cxn modelId="{A208FAFB-7303-4578-A98A-854E89C8BC71}" type="presOf" srcId="{D6F39074-F699-4369-8B79-777C9965029B}" destId="{0DCD6B4E-B8C3-46F7-AB25-D188C1A98F7E}" srcOrd="0" destOrd="0" presId="urn:microsoft.com/office/officeart/2005/8/layout/cycle3"/>
    <dgm:cxn modelId="{5E4E899D-D802-4329-8E07-6F967CACCB94}" type="presParOf" srcId="{0DCD6B4E-B8C3-46F7-AB25-D188C1A98F7E}" destId="{DDAFF49A-381D-48D0-B15E-6A11DE8B654F}" srcOrd="0" destOrd="0" presId="urn:microsoft.com/office/officeart/2005/8/layout/cycle3"/>
    <dgm:cxn modelId="{0A55FBC5-D1ED-4277-B2E3-DBF199CFA293}" type="presParOf" srcId="{DDAFF49A-381D-48D0-B15E-6A11DE8B654F}" destId="{841E3C88-D431-4EEA-800C-EA9EC3FF46C0}" srcOrd="0" destOrd="0" presId="urn:microsoft.com/office/officeart/2005/8/layout/cycle3"/>
    <dgm:cxn modelId="{A4905539-61FF-4949-8C85-C13831A3902A}" type="presParOf" srcId="{DDAFF49A-381D-48D0-B15E-6A11DE8B654F}" destId="{624815FD-6B3F-400C-8753-3CC671372905}" srcOrd="1" destOrd="0" presId="urn:microsoft.com/office/officeart/2005/8/layout/cycle3"/>
    <dgm:cxn modelId="{6483314B-1889-4058-AB51-9DE66231D1E8}" type="presParOf" srcId="{DDAFF49A-381D-48D0-B15E-6A11DE8B654F}" destId="{B7F1DD3F-3FAF-4CB3-801B-39E37C35FE59}" srcOrd="2" destOrd="0" presId="urn:microsoft.com/office/officeart/2005/8/layout/cycle3"/>
    <dgm:cxn modelId="{1DD0130D-073B-4B53-B035-672A7D8C4342}" type="presParOf" srcId="{DDAFF49A-381D-48D0-B15E-6A11DE8B654F}" destId="{866D2849-D9A7-4738-BA6C-348F1633905B}" srcOrd="3" destOrd="0" presId="urn:microsoft.com/office/officeart/2005/8/layout/cycle3"/>
    <dgm:cxn modelId="{CE75AE83-E1EB-4CC8-82B1-F3231F4D78C7}" type="presParOf" srcId="{DDAFF49A-381D-48D0-B15E-6A11DE8B654F}" destId="{03E1D9E6-578F-4A17-85B2-03CFC0BC09D7}" srcOrd="4" destOrd="0" presId="urn:microsoft.com/office/officeart/2005/8/layout/cycle3"/>
    <dgm:cxn modelId="{E8FFF577-F25C-45A0-8634-59B0DD2C6B6B}" type="presParOf" srcId="{DDAFF49A-381D-48D0-B15E-6A11DE8B654F}" destId="{116D8205-0CBD-4A82-B803-DD7F21CCEF15}" srcOrd="5" destOrd="0" presId="urn:microsoft.com/office/officeart/2005/8/layout/cycle3"/>
    <dgm:cxn modelId="{FFCD2F3F-3EAE-4915-AC28-B4EEF65B5E60}" type="presParOf" srcId="{DDAFF49A-381D-48D0-B15E-6A11DE8B654F}" destId="{289F24D6-6E1A-47D6-96FF-B6E76FD7525B}" srcOrd="6" destOrd="0" presId="urn:microsoft.com/office/officeart/2005/8/layout/cycle3"/>
    <dgm:cxn modelId="{86E6D34B-F5B8-4AC4-9A02-7D124F2DB873}" type="presParOf" srcId="{DDAFF49A-381D-48D0-B15E-6A11DE8B654F}" destId="{307DF7EF-AABB-4613-8359-08C209FB959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815FD-6B3F-400C-8753-3CC671372905}">
      <dsp:nvSpPr>
        <dsp:cNvPr id="0" name=""/>
        <dsp:cNvSpPr/>
      </dsp:nvSpPr>
      <dsp:spPr>
        <a:xfrm>
          <a:off x="1061088" y="-32700"/>
          <a:ext cx="4964422" cy="4964422"/>
        </a:xfrm>
        <a:prstGeom prst="circularArrow">
          <a:avLst>
            <a:gd name="adj1" fmla="val 5544"/>
            <a:gd name="adj2" fmla="val 330680"/>
            <a:gd name="adj3" fmla="val 14514709"/>
            <a:gd name="adj4" fmla="val 16950842"/>
            <a:gd name="adj5" fmla="val 5757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E3C88-D431-4EEA-800C-EA9EC3FF46C0}">
      <dsp:nvSpPr>
        <dsp:cNvPr id="0" name=""/>
        <dsp:cNvSpPr/>
      </dsp:nvSpPr>
      <dsp:spPr>
        <a:xfrm>
          <a:off x="2769933" y="1417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Patient Care</a:t>
          </a:r>
        </a:p>
      </dsp:txBody>
      <dsp:txXfrm>
        <a:off x="2807686" y="39170"/>
        <a:ext cx="1471227" cy="697860"/>
      </dsp:txXfrm>
    </dsp:sp>
    <dsp:sp modelId="{B7F1DD3F-3FAF-4CB3-801B-39E37C35FE59}">
      <dsp:nvSpPr>
        <dsp:cNvPr id="0" name=""/>
        <dsp:cNvSpPr/>
      </dsp:nvSpPr>
      <dsp:spPr>
        <a:xfrm>
          <a:off x="4425089" y="798499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Patient Safety</a:t>
          </a:r>
        </a:p>
      </dsp:txBody>
      <dsp:txXfrm>
        <a:off x="4462842" y="836252"/>
        <a:ext cx="1471227" cy="697860"/>
      </dsp:txXfrm>
    </dsp:sp>
    <dsp:sp modelId="{866D2849-D9A7-4738-BA6C-348F1633905B}">
      <dsp:nvSpPr>
        <dsp:cNvPr id="0" name=""/>
        <dsp:cNvSpPr/>
      </dsp:nvSpPr>
      <dsp:spPr>
        <a:xfrm>
          <a:off x="4800603" y="2209801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Employee Satisfaction</a:t>
          </a:r>
        </a:p>
      </dsp:txBody>
      <dsp:txXfrm>
        <a:off x="4838356" y="2247554"/>
        <a:ext cx="1471227" cy="697860"/>
      </dsp:txXfrm>
    </dsp:sp>
    <dsp:sp modelId="{03E1D9E6-578F-4A17-85B2-03CFC0BC09D7}">
      <dsp:nvSpPr>
        <dsp:cNvPr id="0" name=""/>
        <dsp:cNvSpPr/>
      </dsp:nvSpPr>
      <dsp:spPr>
        <a:xfrm>
          <a:off x="3810001" y="3657607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Administrative &amp; Operational function</a:t>
          </a:r>
        </a:p>
      </dsp:txBody>
      <dsp:txXfrm>
        <a:off x="3847754" y="3695360"/>
        <a:ext cx="1471227" cy="697860"/>
      </dsp:txXfrm>
    </dsp:sp>
    <dsp:sp modelId="{116D8205-0CBD-4A82-B803-DD7F21CCEF15}">
      <dsp:nvSpPr>
        <dsp:cNvPr id="0" name=""/>
        <dsp:cNvSpPr/>
      </dsp:nvSpPr>
      <dsp:spPr>
        <a:xfrm>
          <a:off x="1447809" y="3657596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Regulatory Requirements</a:t>
          </a:r>
        </a:p>
      </dsp:txBody>
      <dsp:txXfrm>
        <a:off x="1485562" y="3695349"/>
        <a:ext cx="1471227" cy="697860"/>
      </dsp:txXfrm>
    </dsp:sp>
    <dsp:sp modelId="{289F24D6-6E1A-47D6-96FF-B6E76FD7525B}">
      <dsp:nvSpPr>
        <dsp:cNvPr id="0" name=""/>
        <dsp:cNvSpPr/>
      </dsp:nvSpPr>
      <dsp:spPr>
        <a:xfrm>
          <a:off x="685797" y="2209796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Employee Safety</a:t>
          </a:r>
        </a:p>
      </dsp:txBody>
      <dsp:txXfrm>
        <a:off x="723550" y="2247549"/>
        <a:ext cx="1471227" cy="697860"/>
      </dsp:txXfrm>
    </dsp:sp>
    <dsp:sp modelId="{307DF7EF-AABB-4613-8359-08C209FB9593}">
      <dsp:nvSpPr>
        <dsp:cNvPr id="0" name=""/>
        <dsp:cNvSpPr/>
      </dsp:nvSpPr>
      <dsp:spPr>
        <a:xfrm>
          <a:off x="1114776" y="798499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Patient Satisfaction</a:t>
          </a:r>
        </a:p>
      </dsp:txBody>
      <dsp:txXfrm>
        <a:off x="1152529" y="836252"/>
        <a:ext cx="1471227" cy="697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06ADA5-4290-4E2F-A81B-46C9176BC94D}" type="datetimeFigureOut">
              <a:rPr lang="en-US" smtClean="0"/>
              <a:t>5/28/2025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9F198E-2F53-4DDA-9D42-FFA85397A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74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5BFC24-EA00-4627-9AA3-C580D25571FC}" type="datetimeFigureOut">
              <a:rPr lang="en-US" smtClean="0"/>
              <a:pPr/>
              <a:t>5/28/2025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79494E-9EE1-4C87-9A93-B49282614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329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6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9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1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9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0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6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2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8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3304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2566570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58156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01307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5367D7-FCAD-4E5E-B36E-E90CEBC32FDD}" type="datetime1">
              <a:rPr lang="en-US" smtClean="0">
                <a:solidFill>
                  <a:prstClr val="black"/>
                </a:solidFill>
              </a:rPr>
              <a:pPr/>
              <a:t>5/28/2025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937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9C61FE-1A5A-4E40-A241-AA86DD1A1C2A}" type="datetime1">
              <a:rPr lang="en-US" smtClean="0">
                <a:solidFill>
                  <a:prstClr val="black"/>
                </a:solidFill>
              </a:rPr>
              <a:pPr/>
              <a:t>5/28/2025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17271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A88A-7B6F-474D-91F8-7348FDBBBB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068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22025099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1472295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81328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265329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526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68491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44832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792FCD8-44ED-4C8C-B401-BF894FF2F394}" type="datetime1">
              <a:rPr lang="en-US" smtClean="0">
                <a:solidFill>
                  <a:prstClr val="black"/>
                </a:solidFill>
              </a:rPr>
              <a:pPr/>
              <a:t>5/28/2025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59733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9C61FE-1A5A-4E40-A241-AA86DD1A1C2A}" type="datetime1">
              <a:rPr lang="en-US" smtClean="0">
                <a:solidFill>
                  <a:prstClr val="black"/>
                </a:solidFill>
              </a:rPr>
              <a:pPr/>
              <a:t>5/28/2025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1975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93263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87AA-2BFD-4246-9F32-99E920D5BE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184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38136"/>
            <a:ext cx="7772400" cy="7519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C031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8041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96E0-D9B5-4509-BB69-E85A9617D7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0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90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07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63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55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U stack_2clr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543175"/>
            <a:ext cx="525303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BM stack_2clr_pms1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552700"/>
            <a:ext cx="52451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 Children'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b_childrens_horizstack_3c_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025651"/>
            <a:ext cx="6100318" cy="2660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1"/>
            <a:ext cx="8229600" cy="5207000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67657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84047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 baseline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975" y="195263"/>
            <a:ext cx="8767762" cy="5332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1"/>
            <a:ext cx="8229600" cy="4991100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"/>
            <a:ext cx="8229600" cy="5588000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45651"/>
            <a:ext cx="8229600" cy="491106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348734" y="5949682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788" y="642939"/>
            <a:ext cx="4456112" cy="484171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5216071" y="3822700"/>
            <a:ext cx="3724729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5216071" y="2019300"/>
            <a:ext cx="3724729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5216071" y="215900"/>
            <a:ext cx="3724729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23"/>
          </p:nvPr>
        </p:nvSpPr>
        <p:spPr>
          <a:xfrm>
            <a:off x="5245193" y="215900"/>
            <a:ext cx="3682907" cy="525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8788" y="642939"/>
            <a:ext cx="4456112" cy="484171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8834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488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6132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846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906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5761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A7156-0608-45E8-92BD-2B90DF60F3FD}" type="datetime1">
              <a:rPr lang="en-US" smtClean="0">
                <a:solidFill>
                  <a:prstClr val="black"/>
                </a:solidFill>
              </a:rPr>
              <a:t>5/28/2025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4DD5A-5A61-4EC7-9243-5A2EA6457B4A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97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25745-AD77-4A15-9D22-CDE9C6D81494}" type="datetime1">
              <a:rPr lang="en-US" smtClean="0">
                <a:solidFill>
                  <a:prstClr val="black"/>
                </a:solidFill>
              </a:rPr>
              <a:t>5/28/2025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219A3-A6A8-424E-982D-CE3EB5DD3E82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6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568B5-6C18-414D-8A14-CB643D0B05B3}" type="datetime1">
              <a:rPr lang="en-US" smtClean="0">
                <a:solidFill>
                  <a:prstClr val="black"/>
                </a:solidFill>
              </a:rPr>
              <a:t>5/28/2025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7F038-9E3E-4E1C-AB94-271A3F440899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5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D8CCF-38CE-4DF1-AFBB-83B717A62A08}" type="datetime1">
              <a:rPr lang="en-US" smtClean="0">
                <a:solidFill>
                  <a:prstClr val="black"/>
                </a:solidFill>
              </a:rPr>
              <a:t>5/28/2025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D6931-B07C-406E-A5DA-E1CBA69F8219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D5062-3D52-444F-A587-90325CAB2146}" type="datetime1">
              <a:rPr lang="en-US" smtClean="0">
                <a:solidFill>
                  <a:prstClr val="black"/>
                </a:solidFill>
              </a:rPr>
              <a:t>5/28/2025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07999-7E3F-43FF-91F3-D4FA56FC3FAA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6C307-E4F6-46F7-A26E-62FDADE1B98B}" type="datetime1">
              <a:rPr lang="en-US" altLang="en-US" smtClean="0">
                <a:solidFill>
                  <a:prstClr val="black"/>
                </a:solidFill>
              </a:rPr>
              <a:t>5/28/2025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A18E66-A9A6-414C-B109-FC278BD3C442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95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38136"/>
            <a:ext cx="7772400" cy="7519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C031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88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8C120A-D2A0-4514-9559-C2C083DA5208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2859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1CCBA8-F3B8-417F-A407-3972BCC0E75A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26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455457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935598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9847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383097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9521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7301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F6F7050-F72C-476D-BD5E-2108EF0BF5F5}" type="datetime1">
              <a:rPr lang="en-US" smtClean="0">
                <a:solidFill>
                  <a:prstClr val="black"/>
                </a:solidFill>
              </a:rPr>
              <a:t>5/28/2025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7123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64487B-1611-4F13-87D8-4356F751627C}" type="datetime1">
              <a:rPr lang="en-US" smtClean="0">
                <a:solidFill>
                  <a:prstClr val="black"/>
                </a:solidFill>
              </a:rPr>
              <a:t>5/28/2025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719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A88A-7B6F-474D-91F8-7348FDBBBB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09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C0E9-44BB-4263-90B6-41C2FF899573}" type="datetime1">
              <a:rPr lang="en-US" smtClean="0">
                <a:solidFill>
                  <a:prstClr val="black"/>
                </a:solidFill>
              </a:rPr>
              <a:t>5/28/2025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96E0-D9B5-4509-BB69-E85A9617D7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10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B5F6-8B91-4DC9-8A22-A4A28522A1EC}" type="datetime1">
              <a:rPr lang="en-US" smtClean="0">
                <a:solidFill>
                  <a:prstClr val="black"/>
                </a:solidFill>
              </a:rPr>
              <a:t>5/28/2025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18D1-A558-40A9-B692-0622C2899B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8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4100955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495407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9064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114779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1453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8212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5367D7-FCAD-4E5E-B36E-E90CEBC32FDD}" type="datetime1">
              <a:rPr lang="en-US" smtClean="0">
                <a:solidFill>
                  <a:prstClr val="black"/>
                </a:solidFill>
              </a:rPr>
              <a:pPr/>
              <a:t>5/28/2025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516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9C61FE-1A5A-4E40-A241-AA86DD1A1C2A}" type="datetime1">
              <a:rPr lang="en-US" smtClean="0">
                <a:solidFill>
                  <a:prstClr val="black"/>
                </a:solidFill>
              </a:rPr>
              <a:pPr/>
              <a:t>5/28/2025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6011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1054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EOS001/Rev. 08/01 </a:t>
            </a:r>
            <a:r>
              <a:rPr lang="en-US" dirty="0" err="1">
                <a:solidFill>
                  <a:prstClr val="black"/>
                </a:solidFill>
              </a:rPr>
              <a:t>cmp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87AA-2BFD-4246-9F32-99E920D5BE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396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A88A-7B6F-474D-91F8-7348FDBBBB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40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38136"/>
            <a:ext cx="7772400" cy="7519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C031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534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18D1-A558-40A9-B692-0622C2899B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9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C7EB686-346C-4BBF-9270-766E19DF8D32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9506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27157491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24635566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3894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6164231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5131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53035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9C61FE-1A5A-4E40-A241-AA86DD1A1C2A}" type="datetime1">
              <a:rPr lang="en-US" smtClean="0">
                <a:solidFill>
                  <a:prstClr val="black"/>
                </a:solidFill>
              </a:rPr>
              <a:pPr/>
              <a:t>5/28/2025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9864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1625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87AA-2BFD-4246-9F32-99E920D5BE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71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A88A-7B6F-474D-91F8-7348FDBBBB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0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02BE160-6883-4C1D-8B91-A782D423AC91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85504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38136"/>
            <a:ext cx="7772400" cy="7519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C031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3334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96E0-D9B5-4509-BB69-E85A9617D7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274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18D1-A558-40A9-B692-0622C2899B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33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13321973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1409779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11009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3566551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26626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185778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792FCD8-44ED-4C8C-B401-BF894FF2F394}" type="datetime1">
              <a:rPr lang="en-US" smtClean="0">
                <a:solidFill>
                  <a:prstClr val="black"/>
                </a:solidFill>
              </a:rPr>
              <a:pPr/>
              <a:t>5/28/2025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438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2ABBD6-FC2A-4F47-AD2A-ACE89C78CEBA}" type="datetime1">
              <a:rPr lang="en-US" smtClean="0"/>
              <a:t>5/28/2025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40D893-0A24-4444-B177-418CC39933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003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9C61FE-1A5A-4E40-A241-AA86DD1A1C2A}" type="datetime1">
              <a:rPr lang="en-US" smtClean="0">
                <a:solidFill>
                  <a:prstClr val="black"/>
                </a:solidFill>
              </a:rPr>
              <a:pPr/>
              <a:t>5/28/2025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3220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6885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87AA-2BFD-4246-9F32-99E920D5BE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299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A88A-7B6F-474D-91F8-7348FDBBBB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664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38136"/>
            <a:ext cx="7772400" cy="7519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C031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991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96E0-D9B5-4509-BB69-E85A9617D7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00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18D1-A558-40A9-B692-0622C2899B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550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29697847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2040559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207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1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  <p:sldLayoutId id="2147483713" r:id="rId9"/>
    <p:sldLayoutId id="2147483715" r:id="rId10"/>
    <p:sldLayoutId id="2147483716" r:id="rId11"/>
    <p:sldLayoutId id="2147483718" r:id="rId12"/>
    <p:sldLayoutId id="2147483719" r:id="rId13"/>
    <p:sldLayoutId id="2147483720" r:id="rId14"/>
    <p:sldLayoutId id="2147483723" r:id="rId15"/>
  </p:sldLayoutIdLst>
  <p:hf sldNum="0"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66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2" r:id="rId7"/>
    <p:sldLayoutId id="2147483813" r:id="rId8"/>
    <p:sldLayoutId id="2147483819" r:id="rId9"/>
  </p:sldLayoutIdLst>
  <p:hf hdr="0" ftr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1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2" r:id="rId8"/>
    <p:sldLayoutId id="2147483834" r:id="rId9"/>
    <p:sldLayoutId id="2147483837" r:id="rId10"/>
    <p:sldLayoutId id="2147483839" r:id="rId11"/>
    <p:sldLayoutId id="2147483840" r:id="rId12"/>
  </p:sldLayoutIdLst>
  <p:hf hdr="0" ftr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 descr="SBU horz_2clr_cmyk.ep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5275"/>
            <a:ext cx="3619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olidFooterArt_CH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692775"/>
            <a:ext cx="87995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b_childrens_horiz_3c_Cnotag.ep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5876925"/>
            <a:ext cx="3223260" cy="624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sldNum="0"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3200" kern="1200">
          <a:solidFill>
            <a:srgbClr val="C03137"/>
          </a:solidFill>
          <a:latin typeface="Helvetica"/>
          <a:ea typeface="ＭＳ Ｐゴシック" pitchFamily="-112" charset="-128"/>
          <a:cs typeface="Helvetica"/>
        </a:defRPr>
      </a:lvl1pPr>
      <a:lvl2pPr marL="107950" indent="-107950" algn="l" defTabSz="576263" rtl="0" eaLnBrk="1" fontAlgn="base" hangingPunct="1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515938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03137"/>
        </a:buClr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373188" indent="-231775"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47713" indent="-231775" algn="l" defTabSz="457200" rtl="0" eaLnBrk="1" fontAlgn="base" hangingPunct="1">
        <a:spcBef>
          <a:spcPct val="20000"/>
        </a:spcBef>
        <a:spcAft>
          <a:spcPct val="0"/>
        </a:spcAft>
        <a:buClr>
          <a:srgbClr val="C03137"/>
        </a:buClr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225"/>
          </a:xfrm>
          <a:prstGeom prst="rect">
            <a:avLst/>
          </a:prstGeom>
          <a:noFill/>
          <a:ln>
            <a:noFill/>
          </a:ln>
          <a:effectLst>
            <a:outerShdw blurRad="136525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7" descr="SBM horz_2clr_pms1.ep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4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8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7" r:id="rId8"/>
    <p:sldLayoutId id="2147483743" r:id="rId9"/>
    <p:sldLayoutId id="2147483745" r:id="rId10"/>
    <p:sldLayoutId id="2147483746" r:id="rId11"/>
  </p:sldLayoutIdLst>
  <p:hf sldNum="0"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10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5" r:id="rId7"/>
    <p:sldLayoutId id="2147483756" r:id="rId8"/>
    <p:sldLayoutId id="2147483758" r:id="rId9"/>
    <p:sldLayoutId id="2147483761" r:id="rId10"/>
    <p:sldLayoutId id="2147483762" r:id="rId11"/>
    <p:sldLayoutId id="2147483763" r:id="rId12"/>
    <p:sldLayoutId id="2147483765" r:id="rId13"/>
  </p:sldLayoutIdLst>
  <p:hf hdr="0" ftr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8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5" r:id="rId7"/>
    <p:sldLayoutId id="2147483777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02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4" r:id="rId8"/>
    <p:sldLayoutId id="2147483796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hf hdr="0" ftr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304800" y="1371600"/>
            <a:ext cx="60198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Q</a:t>
            </a:r>
            <a:r>
              <a:rPr lang="en-US" sz="4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uality </a:t>
            </a:r>
            <a:r>
              <a:rPr lang="en-US" sz="40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mprovement </a:t>
            </a:r>
          </a:p>
          <a:p>
            <a:r>
              <a:rPr lang="en-US" sz="4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Department</a:t>
            </a:r>
          </a:p>
          <a:p>
            <a:r>
              <a:rPr lang="en-US" sz="4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Stony Brook </a:t>
            </a:r>
          </a:p>
          <a:p>
            <a:r>
              <a:rPr lang="en-US" sz="4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University Hospital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556" t="22946" r="41300" b="15991"/>
          <a:stretch/>
        </p:blipFill>
        <p:spPr>
          <a:xfrm>
            <a:off x="5638800" y="3026639"/>
            <a:ext cx="3124200" cy="3085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0" y="632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5/2025</a:t>
            </a:r>
          </a:p>
        </p:txBody>
      </p:sp>
    </p:spTree>
    <p:extLst>
      <p:ext uri="{BB962C8B-B14F-4D97-AF65-F5344CB8AC3E}">
        <p14:creationId xmlns:p14="http://schemas.microsoft.com/office/powerpoint/2010/main" val="379023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57200" y="1097834"/>
            <a:ext cx="8229600" cy="730966"/>
          </a:xfr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Helvetica" pitchFamily="34" charset="0"/>
              </a:rPr>
              <a:t>High Reliability Unit (HRU) –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Helvetica" pitchFamily="34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Helvetica" pitchFamily="34" charset="0"/>
              </a:rPr>
              <a:t>Multidisciplinary Unit Based Quality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0215"/>
            <a:ext cx="8686800" cy="4773969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Physicians, Nurses, SW/ CM, Respiratory therapists, Pharmacy, IP&amp;C, QI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+mj-lt"/>
              </a:rPr>
              <a:t>Quality metric can be unit specific or a hospital wide initiative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+mj-lt"/>
              </a:rPr>
              <a:t>Prevent a breakdown in patient care or operations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b="1" dirty="0">
                <a:latin typeface="+mj-lt"/>
              </a:rPr>
              <a:t>Hospital Metrics</a:t>
            </a:r>
          </a:p>
          <a:p>
            <a:pPr marL="968375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Preventing CLABSI / CAUTI</a:t>
            </a:r>
          </a:p>
          <a:p>
            <a:pPr marL="968375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Falls</a:t>
            </a:r>
          </a:p>
          <a:p>
            <a:pPr marL="968375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Pressure Ulcers</a:t>
            </a:r>
          </a:p>
          <a:p>
            <a:pPr marL="968375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DVT’s</a:t>
            </a:r>
          </a:p>
          <a:p>
            <a:pPr marL="968375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Sepsis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+mj-lt"/>
              </a:rPr>
              <a:t>Best practice guides reviewed for each metric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+mj-lt"/>
              </a:rPr>
              <a:t>Do you have the tools you need to be successful in the care you give to patients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0" y="29718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latin typeface="+mj-lt"/>
              </a:rPr>
              <a:t>Unit Specific Metrics</a:t>
            </a:r>
          </a:p>
          <a:p>
            <a:pPr marL="968375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Drug / ETOH screen</a:t>
            </a:r>
          </a:p>
          <a:p>
            <a:pPr marL="968375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ED Door to Doctor times</a:t>
            </a:r>
          </a:p>
          <a:p>
            <a:pPr marL="968375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Restraints</a:t>
            </a:r>
          </a:p>
          <a:p>
            <a:pPr marL="968375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Post op complications for spinal surgery</a:t>
            </a:r>
          </a:p>
          <a:p>
            <a:pPr marL="968375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TAVR – acute kidney injury</a:t>
            </a:r>
          </a:p>
        </p:txBody>
      </p:sp>
    </p:spTree>
    <p:extLst>
      <p:ext uri="{BB962C8B-B14F-4D97-AF65-F5344CB8AC3E}">
        <p14:creationId xmlns:p14="http://schemas.microsoft.com/office/powerpoint/2010/main" val="23480746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950" y="3736975"/>
            <a:ext cx="8909050" cy="1143000"/>
          </a:xfrm>
          <a:prstGeom prst="rect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63500" dir="8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 sz="1400" b="1" dirty="0">
              <a:solidFill>
                <a:srgbClr val="1F497D">
                  <a:lumMod val="50000"/>
                </a:srgbClr>
              </a:solidFill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892502" y="6315508"/>
            <a:ext cx="7391400" cy="430213"/>
            <a:chOff x="914400" y="5410200"/>
            <a:chExt cx="7391400" cy="429490"/>
          </a:xfr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8" name="Rectangle 7"/>
            <p:cNvSpPr/>
            <p:nvPr/>
          </p:nvSpPr>
          <p:spPr>
            <a:xfrm>
              <a:off x="914400" y="5410200"/>
              <a:ext cx="7391400" cy="429490"/>
            </a:xfrm>
            <a:prstGeom prst="rect">
              <a:avLst/>
            </a:prstGeom>
            <a:grpFill/>
            <a:effectLst>
              <a:outerShdw blurRad="50800" dist="63500" dir="8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sp>
          <p:nvSpPr>
            <p:cNvPr id="9" name="TextBox 48"/>
            <p:cNvSpPr txBox="1">
              <a:spLocks noChangeArrowheads="1"/>
            </p:cNvSpPr>
            <p:nvPr/>
          </p:nvSpPr>
          <p:spPr bwMode="auto">
            <a:xfrm>
              <a:off x="1440258" y="5449189"/>
              <a:ext cx="6339684" cy="3379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600" b="1" dirty="0">
                  <a:solidFill>
                    <a:srgbClr val="003300"/>
                  </a:solidFill>
                  <a:latin typeface="Calibri" pitchFamily="34" charset="0"/>
                  <a:cs typeface="Arial" charset="0"/>
                </a:rPr>
                <a:t>Our Values 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 ICARE: </a:t>
              </a:r>
              <a:r>
                <a:rPr lang="en-US" altLang="en-US" sz="16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I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ntegrity, </a:t>
              </a:r>
              <a:r>
                <a:rPr lang="en-US" altLang="en-US" sz="16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C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ompassion, </a:t>
              </a:r>
              <a:r>
                <a:rPr lang="en-US" altLang="en-US" sz="16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A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ccountability, </a:t>
              </a:r>
              <a:r>
                <a:rPr lang="en-US" altLang="en-US" sz="16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R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espect, </a:t>
              </a:r>
              <a:r>
                <a:rPr lang="en-US" altLang="en-US" sz="16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E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xcellence 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</a:p>
          </p:txBody>
        </p:sp>
      </p:grpSp>
      <p:sp>
        <p:nvSpPr>
          <p:cNvPr id="6148" name="TextBox 34"/>
          <p:cNvSpPr txBox="1">
            <a:spLocks noChangeArrowheads="1"/>
          </p:cNvSpPr>
          <p:nvPr/>
        </p:nvSpPr>
        <p:spPr bwMode="auto">
          <a:xfrm>
            <a:off x="107950" y="1107757"/>
            <a:ext cx="90566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Our Mission</a:t>
            </a:r>
            <a:r>
              <a:rPr lang="en-US" altLang="en-US" sz="1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altLang="en-US" sz="1200" b="1" dirty="0">
                <a:solidFill>
                  <a:srgbClr val="1F497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improve the lives of our patients, families, and communities, educate skilled healthcare professionals, and conduct research that expands clinical knowledge.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863" y="5313363"/>
            <a:ext cx="1349375" cy="487362"/>
          </a:xfrm>
          <a:prstGeom prst="rect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Physician Engagement</a:t>
            </a:r>
          </a:p>
        </p:txBody>
      </p:sp>
      <p:sp>
        <p:nvSpPr>
          <p:cNvPr id="6150" name="TextBox 23"/>
          <p:cNvSpPr txBox="1">
            <a:spLocks noChangeArrowheads="1"/>
          </p:cNvSpPr>
          <p:nvPr/>
        </p:nvSpPr>
        <p:spPr bwMode="auto">
          <a:xfrm>
            <a:off x="3527425" y="4929188"/>
            <a:ext cx="208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Foundational Enablers</a:t>
            </a:r>
          </a:p>
        </p:txBody>
      </p:sp>
      <p:sp>
        <p:nvSpPr>
          <p:cNvPr id="6151" name="TextBox 28"/>
          <p:cNvSpPr txBox="1">
            <a:spLocks noChangeArrowheads="1"/>
          </p:cNvSpPr>
          <p:nvPr/>
        </p:nvSpPr>
        <p:spPr bwMode="auto">
          <a:xfrm>
            <a:off x="3821113" y="3741738"/>
            <a:ext cx="1604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Strategic Vectors</a:t>
            </a:r>
          </a:p>
        </p:txBody>
      </p:sp>
      <p:sp>
        <p:nvSpPr>
          <p:cNvPr id="15" name="Chevron 14"/>
          <p:cNvSpPr/>
          <p:nvPr/>
        </p:nvSpPr>
        <p:spPr>
          <a:xfrm>
            <a:off x="269875" y="4035425"/>
            <a:ext cx="2657475" cy="550863"/>
          </a:xfrm>
          <a:prstGeom prst="chevron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</a:rPr>
              <a:t>Clinical Outcomes</a:t>
            </a:r>
          </a:p>
        </p:txBody>
      </p:sp>
      <p:sp>
        <p:nvSpPr>
          <p:cNvPr id="16" name="Chevron 15"/>
          <p:cNvSpPr/>
          <p:nvPr/>
        </p:nvSpPr>
        <p:spPr>
          <a:xfrm>
            <a:off x="3282950" y="4052888"/>
            <a:ext cx="2657475" cy="550862"/>
          </a:xfrm>
          <a:prstGeom prst="chevron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</a:rPr>
              <a:t>Patient Safety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5313363"/>
            <a:ext cx="1349375" cy="487362"/>
          </a:xfrm>
          <a:prstGeom prst="rect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Technology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9638" y="5313363"/>
            <a:ext cx="1350962" cy="487362"/>
          </a:xfrm>
          <a:prstGeom prst="rect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Culture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1488" y="5313363"/>
            <a:ext cx="1349375" cy="487362"/>
          </a:xfrm>
          <a:prstGeom prst="rect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Organization &amp; Staffing</a:t>
            </a:r>
          </a:p>
        </p:txBody>
      </p:sp>
      <p:sp>
        <p:nvSpPr>
          <p:cNvPr id="6157" name="TextBox 34"/>
          <p:cNvSpPr txBox="1">
            <a:spLocks noChangeArrowheads="1"/>
          </p:cNvSpPr>
          <p:nvPr/>
        </p:nvSpPr>
        <p:spPr bwMode="auto">
          <a:xfrm>
            <a:off x="923925" y="2913063"/>
            <a:ext cx="7299325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7063" indent="-6270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Our Vision for Quality &amp; Safety of Care: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>
                <a:latin typeface="Calibri" panose="020F0502020204030204" pitchFamily="34" charset="0"/>
                <a:cs typeface="Arial" panose="020B0604020202020204" pitchFamily="34" charset="0"/>
              </a:rPr>
              <a:t>We will be a Top Decile performer</a:t>
            </a: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107950" y="1600200"/>
            <a:ext cx="905033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FontTx/>
              <a:buNone/>
              <a:defRPr/>
            </a:pPr>
            <a:r>
              <a:rPr lang="en-US" altLang="en-US" sz="14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Our Vision</a:t>
            </a:r>
            <a:r>
              <a:rPr lang="en-US" altLang="en-US" sz="1200" b="1" dirty="0">
                <a:solidFill>
                  <a:srgbClr val="1F497D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Stony Brook University Hospital will be:</a:t>
            </a:r>
          </a:p>
          <a:p>
            <a:pPr marL="349250" indent="-174625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 world-class healthcare institution, recognized for excellence in patient care, research and health care education</a:t>
            </a:r>
          </a:p>
          <a:p>
            <a:pPr marL="349250" indent="-174625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The first choice of patients for their care and the care of their families</a:t>
            </a:r>
          </a:p>
          <a:p>
            <a:pPr marL="349250" indent="-174625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An academic medical center that attracts educators and students with the desire and ability to provide and receive the highest quality, innovative education</a:t>
            </a:r>
          </a:p>
          <a:p>
            <a:pPr marL="349250" indent="-174625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One of the top ranked institutions for scientific research and training.</a:t>
            </a:r>
          </a:p>
        </p:txBody>
      </p:sp>
      <p:sp>
        <p:nvSpPr>
          <p:cNvPr id="6159" name="Rectangle 2"/>
          <p:cNvSpPr>
            <a:spLocks noChangeArrowheads="1"/>
          </p:cNvSpPr>
          <p:nvPr/>
        </p:nvSpPr>
        <p:spPr bwMode="auto">
          <a:xfrm>
            <a:off x="4343400" y="292575"/>
            <a:ext cx="4673600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Overview of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Strategy for Quality Management</a:t>
            </a:r>
          </a:p>
        </p:txBody>
      </p:sp>
      <p:sp>
        <p:nvSpPr>
          <p:cNvPr id="26" name="Chevron 25"/>
          <p:cNvSpPr/>
          <p:nvPr/>
        </p:nvSpPr>
        <p:spPr>
          <a:xfrm>
            <a:off x="6254750" y="4048125"/>
            <a:ext cx="2657475" cy="550863"/>
          </a:xfrm>
          <a:prstGeom prst="chevron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</a:rPr>
              <a:t>Patient Experience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41750" y="5313363"/>
            <a:ext cx="1349375" cy="487362"/>
          </a:xfrm>
          <a:prstGeom prst="rect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Throughput Optimization</a:t>
            </a:r>
          </a:p>
        </p:txBody>
      </p:sp>
      <p:sp>
        <p:nvSpPr>
          <p:cNvPr id="6164" name="TextBox 1"/>
          <p:cNvSpPr txBox="1">
            <a:spLocks noChangeArrowheads="1"/>
          </p:cNvSpPr>
          <p:nvPr/>
        </p:nvSpPr>
        <p:spPr bwMode="auto">
          <a:xfrm>
            <a:off x="269875" y="4573588"/>
            <a:ext cx="238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Top Decile Outcomes</a:t>
            </a:r>
          </a:p>
        </p:txBody>
      </p:sp>
      <p:sp>
        <p:nvSpPr>
          <p:cNvPr id="6165" name="TextBox 24"/>
          <p:cNvSpPr txBox="1">
            <a:spLocks noChangeArrowheads="1"/>
          </p:cNvSpPr>
          <p:nvPr/>
        </p:nvSpPr>
        <p:spPr bwMode="auto">
          <a:xfrm>
            <a:off x="3265488" y="4573588"/>
            <a:ext cx="238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Zero Preventable Harm</a:t>
            </a:r>
          </a:p>
        </p:txBody>
      </p:sp>
      <p:sp>
        <p:nvSpPr>
          <p:cNvPr id="6166" name="TextBox 27"/>
          <p:cNvSpPr txBox="1">
            <a:spLocks noChangeArrowheads="1"/>
          </p:cNvSpPr>
          <p:nvPr/>
        </p:nvSpPr>
        <p:spPr bwMode="auto">
          <a:xfrm>
            <a:off x="6223000" y="4573588"/>
            <a:ext cx="238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Best Place to Receive Care</a:t>
            </a:r>
          </a:p>
        </p:txBody>
      </p:sp>
      <p:sp>
        <p:nvSpPr>
          <p:cNvPr id="6167" name="TextBox 28"/>
          <p:cNvSpPr txBox="1">
            <a:spLocks noChangeArrowheads="1"/>
          </p:cNvSpPr>
          <p:nvPr/>
        </p:nvSpPr>
        <p:spPr bwMode="auto">
          <a:xfrm>
            <a:off x="347663" y="5762625"/>
            <a:ext cx="149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Physician Driven Quality Program</a:t>
            </a:r>
          </a:p>
        </p:txBody>
      </p:sp>
      <p:sp>
        <p:nvSpPr>
          <p:cNvPr id="6168" name="TextBox 30"/>
          <p:cNvSpPr txBox="1">
            <a:spLocks noChangeArrowheads="1"/>
          </p:cNvSpPr>
          <p:nvPr/>
        </p:nvSpPr>
        <p:spPr bwMode="auto">
          <a:xfrm>
            <a:off x="2073275" y="5770563"/>
            <a:ext cx="150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Technology Accelerated Care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765550" y="5770563"/>
            <a:ext cx="150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No Wasted Time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or Resources</a:t>
            </a:r>
          </a:p>
        </p:txBody>
      </p:sp>
      <p:sp>
        <p:nvSpPr>
          <p:cNvPr id="6170" name="TextBox 32"/>
          <p:cNvSpPr txBox="1">
            <a:spLocks noChangeArrowheads="1"/>
          </p:cNvSpPr>
          <p:nvPr/>
        </p:nvSpPr>
        <p:spPr bwMode="auto">
          <a:xfrm>
            <a:off x="5454650" y="5770563"/>
            <a:ext cx="1576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Quality Management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At Your Service</a:t>
            </a:r>
          </a:p>
        </p:txBody>
      </p:sp>
      <p:sp>
        <p:nvSpPr>
          <p:cNvPr id="6171" name="TextBox 33"/>
          <p:cNvSpPr txBox="1">
            <a:spLocks noChangeArrowheads="1"/>
          </p:cNvSpPr>
          <p:nvPr/>
        </p:nvSpPr>
        <p:spPr bwMode="auto">
          <a:xfrm>
            <a:off x="7143750" y="5770563"/>
            <a:ext cx="161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Culture of Excellence &amp;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96786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3352800" cy="1219200"/>
          </a:xfrm>
          <a:ln/>
        </p:spPr>
        <p:txBody>
          <a:bodyPr/>
          <a:lstStyle/>
          <a:p>
            <a:pPr marL="346075" indent="-346075" algn="ctr" eaLnBrk="1" hangingPunct="1">
              <a:spcBef>
                <a:spcPts val="763"/>
              </a:spcBef>
              <a:buFont typeface="Arial" pitchFamily="34" charset="0"/>
              <a:buNone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/>
                <a:cs typeface="Times New Roman" pitchFamily="18" charset="0"/>
              </a:rPr>
              <a:t>What does QI Encompass?</a:t>
            </a:r>
            <a:endParaRPr lang="en-US" sz="4000" dirty="0">
              <a:solidFill>
                <a:schemeClr val="tx1"/>
              </a:solidFill>
              <a:latin typeface="+mn-lt"/>
              <a:ea typeface="ＭＳ Ｐゴシック"/>
              <a:cs typeface="Helvetica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438400" y="1143000"/>
          <a:ext cx="7086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514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dgraphics.com/file/green-business-gra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27" y="3886200"/>
            <a:ext cx="3725322" cy="2793992"/>
          </a:xfrm>
          <a:prstGeom prst="rect">
            <a:avLst/>
          </a:prstGeom>
          <a:noFill/>
          <a:effectLst>
            <a:glow rad="127000">
              <a:schemeClr val="bg1"/>
            </a:glo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96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QI Principles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00413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All work is part of a </a:t>
            </a:r>
            <a:r>
              <a:rPr lang="en-US" sz="2800" b="1" dirty="0">
                <a:solidFill>
                  <a:schemeClr val="accent1"/>
                </a:solidFill>
              </a:rPr>
              <a:t>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Quality is achieved through </a:t>
            </a:r>
            <a:r>
              <a:rPr lang="en-US" sz="2800" b="1" dirty="0">
                <a:solidFill>
                  <a:schemeClr val="accent1"/>
                </a:solidFill>
              </a:rPr>
              <a:t>people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Decision making is done with </a:t>
            </a:r>
            <a:r>
              <a:rPr lang="en-US" sz="2800" b="1" dirty="0">
                <a:solidFill>
                  <a:schemeClr val="accent1"/>
                </a:solidFill>
              </a:rPr>
              <a:t>facts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Patients and customers </a:t>
            </a:r>
            <a:r>
              <a:rPr lang="en-US" sz="2800" dirty="0"/>
              <a:t>are our first priority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Quality requires </a:t>
            </a:r>
            <a:r>
              <a:rPr lang="en-US" sz="2800" b="1" dirty="0">
                <a:solidFill>
                  <a:schemeClr val="accent1"/>
                </a:solidFill>
              </a:rPr>
              <a:t>continuous improvement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QI focuses on the </a:t>
            </a:r>
            <a:r>
              <a:rPr lang="en-US" sz="2800" b="1" dirty="0">
                <a:solidFill>
                  <a:schemeClr val="accent1"/>
                </a:solidFill>
              </a:rPr>
              <a:t>process not the person</a:t>
            </a:r>
          </a:p>
        </p:txBody>
      </p:sp>
    </p:spTree>
    <p:extLst>
      <p:ext uri="{BB962C8B-B14F-4D97-AF65-F5344CB8AC3E}">
        <p14:creationId xmlns:p14="http://schemas.microsoft.com/office/powerpoint/2010/main" val="344494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779620" y="1592521"/>
            <a:ext cx="3944779" cy="4322762"/>
          </a:xfrm>
          <a:ln/>
        </p:spPr>
        <p:txBody>
          <a:bodyPr/>
          <a:lstStyle/>
          <a:p>
            <a:pPr marL="0" indent="0">
              <a:spcBef>
                <a:spcPts val="763"/>
              </a:spcBef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F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ind a process to improve</a:t>
            </a:r>
          </a:p>
          <a:p>
            <a:pPr marL="346075" indent="-346075" eaLnBrk="1" hangingPunct="1">
              <a:spcBef>
                <a:spcPts val="763"/>
              </a:spcBef>
              <a:buFont typeface="Arial" pitchFamily="34" charset="0"/>
              <a:buChar char="•"/>
            </a:pPr>
            <a:endParaRPr lang="en-US" sz="1800" b="1" dirty="0">
              <a:solidFill>
                <a:schemeClr val="tx2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marL="0" indent="0">
              <a:spcBef>
                <a:spcPts val="763"/>
              </a:spcBef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rganize a team that knows the process</a:t>
            </a:r>
          </a:p>
          <a:p>
            <a:pPr marL="346075" indent="-346075" eaLnBrk="1" hangingPunct="1">
              <a:spcBef>
                <a:spcPts val="763"/>
              </a:spcBef>
              <a:buFont typeface="Arial" pitchFamily="34" charset="0"/>
              <a:buChar char="•"/>
            </a:pPr>
            <a:endParaRPr lang="en-US" sz="1800" b="1" dirty="0">
              <a:solidFill>
                <a:srgbClr val="FF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marL="0" indent="0">
              <a:spcBef>
                <a:spcPts val="763"/>
              </a:spcBef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larify current knowledge about the process</a:t>
            </a:r>
          </a:p>
          <a:p>
            <a:pPr marL="346075" indent="-346075" eaLnBrk="1" hangingPunct="1">
              <a:spcBef>
                <a:spcPts val="763"/>
              </a:spcBef>
              <a:buFont typeface="Arial" pitchFamily="34" charset="0"/>
              <a:buChar char="•"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marL="0" indent="0">
              <a:spcBef>
                <a:spcPts val="763"/>
              </a:spcBef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nderstand causes of process variation</a:t>
            </a:r>
          </a:p>
          <a:p>
            <a:pPr marL="0" indent="0" eaLnBrk="1" hangingPunct="1">
              <a:spcBef>
                <a:spcPts val="763"/>
              </a:spcBef>
              <a:buNone/>
            </a:pPr>
            <a:endParaRPr lang="en-US" sz="1800" b="1" dirty="0">
              <a:solidFill>
                <a:schemeClr val="tx2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marL="0" indent="0">
              <a:spcBef>
                <a:spcPts val="763"/>
              </a:spcBef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elect the process improvement</a:t>
            </a:r>
          </a:p>
          <a:p>
            <a:pPr marL="346075" indent="-346075" eaLnBrk="1" hangingPunct="1">
              <a:spcBef>
                <a:spcPts val="763"/>
              </a:spcBef>
              <a:buFont typeface="Arial" pitchFamily="34" charset="0"/>
              <a:buNone/>
            </a:pPr>
            <a:endParaRPr lang="en-US" dirty="0"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70" y="1524000"/>
            <a:ext cx="3810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F</a:t>
            </a:r>
          </a:p>
          <a:p>
            <a:pPr algn="ctr" fontAlgn="auto">
              <a:defRPr/>
            </a:pPr>
            <a:endParaRPr lang="en-US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O</a:t>
            </a:r>
          </a:p>
          <a:p>
            <a:pPr algn="ctr" fontAlgn="auto">
              <a:defRPr/>
            </a:pP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C</a:t>
            </a:r>
            <a:endParaRPr lang="en-US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U</a:t>
            </a:r>
          </a:p>
          <a:p>
            <a:pPr algn="ctr" fontAlgn="auto">
              <a:defRPr/>
            </a:pPr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 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S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 </a:t>
            </a:r>
          </a:p>
        </p:txBody>
      </p:sp>
      <p:pic>
        <p:nvPicPr>
          <p:cNvPr id="16388" name="Picture 14" descr="PD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905000"/>
            <a:ext cx="3225800" cy="34048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1837713"/>
            <a:ext cx="408235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P</a:t>
            </a:r>
          </a:p>
          <a:p>
            <a:pPr algn="ctr" fontAlgn="auto">
              <a:defRPr/>
            </a:pP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D</a:t>
            </a:r>
          </a:p>
          <a:p>
            <a:pPr algn="ctr" fontAlgn="auto">
              <a:defRPr/>
            </a:pP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C</a:t>
            </a:r>
          </a:p>
          <a:p>
            <a:pPr algn="ctr" fontAlgn="auto">
              <a:defRPr/>
            </a:pP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628650" y="1000125"/>
            <a:ext cx="7829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3200" dirty="0">
                <a:latin typeface="+mj-lt"/>
                <a:cs typeface="Times New Roman" pitchFamily="18" charset="0"/>
              </a:rPr>
              <a:t>Methodology for Improving a Process</a:t>
            </a:r>
          </a:p>
        </p:txBody>
      </p:sp>
    </p:spTree>
    <p:extLst>
      <p:ext uri="{BB962C8B-B14F-4D97-AF65-F5344CB8AC3E}">
        <p14:creationId xmlns:p14="http://schemas.microsoft.com/office/powerpoint/2010/main" val="375315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144463" y="1447800"/>
            <a:ext cx="8770938" cy="1392237"/>
          </a:xfrm>
        </p:spPr>
        <p:txBody>
          <a:bodyPr/>
          <a:lstStyle/>
          <a:p>
            <a:pPr marL="346075" indent="-346075" eaLnBrk="1" hangingPunct="1">
              <a:lnSpc>
                <a:spcPct val="90000"/>
              </a:lnSpc>
              <a:spcBef>
                <a:spcPts val="763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/>
                <a:cs typeface="Times New Roman" pitchFamily="18" charset="0"/>
              </a:rPr>
              <a:t>A sentinel event is 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n-lt"/>
                <a:ea typeface="ＭＳ Ｐゴシック"/>
                <a:cs typeface="Times New Roman" pitchFamily="18" charset="0"/>
              </a:rPr>
              <a:t>unexpected occurrence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/>
                <a:cs typeface="Times New Roman" pitchFamily="18" charset="0"/>
              </a:rPr>
              <a:t>involving death or serious physical or psychological injury, or the risk thereof.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763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/>
                <a:cs typeface="Times New Roman" pitchFamily="18" charset="0"/>
              </a:rPr>
              <a:t>Examples include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Times New Roman" pitchFamily="18" charset="0"/>
              </a:rPr>
              <a:t>Suicide - Rape - Loss of limb - Elopement -Death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992313" y="1066800"/>
            <a:ext cx="4972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2800" b="1" dirty="0">
                <a:latin typeface="+mj-lt"/>
                <a:cs typeface="Times New Roman" pitchFamily="18" charset="0"/>
              </a:rPr>
              <a:t>Sentinel Event</a:t>
            </a: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765969" y="2971800"/>
            <a:ext cx="7424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2800" b="1" dirty="0">
                <a:latin typeface="+mj-lt"/>
                <a:cs typeface="Times New Roman" pitchFamily="18" charset="0"/>
              </a:rPr>
              <a:t>Root Cause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462" y="3352800"/>
            <a:ext cx="8999538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A process for identifying the contributing factors that underlie variations in performance; includes the occurrences of the sentinel events, adverse event or close calls.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Process that features interdisciplinary involvement of those closest to and/or most knowledgeable about the situation to find out: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2398713" indent="-22542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What happened? </a:t>
            </a:r>
          </a:p>
          <a:p>
            <a:pPr marL="2687638" indent="-23336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Why did it happen? </a:t>
            </a:r>
          </a:p>
          <a:p>
            <a:pPr marL="2911475" indent="-1682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How can we prevent it?	</a:t>
            </a:r>
          </a:p>
          <a:p>
            <a:pPr marL="3144838" indent="-1682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How do we know we made a difference?</a:t>
            </a:r>
          </a:p>
        </p:txBody>
      </p:sp>
    </p:spTree>
    <p:extLst>
      <p:ext uri="{BB962C8B-B14F-4D97-AF65-F5344CB8AC3E}">
        <p14:creationId xmlns:p14="http://schemas.microsoft.com/office/powerpoint/2010/main" val="396533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128587" y="1480450"/>
            <a:ext cx="8886825" cy="2634060"/>
          </a:xfrm>
        </p:spPr>
        <p:txBody>
          <a:bodyPr/>
          <a:lstStyle/>
          <a:p>
            <a:pPr marL="569913" indent="-225425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Proactive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risk assessment</a:t>
            </a:r>
          </a:p>
          <a:p>
            <a:pPr marL="569913" indent="-225425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 team based, systematic approach for identifying the ways a process or design can fail, why it might fail, and how it can be made safer.</a:t>
            </a:r>
          </a:p>
          <a:p>
            <a:pPr marL="569913" indent="-225425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The team uses an evidence based severity scoring tool to determine points of highest risk in the process being evaluated.</a:t>
            </a:r>
          </a:p>
          <a:p>
            <a:pPr marL="569913" indent="-225425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An action plan is then developed to mitigate the high risk points.</a:t>
            </a:r>
          </a:p>
          <a:p>
            <a:pPr marL="569913" indent="-225425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46075" indent="-346075" eaLnBrk="1" hangingPunct="1">
              <a:spcBef>
                <a:spcPts val="763"/>
              </a:spcBef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+mn-lt"/>
              <a:ea typeface="ＭＳ Ｐゴシック"/>
              <a:cs typeface="Times New Roman" pitchFamily="18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98039" y="1016963"/>
            <a:ext cx="819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2800" b="1" u="sng" dirty="0">
                <a:latin typeface="+mj-lt"/>
                <a:cs typeface="Times New Roman" pitchFamily="18" charset="0"/>
              </a:rPr>
              <a:t>F</a:t>
            </a:r>
            <a:r>
              <a:rPr lang="en-US" sz="2800" b="1" dirty="0">
                <a:latin typeface="+mj-lt"/>
                <a:cs typeface="Times New Roman" pitchFamily="18" charset="0"/>
              </a:rPr>
              <a:t>ailure </a:t>
            </a:r>
            <a:r>
              <a:rPr lang="en-US" sz="2800" b="1" u="sng" dirty="0">
                <a:latin typeface="+mj-lt"/>
                <a:cs typeface="Times New Roman" pitchFamily="18" charset="0"/>
              </a:rPr>
              <a:t>M</a:t>
            </a:r>
            <a:r>
              <a:rPr lang="en-US" sz="2800" b="1" dirty="0">
                <a:latin typeface="+mj-lt"/>
                <a:cs typeface="Times New Roman" pitchFamily="18" charset="0"/>
              </a:rPr>
              <a:t>ode and </a:t>
            </a:r>
            <a:r>
              <a:rPr lang="en-US" sz="2800" b="1" u="sng" dirty="0">
                <a:latin typeface="+mj-lt"/>
                <a:cs typeface="Times New Roman" pitchFamily="18" charset="0"/>
              </a:rPr>
              <a:t>E</a:t>
            </a:r>
            <a:r>
              <a:rPr lang="en-US" sz="2800" b="1" dirty="0">
                <a:latin typeface="+mj-lt"/>
                <a:cs typeface="Times New Roman" pitchFamily="18" charset="0"/>
              </a:rPr>
              <a:t>ffects </a:t>
            </a:r>
            <a:r>
              <a:rPr lang="en-US" sz="2800" b="1" u="sng" dirty="0">
                <a:latin typeface="+mj-lt"/>
                <a:cs typeface="Times New Roman" pitchFamily="18" charset="0"/>
              </a:rPr>
              <a:t>A</a:t>
            </a:r>
            <a:r>
              <a:rPr lang="en-US" sz="2800" b="1" dirty="0">
                <a:latin typeface="+mj-lt"/>
                <a:cs typeface="Times New Roman" pitchFamily="18" charset="0"/>
              </a:rPr>
              <a:t>nalysis (FMEA)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472280" y="4222361"/>
            <a:ext cx="81994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28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Conducting an annual hospital wide FMEA is a        Joint Commission Requirement</a:t>
            </a:r>
          </a:p>
        </p:txBody>
      </p:sp>
      <p:sp>
        <p:nvSpPr>
          <p:cNvPr id="21509" name="Content Placeholder 1"/>
          <p:cNvSpPr txBox="1">
            <a:spLocks/>
          </p:cNvSpPr>
          <p:nvPr/>
        </p:nvSpPr>
        <p:spPr bwMode="auto">
          <a:xfrm>
            <a:off x="190499" y="5105400"/>
            <a:ext cx="8763000" cy="135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512763" indent="-223838" eaLnBrk="1" hangingPunct="1">
              <a:lnSpc>
                <a:spcPct val="90000"/>
              </a:lnSpc>
              <a:spcBef>
                <a:spcPts val="763"/>
              </a:spcBef>
              <a:buFont typeface="Arial" pitchFamily="34" charset="0"/>
              <a:buChar char="•"/>
            </a:pPr>
            <a:r>
              <a:rPr lang="en-US" sz="2400" dirty="0">
                <a:latin typeface="+mn-lt"/>
                <a:cs typeface="Times New Roman" pitchFamily="18" charset="0"/>
              </a:rPr>
              <a:t>What performance improvement initiative has our department implemented recently?</a:t>
            </a:r>
          </a:p>
          <a:p>
            <a:pPr marL="288925" indent="0" eaLnBrk="1" hangingPunct="1">
              <a:lnSpc>
                <a:spcPct val="90000"/>
              </a:lnSpc>
              <a:spcBef>
                <a:spcPts val="763"/>
              </a:spcBef>
            </a:pPr>
            <a:r>
              <a:rPr lang="en-US" sz="2400" dirty="0">
                <a:latin typeface="+mn-lt"/>
                <a:cs typeface="Times New Roman" pitchFamily="18" charset="0"/>
              </a:rPr>
              <a:t>		Hint:  It 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MUST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latin typeface="+mn-lt"/>
                <a:cs typeface="Times New Roman" pitchFamily="18" charset="0"/>
              </a:rPr>
              <a:t>be supported by data </a:t>
            </a:r>
          </a:p>
        </p:txBody>
      </p:sp>
    </p:spTree>
    <p:extLst>
      <p:ext uri="{BB962C8B-B14F-4D97-AF65-F5344CB8AC3E}">
        <p14:creationId xmlns:p14="http://schemas.microsoft.com/office/powerpoint/2010/main" val="36743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953000" y="312737"/>
            <a:ext cx="4114800" cy="6016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/>
                <a:cs typeface="Helvetica" pitchFamily="34" charset="0"/>
              </a:rPr>
              <a:t>Core Measure of Excellence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767" y="1025997"/>
            <a:ext cx="86644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225425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CMS</a:t>
            </a:r>
            <a:r>
              <a:rPr lang="en-US" sz="2400" dirty="0">
                <a:latin typeface="+mj-lt"/>
              </a:rPr>
              <a:t> (the Center for Medicare &amp; Medicaid Services) established the Core Measures in 2000 and began publicly reporting data in 2003</a:t>
            </a:r>
          </a:p>
          <a:p>
            <a:pPr marL="627063" lvl="2">
              <a:defRPr/>
            </a:pPr>
            <a:r>
              <a:rPr lang="en-US" sz="2200" dirty="0">
                <a:latin typeface="+mj-lt"/>
              </a:rPr>
              <a:t>	Addresses clinical care, person and caregiver-centered experiences 	and outcomes, safety, efficiency and cost reduction, care 	coordination and Community / population health.</a:t>
            </a:r>
          </a:p>
          <a:p>
            <a:pPr marL="395288" lvl="1" indent="-22542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The overarching goal of CMS quality reporting programs are to support the National Quality Strategy’s goal of:</a:t>
            </a:r>
          </a:p>
          <a:p>
            <a:pPr marL="1489075" lvl="1" indent="-347663"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latin typeface="+mj-lt"/>
              </a:rPr>
              <a:t>Better health care for individuals</a:t>
            </a:r>
          </a:p>
          <a:p>
            <a:pPr marL="1489075" lvl="1" indent="-347663"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latin typeface="+mj-lt"/>
              </a:rPr>
              <a:t>Better health for populations </a:t>
            </a:r>
          </a:p>
          <a:p>
            <a:pPr marL="1489075" lvl="1" indent="-347663"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latin typeface="+mj-lt"/>
              </a:rPr>
              <a:t>Lower costs for health care</a:t>
            </a:r>
          </a:p>
          <a:p>
            <a:pPr marL="400050" indent="-230188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CMS</a:t>
            </a:r>
            <a:r>
              <a:rPr lang="en-US" sz="2400" dirty="0">
                <a:latin typeface="+mj-lt"/>
              </a:rPr>
              <a:t> ties some parts of reimbursement to reporting the data; in some cases, reimbursement is tied to how well we deliver specific elements of care, known as  </a:t>
            </a:r>
            <a:r>
              <a:rPr lang="en-US" sz="2400" b="1" dirty="0">
                <a:latin typeface="+mj-lt"/>
              </a:rPr>
              <a:t>Value-Based Purchasing</a:t>
            </a:r>
          </a:p>
          <a:p>
            <a:pPr>
              <a:defRPr/>
            </a:pPr>
            <a:endParaRPr lang="en-US" sz="2000" dirty="0">
              <a:solidFill>
                <a:srgbClr val="0A5B9D"/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XEAAACICAMAAAAmsyvzAAAAolBMVEX///8AUpyfr9AAS5h7k8AASJgARZYAUJsARpYAQ5UATpoAQZTw8fkBU5wASZf//v/29vvH0OMAP5T09frh5fAAOpLn6/PL0+UAOZHBy+Dp7PTY3uvU2ul/l8GTpsq5xNyvvNcqX6NyjbxTd7AAM49fgLQ3Z6dph7lGcKuPo8m0wNqottSEnMQdWaGbrM41ZqYAK4xLdK4AJ4qUqcd3k71dfbVRCorIAAAXsUlEQVR4nO1dCZuiOrMGYxISDCjggriB+4Kevt/0//9rtwJB2bSd0zOtp9v3mWm7JWulUqlUJYWmvfC3cXx0A34aevzRLfhpiLD76Cb8LHiO5T26DT8La4SDR7fhR2FkCjJ6dCN+FOZcGJ1HN+InoU+EjvePbsVPwobrwpo8uhU/CL6p6zo6PLoZPwgrLin+69HN+DnYGUBwwd8f3Y6fg5hKitPTo9vxY7A3hKS4rj+6IT8FdkwlxXVB7Ec35YfgaKQER8tHt+SHwJZ6igR+WbK+BhMrJThaP7olPwQuUSxu9R7dlB+CQ8LiQqDxo1vyQzC0RKoamq1HN+Vu2G6w20/Wm00Yhpv3w37n1XmvbDdFu9123cvv2Z/t23VkadPkuXxXM7vebt98gzatNlFj510tP0KJSBHW9vd6/Si0+9tlaDBiWYhzSjnnyMKMb5qdsmr7nmkEtUC3+zvJZU5YMgfgzoqOMZrMqYkxohKcQ5PEcgotqurbPUcVw/8DTk57NAkdYnEqaSDyJKAUkW7RENdg8hGlyU+dlilu3DJNt+eskkHVJEFKeYOxZVocRkZkQwS/UGSwcY3cWCOlGT7/0YnROGQWreG5lBQ8HuZTB1icaSRyrJqNFfGv1xTECBJlBBS5+pLfUNH+NF0RaJY4P84qhRJYWOHxgGUs/sTbTdk09xiaqJ7vVAfCIj+dSjKlPEzmsL4ywI5cr0iSH+VF9PRk0nISqsiOwqrgeOfpcNycY49HEGHJRnXMrXpZ7twYV0hV+JPSq1J0bF6ld0JxknNOBhtGy806yxZrblfkeJ+lk4HGT8ziWrAkSMhpfp0QaFXkcN+pJi58Q1dXKnM35bEqlYJzWnSDcFHhA7XICFK3o5xzZcLa/THy/HEMoy5PpOp1Igi0KepiQ35LAEnwKzakPuXXJ5L8zy8mbXuZyeRUwU6ILzIpbtYpQx2lqNDwD1Loz8KeWEic+eYK0Ko0Rd+uky3LUr/faxB6dWjTB8ZZMWyfUHE0qAV6FDfgB/zNauX0RnECu7FuPxb9EOtnvjl3jiPMmOmYJmMGRtx6K+02Gkz/CLh2VkfsxlKRkupMyPYKFRqlk/g46g2HXr8xNy1nV6eLT5VFhT8ni8Oys3XKegBMawNvmtO+N9R6w6Dvz5pvZQERsI84HCjXr1Y4DK3rGVJRkbP2vaHi87ySPoxqigfEaVJRV/szoLXCorxeWng+/cAcYYcf0lvXnWohHX5LhCePKD3PpiMpNeyOpXBGUoHPN79Niy9BB/GcOEk+Md9eV6MzRNYtrSYtjBqVbEeT3licUx6XvJnKiqFZlD/0HiKGSlE3n/O44b640ZbyxJp8YH6SmJbV6Ro1XlQI1F4b+Rz1dMcX9SNC6fKiNrKCzz9uWSNlcf1Jz0xMyhq1YPN7DPjDiv2qTvsoH4YanqxCjlqC84sO30LlcfnYgWZTNVWMpzzDvDXLW5Y7T0WuyhRHy6oNUeBGIZOP88OCVmEtxclFos2w0ljP2fi1LdUZEyXtntDXBpJyQgp9BYVQ3Cf7JkZxrRV426xZEEmBzY5pbUpCGNG4bgkVbHbJ8QuVUwgrut2yNlICyHhGd/LMKXWnbKe6hpEpaEG/gS1iSCsrqUC5BdheM2VhTJKZxz6ukyoF1nyrmTfk9rHNQ2L3hKqb/4IgfxsdUqQREPw+6307zmRlBuwNq6pL4fRZC0T42ZCrczy1eZ0cpyK/alclFWRhjUqDLhgiVQt7Ql+bezHLpqYKyj/WCROsS7sS6TvoEL2CnFVlRPP05TzQlqVC0jYUNy2Tur2SMG/s3cfZiYlndCeXpqzQ772gtHNKagkCnW1bQxzrvArvzbzMsVau1OH0nCKivBJkUti0ezXDCCBXRfRQqV43rMSPQ3oKMkdx49ZszaFXnupUuHUCAPSzzMR9YHmpz2Dx80xlByxQvLJLjGqZnMfX2hZlvrYnvBXhltmHv92Zs6gYAiUdKQnq7LZmymj227kuSWFnL00ENUJcUFwWa66oVdpx3eoJk8NjauLQO/ZwX42Il/bP7E4hXhIfIu3+sKT2JEWmC6cX5s2tnMrxadaYCIRg04ohcFRrnxSsXq68pwZ78YxXrYAbihS/d6npl+aG8h34NRI3VdD6KMemwgrljtY36lx7qE7VrjcJ15+WDUhWatUP93CsUUG9E/ce63DpRXyk3UOJUaBRI3DxDB7sc8wPXLyWs79V63G74pMcGzWuQGrUzchMFyCzf0mVv4ieVezF3RuGnE6nfAez9HueEfVSqtxxjnPWVkGVKj2v22xS48p2d4lrnK91cqNvKkWlepji8TgWTeJCmPdphrOyF8JSBrpV3cqp2e95hYjjVJE+kqoQh6G7dpTHnqMqxeuEYOZrI9N/QZG/jbjMYFf1rQK8kjg4n05oVVUKwdft3JopBDqlkiCoWWT1W3ZYe8UrUr+S3Nb87MTEM/raeiVDv84/sA8plG0nwlRbxF5lfYOVoRnmTxUyZTCxw7rpQK0bu3K3ahDgVctg5oggz3gLf4qLFBforh3DoZRNNzLfwY5UeVznufGhTra/qt/U3Nq5S02ozOTVa8iz1Jz5pL62Ayr12LrnPGQnYeTc2ngxVh8rZtU0aUp6IIPI7CXTqrYHJeIPFu4NLeUwyrL6PHWe09dW3pKLe26ut5XT5rIxv1z3iMpDWKQ4Pp/latVy+Ieid1u2naGyMpsZLe7xyz0ABYpLo93V02o5zMt87Fz4LK7TPrJzUzq7KBabutPm4kMb2rE0opXNkp1JsOf0teUoLjKifNjQffEsWtF3YF7z68vy2eXEw8SoS0du29BsqcGfBzH5qJzlP6ZalLh27O7RWJc5Deb1B7af4Lw2Korn9xnD6+dkBYov1BnVKYblg+I16JDsXGeawypr421lSrhmcHk4jhdpqk5Pwip425IV02IOepkVttY3rp2EEGx5Gcp2fPYs55LTioGhPN+G54MCSlZX7AFbK13Qa00zz4A+q0oBzo/lnufYfpwbo+Snkdcn6+xYKTWdvBK0RnWHWpyyYjjppkpnRtYgLmnwrKyOuNmcrTkD9iSoWb9A9XDmx47XG7Z6njfdT2ClPKfPHxRPj98UrOl1DiCZkvM8bfak5rS0qNi614wamwubt8blU5EwRCUeb6qFtSJtngcNQy9DUoNbhCDOLYMZlsUvh5rcy30n9VF0iV5RDvEmP2uGmAq9MrfKiqG7kvcwuTHfjTS7PZrNkVU25FeOHrYyNyB/WhaH/cLV45ZCz26sXZT0nEs0XTad4gZEqRIFmSGoWeTeWsWwfMjKi5UOyjFzHIfh/AY/2Uvh6iY+Upd+nvrqZkBuXYdIcd7XHUszQpQWqLbc7wm9eHOEo+KoVK4MJSiZsn3r1iUAKN8Kq8qIl17hgpnxhL62C/xbZ1wVNdTOPCjTqqxKJucwShRPnT0XjMza80DvhRP3DefmPSSYNpGsuSTF31PTonj2q5sdxDMZcQWOcgwLXrpHW1Z6M3U8R3EzKpLFrV6uTe4HFlJFrNSckmpjxHX2rrMrVDyhI6KA4YbdpjhN05WNfaJ8l/h8Okhk21EqhUWh/0tU1VLKlxgO3ZK2XiS4hY61JM2uqVea9YTYxYRXTwtmUApg6aB43RnuGS6mQHFQIvisYm7Vq4qhHTmlzfw5E+UMNeoVkVF2KOgZHRFVTN8xSe7fn7mLJr9SbrH0lI08T5hCkSA5D1SEdCtfhLgw3su86Jl66h4WF+g15rPRG7No7qCWSA0ziFnLq/bzTXZ18xl9bXUY7taCEGwhTrmM54AQaONYLBv9lLArExfRrWpn60Ias2KXskNmqYdWPmWNDcQ7htjAKAl4kbQGExw3b9xJ8pUU/4+wuMKwPzv8iuar1WYVReOjH6gOSlYdtsqo5ncLz6vHMOxKGVcSpqWNoDXrDTRmE0WH2ej2riZ8+qub3wyZS+muK1kvfB6prw3+O096dfPb4cl9bd8QmR339aaIL0JD3eV60qub3w/tTG9/Vl/bt8NE7XWf8Orm90SLK1PAjWBcL/xJqDCp+keXal/4Q3CzQzL3Xoq8ime38j4LojRMwp2nVG9iOG6+8CEinSrPZ/Q72dY1VvQGQy/cgbOZnd+fhyR3k4oINldO23zoCP4EqtEbP1XZR5n/Remf7700tJN1xV5pb51rzuz/DMVvxqjMkvx2mZ+GEFivmvY7AosaF+xnK/2YAiUS/2Ue/+2+/Alu46UwIUmY3qgcDTcLEPCZClOX2oc0/JtT6PEQwjhVz2tPWXIQsnCuKSW5qETH+73qqkyca8rZi/vvK3h+8BpHv7cZFJ2Alvpp5f2DVu6xlf/OUj8tq1BI8tQ6F2Ql/61c5jTTuRxVTFpSVmKuknz5Vto2S5V4/jL37PxrsWdWruBLdy4NOfcszWrl25b8fj5PR8+lWzjXp3OHVLPZsrpJcifHxgt3Yr9WBw3paX9Xhv+Km/95kd2QNj/la3tt7u/GlF3CpL7I9gWwRXpJ5fVW9q/CXkVnefnavgh2rHTaO+NlvPBZTHB6gvfla/siuOlldSHM1ysJvwYH9Ya8p726+d3gZrYn6+VO/hqMlSfigWFS2z9qD9BTR1Qo+ey9Ntu20x/pZ/KN/Nu2z5/JczuXXGL4Lmh1H6AenzOl5dqVZ5qqq/g0K/vyi6ra1s5FqVad09l1RV6Kre1k9te5s8lvbftcW66fGdboD1zdhDI7b6xrzjVBpKlLa5pdkFFvi86KWBYmXQ9hwyBUWzOMaVMGaqfdbpz6j2IjroZGOZEkRlKTsbX2DpmMQTBzMI7X8nqO0+1r2mjJBo58odLe6UqtNoaa4wlkkbcdBqm1on9aDN5Uh/tdTFryTA7uBj0oCrOVFmMDneSFvn03hnKPodNNLlyFTLZoNDDdKaQUy0xr3sfdLvZkVQbB7Qg+aKQdHJl416V+V1YwWzmOM3YdbGAWasMl63YLC6SXBY3/ZJjUyDHDTbfRYXoYQr85dVqaZ4YBDXUah+8dxuH7re3QMObOVNuY4k2kyujOrAlFExAhX+LSN3XWbxMKed+0FYpjbHFX2zEgz9Zx4o0JktAzqAx03Gc0FNTx2jrUFKb3O3zntAu7ilwRSqLFLRFfych9YSimAbSKc3kvecX2mhebZBUuPBkgNdkL/jIibS4rRSoY7dpEb1B0n8jOjDX4iKm5+yU9M67udA5krdlz0zytutNZ0uiZx9lpU7wdvVQ+SXxnVOMrWBPcb2sje22MtXZbmxpS1TwCQezAsHq2tjYO8vs9WWkeZp2GGbqaK1ncHr7hLXBGeyQ7NfTkPy2JSyAvv4YcqDQzYpD0tudYnj2xmK+9G1vtYOJdWwtAn11ZMYaPiESaT6yhz2LXVgtDDMpAiNOZ1EZU3rPxTd1qaMKY2dCcMZBoGFKuQdlDNyYbT7N9mK5mbAER29TsuyYO7IZlzJIBNDkk6GkRjISddFJrYWM6lzEsIpiLsdnXNiSGdne0FWlIcXICemi9vFgJ1GsvPvlKwr3DE0K1nTSu9juKgWCxA38cjCVwAE6/X5G9fKelfbIyh91+Qelg0o4W3UFTsy1n+U/i6eBxyIbagYXWBDqRfHWw5jAkjHRaxBl2zCxcxnaw12lLs00ygrretHkawyPpzoCONgPlOdmRkM81V8TCdEdmMqNtGHsZ4ownjdxY6lZIG4sj28oXfSGtYcgvnTT85jpNYZM0dOfcOMIYczuE9vUd3Z7C1NuSNMB+QJJlET7KK9Tmj1zdbGeBv/cknu72bssMm85oBGJMs2N5n2hvxLPdzPUI9neY+bZOs8htjQ1f/fJiJzogx+0QbiXCveNs3rEbmOuQeD0TNXazAGQrTM4RIb0G0DXM3sQ4cja2o4OkIXEwMWnPxWgCqdOHMUV4b6c8/o6bRlNrOmPrHaTGCpqpTU0ZQyjC71rI/I6ZvSdj7fgNE4btHeallDaax9LQN0ueBGrdGQI60xoyazqlIDEQDH4In3Nj6xJ1e2prhdPdTBuZelwkeV/diLgzHuY1ADekU2QDy9KgqzXM8d7xxzKoaMdgmjS/G90Bh3ZwQlYj+QofStRyAp2F9RQEoMPctYxcn3Sa7U+xvdGnxgkyIWfwj9c35QtdJziElXbWZ2rzYIdOD5YLGToCEWM51PYYUv9f8sKp9hrrxqj9D5Ftaznh1JmNBtulOYUBJ93FRpsnrnGLQHEcRkQ1aOosQWY1tBYjnsdk/PGGkUqAaZfijQ1VJZ08WtwwTlCTSYYTZ52knxhyTYLEnEMN8PsKU7MgxTNHRDXex2/hXcX680w+m05H2skJ9s4sCX4uBTssbsZUfo/48pQGgZ5xaiQ2hZHJtcDhLc1nYStjs5ZlDdHbfuH/cmYgjLf+1Afh+UvGTCJ7mKl2hNWlmYg1XTksPcKj2Pqf7OLYnyZ9tFdOFOJGBEVo8s1gh6mzD8OhSbUpC6E53tCSUm9mcHtNxm3C0pMgQ2wErSWwthQo4+RdpWEWbGgUw9I8NAh0sq+FaLmS0RJdR4eltK01yOmcssNiqEFOjCbKhYu0YSlQLH5H4LpbiNW6u2WJuTcApvPZXMpd6Aiw9NZICNRnSJuxlFYznL4moUnGWtOAfi2N7Y6oxs3MtWaexNK2LLdPEh5tY7mSHmCxkjJ3pdaBjoOMrgHNb5A37RebwOCh7O7kBHTVLdLV2AATbK1Vd7RnzURcaPI+CFQH6+URuDToGyqa/hwhp8uNabLmYPlW66NxjkwIM7a3J8nV8xFx7CkoArK3iTayIrMWUuFP18Y53OTGytsHVypaBqvEEPo9pIHRbdBTEyk2BinoEyrvPM+YDKauXscdQTv2bJnErnpPpUqbSyEI/YMOtN6yNxetWMdjFNs7oHxkJBIb5DT0nTl9jQMzhknsNdvV8a9f4w2aazFkXYMUGxtZ/2wBlXomPSU9GwETRByE/8oJWkYaix+kk9ZaAdlnJATBmAYG2Zur8a8mZSOPmG2fCKkVpFGwJNUPQGJhJAJB1jRjmyRglyRqYFqtoZWwnt1CyR0T0Gc018rfi1VXNz8fJnVDUXM/b4xgajejiSYVkz6hUrZviJTljML3jTYyRwk/i/FubqQnpqdyRGI09oW57zEj0RdhpeLATWSnbZyOTfh7M5J68fskNGFoQPq0QRdCy/16u05C/Izx0pOqwYY0tJjPIXVSDEFrf4lUEKGxeQRNPLYD56Q1LDqOIh9E4GSNzE1be4N133Oo/r9jOEVMCjti9g6wtqzR5ngyU9VQm693a+wEAaHrtJMd7YA3Mth+Ep1TTr22oHy830x3ht5sRrOANvYxyUcvzO61GZ+9ujlixOwuvMgxHGex8xdAxc7Cka8TGSyAsEuHyO9nC1AN5oM1PHK6SRwdW9ssjjJEhjPoNrTDQvHnYTHWZos55GbabECYM1gPF4bZ7S4h09vgIENaw7fd927yJvnloDkeLDWbDvb+gplON5WRUOvAWTrdhMcX3Z62WvS15mKiwcA5zj/eGFo1kC+f8RaDntQyidONVwvJpK1F1zMHfqvLzMHgPV1bgn/MroOgBAeqWDT8hQ67jAGIrN1gAJO5bS18ubYCIbrt0IQO/zOCXWF3kA/SMvtzVzdb0yOsEx0J3w586IDrd4DWPV9qDf3kgR10YCkZdQLbb+yVymR3fMmPfd+HCdjvKPv8yG9BThf+jyC9xHDodzr9xErR6UhB3faP05HKAEX2ZWXww0tSq2I6R99VyV1oh92XWxMo1k8SabJVCTE9P+G4YNboBH4ih2XjocFJpeeteH+/l+mSzvjtoANdSH4kfZRZkhAA04nvqRog/8TP22Pt7FDQy9f2RWjgNPzOH/K1fQOD61/ugqsi71Qj1r7wd/C6uvnFcLOYzvjlTv4aZGFznzhM6vfCMAtHx57wlYTfEpF6la/0tX0DLeM/AKyuiDzjKwm/J9SbfqwnfOvmN0VqUvmkr+2F30D6OqBPupNf+A0k73ah9NHN+EH4nwzlSj7na3vhdyAD46p3CL/wJZiBesheVwS/EFPjrvegvfDHMGI6e8a3bn5fDM1XmNSvxRA/51s3vy9c9KSvJPy2aNOXO/mL8SdNWP8PyKbNO1UpMV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ata:image/png;base64,iVBORw0KGgoAAAANSUhEUgAAAXEAAACICAMAAAAmsyvzAAAAolBMVEX///8AUpyfr9AAS5h7k8AASJgARZYAUJsARpYAQ5UATpoAQZTw8fkBU5wASZf//v/29vvH0OMAP5T09frh5fAAOpLn6/PL0+UAOZHBy+Dp7PTY3uvU2ul/l8GTpsq5xNyvvNcqX6NyjbxTd7AAM49fgLQ3Z6dph7lGcKuPo8m0wNqottSEnMQdWaGbrM41ZqYAK4xLdK4AJ4qUqcd3k71dfbVRCorIAAAXsUlEQVR4nO1dCZuiOrMGYxISDCjggriB+4Kevt/0//9rtwJB2bSd0zOtp9v3mWm7JWulUqlUJYWmvfC3cXx0A34aevzRLfhpiLD76Cb8LHiO5T26DT8La4SDR7fhR2FkCjJ6dCN+FOZcGJ1HN+InoU+EjvePbsVPwobrwpo8uhU/CL6p6zo6PLoZPwgrLin+69HN+DnYGUBwwd8f3Y6fg5hKitPTo9vxY7A3hKS4rj+6IT8FdkwlxXVB7Ec35YfgaKQER8tHt+SHwJZ6igR+WbK+BhMrJThaP7olPwQuUSxu9R7dlB+CQ8LiQqDxo1vyQzC0RKoamq1HN+Vu2G6w20/Wm00Yhpv3w37n1XmvbDdFu9123cvv2Z/t23VkadPkuXxXM7vebt98gzatNlFj510tP0KJSBHW9vd6/Si0+9tlaDBiWYhzSjnnyMKMb5qdsmr7nmkEtUC3+zvJZU5YMgfgzoqOMZrMqYkxohKcQ5PEcgotqurbPUcVw/8DTk57NAkdYnEqaSDyJKAUkW7RENdg8hGlyU+dlilu3DJNt+eskkHVJEFKeYOxZVocRkZkQwS/UGSwcY3cWCOlGT7/0YnROGQWreG5lBQ8HuZTB1icaSRyrJqNFfGv1xTECBJlBBS5+pLfUNH+NF0RaJY4P84qhRJYWOHxgGUs/sTbTdk09xiaqJ7vVAfCIj+dSjKlPEzmsL4ywI5cr0iSH+VF9PRk0nISqsiOwqrgeOfpcNycY49HEGHJRnXMrXpZ7twYV0hV+JPSq1J0bF6ld0JxknNOBhtGy806yxZrblfkeJ+lk4HGT8ziWrAkSMhpfp0QaFXkcN+pJi58Q1dXKnM35bEqlYJzWnSDcFHhA7XICFK3o5xzZcLa/THy/HEMoy5PpOp1Igi0KepiQ35LAEnwKzakPuXXJ5L8zy8mbXuZyeRUwU6ILzIpbtYpQx2lqNDwD1Loz8KeWEic+eYK0Ko0Rd+uky3LUr/faxB6dWjTB8ZZMWyfUHE0qAV6FDfgB/zNauX0RnECu7FuPxb9EOtnvjl3jiPMmOmYJmMGRtx6K+02Gkz/CLh2VkfsxlKRkupMyPYKFRqlk/g46g2HXr8xNy1nV6eLT5VFhT8ni8Oys3XKegBMawNvmtO+N9R6w6Dvz5pvZQERsI84HCjXr1Y4DK3rGVJRkbP2vaHi87ySPoxqigfEaVJRV/szoLXCorxeWng+/cAcYYcf0lvXnWohHX5LhCePKD3PpiMpNeyOpXBGUoHPN79Niy9BB/GcOEk+Md9eV6MzRNYtrSYtjBqVbEeT3licUx6XvJnKiqFZlD/0HiKGSlE3n/O44b640ZbyxJp8YH6SmJbV6Ro1XlQI1F4b+Rz1dMcX9SNC6fKiNrKCzz9uWSNlcf1Jz0xMyhq1YPN7DPjDiv2qTvsoH4YanqxCjlqC84sO30LlcfnYgWZTNVWMpzzDvDXLW5Y7T0WuyhRHy6oNUeBGIZOP88OCVmEtxclFos2w0ljP2fi1LdUZEyXtntDXBpJyQgp9BYVQ3Cf7JkZxrRV426xZEEmBzY5pbUpCGNG4bgkVbHbJ8QuVUwgrut2yNlICyHhGd/LMKXWnbKe6hpEpaEG/gS1iSCsrqUC5BdheM2VhTJKZxz6ukyoF1nyrmTfk9rHNQ2L3hKqb/4IgfxsdUqQREPw+6307zmRlBuwNq6pL4fRZC0T42ZCrczy1eZ0cpyK/alclFWRhjUqDLhgiVQt7Ql+bezHLpqYKyj/WCROsS7sS6TvoEL2CnFVlRPP05TzQlqVC0jYUNy2Tur2SMG/s3cfZiYlndCeXpqzQ772gtHNKagkCnW1bQxzrvArvzbzMsVau1OH0nCKivBJkUti0ezXDCCBXRfRQqV43rMSPQ3oKMkdx49ZszaFXnupUuHUCAPSzzMR9YHmpz2Dx80xlByxQvLJLjGqZnMfX2hZlvrYnvBXhltmHv92Zs6gYAiUdKQnq7LZmymj227kuSWFnL00ENUJcUFwWa66oVdpx3eoJk8NjauLQO/ZwX42Il/bP7E4hXhIfIu3+sKT2JEWmC6cX5s2tnMrxadaYCIRg04ohcFRrnxSsXq68pwZ78YxXrYAbihS/d6npl+aG8h34NRI3VdD6KMemwgrljtY36lx7qE7VrjcJ15+WDUhWatUP93CsUUG9E/ce63DpRXyk3UOJUaBRI3DxDB7sc8wPXLyWs79V63G74pMcGzWuQGrUzchMFyCzf0mVv4ieVezF3RuGnE6nfAez9HueEfVSqtxxjnPWVkGVKj2v22xS48p2d4lrnK91cqNvKkWlepji8TgWTeJCmPdphrOyF8JSBrpV3cqp2e95hYjjVJE+kqoQh6G7dpTHnqMqxeuEYOZrI9N/QZG/jbjMYFf1rQK8kjg4n05oVVUKwdft3JopBDqlkiCoWWT1W3ZYe8UrUr+S3Nb87MTEM/raeiVDv84/sA8plG0nwlRbxF5lfYOVoRnmTxUyZTCxw7rpQK0bu3K3ahDgVctg5oggz3gLf4qLFBforh3DoZRNNzLfwY5UeVznufGhTra/qt/U3Nq5S02ozOTVa8iz1Jz5pL62Ayr12LrnPGQnYeTc2ngxVh8rZtU0aUp6IIPI7CXTqrYHJeIPFu4NLeUwyrL6PHWe09dW3pKLe26ut5XT5rIxv1z3iMpDWKQ4Pp/latVy+Ieid1u2naGyMpsZLe7xyz0ABYpLo93V02o5zMt87Fz4LK7TPrJzUzq7KBabutPm4kMb2rE0opXNkp1JsOf0teUoLjKifNjQffEsWtF3YF7z68vy2eXEw8SoS0du29BsqcGfBzH5qJzlP6ZalLh27O7RWJc5Deb1B7af4Lw2Korn9xnD6+dkBYov1BnVKYblg+I16JDsXGeawypr421lSrhmcHk4jhdpqk5Pwip425IV02IOepkVttY3rp2EEGx5Gcp2fPYs55LTioGhPN+G54MCSlZX7AFbK13Qa00zz4A+q0oBzo/lnufYfpwbo+Snkdcn6+xYKTWdvBK0RnWHWpyyYjjppkpnRtYgLmnwrKyOuNmcrTkD9iSoWb9A9XDmx47XG7Z6njfdT2ClPKfPHxRPj98UrOl1DiCZkvM8bfak5rS0qNi614wamwubt8blU5EwRCUeb6qFtSJtngcNQy9DUoNbhCDOLYMZlsUvh5rcy30n9VF0iV5RDvEmP2uGmAq9MrfKiqG7kvcwuTHfjTS7PZrNkVU25FeOHrYyNyB/WhaH/cLV45ZCz26sXZT0nEs0XTad4gZEqRIFmSGoWeTeWsWwfMjKi5UOyjFzHIfh/AY/2Uvh6iY+Upd+nvrqZkBuXYdIcd7XHUszQpQWqLbc7wm9eHOEo+KoVK4MJSiZsn3r1iUAKN8Kq8qIl17hgpnxhL62C/xbZ1wVNdTOPCjTqqxKJucwShRPnT0XjMza80DvhRP3DefmPSSYNpGsuSTF31PTonj2q5sdxDMZcQWOcgwLXrpHW1Z6M3U8R3EzKpLFrV6uTe4HFlJFrNSckmpjxHX2rrMrVDyhI6KA4YbdpjhN05WNfaJ8l/h8Okhk21EqhUWh/0tU1VLKlxgO3ZK2XiS4hY61JM2uqVea9YTYxYRXTwtmUApg6aB43RnuGS6mQHFQIvisYm7Vq4qhHTmlzfw5E+UMNeoVkVF2KOgZHRFVTN8xSe7fn7mLJr9SbrH0lI08T5hCkSA5D1SEdCtfhLgw3su86Jl66h4WF+g15rPRG7No7qCWSA0ziFnLq/bzTXZ18xl9bXUY7taCEGwhTrmM54AQaONYLBv9lLArExfRrWpn60Ias2KXskNmqYdWPmWNDcQ7htjAKAl4kbQGExw3b9xJ8pUU/4+wuMKwPzv8iuar1WYVReOjH6gOSlYdtsqo5ncLz6vHMOxKGVcSpqWNoDXrDTRmE0WH2ej2riZ8+qub3wyZS+muK1kvfB6prw3+O096dfPb4cl9bd8QmR339aaIL0JD3eV60qub3w/tTG9/Vl/bt8NE7XWf8Orm90SLK1PAjWBcL/xJqDCp+keXal/4Q3CzQzL3Xoq8ime38j4LojRMwp2nVG9iOG6+8CEinSrPZ/Q72dY1VvQGQy/cgbOZnd+fhyR3k4oINldO23zoCP4EqtEbP1XZR5n/Remf7700tJN1xV5pb51rzuz/DMVvxqjMkvx2mZ+GEFivmvY7AosaF+xnK/2YAiUS/2Ue/+2+/Alu46UwIUmY3qgcDTcLEPCZClOX2oc0/JtT6PEQwjhVz2tPWXIQsnCuKSW5qETH+73qqkyca8rZi/vvK3h+8BpHv7cZFJ2Alvpp5f2DVu6xlf/OUj8tq1BI8tQ6F2Ql/61c5jTTuRxVTFpSVmKuknz5Vto2S5V4/jL37PxrsWdWruBLdy4NOfcszWrl25b8fj5PR8+lWzjXp3OHVLPZsrpJcifHxgt3Yr9WBw3paX9Xhv+Km/95kd2QNj/la3tt7u/GlF3CpL7I9gWwRXpJ5fVW9q/CXkVnefnavgh2rHTaO+NlvPBZTHB6gvfla/siuOlldSHM1ysJvwYH9Ya8p726+d3gZrYn6+VO/hqMlSfigWFS2z9qD9BTR1Qo+ey9Ntu20x/pZ/KN/Nu2z5/JczuXXGL4Lmh1H6AenzOl5dqVZ5qqq/g0K/vyi6ra1s5FqVad09l1RV6Kre1k9te5s8lvbftcW66fGdboD1zdhDI7b6xrzjVBpKlLa5pdkFFvi86KWBYmXQ9hwyBUWzOMaVMGaqfdbpz6j2IjroZGOZEkRlKTsbX2DpmMQTBzMI7X8nqO0+1r2mjJBo58odLe6UqtNoaa4wlkkbcdBqm1on9aDN5Uh/tdTFryTA7uBj0oCrOVFmMDneSFvn03hnKPodNNLlyFTLZoNDDdKaQUy0xr3sfdLvZkVQbB7Qg+aKQdHJl416V+V1YwWzmOM3YdbGAWasMl63YLC6SXBY3/ZJjUyDHDTbfRYXoYQr85dVqaZ4YBDXUah+8dxuH7re3QMObOVNuY4k2kyujOrAlFExAhX+LSN3XWbxMKed+0FYpjbHFX2zEgz9Zx4o0JktAzqAx03Gc0FNTx2jrUFKb3O3zntAu7ilwRSqLFLRFfych9YSimAbSKc3kvecX2mhebZBUuPBkgNdkL/jIibS4rRSoY7dpEb1B0n8jOjDX4iKm5+yU9M67udA5krdlz0zytutNZ0uiZx9lpU7wdvVQ+SXxnVOMrWBPcb2sje22MtXZbmxpS1TwCQezAsHq2tjYO8vs9WWkeZp2GGbqaK1ncHr7hLXBGeyQ7NfTkPy2JSyAvv4YcqDQzYpD0tudYnj2xmK+9G1vtYOJdWwtAn11ZMYaPiESaT6yhz2LXVgtDDMpAiNOZ1EZU3rPxTd1qaMKY2dCcMZBoGFKuQdlDNyYbT7N9mK5mbAER29TsuyYO7IZlzJIBNDkk6GkRjISddFJrYWM6lzEsIpiLsdnXNiSGdne0FWlIcXICemi9vFgJ1GsvPvlKwr3DE0K1nTSu9juKgWCxA38cjCVwAE6/X5G9fKelfbIyh91+Qelg0o4W3UFTsy1n+U/i6eBxyIbagYXWBDqRfHWw5jAkjHRaxBl2zCxcxnaw12lLs00ygrretHkawyPpzoCONgPlOdmRkM81V8TCdEdmMqNtGHsZ4ownjdxY6lZIG4sj28oXfSGtYcgvnTT85jpNYZM0dOfcOMIYczuE9vUd3Z7C1NuSNMB+QJJlET7KK9Tmj1zdbGeBv/cknu72bssMm85oBGJMs2N5n2hvxLPdzPUI9neY+bZOs8htjQ1f/fJiJzogx+0QbiXCveNs3rEbmOuQeD0TNXazAGQrTM4RIb0G0DXM3sQ4cja2o4OkIXEwMWnPxWgCqdOHMUV4b6c8/o6bRlNrOmPrHaTGCpqpTU0ZQyjC71rI/I6ZvSdj7fgNE4btHeallDaax9LQN0ueBGrdGQI60xoyazqlIDEQDH4In3Nj6xJ1e2prhdPdTBuZelwkeV/diLgzHuY1ADekU2QDy9KgqzXM8d7xxzKoaMdgmjS/G90Bh3ZwQlYj+QofStRyAp2F9RQEoMPctYxcn3Sa7U+xvdGnxgkyIWfwj9c35QtdJziElXbWZ2rzYIdOD5YLGToCEWM51PYYUv9f8sKp9hrrxqj9D5Ftaznh1JmNBtulOYUBJ93FRpsnrnGLQHEcRkQ1aOosQWY1tBYjnsdk/PGGkUqAaZfijQ1VJZ08WtwwTlCTSYYTZ52knxhyTYLEnEMN8PsKU7MgxTNHRDXex2/hXcX680w+m05H2skJ9s4sCX4uBTssbsZUfo/48pQGgZ5xaiQ2hZHJtcDhLc1nYStjs5ZlDdHbfuH/cmYgjLf+1Afh+UvGTCJ7mKl2hNWlmYg1XTksPcKj2Pqf7OLYnyZ9tFdOFOJGBEVo8s1gh6mzD8OhSbUpC6E53tCSUm9mcHtNxm3C0pMgQ2wErSWwthQo4+RdpWEWbGgUw9I8NAh0sq+FaLmS0RJdR4eltK01yOmcssNiqEFOjCbKhYu0YSlQLH5H4LpbiNW6u2WJuTcApvPZXMpd6Aiw9NZICNRnSJuxlFYznL4moUnGWtOAfi2N7Y6oxs3MtWaexNK2LLdPEh5tY7mSHmCxkjJ3pdaBjoOMrgHNb5A37RebwOCh7O7kBHTVLdLV2AATbK1Vd7RnzURcaPI+CFQH6+URuDToGyqa/hwhp8uNabLmYPlW66NxjkwIM7a3J8nV8xFx7CkoArK3iTayIrMWUuFP18Y53OTGytsHVypaBqvEEPo9pIHRbdBTEyk2BinoEyrvPM+YDKauXscdQTv2bJnErnpPpUqbSyEI/YMOtN6yNxetWMdjFNs7oHxkJBIb5DT0nTl9jQMzhknsNdvV8a9f4w2aazFkXYMUGxtZ/2wBlXomPSU9GwETRByE/8oJWkYaix+kk9ZaAdlnJATBmAYG2Zur8a8mZSOPmG2fCKkVpFGwJNUPQGJhJAJB1jRjmyRglyRqYFqtoZWwnt1CyR0T0Gc018rfi1VXNz8fJnVDUXM/b4xgajejiSYVkz6hUrZviJTljML3jTYyRwk/i/FubqQnpqdyRGI09oW57zEj0RdhpeLATWSnbZyOTfh7M5J68fskNGFoQPq0QRdCy/16u05C/Izx0pOqwYY0tJjPIXVSDEFrf4lUEKGxeQRNPLYD56Q1LDqOIh9E4GSNzE1be4N133Oo/r9jOEVMCjti9g6wtqzR5ngyU9VQm693a+wEAaHrtJMd7YA3Mth+Ep1TTr22oHy830x3ht5sRrOANvYxyUcvzO61GZ+9ujlixOwuvMgxHGex8xdAxc7Cka8TGSyAsEuHyO9nC1AN5oM1PHK6SRwdW9ssjjJEhjPoNrTDQvHnYTHWZos55GbabECYM1gPF4bZ7S4h09vgIENaw7fd927yJvnloDkeLDWbDvb+gplON5WRUOvAWTrdhMcX3Z62WvS15mKiwcA5zj/eGFo1kC+f8RaDntQyidONVwvJpK1F1zMHfqvLzMHgPV1bgn/MroOgBAeqWDT8hQ67jAGIrN1gAJO5bS18ubYCIbrt0IQO/zOCXWF3kA/SMvtzVzdb0yOsEx0J3w586IDrd4DWPV9qDf3kgR10YCkZdQLbb+yVymR3fMmPfd+HCdjvKPv8yG9BThf+jyC9xHDodzr9xErR6UhB3faP05HKAEX2ZWXww0tSq2I6R99VyV1oh92XWxMo1k8SabJVCTE9P+G4YNboBH4ih2XjocFJpeeteH+/l+mSzvjtoANdSH4kfZRZkhAA04nvqRog/8TP22Pt7FDQy9f2RWjgNPzOH/K1fQOD61/ugqsi71Qj1r7wd/C6uvnFcLOYzvjlTv4aZGFznzhM6vfCMAtHx57wlYTfEpF6la/0tX0DLeM/AKyuiDzjKwm/J9SbfqwnfOvmN0VqUvmkr+2F30D6OqBPupNf+A0k73ah9NHN+EH4nwzlSj7na3vhdyAD46p3CL/wJZiBesheVwS/EFPjrvegvfDHMGI6e8a3bn5fDM1XmNSvxRA/51s3vy9c9KSvJPy2aNOXO/mL8SdNWP8PyKbNO1UpMVk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png;base64,iVBORw0KGgoAAAANSUhEUgAAAXEAAACICAMAAAAmsyvzAAAAolBMVEX///8AUpyfr9AAS5h7k8AASJgARZYAUJsARpYAQ5UATpoAQZTw8fkBU5wASZf//v/29vvH0OMAP5T09frh5fAAOpLn6/PL0+UAOZHBy+Dp7PTY3uvU2ul/l8GTpsq5xNyvvNcqX6NyjbxTd7AAM49fgLQ3Z6dph7lGcKuPo8m0wNqottSEnMQdWaGbrM41ZqYAK4xLdK4AJ4qUqcd3k71dfbVRCorIAAAXsUlEQVR4nO1dCZuiOrMGYxISDCjggriB+4Kevt/0//9rtwJB2bSd0zOtp9v3mWm7JWulUqlUJYWmvfC3cXx0A34aevzRLfhpiLD76Cb8LHiO5T26DT8La4SDR7fhR2FkCjJ6dCN+FOZcGJ1HN+InoU+EjvePbsVPwobrwpo8uhU/CL6p6zo6PLoZPwgrLin+69HN+DnYGUBwwd8f3Y6fg5hKitPTo9vxY7A3hKS4rj+6IT8FdkwlxXVB7Ec35YfgaKQER8tHt+SHwJZ6igR+WbK+BhMrJThaP7olPwQuUSxu9R7dlB+CQ8LiQqDxo1vyQzC0RKoamq1HN+Vu2G6w20/Wm00Yhpv3w37n1XmvbDdFu9123cvv2Z/t23VkadPkuXxXM7vebt98gzatNlFj510tP0KJSBHW9vd6/Si0+9tlaDBiWYhzSjnnyMKMb5qdsmr7nmkEtUC3+zvJZU5YMgfgzoqOMZrMqYkxohKcQ5PEcgotqurbPUcVw/8DTk57NAkdYnEqaSDyJKAUkW7RENdg8hGlyU+dlilu3DJNt+eskkHVJEFKeYOxZVocRkZkQwS/UGSwcY3cWCOlGT7/0YnROGQWreG5lBQ8HuZTB1icaSRyrJqNFfGv1xTECBJlBBS5+pLfUNH+NF0RaJY4P84qhRJYWOHxgGUs/sTbTdk09xiaqJ7vVAfCIj+dSjKlPEzmsL4ywI5cr0iSH+VF9PRk0nISqsiOwqrgeOfpcNycY49HEGHJRnXMrXpZ7twYV0hV+JPSq1J0bF6ld0JxknNOBhtGy806yxZrblfkeJ+lk4HGT8ziWrAkSMhpfp0QaFXkcN+pJi58Q1dXKnM35bEqlYJzWnSDcFHhA7XICFK3o5xzZcLa/THy/HEMoy5PpOp1Igi0KepiQ35LAEnwKzakPuXXJ5L8zy8mbXuZyeRUwU6ILzIpbtYpQx2lqNDwD1Loz8KeWEic+eYK0Ko0Rd+uky3LUr/faxB6dWjTB8ZZMWyfUHE0qAV6FDfgB/zNauX0RnECu7FuPxb9EOtnvjl3jiPMmOmYJmMGRtx6K+02Gkz/CLh2VkfsxlKRkupMyPYKFRqlk/g46g2HXr8xNy1nV6eLT5VFhT8ni8Oys3XKegBMawNvmtO+N9R6w6Dvz5pvZQERsI84HCjXr1Y4DK3rGVJRkbP2vaHi87ySPoxqigfEaVJRV/szoLXCorxeWng+/cAcYYcf0lvXnWohHX5LhCePKD3PpiMpNeyOpXBGUoHPN79Niy9BB/GcOEk+Md9eV6MzRNYtrSYtjBqVbEeT3licUx6XvJnKiqFZlD/0HiKGSlE3n/O44b640ZbyxJp8YH6SmJbV6Ro1XlQI1F4b+Rz1dMcX9SNC6fKiNrKCzz9uWSNlcf1Jz0xMyhq1YPN7DPjDiv2qTvsoH4YanqxCjlqC84sO30LlcfnYgWZTNVWMpzzDvDXLW5Y7T0WuyhRHy6oNUeBGIZOP88OCVmEtxclFos2w0ljP2fi1LdUZEyXtntDXBpJyQgp9BYVQ3Cf7JkZxrRV426xZEEmBzY5pbUpCGNG4bgkVbHbJ8QuVUwgrut2yNlICyHhGd/LMKXWnbKe6hpEpaEG/gS1iSCsrqUC5BdheM2VhTJKZxz6ukyoF1nyrmTfk9rHNQ2L3hKqb/4IgfxsdUqQREPw+6307zmRlBuwNq6pL4fRZC0T42ZCrczy1eZ0cpyK/alclFWRhjUqDLhgiVQt7Ql+bezHLpqYKyj/WCROsS7sS6TvoEL2CnFVlRPP05TzQlqVC0jYUNy2Tur2SMG/s3cfZiYlndCeXpqzQ772gtHNKagkCnW1bQxzrvArvzbzMsVau1OH0nCKivBJkUti0ezXDCCBXRfRQqV43rMSPQ3oKMkdx49ZszaFXnupUuHUCAPSzzMR9YHmpz2Dx80xlByxQvLJLjGqZnMfX2hZlvrYnvBXhltmHv92Zs6gYAiUdKQnq7LZmymj227kuSWFnL00ENUJcUFwWa66oVdpx3eoJk8NjauLQO/ZwX42Il/bP7E4hXhIfIu3+sKT2JEWmC6cX5s2tnMrxadaYCIRg04ohcFRrnxSsXq68pwZ78YxXrYAbihS/d6npl+aG8h34NRI3VdD6KMemwgrljtY36lx7qE7VrjcJ15+WDUhWatUP93CsUUG9E/ce63DpRXyk3UOJUaBRI3DxDB7sc8wPXLyWs79V63G74pMcGzWuQGrUzchMFyCzf0mVv4ieVezF3RuGnE6nfAez9HueEfVSqtxxjnPWVkGVKj2v22xS48p2d4lrnK91cqNvKkWlepji8TgWTeJCmPdphrOyF8JSBrpV3cqp2e95hYjjVJE+kqoQh6G7dpTHnqMqxeuEYOZrI9N/QZG/jbjMYFf1rQK8kjg4n05oVVUKwdft3JopBDqlkiCoWWT1W3ZYe8UrUr+S3Nb87MTEM/raeiVDv84/sA8plG0nwlRbxF5lfYOVoRnmTxUyZTCxw7rpQK0bu3K3ahDgVctg5oggz3gLf4qLFBforh3DoZRNNzLfwY5UeVznufGhTra/qt/U3Nq5S02ozOTVa8iz1Jz5pL62Ayr12LrnPGQnYeTc2ngxVh8rZtU0aUp6IIPI7CXTqrYHJeIPFu4NLeUwyrL6PHWe09dW3pKLe26ut5XT5rIxv1z3iMpDWKQ4Pp/latVy+Ieid1u2naGyMpsZLe7xyz0ABYpLo93V02o5zMt87Fz4LK7TPrJzUzq7KBabutPm4kMb2rE0opXNkp1JsOf0teUoLjKifNjQffEsWtF3YF7z68vy2eXEw8SoS0du29BsqcGfBzH5qJzlP6ZalLh27O7RWJc5Deb1B7af4Lw2Korn9xnD6+dkBYov1BnVKYblg+I16JDsXGeawypr421lSrhmcHk4jhdpqk5Pwip425IV02IOepkVttY3rp2EEGx5Gcp2fPYs55LTioGhPN+G54MCSlZX7AFbK13Qa00zz4A+q0oBzo/lnufYfpwbo+Snkdcn6+xYKTWdvBK0RnWHWpyyYjjppkpnRtYgLmnwrKyOuNmcrTkD9iSoWb9A9XDmx47XG7Z6njfdT2ClPKfPHxRPj98UrOl1DiCZkvM8bfak5rS0qNi614wamwubt8blU5EwRCUeb6qFtSJtngcNQy9DUoNbhCDOLYMZlsUvh5rcy30n9VF0iV5RDvEmP2uGmAq9MrfKiqG7kvcwuTHfjTS7PZrNkVU25FeOHrYyNyB/WhaH/cLV45ZCz26sXZT0nEs0XTad4gZEqRIFmSGoWeTeWsWwfMjKi5UOyjFzHIfh/AY/2Uvh6iY+Upd+nvrqZkBuXYdIcd7XHUszQpQWqLbc7wm9eHOEo+KoVK4MJSiZsn3r1iUAKN8Kq8qIl17hgpnxhL62C/xbZ1wVNdTOPCjTqqxKJucwShRPnT0XjMza80DvhRP3DefmPSSYNpGsuSTF31PTonj2q5sdxDMZcQWOcgwLXrpHW1Z6M3U8R3EzKpLFrV6uTe4HFlJFrNSckmpjxHX2rrMrVDyhI6KA4YbdpjhN05WNfaJ8l/h8Okhk21EqhUWh/0tU1VLKlxgO3ZK2XiS4hY61JM2uqVea9YTYxYRXTwtmUApg6aB43RnuGS6mQHFQIvisYm7Vq4qhHTmlzfw5E+UMNeoVkVF2KOgZHRFVTN8xSe7fn7mLJr9SbrH0lI08T5hCkSA5D1SEdCtfhLgw3su86Jl66h4WF+g15rPRG7No7qCWSA0ziFnLq/bzTXZ18xl9bXUY7taCEGwhTrmM54AQaONYLBv9lLArExfRrWpn60Ias2KXskNmqYdWPmWNDcQ7htjAKAl4kbQGExw3b9xJ8pUU/4+wuMKwPzv8iuar1WYVReOjH6gOSlYdtsqo5ncLz6vHMOxKGVcSpqWNoDXrDTRmE0WH2ej2riZ8+qub3wyZS+muK1kvfB6prw3+O096dfPb4cl9bd8QmR339aaIL0JD3eV60qub3w/tTG9/Vl/bt8NE7XWf8Orm90SLK1PAjWBcL/xJqDCp+keXal/4Q3CzQzL3Xoq8ime38j4LojRMwp2nVG9iOG6+8CEinSrPZ/Q72dY1VvQGQy/cgbOZnd+fhyR3k4oINldO23zoCP4EqtEbP1XZR5n/Remf7700tJN1xV5pb51rzuz/DMVvxqjMkvx2mZ+GEFivmvY7AosaF+xnK/2YAiUS/2Ue/+2+/Alu46UwIUmY3qgcDTcLEPCZClOX2oc0/JtT6PEQwjhVz2tPWXIQsnCuKSW5qETH+73qqkyca8rZi/vvK3h+8BpHv7cZFJ2Alvpp5f2DVu6xlf/OUj8tq1BI8tQ6F2Ql/61c5jTTuRxVTFpSVmKuknz5Vto2S5V4/jL37PxrsWdWruBLdy4NOfcszWrl25b8fj5PR8+lWzjXp3OHVLPZsrpJcifHxgt3Yr9WBw3paX9Xhv+Km/95kd2QNj/la3tt7u/GlF3CpL7I9gWwRXpJ5fVW9q/CXkVnefnavgh2rHTaO+NlvPBZTHB6gvfla/siuOlldSHM1ysJvwYH9Ya8p726+d3gZrYn6+VO/hqMlSfigWFS2z9qD9BTR1Qo+ey9Ntu20x/pZ/KN/Nu2z5/JczuXXGL4Lmh1H6AenzOl5dqVZ5qqq/g0K/vyi6ra1s5FqVad09l1RV6Kre1k9te5s8lvbftcW66fGdboD1zdhDI7b6xrzjVBpKlLa5pdkFFvi86KWBYmXQ9hwyBUWzOMaVMGaqfdbpz6j2IjroZGOZEkRlKTsbX2DpmMQTBzMI7X8nqO0+1r2mjJBo58odLe6UqtNoaa4wlkkbcdBqm1on9aDN5Uh/tdTFryTA7uBj0oCrOVFmMDneSFvn03hnKPodNNLlyFTLZoNDDdKaQUy0xr3sfdLvZkVQbB7Qg+aKQdHJl416V+V1YwWzmOM3YdbGAWasMl63YLC6SXBY3/ZJjUyDHDTbfRYXoYQr85dVqaZ4YBDXUah+8dxuH7re3QMObOVNuY4k2kyujOrAlFExAhX+LSN3XWbxMKed+0FYpjbHFX2zEgz9Zx4o0JktAzqAx03Gc0FNTx2jrUFKb3O3zntAu7ilwRSqLFLRFfych9YSimAbSKc3kvecX2mhebZBUuPBkgNdkL/jIibS4rRSoY7dpEb1B0n8jOjDX4iKm5+yU9M67udA5krdlz0zytutNZ0uiZx9lpU7wdvVQ+SXxnVOMrWBPcb2sje22MtXZbmxpS1TwCQezAsHq2tjYO8vs9WWkeZp2GGbqaK1ncHr7hLXBGeyQ7NfTkPy2JSyAvv4YcqDQzYpD0tudYnj2xmK+9G1vtYOJdWwtAn11ZMYaPiESaT6yhz2LXVgtDDMpAiNOZ1EZU3rPxTd1qaMKY2dCcMZBoGFKuQdlDNyYbT7N9mK5mbAER29TsuyYO7IZlzJIBNDkk6GkRjISddFJrYWM6lzEsIpiLsdnXNiSGdne0FWlIcXICemi9vFgJ1GsvPvlKwr3DE0K1nTSu9juKgWCxA38cjCVwAE6/X5G9fKelfbIyh91+Qelg0o4W3UFTsy1n+U/i6eBxyIbagYXWBDqRfHWw5jAkjHRaxBl2zCxcxnaw12lLs00ygrretHkawyPpzoCONgPlOdmRkM81V8TCdEdmMqNtGHsZ4ownjdxY6lZIG4sj28oXfSGtYcgvnTT85jpNYZM0dOfcOMIYczuE9vUd3Z7C1NuSNMB+QJJlET7KK9Tmj1zdbGeBv/cknu72bssMm85oBGJMs2N5n2hvxLPdzPUI9neY+bZOs8htjQ1f/fJiJzogx+0QbiXCveNs3rEbmOuQeD0TNXazAGQrTM4RIb0G0DXM3sQ4cja2o4OkIXEwMWnPxWgCqdOHMUV4b6c8/o6bRlNrOmPrHaTGCpqpTU0ZQyjC71rI/I6ZvSdj7fgNE4btHeallDaax9LQN0ueBGrdGQI60xoyazqlIDEQDH4In3Nj6xJ1e2prhdPdTBuZelwkeV/diLgzHuY1ADekU2QDy9KgqzXM8d7xxzKoaMdgmjS/G90Bh3ZwQlYj+QofStRyAp2F9RQEoMPctYxcn3Sa7U+xvdGnxgkyIWfwj9c35QtdJziElXbWZ2rzYIdOD5YLGToCEWM51PYYUv9f8sKp9hrrxqj9D5Ftaznh1JmNBtulOYUBJ93FRpsnrnGLQHEcRkQ1aOosQWY1tBYjnsdk/PGGkUqAaZfijQ1VJZ08WtwwTlCTSYYTZ52knxhyTYLEnEMN8PsKU7MgxTNHRDXex2/hXcX680w+m05H2skJ9s4sCX4uBTssbsZUfo/48pQGgZ5xaiQ2hZHJtcDhLc1nYStjs5ZlDdHbfuH/cmYgjLf+1Afh+UvGTCJ7mKl2hNWlmYg1XTksPcKj2Pqf7OLYnyZ9tFdOFOJGBEVo8s1gh6mzD8OhSbUpC6E53tCSUm9mcHtNxm3C0pMgQ2wErSWwthQo4+RdpWEWbGgUw9I8NAh0sq+FaLmS0RJdR4eltK01yOmcssNiqEFOjCbKhYu0YSlQLH5H4LpbiNW6u2WJuTcApvPZXMpd6Aiw9NZICNRnSJuxlFYznL4moUnGWtOAfi2N7Y6oxs3MtWaexNK2LLdPEh5tY7mSHmCxkjJ3pdaBjoOMrgHNb5A37RebwOCh7O7kBHTVLdLV2AATbK1Vd7RnzURcaPI+CFQH6+URuDToGyqa/hwhp8uNabLmYPlW66NxjkwIM7a3J8nV8xFx7CkoArK3iTayIrMWUuFP18Y53OTGytsHVypaBqvEEPo9pIHRbdBTEyk2BinoEyrvPM+YDKauXscdQTv2bJnErnpPpUqbSyEI/YMOtN6yNxetWMdjFNs7oHxkJBIb5DT0nTl9jQMzhknsNdvV8a9f4w2aazFkXYMUGxtZ/2wBlXomPSU9GwETRByE/8oJWkYaix+kk9ZaAdlnJATBmAYG2Zur8a8mZSOPmG2fCKkVpFGwJNUPQGJhJAJB1jRjmyRglyRqYFqtoZWwnt1CyR0T0Gc018rfi1VXNz8fJnVDUXM/b4xgajejiSYVkz6hUrZviJTljML3jTYyRwk/i/FubqQnpqdyRGI09oW57zEj0RdhpeLATWSnbZyOTfh7M5J68fskNGFoQPq0QRdCy/16u05C/Izx0pOqwYY0tJjPIXVSDEFrf4lUEKGxeQRNPLYD56Q1LDqOIh9E4GSNzE1be4N133Oo/r9jOEVMCjti9g6wtqzR5ngyU9VQm693a+wEAaHrtJMd7YA3Mth+Ep1TTr22oHy830x3ht5sRrOANvYxyUcvzO61GZ+9ujlixOwuvMgxHGex8xdAxc7Cka8TGSyAsEuHyO9nC1AN5oM1PHK6SRwdW9ssjjJEhjPoNrTDQvHnYTHWZos55GbabECYM1gPF4bZ7S4h09vgIENaw7fd927yJvnloDkeLDWbDvb+gplON5WRUOvAWTrdhMcX3Z62WvS15mKiwcA5zj/eGFo1kC+f8RaDntQyidONVwvJpK1F1zMHfqvLzMHgPV1bgn/MroOgBAeqWDT8hQ67jAGIrN1gAJO5bS18ubYCIbrt0IQO/zOCXWF3kA/SMvtzVzdb0yOsEx0J3w586IDrd4DWPV9qDf3kgR10YCkZdQLbb+yVymR3fMmPfd+HCdjvKPv8yG9BThf+jyC9xHDodzr9xErR6UhB3faP05HKAEX2ZWXww0tSq2I6R99VyV1oh92XWxMo1k8SabJVCTE9P+G4YNboBH4ih2XjocFJpeeteH+/l+mSzvjtoANdSH4kfZRZkhAA04nvqRog/8TP22Pt7FDQy9f2RWjgNPzOH/K1fQOD61/ugqsi71Qj1r7wd/C6uvnFcLOYzvjlTv4aZGFznzhM6vfCMAtHx57wlYTfEpF6la/0tX0DLeM/AKyuiDzjKwm/J9SbfqwnfOvmN0VqUvmkr+2F30D6OqBPupNf+A0k73ah9NHN+EH4nwzlSj7na3vhdyAD46p3CL/wJZiBesheVwS/EFPjrvegvfDHMGI6e8a3bn5fDM1XmNSvxRA/51s3vy9c9KSvJPy2aNOXO/mL8SdNWP8PyKbNO1UpMV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683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1600" y="4047565"/>
            <a:ext cx="3931777" cy="2201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97110" y="4093162"/>
            <a:ext cx="914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3895165"/>
            <a:ext cx="9144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09176" y="1084446"/>
            <a:ext cx="8769448" cy="5459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7472" indent="-347472" algn="l" defTabSz="457200" rtl="0" eaLnBrk="0" fontAlgn="base" hangingPunct="0">
              <a:spcBef>
                <a:spcPts val="768"/>
              </a:spcBef>
              <a:spcAft>
                <a:spcPct val="0"/>
              </a:spcAft>
              <a:buFont typeface="Arial"/>
              <a:buChar char="•"/>
              <a:defRPr sz="3200" kern="1200" baseline="0">
                <a:solidFill>
                  <a:srgbClr val="000000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 baseline="0">
                <a:solidFill>
                  <a:srgbClr val="000000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740664" indent="-283464" algn="l" defTabSz="457200" rtl="0" eaLnBrk="1" latinLnBrk="0" hangingPunct="1">
              <a:spcBef>
                <a:spcPts val="672"/>
              </a:spcBef>
              <a:buFont typeface="Lucida Grande"/>
              <a:buChar char="–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457200" rtl="0" eaLnBrk="1" latinLnBrk="0" hangingPunct="1">
              <a:spcBef>
                <a:spcPts val="576"/>
              </a:spcBef>
              <a:buFont typeface="Arial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457200" rtl="0" eaLnBrk="1" latinLnBrk="0" hangingPunct="1">
              <a:spcBef>
                <a:spcPts val="480"/>
              </a:spcBef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24"/>
              </a:spcBef>
              <a:buFont typeface="Lucida Grande"/>
              <a:buChar char="»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Any untoward event noted throughout the day: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Hand off 	     </a:t>
            </a:r>
            <a:r>
              <a:rPr lang="en-US" sz="800" dirty="0">
                <a:latin typeface="+mn-lt"/>
              </a:rPr>
              <a:t>●  </a:t>
            </a:r>
            <a:r>
              <a:rPr lang="en-US" sz="2000" dirty="0">
                <a:latin typeface="+mn-lt"/>
              </a:rPr>
              <a:t>Code Blue             </a:t>
            </a:r>
            <a:r>
              <a:rPr lang="en-US" sz="800" dirty="0">
                <a:latin typeface="+mn-lt"/>
              </a:rPr>
              <a:t>●  </a:t>
            </a:r>
            <a:r>
              <a:rPr lang="en-US" sz="2000" dirty="0">
                <a:latin typeface="+mn-lt"/>
              </a:rPr>
              <a:t>Medication errors        </a:t>
            </a:r>
            <a:r>
              <a:rPr lang="en-US" sz="800" dirty="0">
                <a:latin typeface="+mn-lt"/>
              </a:rPr>
              <a:t>●</a:t>
            </a:r>
            <a:r>
              <a:rPr lang="en-US" sz="2000" dirty="0">
                <a:latin typeface="+mn-lt"/>
              </a:rPr>
              <a:t> Equipment</a:t>
            </a:r>
            <a:endParaRPr lang="en-US" sz="8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Unexpected OR occurrences	       </a:t>
            </a:r>
            <a:r>
              <a:rPr lang="en-US" sz="800" dirty="0">
                <a:latin typeface="+mn-lt"/>
              </a:rPr>
              <a:t>●</a:t>
            </a:r>
            <a:r>
              <a:rPr lang="en-US" sz="2000" dirty="0">
                <a:latin typeface="+mn-lt"/>
              </a:rPr>
              <a:t> Patient Care Transfer   </a:t>
            </a:r>
            <a:r>
              <a:rPr lang="en-US" sz="800" dirty="0">
                <a:latin typeface="+mn-lt"/>
              </a:rPr>
              <a:t>●  </a:t>
            </a:r>
            <a:r>
              <a:rPr lang="en-US" sz="2000" dirty="0">
                <a:latin typeface="+mn-lt"/>
              </a:rPr>
              <a:t>Lab / Specimen</a:t>
            </a:r>
            <a:endParaRPr lang="en-US" sz="8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Mortalities    </a:t>
            </a:r>
            <a:r>
              <a:rPr lang="en-US" sz="800" dirty="0">
                <a:latin typeface="+mn-lt"/>
              </a:rPr>
              <a:t>●</a:t>
            </a:r>
            <a:r>
              <a:rPr lang="en-US" sz="2000" dirty="0">
                <a:latin typeface="+mn-lt"/>
              </a:rPr>
              <a:t> Safety / Security  </a:t>
            </a:r>
            <a:r>
              <a:rPr lang="en-US" sz="800" dirty="0">
                <a:latin typeface="+mn-lt"/>
              </a:rPr>
              <a:t>●</a:t>
            </a:r>
            <a:r>
              <a:rPr lang="en-US" sz="2000" dirty="0">
                <a:latin typeface="+mn-lt"/>
              </a:rPr>
              <a:t> Provision of care         </a:t>
            </a:r>
            <a:r>
              <a:rPr lang="en-US" sz="800" dirty="0">
                <a:latin typeface="+mn-lt"/>
              </a:rPr>
              <a:t>●</a:t>
            </a:r>
            <a:r>
              <a:rPr lang="en-US" sz="2000" dirty="0">
                <a:latin typeface="+mn-lt"/>
              </a:rPr>
              <a:t> ID/ Documentation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Use of system taught at the unit level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“See Something – Say Something”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Collaborative analysis among Nursing Leadership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Cases identified for peer review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Issues identified presented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monthly with proposed solutions </a:t>
            </a:r>
          </a:p>
          <a:p>
            <a:pPr marL="457200" lvl="1" indent="0">
              <a:buNone/>
            </a:pPr>
            <a:r>
              <a:rPr lang="en-US" sz="2400" dirty="0">
                <a:latin typeface="+mn-lt"/>
              </a:rPr>
              <a:t> &amp;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actions.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Reported to Nursing Quality Council</a:t>
            </a:r>
            <a:endParaRPr lang="en-US" sz="2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846" y="4321763"/>
            <a:ext cx="668154" cy="228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93779"/>
            <a:ext cx="2057400" cy="7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99475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010891H-Launch-PTTforToolkit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ony Brook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ony Brook Children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NEO - Diversity Final March 2012</Template>
  <TotalTime>4162</TotalTime>
  <Words>847</Words>
  <Application>Microsoft Office PowerPoint</Application>
  <PresentationFormat>On-screen Show (4:3)</PresentationFormat>
  <Paragraphs>142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Arial Black</vt:lpstr>
      <vt:lpstr>Calibri</vt:lpstr>
      <vt:lpstr>Helvetica</vt:lpstr>
      <vt:lpstr>Lucida Grande</vt:lpstr>
      <vt:lpstr>Times New Roman</vt:lpstr>
      <vt:lpstr>Wingdings</vt:lpstr>
      <vt:lpstr>Stony Brook Medicine</vt:lpstr>
      <vt:lpstr>12010891H-Launch-PTTforToolkit_Blank</vt:lpstr>
      <vt:lpstr>Stony Brook University</vt:lpstr>
      <vt:lpstr>Stony Brook Children's</vt:lpstr>
      <vt:lpstr>1_Stony Brook Medicine</vt:lpstr>
      <vt:lpstr>2_Stony Brook Medicine</vt:lpstr>
      <vt:lpstr>3_Stony Brook Medicine</vt:lpstr>
      <vt:lpstr>4_Stony Brook Medicine</vt:lpstr>
      <vt:lpstr>5_Stony Brook Medicine</vt:lpstr>
      <vt:lpstr>6_Stony Brook Medicine</vt:lpstr>
      <vt:lpstr>7_Stony Brook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Measure of Excellence</vt:lpstr>
      <vt:lpstr>PowerPoint Presentation</vt:lpstr>
      <vt:lpstr>High Reliability Unit (HRU) –  Multidisciplinary Unit Based Quality Teams</vt:lpstr>
    </vt:vector>
  </TitlesOfParts>
  <Company>Stony Brook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EH&amp;S 2012 Recertification - Annotations</dc:title>
  <dc:creator>kterwilliger</dc:creator>
  <cp:lastModifiedBy>Coppola, Laura</cp:lastModifiedBy>
  <cp:revision>293</cp:revision>
  <cp:lastPrinted>2019-05-24T12:37:42Z</cp:lastPrinted>
  <dcterms:created xsi:type="dcterms:W3CDTF">2012-01-10T18:43:46Z</dcterms:created>
  <dcterms:modified xsi:type="dcterms:W3CDTF">2025-05-28T18:49:04Z</dcterms:modified>
</cp:coreProperties>
</file>