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24" r:id="rId1"/>
    <p:sldMasterId id="2147483978" r:id="rId2"/>
    <p:sldMasterId id="2147483989" r:id="rId3"/>
    <p:sldMasterId id="2147484019" r:id="rId4"/>
  </p:sldMasterIdLst>
  <p:notesMasterIdLst>
    <p:notesMasterId r:id="rId23"/>
  </p:notesMasterIdLst>
  <p:handoutMasterIdLst>
    <p:handoutMasterId r:id="rId24"/>
  </p:handoutMasterIdLst>
  <p:sldIdLst>
    <p:sldId id="277" r:id="rId5"/>
    <p:sldId id="1010" r:id="rId6"/>
    <p:sldId id="256" r:id="rId7"/>
    <p:sldId id="257" r:id="rId8"/>
    <p:sldId id="259" r:id="rId9"/>
    <p:sldId id="1011" r:id="rId10"/>
    <p:sldId id="1012" r:id="rId11"/>
    <p:sldId id="1013" r:id="rId12"/>
    <p:sldId id="1014" r:id="rId13"/>
    <p:sldId id="1015" r:id="rId14"/>
    <p:sldId id="547" r:id="rId15"/>
    <p:sldId id="1006" r:id="rId16"/>
    <p:sldId id="316" r:id="rId17"/>
    <p:sldId id="548" r:id="rId18"/>
    <p:sldId id="856" r:id="rId19"/>
    <p:sldId id="857" r:id="rId20"/>
    <p:sldId id="858" r:id="rId21"/>
    <p:sldId id="1016" r:id="rId22"/>
  </p:sldIdLst>
  <p:sldSz cx="9144000" cy="6858000" type="screen4x3"/>
  <p:notesSz cx="9363075" cy="70770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Untitled Section" id="{08B179C1-8661-784C-8DA4-6308837A7511}">
          <p14:sldIdLst>
            <p14:sldId id="277"/>
            <p14:sldId id="1010"/>
            <p14:sldId id="256"/>
            <p14:sldId id="257"/>
            <p14:sldId id="259"/>
            <p14:sldId id="1011"/>
            <p14:sldId id="1012"/>
            <p14:sldId id="1013"/>
            <p14:sldId id="1014"/>
            <p14:sldId id="1015"/>
            <p14:sldId id="547"/>
            <p14:sldId id="1006"/>
            <p14:sldId id="316"/>
            <p14:sldId id="548"/>
            <p14:sldId id="856"/>
            <p14:sldId id="857"/>
            <p14:sldId id="858"/>
            <p14:sldId id="101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21">
          <p15:clr>
            <a:srgbClr val="A4A3A4"/>
          </p15:clr>
        </p15:guide>
        <p15:guide id="2" pos="28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litharp, Doreen" initials="ED" lastIdx="0" clrIdx="0">
    <p:extLst>
      <p:ext uri="{19B8F6BF-5375-455C-9EA6-DF929625EA0E}">
        <p15:presenceInfo xmlns:p15="http://schemas.microsoft.com/office/powerpoint/2012/main" userId="S-1-5-21-2019896198-308760431-1726288727-78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0225"/>
    <a:srgbClr val="FFFF99"/>
    <a:srgbClr val="000000"/>
    <a:srgbClr val="969EAD"/>
    <a:srgbClr val="C031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63" autoAdjust="0"/>
    <p:restoredTop sz="94660"/>
  </p:normalViewPr>
  <p:slideViewPr>
    <p:cSldViewPr snapToGrid="0" showGuides="1">
      <p:cViewPr varScale="1">
        <p:scale>
          <a:sx n="72" d="100"/>
          <a:sy n="72" d="100"/>
        </p:scale>
        <p:origin x="1296" y="54"/>
      </p:cViewPr>
      <p:guideLst>
        <p:guide orient="horz" pos="921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27" d="100"/>
          <a:sy n="127" d="100"/>
        </p:scale>
        <p:origin x="1992" y="13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57333" cy="353854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04117" y="0"/>
            <a:ext cx="4057333" cy="353854"/>
          </a:xfrm>
          <a:prstGeom prst="rect">
            <a:avLst/>
          </a:prstGeom>
        </p:spPr>
        <p:txBody>
          <a:bodyPr vert="horz" wrap="square" lIns="93936" tIns="46968" rIns="93936" bIns="46968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1E377CAF-2816-7F40-B848-406DD27D5DEB}" type="datetime1">
              <a:rPr lang="en-US"/>
              <a:pPr>
                <a:defRPr/>
              </a:pPr>
              <a:t>7/17/2026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21583"/>
            <a:ext cx="4057333" cy="353854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>
                <a:latin typeface="Arial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4117" y="6721583"/>
            <a:ext cx="4057333" cy="353854"/>
          </a:xfrm>
          <a:prstGeom prst="rect">
            <a:avLst/>
          </a:prstGeom>
        </p:spPr>
        <p:txBody>
          <a:bodyPr vert="horz" wrap="square" lIns="93936" tIns="46968" rIns="93936" bIns="46968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35E4603-4871-0F40-9F04-AA53B8A0D3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610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57650" cy="354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03838" y="0"/>
            <a:ext cx="4057650" cy="354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8715C-DCB7-45FC-84ED-05643358C819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89275" y="884238"/>
            <a:ext cx="3184525" cy="23891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6625" y="3405188"/>
            <a:ext cx="7489825" cy="2787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23063"/>
            <a:ext cx="4057650" cy="354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03838" y="6723063"/>
            <a:ext cx="4057650" cy="354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23A81-7EDA-4954-9C6C-6F4CF30000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34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Rivaroxaban-</a:t>
            </a:r>
            <a:r>
              <a:rPr lang="en-US" b="1" dirty="0"/>
              <a:t>Acutely ill medical patients:</a:t>
            </a:r>
            <a:endParaRPr lang="en-US" dirty="0"/>
          </a:p>
          <a:p>
            <a:r>
              <a:rPr lang="en-US" b="1" dirty="0"/>
              <a:t>Oral:</a:t>
            </a:r>
            <a:r>
              <a:rPr lang="en-US" dirty="0"/>
              <a:t> 10 mg once daily for a total duration of </a:t>
            </a:r>
            <a:r>
              <a:rPr lang="en-US" b="1" dirty="0"/>
              <a:t>31 to 39 days </a:t>
            </a:r>
            <a:r>
              <a:rPr lang="en-US" dirty="0"/>
              <a:t>(including hospitalization and </a:t>
            </a:r>
            <a:r>
              <a:rPr lang="en-US" dirty="0" err="1"/>
              <a:t>postdischarge</a:t>
            </a:r>
            <a:r>
              <a:rPr lang="en-US" dirty="0"/>
              <a:t>) (</a:t>
            </a:r>
            <a:r>
              <a:rPr lang="en-US" baseline="30000" dirty="0"/>
              <a:t>R</a:t>
            </a:r>
          </a:p>
          <a:p>
            <a:r>
              <a:rPr lang="en-US" b="1" dirty="0"/>
              <a:t>Total hip arthroplasty or total knee arthroplasty:</a:t>
            </a:r>
            <a:endParaRPr lang="en-US" dirty="0"/>
          </a:p>
          <a:p>
            <a:r>
              <a:rPr lang="en-US" b="1" dirty="0"/>
              <a:t>Oral:</a:t>
            </a:r>
            <a:r>
              <a:rPr lang="en-US" dirty="0"/>
              <a:t> 10 mg once daily initiated ≥6 to 10 hours after surgery or when hemostasis established.</a:t>
            </a:r>
          </a:p>
          <a:p>
            <a:r>
              <a:rPr lang="en-US" i="1" dirty="0"/>
              <a:t>Duration:</a:t>
            </a:r>
            <a:r>
              <a:rPr lang="en-US" dirty="0"/>
              <a:t> Optimal duration of prophylaxis is unknown but it is usually given for a minimum of 10 to 14 days and can be extended for up to 35 days (</a:t>
            </a:r>
            <a:r>
              <a:rPr lang="en-US" baseline="30000" dirty="0"/>
              <a:t>Ref</a:t>
            </a:r>
            <a:r>
              <a:rPr lang="en-US" dirty="0"/>
              <a:t>); some experts suggest a duration in the lower end of the range (10 to 14 days) for total knee arthroplasty (TKA) or higher end of range (30 days) for total hip arthroplasty (THA)</a:t>
            </a:r>
          </a:p>
          <a:p>
            <a:r>
              <a:rPr lang="en-US" dirty="0"/>
              <a:t>FONDAPARINUX-</a:t>
            </a:r>
            <a:r>
              <a:rPr lang="en-US" b="1" dirty="0"/>
              <a:t>Note:</a:t>
            </a:r>
            <a:r>
              <a:rPr lang="en-US" dirty="0"/>
              <a:t> Prophylactic use contraindicated in patients &lt;50 kg. Fondaparinux may be used in patients with a history of HIT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818A80-324C-A94A-A288-E8B5ECC906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81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U stack_2clr_cmyk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2543175"/>
            <a:ext cx="5253038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587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171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99294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2 SmartArt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5656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016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23999"/>
            <a:ext cx="8229600" cy="3987801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3394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81553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31355"/>
            <a:ext cx="8229600" cy="4812919"/>
          </a:xfrm>
        </p:spPr>
        <p:txBody>
          <a:bodyPr tIns="0" rIns="0" bIns="0"/>
          <a:lstStyle>
            <a:lvl1pPr marL="365760" indent="-365760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31520" indent="-365760">
              <a:buClr>
                <a:srgbClr val="B60225"/>
              </a:buClr>
              <a:buFont typeface="Courier New"/>
              <a:buChar char="o"/>
              <a:defRPr sz="2400" baseline="0"/>
            </a:lvl2pPr>
            <a:lvl3pPr marL="731520" indent="-365760">
              <a:buClr>
                <a:srgbClr val="B60225"/>
              </a:buClr>
              <a:buFont typeface="Courier New"/>
              <a:buChar char="o"/>
              <a:defRPr sz="2400" baseline="0"/>
            </a:lvl3pPr>
            <a:lvl4pPr marL="731520" indent="-365760">
              <a:buClr>
                <a:srgbClr val="B60225"/>
              </a:buClr>
              <a:buFont typeface="Courier New"/>
              <a:buChar char="o"/>
              <a:defRPr sz="2400" baseline="0"/>
            </a:lvl4pPr>
            <a:lvl5pPr marL="731520" indent="-365760">
              <a:buClr>
                <a:srgbClr val="B60225"/>
              </a:buClr>
              <a:buFont typeface="Courier New"/>
              <a:buChar char="o"/>
              <a:defRPr sz="24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55621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365125" indent="-365125">
              <a:buFont typeface="Arial"/>
              <a:buChar char="•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41619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 3-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7"/>
          </p:nvPr>
        </p:nvSpPr>
        <p:spPr>
          <a:xfrm>
            <a:off x="5922118" y="1113257"/>
            <a:ext cx="3221882" cy="1675498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2"/>
          </p:nvPr>
        </p:nvSpPr>
        <p:spPr>
          <a:xfrm>
            <a:off x="457200" y="1278439"/>
            <a:ext cx="4972622" cy="4821276"/>
          </a:xfrm>
        </p:spPr>
        <p:txBody>
          <a:bodyPr tIns="0"/>
          <a:lstStyle>
            <a:lvl1pPr marL="365760" indent="-365760"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3517900" y="284311"/>
            <a:ext cx="5120640" cy="726952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21"/>
          </p:nvPr>
        </p:nvSpPr>
        <p:spPr>
          <a:xfrm>
            <a:off x="5922118" y="4698875"/>
            <a:ext cx="3221882" cy="167652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922118" y="2907348"/>
            <a:ext cx="3221882" cy="167293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18025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20"/>
          </p:nvPr>
        </p:nvSpPr>
        <p:spPr>
          <a:xfrm>
            <a:off x="3567778" y="284311"/>
            <a:ext cx="5119021" cy="731520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2"/>
          </p:nvPr>
        </p:nvSpPr>
        <p:spPr>
          <a:xfrm>
            <a:off x="457200" y="1286794"/>
            <a:ext cx="4435340" cy="4846343"/>
          </a:xfrm>
        </p:spPr>
        <p:txBody>
          <a:bodyPr tIns="0"/>
          <a:lstStyle>
            <a:lvl1pPr marL="365760" indent="-365760"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16656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BM stack_2clr_pms1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9450" y="2552700"/>
            <a:ext cx="524510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8731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96659"/>
            <a:ext cx="5120640" cy="7239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>
          <a:xfrm>
            <a:off x="469900" y="1314510"/>
            <a:ext cx="4162137" cy="470103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196337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93086"/>
            <a:ext cx="5120640" cy="72747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898" y="1270033"/>
            <a:ext cx="4079753" cy="47009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2148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Bulleted Text-2 SmartArt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69900" y="1278173"/>
            <a:ext cx="4105153" cy="47039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3947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M Full Pa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13"/>
          <p:cNvSpPr>
            <a:spLocks noGrp="1"/>
          </p:cNvSpPr>
          <p:nvPr>
            <p:ph type="body" sz="quarter" idx="12"/>
          </p:nvPr>
        </p:nvSpPr>
        <p:spPr>
          <a:xfrm>
            <a:off x="3492344" y="290146"/>
            <a:ext cx="5194455" cy="727511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r">
              <a:buFontTx/>
              <a:buNone/>
              <a:defRPr sz="1600" cap="all">
                <a:solidFill>
                  <a:srgbClr val="000000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57396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ony Brook Un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23999"/>
            <a:ext cx="8229600" cy="3987801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25799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A6D58B-178F-FE4D-8720-B2C3FDEF7057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13AD204-A6DF-1340-971C-95B86939B8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2974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, Bullet List, 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63000" y="6244760"/>
            <a:ext cx="228600" cy="365125"/>
          </a:xfrm>
          <a:prstGeom prst="rect">
            <a:avLst/>
          </a:prstGeom>
        </p:spPr>
        <p:txBody>
          <a:bodyPr anchor="ctr"/>
          <a:lstStyle>
            <a:lvl1pPr algn="r">
              <a:defRPr sz="900" b="0" i="0">
                <a:solidFill>
                  <a:srgbClr val="82838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935F4044-894B-B74C-BA70-A76DFBF02618}" type="slidenum">
              <a:rPr lang="en-US" smtClean="0"/>
              <a:pPr/>
              <a:t>‹#›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0BB73-179B-9B4D-8CFD-64CC9764006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>
          <a:xfrm>
            <a:off x="3200400" y="6222864"/>
            <a:ext cx="5486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FCA555-B86A-BC43-B1B8-CD95C0338AD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03542" y="5664200"/>
            <a:ext cx="3583259" cy="234485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lnSpc>
                <a:spcPct val="100000"/>
              </a:lnSpc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Credit line here 9 pt. or smaller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86573-5183-964F-94B7-7C8705909F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445277"/>
            <a:ext cx="7769772" cy="1358123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ts val="3300"/>
              </a:lnSpc>
              <a:defRPr sz="3200" b="1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938" indent="0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/>
            </a:lvl2pPr>
            <a:lvl3pPr marL="7938" indent="0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/>
            </a:lvl3pPr>
            <a:lvl4pPr marL="7938" indent="0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/>
            </a:lvl4pPr>
            <a:lvl5pPr marL="7938" indent="0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/>
            </a:lvl5pPr>
          </a:lstStyle>
          <a:p>
            <a:pPr lvl="0"/>
            <a:r>
              <a:rPr lang="en-US" dirty="0"/>
              <a:t>2-Line Headline Here</a:t>
            </a:r>
          </a:p>
          <a:p>
            <a:pPr lvl="0"/>
            <a:r>
              <a:rPr lang="en-US" dirty="0"/>
              <a:t>2-Line Headline Here</a:t>
            </a:r>
          </a:p>
        </p:txBody>
      </p:sp>
      <p:sp>
        <p:nvSpPr>
          <p:cNvPr id="13" name="Content Placeholder 11">
            <a:extLst>
              <a:ext uri="{FF2B5EF4-FFF2-40B4-BE49-F238E27FC236}">
                <a16:creationId xmlns:a16="http://schemas.microsoft.com/office/drawing/2014/main" id="{F5708B29-91D2-BC46-B413-1913A83DD4EF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7087148" y="1899424"/>
            <a:ext cx="1597025" cy="1791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1E2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4300" indent="-107950">
              <a:tabLst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" indent="-107950">
              <a:tabLst/>
              <a:defRPr/>
            </a:lvl3pPr>
            <a:lvl4pPr marL="114300" indent="-107950">
              <a:tabLst/>
              <a:defRPr/>
            </a:lvl4pPr>
            <a:lvl5pPr marL="114300" indent="-107950">
              <a:tabLst/>
              <a:defRPr/>
            </a:lvl5pPr>
          </a:lstStyle>
          <a:p>
            <a:pPr lvl="0"/>
            <a:r>
              <a:rPr lang="en-US" dirty="0"/>
              <a:t>Place Image Here</a:t>
            </a:r>
          </a:p>
          <a:p>
            <a:pPr lvl="1"/>
            <a:endParaRPr lang="en-US" dirty="0"/>
          </a:p>
        </p:txBody>
      </p:sp>
      <p:sp>
        <p:nvSpPr>
          <p:cNvPr id="14" name="Content Placeholder 11">
            <a:extLst>
              <a:ext uri="{FF2B5EF4-FFF2-40B4-BE49-F238E27FC236}">
                <a16:creationId xmlns:a16="http://schemas.microsoft.com/office/drawing/2014/main" id="{ECE980C4-375A-3243-A74A-C17C9690C472}"/>
              </a:ext>
            </a:extLst>
          </p:cNvPr>
          <p:cNvSpPr>
            <a:spLocks noGrp="1"/>
          </p:cNvSpPr>
          <p:nvPr>
            <p:ph sz="quarter" idx="31" hasCustomPrompt="1"/>
          </p:nvPr>
        </p:nvSpPr>
        <p:spPr>
          <a:xfrm>
            <a:off x="7087148" y="3815603"/>
            <a:ext cx="1597025" cy="207750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1E2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4300" indent="-107950">
              <a:tabLst/>
              <a:defRPr/>
            </a:lvl2pPr>
            <a:lvl3pPr marL="114300" indent="-107950">
              <a:tabLst/>
              <a:defRPr/>
            </a:lvl3pPr>
            <a:lvl4pPr marL="114300" indent="-107950">
              <a:tabLst/>
              <a:defRPr/>
            </a:lvl4pPr>
            <a:lvl5pPr marL="114300" indent="-107950">
              <a:tabLst/>
              <a:defRPr/>
            </a:lvl5pPr>
          </a:lstStyle>
          <a:p>
            <a:pPr lvl="0"/>
            <a:r>
              <a:rPr lang="en-US" dirty="0"/>
              <a:t>Place Image Here</a:t>
            </a:r>
          </a:p>
        </p:txBody>
      </p:sp>
      <p:sp>
        <p:nvSpPr>
          <p:cNvPr id="17" name="Content Placeholder 11">
            <a:extLst>
              <a:ext uri="{FF2B5EF4-FFF2-40B4-BE49-F238E27FC236}">
                <a16:creationId xmlns:a16="http://schemas.microsoft.com/office/drawing/2014/main" id="{9706A5BD-A9A7-2340-B208-717796CE2EC2}"/>
              </a:ext>
            </a:extLst>
          </p:cNvPr>
          <p:cNvSpPr>
            <a:spLocks noGrp="1"/>
          </p:cNvSpPr>
          <p:nvPr>
            <p:ph sz="quarter" idx="34" hasCustomPrompt="1"/>
          </p:nvPr>
        </p:nvSpPr>
        <p:spPr>
          <a:xfrm>
            <a:off x="9448801" y="2491731"/>
            <a:ext cx="2359025" cy="23178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1E2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4300" indent="-107950">
              <a:tabLst/>
              <a:defRPr/>
            </a:lvl2pPr>
            <a:lvl3pPr marL="114300" indent="-107950">
              <a:tabLst/>
              <a:defRPr/>
            </a:lvl3pPr>
            <a:lvl4pPr marL="114300" indent="-107950">
              <a:tabLst/>
              <a:defRPr/>
            </a:lvl4pPr>
            <a:lvl5pPr marL="114300" indent="-107950">
              <a:tabLst/>
              <a:defRPr/>
            </a:lvl5pPr>
          </a:lstStyle>
          <a:p>
            <a:pPr lvl="0"/>
            <a:r>
              <a:rPr lang="en-US" dirty="0"/>
              <a:t>Place Image Here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002275-5B5A-5945-96B9-11C4642822C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14400" y="1905000"/>
            <a:ext cx="5867400" cy="3556000"/>
          </a:xfrm>
          <a:prstGeom prst="rect">
            <a:avLst/>
          </a:prstGeom>
        </p:spPr>
        <p:txBody>
          <a:bodyPr lIns="0" tIns="0" rIns="0" bIns="0"/>
          <a:lstStyle>
            <a:lvl1pPr marL="174625" indent="-174625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74625" indent="-174625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74625" indent="-174625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/>
              <a:defRPr sz="16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342900" indent="-168275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System Font Regular"/>
              <a:buChar char="–"/>
              <a:tabLst/>
              <a:defRPr sz="16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342900" indent="-168275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Font typeface="Courier New" panose="02070309020205020404" pitchFamily="49" charset="0"/>
              <a:buChar char="o"/>
              <a:tabLst/>
              <a:defRPr sz="1600" b="0" i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Type bulleted list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1">
            <a:extLst>
              <a:ext uri="{FF2B5EF4-FFF2-40B4-BE49-F238E27FC236}">
                <a16:creationId xmlns:a16="http://schemas.microsoft.com/office/drawing/2014/main" id="{140D01CB-423A-804B-99C0-D6A84F953CDE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7087148" y="6456"/>
            <a:ext cx="1597025" cy="179136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71E23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114300" indent="-107950">
              <a:tabLst/>
              <a:defRPr>
                <a:solidFill>
                  <a:schemeClr val="bg1"/>
                </a:solidFill>
              </a:defRPr>
            </a:lvl2pPr>
            <a:lvl3pPr marL="114300" indent="-107950">
              <a:tabLst/>
              <a:defRPr>
                <a:solidFill>
                  <a:schemeClr val="bg1"/>
                </a:solidFill>
              </a:defRPr>
            </a:lvl3pPr>
            <a:lvl4pPr marL="114300" indent="-107950">
              <a:tabLst/>
              <a:defRPr>
                <a:solidFill>
                  <a:schemeClr val="bg1"/>
                </a:solidFill>
              </a:defRPr>
            </a:lvl4pPr>
            <a:lvl5pPr marL="114300" indent="-107950"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Place Image Here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9931B1CA-4605-414B-9526-0941F30DF66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12541" y="5664200"/>
            <a:ext cx="3583259" cy="234485"/>
          </a:xfrm>
          <a:prstGeom prst="rect">
            <a:avLst/>
          </a:prstGeom>
        </p:spPr>
        <p:txBody>
          <a:bodyPr lIns="0" tIns="0" rIns="0" bIns="0" anchor="b"/>
          <a:lstStyle>
            <a:lvl1pPr algn="l">
              <a:lnSpc>
                <a:spcPct val="100000"/>
              </a:lnSpc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Credit line here 9 pt. or smaller</a:t>
            </a:r>
          </a:p>
        </p:txBody>
      </p:sp>
    </p:spTree>
    <p:extLst>
      <p:ext uri="{BB962C8B-B14F-4D97-AF65-F5344CB8AC3E}">
        <p14:creationId xmlns:p14="http://schemas.microsoft.com/office/powerpoint/2010/main" val="2544689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86045D4-B3DF-4293-A534-2C7CBE906A24}" type="datetimeFigureOut">
              <a:rPr lang="en-US" smtClean="0"/>
              <a:pPr/>
              <a:t>7/17/2026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42FD6EE6-66BB-4149-907B-D347B50890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16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CE25B-B53E-4FE8-BABB-E8A091A7D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456D75-7F5E-42E3-B075-199CACF7CC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7F24C8-707A-4068-9557-BF2729F81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BBD6D-46D3-46A8-BE44-7A5E84EECA9F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D0A76-7CB8-4510-9C81-B840AF1B5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07D4E-8634-4618-834C-A16604A43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9E596-7D94-463A-83AD-7379000A3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995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46841"/>
            <a:ext cx="8229600" cy="4045388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4465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b_childrens_horizstack_3c_CMYK_2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98" y="2235200"/>
            <a:ext cx="6076002" cy="2382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8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chemeClr val="tx1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569632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65313"/>
            <a:ext cx="8229600" cy="4701034"/>
          </a:xfrm>
          <a:prstGeom prst="rect">
            <a:avLst/>
          </a:prstGeom>
        </p:spPr>
        <p:txBody>
          <a:bodyPr lIns="0" tIns="0" rIns="0" b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 baseline="0">
                <a:solidFill>
                  <a:schemeClr val="tx1"/>
                </a:solidFill>
              </a:defRPr>
            </a:lvl1pPr>
            <a:lvl2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2pPr>
            <a:lvl3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3pPr>
            <a:lvl4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4pPr>
            <a:lvl5pPr marL="731520" indent="-365760">
              <a:buClr>
                <a:srgbClr val="B60225"/>
              </a:buClr>
              <a:buFont typeface="Courier New"/>
              <a:buChar char="o"/>
              <a:defRPr sz="2400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526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 lIns="0"/>
          <a:lstStyle>
            <a:lvl1pPr marL="0" indent="0">
              <a:buFontTx/>
              <a:buNone/>
              <a:defRPr/>
            </a:lvl1pPr>
            <a:lvl2pPr marL="365125" indent="-365125">
              <a:buFont typeface="Arial"/>
              <a:buChar char="•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954995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45611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21"/>
          </p:nvPr>
        </p:nvSpPr>
        <p:spPr>
          <a:xfrm>
            <a:off x="5257893" y="4719416"/>
            <a:ext cx="3886107" cy="164060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idx="22"/>
          </p:nvPr>
        </p:nvSpPr>
        <p:spPr>
          <a:xfrm>
            <a:off x="5257893" y="2916703"/>
            <a:ext cx="3886107" cy="16543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23"/>
          </p:nvPr>
        </p:nvSpPr>
        <p:spPr>
          <a:xfrm>
            <a:off x="5257893" y="1113989"/>
            <a:ext cx="3886107" cy="165439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13179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45611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508701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hart Placeholder 5"/>
          <p:cNvSpPr>
            <a:spLocks noGrp="1"/>
          </p:cNvSpPr>
          <p:nvPr>
            <p:ph type="chart" sz="quarter" idx="10"/>
          </p:nvPr>
        </p:nvSpPr>
        <p:spPr>
          <a:xfrm>
            <a:off x="4978400" y="1111318"/>
            <a:ext cx="4165600" cy="256039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1" name="Chart Placeholder 7"/>
          <p:cNvSpPr>
            <a:spLocks noGrp="1"/>
          </p:cNvSpPr>
          <p:nvPr>
            <p:ph type="chart" sz="quarter" idx="11"/>
          </p:nvPr>
        </p:nvSpPr>
        <p:spPr>
          <a:xfrm>
            <a:off x="4978400" y="3826396"/>
            <a:ext cx="4165600" cy="2556364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8788" y="1322362"/>
            <a:ext cx="4309573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12057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51200" y="274638"/>
            <a:ext cx="5435600" cy="741362"/>
          </a:xfrm>
          <a:prstGeom prst="rect">
            <a:avLst/>
          </a:prstGeom>
        </p:spPr>
        <p:txBody>
          <a:bodyPr vert="horz" anchor="ctr"/>
          <a:lstStyle>
            <a:lvl1pPr>
              <a:defRPr sz="1800" cap="all" baseline="0">
                <a:solidFill>
                  <a:srgbClr val="B60225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4941382" y="1116769"/>
            <a:ext cx="4202617" cy="2554943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3" name="Table Placeholder 7"/>
          <p:cNvSpPr>
            <a:spLocks noGrp="1"/>
          </p:cNvSpPr>
          <p:nvPr>
            <p:ph type="tbl" sz="quarter" idx="12"/>
          </p:nvPr>
        </p:nvSpPr>
        <p:spPr>
          <a:xfrm>
            <a:off x="4941382" y="3801972"/>
            <a:ext cx="4202617" cy="257264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5"/>
          </p:nvPr>
        </p:nvSpPr>
        <p:spPr>
          <a:xfrm>
            <a:off x="458788" y="1322362"/>
            <a:ext cx="4198162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334113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Bulleted Text-2 SmartArt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6000" y="288518"/>
            <a:ext cx="5120640" cy="7239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martArt Placeholder 5"/>
          <p:cNvSpPr>
            <a:spLocks noGrp="1"/>
          </p:cNvSpPr>
          <p:nvPr>
            <p:ph type="dgm" sz="quarter" idx="11"/>
          </p:nvPr>
        </p:nvSpPr>
        <p:spPr>
          <a:xfrm>
            <a:off x="4868117" y="1107212"/>
            <a:ext cx="4275883" cy="257264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8" name="SmartArt Placeholder 7"/>
          <p:cNvSpPr>
            <a:spLocks noGrp="1"/>
          </p:cNvSpPr>
          <p:nvPr>
            <p:ph type="dgm" sz="quarter" idx="12"/>
          </p:nvPr>
        </p:nvSpPr>
        <p:spPr>
          <a:xfrm>
            <a:off x="4864100" y="3818253"/>
            <a:ext cx="4279900" cy="2572641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5"/>
          </p:nvPr>
        </p:nvSpPr>
        <p:spPr>
          <a:xfrm>
            <a:off x="458788" y="1322362"/>
            <a:ext cx="4142457" cy="4704325"/>
          </a:xfrm>
          <a:prstGeom prst="rect">
            <a:avLst/>
          </a:prstGeom>
        </p:spPr>
        <p:txBody>
          <a:bodyPr lIns="0" tIns="0"/>
          <a:lstStyle>
            <a:lvl1pPr marL="365760" indent="-365760">
              <a:buClr>
                <a:srgbClr val="B60225"/>
              </a:buClr>
              <a:buFont typeface="Arial"/>
              <a:buChar char="•"/>
              <a:defRPr sz="3200">
                <a:solidFill>
                  <a:schemeClr val="tx1"/>
                </a:solidFill>
              </a:defRPr>
            </a:lvl1pPr>
            <a:lvl2pPr marL="731520" indent="-365760" algn="l">
              <a:buClr>
                <a:srgbClr val="B60225"/>
              </a:buClr>
              <a:buFont typeface="Courier New"/>
              <a:buChar char="o"/>
              <a:defRPr sz="2400" baseline="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730955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CH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0" y="1099071"/>
            <a:ext cx="9144000" cy="5283683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47483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ny Brook Univers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23999"/>
            <a:ext cx="8229600" cy="3987801"/>
          </a:xfrm>
        </p:spPr>
        <p:txBody>
          <a:bodyPr tIns="0" rIns="0" bIns="0" anchor="ctr"/>
          <a:lstStyle>
            <a:lvl1pPr algn="ctr">
              <a:buFontTx/>
              <a:buNone/>
              <a:defRPr sz="44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69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72324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581866"/>
            <a:ext cx="8229600" cy="3653886"/>
          </a:xfrm>
          <a:prstGeom prst="rect">
            <a:avLst/>
          </a:prstGeom>
        </p:spPr>
        <p:txBody>
          <a:bodyPr tIns="0" rIns="0" bIns="0" anchor="ctr"/>
          <a:lstStyle>
            <a:lvl1pPr algn="ctr">
              <a:buFontTx/>
              <a:buNone/>
              <a:defRPr sz="3600">
                <a:solidFill>
                  <a:srgbClr val="B60225"/>
                </a:solidFill>
              </a:defRPr>
            </a:lvl1pPr>
            <a:lvl2pPr marL="228600" indent="-228600" algn="ctr">
              <a:buClr>
                <a:srgbClr val="C03137"/>
              </a:buClr>
              <a:buFontTx/>
              <a:buNone/>
              <a:defRPr sz="2400"/>
            </a:lvl2pPr>
            <a:lvl3pPr marL="458788" indent="-230188" algn="ctr">
              <a:buFontTx/>
              <a:buNone/>
              <a:defRPr/>
            </a:lvl3pPr>
            <a:lvl4pPr marL="458788" indent="-230188" algn="ctr">
              <a:buFontTx/>
              <a:buNone/>
              <a:defRPr/>
            </a:lvl4pPr>
            <a:lvl5pPr marL="458788" indent="-230188" algn="ctr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02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Left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457200" y="1325651"/>
            <a:ext cx="8229600" cy="4701034"/>
          </a:xfrm>
        </p:spPr>
        <p:txBody>
          <a:bodyPr tIns="0" rIns="0" bIns="0"/>
          <a:lstStyle>
            <a:lvl1pPr marL="0" indent="-365760">
              <a:buFont typeface="Arial"/>
              <a:buChar char="•"/>
              <a:defRPr>
                <a:solidFill>
                  <a:schemeClr val="tx1"/>
                </a:solidFill>
              </a:defRPr>
            </a:lvl1pPr>
            <a:lvl2pPr marL="731520" indent="-365760">
              <a:buClr>
                <a:srgbClr val="C03137"/>
              </a:buClr>
              <a:buFont typeface="Courier New"/>
              <a:buChar char="o"/>
              <a:defRPr sz="2400"/>
            </a:lvl2pPr>
            <a:lvl3pPr marL="731520" indent="-365760">
              <a:buFont typeface="Courier New"/>
              <a:buChar char="o"/>
              <a:defRPr sz="2400" baseline="0"/>
            </a:lvl3pPr>
            <a:lvl4pPr marL="731520" indent="-365760">
              <a:buFont typeface="Courier New"/>
              <a:buChar char="o"/>
              <a:defRPr sz="2400" baseline="0"/>
            </a:lvl4pPr>
            <a:lvl5pPr marL="731520" indent="-365760">
              <a:buFont typeface="Courier New"/>
              <a:buChar char="o"/>
              <a:defRPr sz="2400" baseline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6784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Header followed by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400800"/>
            <a:ext cx="9144000" cy="457200"/>
          </a:xfrm>
          <a:prstGeom prst="rect">
            <a:avLst/>
          </a:prstGeom>
        </p:spPr>
        <p:txBody>
          <a:bodyPr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81013" y="1325650"/>
            <a:ext cx="8205787" cy="464533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B60225"/>
                </a:solidFill>
              </a:defRPr>
            </a:lvl1pPr>
            <a:lvl2pPr marL="365125" marR="0" indent="-365125" algn="l" defTabSz="457200" rtl="0" eaLnBrk="0" fontAlgn="base" latinLnBrk="0" hangingPunct="0">
              <a:lnSpc>
                <a:spcPct val="100000"/>
              </a:lnSpc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SzTx/>
              <a:buFont typeface="Arial"/>
              <a:buChar char="•"/>
              <a:tabLst/>
              <a:defRPr baseline="0"/>
            </a:lvl2pPr>
            <a:lvl3pPr marL="709295" indent="-342900">
              <a:buFont typeface="Courier New"/>
              <a:buChar char="o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marL="731520" marR="0" lvl="2" indent="-365125" algn="l" defTabSz="457200" rtl="0" eaLnBrk="0" fontAlgn="base" latinLnBrk="0" hangingPunct="0">
              <a:lnSpc>
                <a:spcPct val="100000"/>
              </a:lnSpc>
              <a:spcBef>
                <a:spcPts val="768"/>
              </a:spcBef>
              <a:spcAft>
                <a:spcPct val="0"/>
              </a:spcAft>
              <a:buClr>
                <a:srgbClr val="B60225"/>
              </a:buClr>
              <a:buSzTx/>
              <a:buFont typeface="Arial"/>
              <a:buChar char="•"/>
              <a:tabLst/>
              <a:defRPr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781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-3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idx="17"/>
          </p:nvPr>
        </p:nvSpPr>
        <p:spPr>
          <a:xfrm>
            <a:off x="5922118" y="1113257"/>
            <a:ext cx="3221882" cy="1675498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21"/>
          </p:nvPr>
        </p:nvSpPr>
        <p:spPr>
          <a:xfrm>
            <a:off x="5922118" y="4698875"/>
            <a:ext cx="3221882" cy="1676525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idx="22"/>
          </p:nvPr>
        </p:nvSpPr>
        <p:spPr>
          <a:xfrm>
            <a:off x="5922118" y="2907348"/>
            <a:ext cx="3221882" cy="1672934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7434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U Bulleted Text 1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5257800" y="1111318"/>
            <a:ext cx="3886200" cy="5271436"/>
          </a:xfrm>
          <a:solidFill>
            <a:schemeClr val="bg1">
              <a:lumMod val="8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0" y="6380212"/>
            <a:ext cx="9144000" cy="4699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2000" baseline="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2"/>
          </p:nvPr>
        </p:nvSpPr>
        <p:spPr>
          <a:xfrm>
            <a:off x="457200" y="1375914"/>
            <a:ext cx="4435340" cy="4846343"/>
          </a:xfrm>
        </p:spPr>
        <p:txBody>
          <a:bodyPr tIns="0"/>
          <a:lstStyle>
            <a:lvl1pPr marL="0" indent="0">
              <a:buFontTx/>
              <a:buNone/>
              <a:defRPr sz="3200">
                <a:solidFill>
                  <a:srgbClr val="B60225"/>
                </a:solidFill>
              </a:defRPr>
            </a:lvl1pPr>
            <a:lvl2pPr marL="288925" indent="-288925" algn="l">
              <a:buClr>
                <a:srgbClr val="B60225"/>
              </a:buClr>
              <a:buFont typeface="Arial"/>
              <a:buChar char="•"/>
              <a:defRPr sz="2400" baseline="0">
                <a:solidFill>
                  <a:schemeClr val="tx1"/>
                </a:solidFill>
              </a:defRPr>
            </a:lvl2pPr>
            <a:lvl4pPr marL="685800" indent="-365125"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891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5.emf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572" r:id="rId1"/>
    <p:sldLayoutId id="2147484573" r:id="rId2"/>
    <p:sldLayoutId id="2147484574" r:id="rId3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-128"/>
          <a:cs typeface="ヒラギノ角ゴ Pro W3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0" charset="0"/>
          <a:ea typeface="ヒラギノ角ゴ Pro W3" charset="-128"/>
          <a:cs typeface="ヒラギノ角ゴ Pro W3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25651"/>
            <a:ext cx="8229600" cy="470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5124" name="Picture 4" descr="SBU horz_2clr_cmyk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46483"/>
            <a:ext cx="2740025" cy="47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20834" y="300777"/>
            <a:ext cx="5065965" cy="724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374611"/>
            <a:ext cx="9144000" cy="491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56" r:id="rId1"/>
    <p:sldLayoutId id="2147484557" r:id="rId2"/>
    <p:sldLayoutId id="2147484558" r:id="rId3"/>
    <p:sldLayoutId id="2147484591" r:id="rId4"/>
    <p:sldLayoutId id="2147484559" r:id="rId5"/>
    <p:sldLayoutId id="2147484560" r:id="rId6"/>
    <p:sldLayoutId id="2147484582" r:id="rId7"/>
    <p:sldLayoutId id="2147484583" r:id="rId8"/>
    <p:sldLayoutId id="2147484586" r:id="rId9"/>
    <p:sldLayoutId id="2147484575" r:id="rId10"/>
  </p:sldLayoutIdLst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ts val="768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8788" y="1302596"/>
            <a:ext cx="8229600" cy="468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174" name="Picture 7" descr="SBM horz_2clr_pms1.eps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429143"/>
            <a:ext cx="2728912" cy="491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56000" y="296659"/>
            <a:ext cx="512064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6374611"/>
            <a:ext cx="9144000" cy="491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1" r:id="rId1"/>
    <p:sldLayoutId id="2147484562" r:id="rId2"/>
    <p:sldLayoutId id="2147484563" r:id="rId3"/>
    <p:sldLayoutId id="2147484588" r:id="rId4"/>
    <p:sldLayoutId id="2147484564" r:id="rId5"/>
    <p:sldLayoutId id="2147484565" r:id="rId6"/>
    <p:sldLayoutId id="2147484580" r:id="rId7"/>
    <p:sldLayoutId id="2147484581" r:id="rId8"/>
    <p:sldLayoutId id="2147484579" r:id="rId9"/>
    <p:sldLayoutId id="2147484576" r:id="rId10"/>
    <p:sldLayoutId id="2147484595" r:id="rId11"/>
    <p:sldLayoutId id="2147484603" r:id="rId12"/>
    <p:sldLayoutId id="2147484605" r:id="rId13"/>
    <p:sldLayoutId id="2147484607" r:id="rId14"/>
    <p:sldLayoutId id="2147484608" r:id="rId15"/>
  </p:sldLayoutIdLst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rgbClr val="000000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5" descr="sb_childrens_horiz_3c_Cnotag.eps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03226"/>
            <a:ext cx="2743201" cy="53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B602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B6022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82675"/>
            <a:ext cx="9144000" cy="1588"/>
          </a:xfrm>
          <a:prstGeom prst="line">
            <a:avLst/>
          </a:prstGeom>
          <a:ln w="12700">
            <a:solidFill>
              <a:srgbClr val="B602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3476062" y="283983"/>
            <a:ext cx="5210737" cy="730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25650"/>
            <a:ext cx="8229600" cy="4701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3124200" y="6380788"/>
            <a:ext cx="2895600" cy="4772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67" r:id="rId1"/>
    <p:sldLayoutId id="2147484568" r:id="rId2"/>
    <p:sldLayoutId id="2147484569" r:id="rId3"/>
    <p:sldLayoutId id="2147484584" r:id="rId4"/>
    <p:sldLayoutId id="2147484570" r:id="rId5"/>
    <p:sldLayoutId id="2147484587" r:id="rId6"/>
    <p:sldLayoutId id="2147484577" r:id="rId7"/>
    <p:sldLayoutId id="2147484578" r:id="rId8"/>
    <p:sldLayoutId id="2147484590" r:id="rId9"/>
    <p:sldLayoutId id="2147484585" r:id="rId10"/>
  </p:sldLayoutIdLst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1600" kern="1200" cap="all" baseline="0">
          <a:solidFill>
            <a:srgbClr val="000000"/>
          </a:solidFill>
          <a:latin typeface="Helvetica"/>
          <a:ea typeface="ＭＳ Ｐゴシック" pitchFamily="-112" charset="-128"/>
          <a:cs typeface="Helvetica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5400" baseline="6000">
          <a:solidFill>
            <a:schemeClr val="bg1"/>
          </a:solidFill>
          <a:latin typeface="Helvetica" pitchFamily="-112" charset="0"/>
          <a:ea typeface="ＭＳ Ｐゴシック" pitchFamily="-112" charset="-128"/>
        </a:defRPr>
      </a:lvl9pPr>
    </p:titleStyle>
    <p:bodyStyle>
      <a:lvl1pPr marL="36576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Arial"/>
        <a:buChar char="•"/>
        <a:defRPr sz="3200" kern="120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1pPr>
      <a:lvl2pPr marL="731520" indent="-365760" algn="l" defTabSz="576263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2pPr>
      <a:lvl3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3pPr>
      <a:lvl4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4pPr>
      <a:lvl5pPr marL="731520" indent="-365760" algn="l" defTabSz="457200" rtl="0" eaLnBrk="0" fontAlgn="base" hangingPunct="0">
        <a:spcBef>
          <a:spcPct val="20000"/>
        </a:spcBef>
        <a:spcAft>
          <a:spcPct val="0"/>
        </a:spcAft>
        <a:buClr>
          <a:srgbClr val="B60225"/>
        </a:buClr>
        <a:buFont typeface="Courier New"/>
        <a:buChar char="o"/>
        <a:defRPr sz="2400" kern="1200" baseline="0">
          <a:solidFill>
            <a:schemeClr val="tx1"/>
          </a:solidFill>
          <a:latin typeface="Helvetica"/>
          <a:ea typeface="ＭＳ Ｐゴシック" pitchFamily="-112" charset="-128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mp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Venous Thromboembolism (VTE)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6172334-E330-0F98-AA97-041901F2B056}"/>
              </a:ext>
            </a:extLst>
          </p:cNvPr>
          <p:cNvSpPr txBox="1"/>
          <p:nvPr/>
        </p:nvSpPr>
        <p:spPr>
          <a:xfrm>
            <a:off x="266700" y="5943600"/>
            <a:ext cx="2006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Revised 6/2026</a:t>
            </a:r>
          </a:p>
          <a:p>
            <a:r>
              <a:rPr lang="en-US" sz="800" dirty="0"/>
              <a:t>Reviewed for LMS 6/2026 </a:t>
            </a:r>
            <a:r>
              <a:rPr lang="en-US" sz="800" dirty="0" err="1"/>
              <a:t>kp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12154928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F4EC4CF-3088-3CC8-F595-FF2CBE15D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79" y="1125390"/>
            <a:ext cx="7720642" cy="333271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0D95936-7DF7-CBD9-6463-8E92DB9A8FCE}"/>
              </a:ext>
            </a:extLst>
          </p:cNvPr>
          <p:cNvSpPr/>
          <p:nvPr/>
        </p:nvSpPr>
        <p:spPr>
          <a:xfrm>
            <a:off x="2139351" y="4770407"/>
            <a:ext cx="5434642" cy="55209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CAN ORDER LABS HERE</a:t>
            </a:r>
          </a:p>
          <a:p>
            <a:pPr algn="ctr"/>
            <a:r>
              <a:rPr lang="en-US" dirty="0"/>
              <a:t>AFTER, SELECT DOCUMENT AND ORDER BUTTON</a:t>
            </a:r>
          </a:p>
        </p:txBody>
      </p:sp>
    </p:spTree>
    <p:extLst>
      <p:ext uri="{BB962C8B-B14F-4D97-AF65-F5344CB8AC3E}">
        <p14:creationId xmlns:p14="http://schemas.microsoft.com/office/powerpoint/2010/main" val="1317012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70AF98-9C0F-468E-A9F7-69FDEAA0B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575" y="1553966"/>
            <a:ext cx="7888917" cy="37235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9CE41C-2895-40B3-9549-4D50A20D6231}"/>
              </a:ext>
            </a:extLst>
          </p:cNvPr>
          <p:cNvSpPr txBox="1"/>
          <p:nvPr/>
        </p:nvSpPr>
        <p:spPr>
          <a:xfrm flipH="1">
            <a:off x="6400798" y="541325"/>
            <a:ext cx="24579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 PREVENTION OF VTE</a:t>
            </a:r>
          </a:p>
        </p:txBody>
      </p:sp>
    </p:spTree>
    <p:extLst>
      <p:ext uri="{BB962C8B-B14F-4D97-AF65-F5344CB8AC3E}">
        <p14:creationId xmlns:p14="http://schemas.microsoft.com/office/powerpoint/2010/main" val="172077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8AF8F9C-17D1-4984-A6F7-4E86EF224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607980"/>
              </p:ext>
            </p:extLst>
          </p:nvPr>
        </p:nvGraphicFramePr>
        <p:xfrm>
          <a:off x="2061713" y="-96520"/>
          <a:ext cx="6096000" cy="695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93499219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297369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10744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LOW RISK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MODERATE RISK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ysClr val="windowText" lastClr="000000"/>
                          </a:solidFill>
                        </a:rPr>
                        <a:t>HIGH RISK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36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-Minor surgery in mobile patients</a:t>
                      </a:r>
                    </a:p>
                    <a:p>
                      <a:r>
                        <a:rPr lang="en-US" dirty="0"/>
                        <a:t>-Medical patients that are FULLY mobile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-Most general, open GYN or URO surgery patients</a:t>
                      </a:r>
                    </a:p>
                    <a:p>
                      <a:r>
                        <a:rPr lang="en-US" dirty="0"/>
                        <a:t>-Medical patients on bedrest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-Hip/ knee replacement</a:t>
                      </a:r>
                    </a:p>
                    <a:p>
                      <a:r>
                        <a:rPr lang="en-US" dirty="0"/>
                        <a:t>-Hip fracture surgery</a:t>
                      </a:r>
                    </a:p>
                    <a:p>
                      <a:r>
                        <a:rPr lang="en-US" dirty="0"/>
                        <a:t>-Major trauma</a:t>
                      </a:r>
                    </a:p>
                    <a:p>
                      <a:r>
                        <a:rPr lang="en-US" dirty="0"/>
                        <a:t>-Spinal cord injury</a:t>
                      </a:r>
                    </a:p>
                    <a:p>
                      <a:r>
                        <a:rPr lang="en-US" dirty="0"/>
                        <a:t>-Any surgery lasting &gt;4 hours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7615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-Early AGGRESSIVE ambulation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-LMWH 40mg </a:t>
                      </a:r>
                      <a:r>
                        <a:rPr lang="en-US" dirty="0" err="1"/>
                        <a:t>QDay</a:t>
                      </a:r>
                      <a:endParaRPr lang="en-US" dirty="0"/>
                    </a:p>
                    <a:p>
                      <a:r>
                        <a:rPr lang="en-US" dirty="0"/>
                        <a:t>-LDUF BID/ TID; 5000u-7500u (obese) Q8H, Q12H</a:t>
                      </a:r>
                    </a:p>
                    <a:p>
                      <a:r>
                        <a:rPr lang="en-US" dirty="0"/>
                        <a:t>-Fondaparinux 2.5 MG QD</a:t>
                      </a:r>
                    </a:p>
                    <a:p>
                      <a:r>
                        <a:rPr lang="en-US" dirty="0"/>
                        <a:t>-</a:t>
                      </a:r>
                      <a:r>
                        <a:rPr lang="en-US" i="1" dirty="0"/>
                        <a:t>Acute medically ill</a:t>
                      </a:r>
                      <a:r>
                        <a:rPr lang="en-US" dirty="0"/>
                        <a:t>: rivaroxaban 10mg QD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-</a:t>
                      </a:r>
                      <a:r>
                        <a:rPr lang="en-US" i="1" dirty="0"/>
                        <a:t>Bleeding risk</a:t>
                      </a:r>
                      <a:r>
                        <a:rPr lang="en-US" dirty="0"/>
                        <a:t>: Sequential compression device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-LMWH 40mg </a:t>
                      </a:r>
                      <a:r>
                        <a:rPr lang="en-US" dirty="0" err="1"/>
                        <a:t>QDay</a:t>
                      </a:r>
                      <a:endParaRPr lang="en-US" dirty="0"/>
                    </a:p>
                    <a:p>
                      <a:r>
                        <a:rPr lang="en-US" dirty="0"/>
                        <a:t>-LDUF BID/TID; 5000u- 7500u (obese) Q8H, Q12H</a:t>
                      </a:r>
                    </a:p>
                    <a:p>
                      <a:r>
                        <a:rPr lang="en-US" dirty="0"/>
                        <a:t>-Fondaparinux 2.5 MG QD</a:t>
                      </a:r>
                    </a:p>
                    <a:p>
                      <a:r>
                        <a:rPr lang="en-US" i="1" dirty="0"/>
                        <a:t>-Hip/knee replacement</a:t>
                      </a:r>
                      <a:r>
                        <a:rPr lang="en-US" dirty="0"/>
                        <a:t>: rivaroxaban/ apixaban</a:t>
                      </a:r>
                    </a:p>
                    <a:p>
                      <a:r>
                        <a:rPr lang="en-US" b="1" dirty="0"/>
                        <a:t>AND</a:t>
                      </a:r>
                    </a:p>
                    <a:p>
                      <a:r>
                        <a:rPr lang="en-US" b="0" dirty="0"/>
                        <a:t>-Sequential compression device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405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&lt;10% risk of DVT without prophylaxis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10-40% risk without prophylaxis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40-80% risk without prophylaxis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2810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9352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0F2A44-C6BC-700D-8B97-340961EE3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4044-894B-B74C-BA70-A76DFBF02618}" type="slidenum">
              <a:rPr lang="en-US" smtClean="0"/>
              <a:pPr/>
              <a:t>13</a:t>
            </a:fld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C5D473FA-AB57-D9B1-5A7E-633AF7FC1D0D}"/>
              </a:ext>
            </a:extLst>
          </p:cNvPr>
          <p:cNvSpPr txBox="1">
            <a:spLocks/>
          </p:cNvSpPr>
          <p:nvPr/>
        </p:nvSpPr>
        <p:spPr>
          <a:xfrm>
            <a:off x="559777" y="1201615"/>
            <a:ext cx="7769772" cy="4572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685800" rtl="0" eaLnBrk="1" latinLnBrk="0" hangingPunct="1">
              <a:lnSpc>
                <a:spcPts val="3300"/>
              </a:lnSpc>
              <a:spcBef>
                <a:spcPts val="0"/>
              </a:spcBef>
              <a:buFontTx/>
              <a:buNone/>
              <a:defRPr sz="3200" b="1" i="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938" indent="0" algn="l" defTabSz="685800" rtl="0" eaLnBrk="1" latinLnBrk="0" hangingPunct="1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Effra" panose="020B0603020203020204" pitchFamily="34" charset="0"/>
                <a:ea typeface="+mn-ea"/>
                <a:cs typeface="+mn-cs"/>
              </a:defRPr>
            </a:lvl2pPr>
            <a:lvl3pPr marL="7938" indent="0" algn="l" defTabSz="685800" rtl="0" eaLnBrk="1" latinLnBrk="0" hangingPunct="1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Effra" panose="020B0603020203020204" pitchFamily="34" charset="0"/>
                <a:ea typeface="+mn-ea"/>
                <a:cs typeface="+mn-cs"/>
              </a:defRPr>
            </a:lvl3pPr>
            <a:lvl4pPr marL="7938" indent="0" algn="l" defTabSz="685800" rtl="0" eaLnBrk="1" latinLnBrk="0" hangingPunct="1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Effra" panose="020B0603020203020204" pitchFamily="34" charset="0"/>
                <a:ea typeface="+mn-ea"/>
                <a:cs typeface="+mn-cs"/>
              </a:defRPr>
            </a:lvl4pPr>
            <a:lvl5pPr marL="7938" indent="0" algn="l" defTabSz="685800" rtl="0" eaLnBrk="1" latinLnBrk="0" hangingPunct="1">
              <a:lnSpc>
                <a:spcPts val="3600"/>
              </a:lnSpc>
              <a:spcBef>
                <a:spcPts val="0"/>
              </a:spcBef>
              <a:buFontTx/>
              <a:buNone/>
              <a:tabLst/>
              <a:defRPr sz="3600" b="1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Effra" panose="020B0603020203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>
                <a:solidFill>
                  <a:srgbClr val="A71E23"/>
                </a:solidFill>
              </a:rPr>
              <a:t>Pulmonary Embolism Response Team (PERT)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F4EC22B-C865-C8FF-93C9-BC96B0C278BC}"/>
              </a:ext>
            </a:extLst>
          </p:cNvPr>
          <p:cNvSpPr/>
          <p:nvPr/>
        </p:nvSpPr>
        <p:spPr>
          <a:xfrm>
            <a:off x="304800" y="2303585"/>
            <a:ext cx="868680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Verdana" panose="020B0604030504040204" pitchFamily="34" charset="0"/>
                <a:ea typeface="Verdana" panose="020B0604030504040204" pitchFamily="34" charset="0"/>
              </a:rPr>
              <a:t>Consensus treatment plan specifically tailored to the needs of a particular patient.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Expert advice from a collaborative team (ED, Pulmonary, Interventional Radiology, Hematology, Vascular Surgery, Cardiothoracic surgery).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Data collection and reporting to improve patient outcomes.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PERT went live 08/06/2024.  Data being entered into a national registry.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en-US" sz="17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 defTabSz="91440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7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766581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Education </a:t>
            </a:r>
            <a:endParaRPr lang="en-US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3AB45C8-C65D-4329-9B5C-AB493C59F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91" y="2095261"/>
            <a:ext cx="4258962" cy="3686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19E0AE-C325-44BB-B8D6-4A070235EAEC}"/>
              </a:ext>
            </a:extLst>
          </p:cNvPr>
          <p:cNvSpPr txBox="1"/>
          <p:nvPr/>
        </p:nvSpPr>
        <p:spPr>
          <a:xfrm>
            <a:off x="398351" y="1143042"/>
            <a:ext cx="8455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Written VTE and anticoagulation education should be provided on discharge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VTE events often occur after discharge for up to 30 days</a:t>
            </a:r>
          </a:p>
        </p:txBody>
      </p:sp>
    </p:spTree>
    <p:extLst>
      <p:ext uri="{BB962C8B-B14F-4D97-AF65-F5344CB8AC3E}">
        <p14:creationId xmlns:p14="http://schemas.microsoft.com/office/powerpoint/2010/main" val="2927728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medical website&#10;&#10;AI-generated content may be incorrect.">
            <a:extLst>
              <a:ext uri="{FF2B5EF4-FFF2-40B4-BE49-F238E27FC236}">
                <a16:creationId xmlns:a16="http://schemas.microsoft.com/office/drawing/2014/main" id="{28B8D5DB-4669-C4B1-C690-7D109E873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9278"/>
            <a:ext cx="7713552" cy="53141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DE1CD6F-10C9-4938-94C0-D97D90A99115}"/>
              </a:ext>
            </a:extLst>
          </p:cNvPr>
          <p:cNvSpPr txBox="1"/>
          <p:nvPr/>
        </p:nvSpPr>
        <p:spPr>
          <a:xfrm>
            <a:off x="4943192" y="434566"/>
            <a:ext cx="3902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RESOURCE ON THE PULSE</a:t>
            </a:r>
          </a:p>
        </p:txBody>
      </p:sp>
    </p:spTree>
    <p:extLst>
      <p:ext uri="{BB962C8B-B14F-4D97-AF65-F5344CB8AC3E}">
        <p14:creationId xmlns:p14="http://schemas.microsoft.com/office/powerpoint/2010/main" val="3147204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5DA9DE-41E2-024B-6070-7D257D43E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164"/>
            <a:ext cx="7702412" cy="4806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9DEE4DE-6C8C-4007-9880-9411923D1C61}"/>
              </a:ext>
            </a:extLst>
          </p:cNvPr>
          <p:cNvSpPr txBox="1"/>
          <p:nvPr/>
        </p:nvSpPr>
        <p:spPr>
          <a:xfrm>
            <a:off x="5060888" y="579422"/>
            <a:ext cx="3720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RESOURCE ON THE PULSE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3ED9218-83F6-46DB-A3B9-EC2098E41610}"/>
              </a:ext>
            </a:extLst>
          </p:cNvPr>
          <p:cNvSpPr/>
          <p:nvPr/>
        </p:nvSpPr>
        <p:spPr>
          <a:xfrm rot="2327251">
            <a:off x="3704644" y="1865342"/>
            <a:ext cx="452673" cy="115480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9D9FDB-64F8-4B5C-9454-5C2577F395D8}"/>
              </a:ext>
            </a:extLst>
          </p:cNvPr>
          <p:cNvSpPr txBox="1"/>
          <p:nvPr/>
        </p:nvSpPr>
        <p:spPr>
          <a:xfrm>
            <a:off x="4209862" y="1666222"/>
            <a:ext cx="2598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Select “V”</a:t>
            </a:r>
          </a:p>
        </p:txBody>
      </p:sp>
    </p:spTree>
    <p:extLst>
      <p:ext uri="{BB962C8B-B14F-4D97-AF65-F5344CB8AC3E}">
        <p14:creationId xmlns:p14="http://schemas.microsoft.com/office/powerpoint/2010/main" val="1603177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961A11-902B-553B-14D4-5A9BF8798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476" y="1104523"/>
            <a:ext cx="4908163" cy="52346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DBD7FA-2326-4A71-83B9-9B2E0CB9F02F}"/>
              </a:ext>
            </a:extLst>
          </p:cNvPr>
          <p:cNvSpPr txBox="1"/>
          <p:nvPr/>
        </p:nvSpPr>
        <p:spPr>
          <a:xfrm>
            <a:off x="4897925" y="534154"/>
            <a:ext cx="3992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RESOURCE ON THE PULSE</a:t>
            </a:r>
          </a:p>
        </p:txBody>
      </p:sp>
    </p:spTree>
    <p:extLst>
      <p:ext uri="{BB962C8B-B14F-4D97-AF65-F5344CB8AC3E}">
        <p14:creationId xmlns:p14="http://schemas.microsoft.com/office/powerpoint/2010/main" val="4022819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FCFCD15-B079-356C-1529-AC80FA7D0511}"/>
              </a:ext>
            </a:extLst>
          </p:cNvPr>
          <p:cNvSpPr txBox="1"/>
          <p:nvPr/>
        </p:nvSpPr>
        <p:spPr>
          <a:xfrm>
            <a:off x="1175657" y="2529444"/>
            <a:ext cx="69708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VTE Team:</a:t>
            </a:r>
          </a:p>
          <a:p>
            <a:r>
              <a:rPr lang="en-US" sz="3200" dirty="0"/>
              <a:t>Dr. Angela Kokkosis</a:t>
            </a:r>
          </a:p>
          <a:p>
            <a:r>
              <a:rPr lang="en-US" sz="3200" dirty="0"/>
              <a:t>Kristan Probeck, NP (631-459-6991)</a:t>
            </a:r>
          </a:p>
          <a:p>
            <a:r>
              <a:rPr lang="en-US" sz="3200" dirty="0"/>
              <a:t>Lauren Koller, NP</a:t>
            </a:r>
          </a:p>
        </p:txBody>
      </p:sp>
    </p:spTree>
    <p:extLst>
      <p:ext uri="{BB962C8B-B14F-4D97-AF65-F5344CB8AC3E}">
        <p14:creationId xmlns:p14="http://schemas.microsoft.com/office/powerpoint/2010/main" val="282891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2FBEB6-3C89-4DB7-AAFC-CD0E17FEF356}"/>
              </a:ext>
            </a:extLst>
          </p:cNvPr>
          <p:cNvSpPr txBox="1"/>
          <p:nvPr/>
        </p:nvSpPr>
        <p:spPr>
          <a:xfrm>
            <a:off x="714370" y="1771746"/>
            <a:ext cx="7342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Refusal of mechanical or pharmacological VTE prophylaxis should be discussed with the patient.  Alternatives explored.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VTE prophylaxis needs to be ordered within the first 24 hours (for heart failure patients, the clock starts at registration time, not admission time).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VTE Advisor needs to be completed within 12 hours to avoid order lock out.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Pharmacologic prophylactic anticoagulation very rarely needs to be held pre-op (brain and spine always contraindicated).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Most patients with major abdominal surgery should be discharged on apixaban 2.5mg for VTE prophylaxis.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9FD484-4E38-2A65-BF53-CEF858EFEA47}"/>
              </a:ext>
            </a:extLst>
          </p:cNvPr>
          <p:cNvSpPr txBox="1"/>
          <p:nvPr/>
        </p:nvSpPr>
        <p:spPr>
          <a:xfrm>
            <a:off x="4382219" y="543464"/>
            <a:ext cx="4623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PEARLS</a:t>
            </a:r>
          </a:p>
        </p:txBody>
      </p:sp>
    </p:spTree>
    <p:extLst>
      <p:ext uri="{BB962C8B-B14F-4D97-AF65-F5344CB8AC3E}">
        <p14:creationId xmlns:p14="http://schemas.microsoft.com/office/powerpoint/2010/main" val="3439222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61030D1-B2C7-C440-08B8-D8AC295FA85C}"/>
              </a:ext>
            </a:extLst>
          </p:cNvPr>
          <p:cNvSpPr/>
          <p:nvPr/>
        </p:nvSpPr>
        <p:spPr>
          <a:xfrm>
            <a:off x="802257" y="1975449"/>
            <a:ext cx="431320" cy="138023"/>
          </a:xfrm>
          <a:prstGeom prst="rect">
            <a:avLst/>
          </a:prstGeom>
          <a:noFill/>
          <a:ln w="38100">
            <a:solidFill>
              <a:srgbClr val="B6022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B06331-F9BF-4E22-8A8A-9084B82A9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088710"/>
            <a:ext cx="7772400" cy="35458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A67A098-AFB0-3C08-E61A-56152B30B63F}"/>
              </a:ext>
            </a:extLst>
          </p:cNvPr>
          <p:cNvSpPr txBox="1"/>
          <p:nvPr/>
        </p:nvSpPr>
        <p:spPr>
          <a:xfrm>
            <a:off x="1056736" y="4925682"/>
            <a:ext cx="76645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ENSURE </a:t>
            </a:r>
            <a:r>
              <a:rPr lang="en-US" b="1" u="sng" dirty="0">
                <a:highlight>
                  <a:srgbClr val="FFFF00"/>
                </a:highlight>
              </a:rPr>
              <a:t>APPROPRIATE</a:t>
            </a:r>
            <a:r>
              <a:rPr lang="en-US" dirty="0"/>
              <a:t> COMPLETION OF THE VTE ADVISOR.</a:t>
            </a:r>
          </a:p>
          <a:p>
            <a:r>
              <a:rPr lang="en-US" dirty="0"/>
              <a:t>RISK ASSESSMENT COMPLETED THROUGH VTE ADVISOR.  NURSES NEED A VTE RISK LEVEL.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E6DE96-EC2F-AAA7-8FE5-F9805DA9D238}"/>
              </a:ext>
            </a:extLst>
          </p:cNvPr>
          <p:cNvSpPr txBox="1"/>
          <p:nvPr/>
        </p:nvSpPr>
        <p:spPr>
          <a:xfrm>
            <a:off x="5055079" y="331340"/>
            <a:ext cx="3752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COMPLETE WHEN PLACING ADMISSION ORDERS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105C35-79C0-A3AD-4483-6F75E09C905F}"/>
              </a:ext>
            </a:extLst>
          </p:cNvPr>
          <p:cNvSpPr/>
          <p:nvPr/>
        </p:nvSpPr>
        <p:spPr>
          <a:xfrm>
            <a:off x="2777706" y="2846717"/>
            <a:ext cx="3295290" cy="70736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SELECT PATIENT TYPE</a:t>
            </a:r>
          </a:p>
        </p:txBody>
      </p:sp>
    </p:spTree>
    <p:extLst>
      <p:ext uri="{BB962C8B-B14F-4D97-AF65-F5344CB8AC3E}">
        <p14:creationId xmlns:p14="http://schemas.microsoft.com/office/powerpoint/2010/main" val="1695609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2396D4B-3FC7-46B7-B9B8-515E85B95A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6542"/>
            <a:ext cx="5385866" cy="24261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E04042-BF37-40E7-DE15-A0DA8278F3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140" y="3642148"/>
            <a:ext cx="6006860" cy="27373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C0F7A6-BE6D-8640-6602-E0F4100BF483}"/>
              </a:ext>
            </a:extLst>
          </p:cNvPr>
          <p:cNvSpPr/>
          <p:nvPr/>
        </p:nvSpPr>
        <p:spPr>
          <a:xfrm>
            <a:off x="5520906" y="1871932"/>
            <a:ext cx="2760452" cy="6642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MEDICAL- PADUA SCORE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464F2B-43CB-20BC-CCB9-C2067E4CAA36}"/>
              </a:ext>
            </a:extLst>
          </p:cNvPr>
          <p:cNvSpPr/>
          <p:nvPr/>
        </p:nvSpPr>
        <p:spPr>
          <a:xfrm>
            <a:off x="370936" y="4399472"/>
            <a:ext cx="2766204" cy="8626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SURGICAL- CAPRINI SCORE</a:t>
            </a:r>
          </a:p>
        </p:txBody>
      </p:sp>
    </p:spTree>
    <p:extLst>
      <p:ext uri="{BB962C8B-B14F-4D97-AF65-F5344CB8AC3E}">
        <p14:creationId xmlns:p14="http://schemas.microsoft.com/office/powerpoint/2010/main" val="1620291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D629F4D-BFA9-43D3-B980-9ACEF1664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738" y="974780"/>
            <a:ext cx="7380524" cy="4908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E0B338-7DF4-D915-C30D-5C0D03A95ED1}"/>
              </a:ext>
            </a:extLst>
          </p:cNvPr>
          <p:cNvSpPr txBox="1"/>
          <p:nvPr/>
        </p:nvSpPr>
        <p:spPr>
          <a:xfrm>
            <a:off x="4183811" y="362309"/>
            <a:ext cx="4330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RISK ASSESSMENTS IN CERNER</a:t>
            </a:r>
          </a:p>
        </p:txBody>
      </p:sp>
    </p:spTree>
    <p:extLst>
      <p:ext uri="{BB962C8B-B14F-4D97-AF65-F5344CB8AC3E}">
        <p14:creationId xmlns:p14="http://schemas.microsoft.com/office/powerpoint/2010/main" val="3459589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7303175-C404-AAB8-A599-A66C88096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872"/>
            <a:ext cx="6096002" cy="17076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08D9924-279B-65C1-2C40-3682F56F9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3682581"/>
            <a:ext cx="6096000" cy="158384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A104B5-49D6-A667-21D4-0866A6557F9F}"/>
              </a:ext>
            </a:extLst>
          </p:cNvPr>
          <p:cNvSpPr/>
          <p:nvPr/>
        </p:nvSpPr>
        <p:spPr>
          <a:xfrm>
            <a:off x="6262777" y="2717321"/>
            <a:ext cx="2734574" cy="110418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AUTOPOPULATES CONTRAINDICATIONS</a:t>
            </a:r>
          </a:p>
        </p:txBody>
      </p:sp>
    </p:spTree>
    <p:extLst>
      <p:ext uri="{BB962C8B-B14F-4D97-AF65-F5344CB8AC3E}">
        <p14:creationId xmlns:p14="http://schemas.microsoft.com/office/powerpoint/2010/main" val="2637487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BAE95F-27F0-B25C-71FA-CA5CDA590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1" y="1185512"/>
            <a:ext cx="7608498" cy="21433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C0CE2F-0FB6-83E5-E0A0-1147E4786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728" y="3328867"/>
            <a:ext cx="7740381" cy="20100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25837C-4658-3C17-F9E4-D911AB555515}"/>
              </a:ext>
            </a:extLst>
          </p:cNvPr>
          <p:cNvSpPr/>
          <p:nvPr/>
        </p:nvSpPr>
        <p:spPr>
          <a:xfrm>
            <a:off x="2113472" y="5598543"/>
            <a:ext cx="4908430" cy="6297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RENAL DOSING AND H/O HEPARIN AUTOPOPULATE</a:t>
            </a:r>
          </a:p>
        </p:txBody>
      </p:sp>
    </p:spTree>
    <p:extLst>
      <p:ext uri="{BB962C8B-B14F-4D97-AF65-F5344CB8AC3E}">
        <p14:creationId xmlns:p14="http://schemas.microsoft.com/office/powerpoint/2010/main" val="831412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1AFA1F-08D2-674D-8E58-8CE990556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70" y="1675500"/>
            <a:ext cx="6797615" cy="183026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6A17D96-BC51-063B-0977-AA8ABCAD2EAE}"/>
              </a:ext>
            </a:extLst>
          </p:cNvPr>
          <p:cNvSpPr/>
          <p:nvPr/>
        </p:nvSpPr>
        <p:spPr>
          <a:xfrm>
            <a:off x="2700068" y="4235570"/>
            <a:ext cx="3933645" cy="86264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CURRENT REGIMEN- AUTOPOPULATES</a:t>
            </a:r>
          </a:p>
        </p:txBody>
      </p:sp>
    </p:spTree>
    <p:extLst>
      <p:ext uri="{BB962C8B-B14F-4D97-AF65-F5344CB8AC3E}">
        <p14:creationId xmlns:p14="http://schemas.microsoft.com/office/powerpoint/2010/main" val="1065170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61AD93-47D1-876D-660F-71B0EBD8B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2518"/>
            <a:ext cx="7315200" cy="22054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EB1783-1697-E8ED-ABAA-4A568654E6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8415" y="3348008"/>
            <a:ext cx="7375585" cy="222973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DD24682-0C45-C4FF-9EF7-E8AD356EDFB3}"/>
              </a:ext>
            </a:extLst>
          </p:cNvPr>
          <p:cNvSpPr/>
          <p:nvPr/>
        </p:nvSpPr>
        <p:spPr>
          <a:xfrm>
            <a:off x="836762" y="5715482"/>
            <a:ext cx="5287993" cy="59042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IF NOTHING IS ORDERED, CAN ORDER PHARMACOLOGICAL OR MECHANICAL PPX HERE</a:t>
            </a:r>
          </a:p>
        </p:txBody>
      </p:sp>
    </p:spTree>
    <p:extLst>
      <p:ext uri="{BB962C8B-B14F-4D97-AF65-F5344CB8AC3E}">
        <p14:creationId xmlns:p14="http://schemas.microsoft.com/office/powerpoint/2010/main" val="1741931824"/>
      </p:ext>
    </p:extLst>
  </p:cSld>
  <p:clrMapOvr>
    <a:masterClrMapping/>
  </p:clrMapOvr>
</p:sld>
</file>

<file path=ppt/theme/theme1.xml><?xml version="1.0" encoding="utf-8"?>
<a:theme xmlns:a="http://schemas.openxmlformats.org/drawingml/2006/main" name="14110733H_SBU_SBM_CH_PowerPoint Template 1-1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Stony Brook Univers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Stony Brook Medicin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Stony Brook Children's Hospit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3384</TotalTime>
  <Words>614</Words>
  <Application>Microsoft Office PowerPoint</Application>
  <PresentationFormat>On-screen Show (4:3)</PresentationFormat>
  <Paragraphs>81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Calibri</vt:lpstr>
      <vt:lpstr>Courier New</vt:lpstr>
      <vt:lpstr>Helvetica</vt:lpstr>
      <vt:lpstr>System Font Regular</vt:lpstr>
      <vt:lpstr>Times New Roman</vt:lpstr>
      <vt:lpstr>Verdana</vt:lpstr>
      <vt:lpstr>14110733H_SBU_SBM_CH_PowerPoint Template 1-15</vt:lpstr>
      <vt:lpstr>Stony Brook University</vt:lpstr>
      <vt:lpstr>Stony Brook Medicine</vt:lpstr>
      <vt:lpstr>Stony Brook Children's Hospital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Discharge Education </vt:lpstr>
      <vt:lpstr>PowerPoint Presentation</vt:lpstr>
      <vt:lpstr>PowerPoint Presentation</vt:lpstr>
      <vt:lpstr>PowerPoint Presentation</vt:lpstr>
      <vt:lpstr>PowerPoint Presentation</vt:lpstr>
    </vt:vector>
  </TitlesOfParts>
  <Company>SUNY Stony Brook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Pearce, James</dc:creator>
  <cp:lastModifiedBy>Coppola, Laura</cp:lastModifiedBy>
  <cp:revision>237</cp:revision>
  <cp:lastPrinted>2017-06-27T12:48:38Z</cp:lastPrinted>
  <dcterms:created xsi:type="dcterms:W3CDTF">2016-04-04T20:17:22Z</dcterms:created>
  <dcterms:modified xsi:type="dcterms:W3CDTF">2026-07-17T14:10:42Z</dcterms:modified>
</cp:coreProperties>
</file>