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xml" ContentType="application/vnd.openxmlformats-officedocument.presentationml.notesSlide+xml"/>
  <Override PartName="/ppt/tags/tag77.xml" ContentType="application/vnd.openxmlformats-officedocument.presentationml.tags+xml"/>
  <Override PartName="/ppt/notesSlides/notesSlide2.xml" ContentType="application/vnd.openxmlformats-officedocument.presentationml.notesSlide+xml"/>
  <Override PartName="/ppt/tags/tag78.xml" ContentType="application/vnd.openxmlformats-officedocument.presentationml.tags+xml"/>
  <Override PartName="/ppt/notesSlides/notesSlide3.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423" r:id="rId2"/>
    <p:sldId id="378" r:id="rId3"/>
    <p:sldId id="375" r:id="rId4"/>
    <p:sldId id="384" r:id="rId5"/>
    <p:sldId id="385" r:id="rId6"/>
    <p:sldId id="386" r:id="rId7"/>
    <p:sldId id="381" r:id="rId8"/>
    <p:sldId id="388" r:id="rId9"/>
    <p:sldId id="424" r:id="rId10"/>
    <p:sldId id="376" r:id="rId11"/>
    <p:sldId id="389" r:id="rId12"/>
    <p:sldId id="368" r:id="rId13"/>
    <p:sldId id="390" r:id="rId14"/>
    <p:sldId id="392" r:id="rId15"/>
    <p:sldId id="394" r:id="rId16"/>
    <p:sldId id="397" r:id="rId17"/>
    <p:sldId id="398" r:id="rId18"/>
    <p:sldId id="400" r:id="rId19"/>
    <p:sldId id="403" r:id="rId20"/>
    <p:sldId id="401" r:id="rId21"/>
    <p:sldId id="404" r:id="rId22"/>
    <p:sldId id="405" r:id="rId23"/>
    <p:sldId id="370" r:id="rId24"/>
    <p:sldId id="371" r:id="rId25"/>
    <p:sldId id="373" r:id="rId26"/>
    <p:sldId id="360" r:id="rId27"/>
    <p:sldId id="304" r:id="rId28"/>
  </p:sldIdLst>
  <p:sldSz cx="9144000" cy="5143500" type="screen16x9"/>
  <p:notesSz cx="7010400" cy="9296400"/>
  <p:custDataLst>
    <p:tags r:id="rId31"/>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32F"/>
    <a:srgbClr val="A6192E"/>
    <a:srgbClr val="E4002B"/>
    <a:srgbClr val="FF232F"/>
    <a:srgbClr val="FFFF99"/>
    <a:srgbClr val="814F3F"/>
    <a:srgbClr val="C7C9C7"/>
    <a:srgbClr val="898D8D"/>
    <a:srgbClr val="54585A"/>
    <a:srgbClr val="741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C7EC2-0FB4-9D26-BA3F-01A8E34C4A7B}" v="5" dt="2026-05-22T17:24:54.810"/>
    <p1510:client id="{4EECEA9A-A4A1-9417-4D47-BFBEB63575F3}" v="72" dt="2026-05-22T13:16:05.005"/>
    <p1510:client id="{A47A8195-A020-D7D8-87DC-7F96B4F2F087}" v="3" dt="2026-05-22T15:28:07.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6"/>
  </p:normalViewPr>
  <p:slideViewPr>
    <p:cSldViewPr snapToGrid="0" snapToObjects="1">
      <p:cViewPr varScale="1">
        <p:scale>
          <a:sx n="95" d="100"/>
          <a:sy n="95" d="100"/>
        </p:scale>
        <p:origin x="792" y="66"/>
      </p:cViewPr>
      <p:guideLst/>
    </p:cSldViewPr>
  </p:slideViewPr>
  <p:outlineViewPr>
    <p:cViewPr>
      <p:scale>
        <a:sx n="33" d="100"/>
        <a:sy n="33" d="100"/>
      </p:scale>
      <p:origin x="0" y="-268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128ACAD-4C96-41BC-94DA-8686DD2885FD}" type="datetimeFigureOut">
              <a:rPr lang="en-US" smtClean="0"/>
              <a:t>5/27/2026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8D37C0-86F3-4E41-82A2-7EC40D9773D9}" type="slidenum">
              <a:rPr lang="en-US" smtClean="0"/>
              <a:t>‹#›</a:t>
            </a:fld>
            <a:endParaRPr lang="en-US" dirty="0"/>
          </a:p>
        </p:txBody>
      </p:sp>
    </p:spTree>
    <p:extLst>
      <p:ext uri="{BB962C8B-B14F-4D97-AF65-F5344CB8AC3E}">
        <p14:creationId xmlns:p14="http://schemas.microsoft.com/office/powerpoint/2010/main" val="2565741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96CA4F-2197-CC40-B4FC-798A937A9DC6}" type="datetimeFigureOut">
              <a:rPr lang="en-US" smtClean="0"/>
              <a:t>5/27/2026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322656-8894-1544-92AA-01B3CF5E6182}" type="slidenum">
              <a:rPr lang="en-US" smtClean="0"/>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charset="-128"/>
              </a:defRPr>
            </a:lvl1pPr>
            <a:lvl2pPr marL="757066" indent="-291179" eaLnBrk="0" hangingPunct="0">
              <a:defRPr>
                <a:solidFill>
                  <a:schemeClr val="tx1"/>
                </a:solidFill>
                <a:latin typeface="Arial" pitchFamily="34" charset="0"/>
                <a:ea typeface="ＭＳ Ｐゴシック" charset="-128"/>
              </a:defRPr>
            </a:lvl2pPr>
            <a:lvl3pPr marL="1164717" indent="-232943" eaLnBrk="0" hangingPunct="0">
              <a:defRPr>
                <a:solidFill>
                  <a:schemeClr val="tx1"/>
                </a:solidFill>
                <a:latin typeface="Arial" pitchFamily="34" charset="0"/>
                <a:ea typeface="ＭＳ Ｐゴシック" charset="-128"/>
              </a:defRPr>
            </a:lvl3pPr>
            <a:lvl4pPr marL="1630604" indent="-232943" eaLnBrk="0" hangingPunct="0">
              <a:defRPr>
                <a:solidFill>
                  <a:schemeClr val="tx1"/>
                </a:solidFill>
                <a:latin typeface="Arial" pitchFamily="34" charset="0"/>
                <a:ea typeface="ＭＳ Ｐゴシック" charset="-128"/>
              </a:defRPr>
            </a:lvl4pPr>
            <a:lvl5pPr marL="2096491" indent="-232943" eaLnBrk="0" hangingPunct="0">
              <a:defRPr>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7D2CD627-07E3-4F59-BECD-F399EF31B076}" type="slidenum">
              <a:rPr lang="en-US" smtClean="0"/>
              <a:pPr eaLnBrk="1" hangingPunct="1"/>
              <a:t>24</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800">
                <a:ea typeface="ＭＳ Ｐゴシック" charset="-128"/>
              </a:rPr>
              <a:t>These hints come from </a:t>
            </a:r>
            <a:r>
              <a:rPr lang="ja-JP" altLang="en-US" sz="800">
                <a:ea typeface="ＭＳ Ｐゴシック" charset="-128"/>
              </a:rPr>
              <a:t>“</a:t>
            </a:r>
            <a:r>
              <a:rPr lang="en-US" altLang="ja-JP" sz="800">
                <a:ea typeface="ＭＳ Ｐゴシック" charset="-128"/>
              </a:rPr>
              <a:t>managing diversity in health care</a:t>
            </a:r>
            <a:r>
              <a:rPr lang="ja-JP" altLang="en-US" sz="800">
                <a:ea typeface="ＭＳ Ｐゴシック" charset="-128"/>
              </a:rPr>
              <a:t>”</a:t>
            </a:r>
            <a:r>
              <a:rPr lang="en-US" altLang="ja-JP" sz="800">
                <a:ea typeface="ＭＳ Ｐゴシック" charset="-128"/>
              </a:rPr>
              <a:t> Lee Gardenswartz and Anita Rowe - What might they add?</a:t>
            </a:r>
          </a:p>
          <a:p>
            <a:r>
              <a:rPr lang="en-US" sz="800">
                <a:ea typeface="ＭＳ Ｐゴシック" charset="-128"/>
              </a:rPr>
              <a:t>Not a checklist – remember everyone</a:t>
            </a:r>
            <a:r>
              <a:rPr lang="ja-JP" altLang="en-US" sz="800">
                <a:ea typeface="ＭＳ Ｐゴシック" charset="-128"/>
              </a:rPr>
              <a:t>’</a:t>
            </a:r>
            <a:r>
              <a:rPr lang="en-US" altLang="ja-JP" sz="800">
                <a:ea typeface="ＭＳ Ｐゴシック" charset="-128"/>
              </a:rPr>
              <a:t>s experience is different – but this can serve as a guide. </a:t>
            </a:r>
          </a:p>
          <a:p>
            <a:r>
              <a:rPr lang="en-US" sz="800">
                <a:ea typeface="ＭＳ Ｐゴシック" charset="-128"/>
              </a:rPr>
              <a:t>How can you avoid making judgments? When these things are different than your culture/style/preferences/how do you react? Some examples include: </a:t>
            </a:r>
          </a:p>
          <a:p>
            <a:pPr lvl="1"/>
            <a:r>
              <a:rPr lang="en-US" sz="800">
                <a:ea typeface="ＭＳ Ｐゴシック" charset="-128"/>
              </a:rPr>
              <a:t>Directness –If you ask </a:t>
            </a:r>
            <a:r>
              <a:rPr lang="ja-JP" altLang="en-US" sz="800">
                <a:ea typeface="ＭＳ Ｐゴシック" charset="-128"/>
              </a:rPr>
              <a:t>‘</a:t>
            </a:r>
            <a:r>
              <a:rPr lang="en-US" altLang="ja-JP" sz="800">
                <a:ea typeface="ＭＳ Ｐゴシック" charset="-128"/>
              </a:rPr>
              <a:t>do you understand</a:t>
            </a:r>
            <a:r>
              <a:rPr lang="ja-JP" altLang="en-US" sz="800">
                <a:ea typeface="ＭＳ Ｐゴシック" charset="-128"/>
              </a:rPr>
              <a:t>’</a:t>
            </a:r>
            <a:r>
              <a:rPr lang="en-US" altLang="ja-JP" sz="800">
                <a:ea typeface="ＭＳ Ｐゴシック" charset="-128"/>
              </a:rPr>
              <a:t> and the person nods or says yes, that may not be the case. They may not really understand. Instead of yes/no may need to rephrase question</a:t>
            </a:r>
          </a:p>
          <a:p>
            <a:pPr lvl="1"/>
            <a:r>
              <a:rPr lang="en-US" sz="800">
                <a:ea typeface="ＭＳ Ｐゴシック" charset="-128"/>
              </a:rPr>
              <a:t>Gestures and facial expression – demonstration of emotion – anger, joy, upset, kind of acceptable gestures varies by culture</a:t>
            </a:r>
          </a:p>
          <a:p>
            <a:pPr lvl="1"/>
            <a:r>
              <a:rPr lang="en-US" sz="800">
                <a:ea typeface="ＭＳ Ｐゴシック" charset="-128"/>
              </a:rPr>
              <a:t>Distance – how much space are you comfortable with – creating comfortable space</a:t>
            </a:r>
          </a:p>
          <a:p>
            <a:pPr lvl="1"/>
            <a:r>
              <a:rPr lang="en-US" sz="800">
                <a:ea typeface="ＭＳ Ｐゴシック" charset="-128"/>
              </a:rPr>
              <a:t>Touch – rules about who can be touched and where. Touching can be seen as a sign of disrespect</a:t>
            </a:r>
          </a:p>
          <a:p>
            <a:pPr lvl="1"/>
            <a:r>
              <a:rPr lang="en-US" sz="800">
                <a:ea typeface="ＭＳ Ｐゴシック" charset="-128"/>
              </a:rPr>
              <a:t>Topics appropriate for discussion – what information is discussed in private or with the family, vs. what is discussed with others.</a:t>
            </a:r>
          </a:p>
          <a:p>
            <a:pPr lvl="1"/>
            <a:r>
              <a:rPr lang="en-US" sz="800">
                <a:ea typeface="ＭＳ Ｐゴシック" charset="-128"/>
              </a:rPr>
              <a:t>Pace – are those with a  more relaxed pace viewed as lazy, unreliable, unintelligent</a:t>
            </a:r>
          </a:p>
          <a:p>
            <a:pPr lvl="1"/>
            <a:r>
              <a:rPr lang="en-US" sz="800">
                <a:ea typeface="ＭＳ Ｐゴシック" charset="-128"/>
              </a:rPr>
              <a:t>Language – How open are you to working with people who speak with accents? How do you feel when people speak with family members or coworkers in their native language while you are working with them? If you are irritated in these situations, consider what it feels like for them. Do you know a second language? How easy is it for you to use, and how confident are you about your effectiveness when using it? </a:t>
            </a:r>
          </a:p>
          <a:p>
            <a:endParaRPr lang="en-US" sz="800">
              <a:ea typeface="ＭＳ Ｐゴシック" charset="-128"/>
            </a:endParaRPr>
          </a:p>
          <a:p>
            <a:r>
              <a:rPr lang="en-US" sz="800">
                <a:ea typeface="ＭＳ Ｐゴシック" charset="-128"/>
              </a:rPr>
              <a:t>Page 113 – photocopy for notes</a:t>
            </a:r>
          </a:p>
          <a:p>
            <a:endParaRPr lang="en-US" sz="800">
              <a:ea typeface="ＭＳ Ｐゴシック" charset="-128"/>
            </a:endParaRPr>
          </a:p>
        </p:txBody>
      </p:sp>
    </p:spTree>
    <p:extLst>
      <p:ext uri="{BB962C8B-B14F-4D97-AF65-F5344CB8AC3E}">
        <p14:creationId xmlns:p14="http://schemas.microsoft.com/office/powerpoint/2010/main" val="305466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charset="-128"/>
              </a:defRPr>
            </a:lvl1pPr>
            <a:lvl2pPr marL="757066" indent="-291179" eaLnBrk="0" hangingPunct="0">
              <a:defRPr>
                <a:solidFill>
                  <a:schemeClr val="tx1"/>
                </a:solidFill>
                <a:latin typeface="Arial" pitchFamily="34" charset="0"/>
                <a:ea typeface="ＭＳ Ｐゴシック" charset="-128"/>
              </a:defRPr>
            </a:lvl2pPr>
            <a:lvl3pPr marL="1164717" indent="-232943" eaLnBrk="0" hangingPunct="0">
              <a:defRPr>
                <a:solidFill>
                  <a:schemeClr val="tx1"/>
                </a:solidFill>
                <a:latin typeface="Arial" pitchFamily="34" charset="0"/>
                <a:ea typeface="ＭＳ Ｐゴシック" charset="-128"/>
              </a:defRPr>
            </a:lvl3pPr>
            <a:lvl4pPr marL="1630604" indent="-232943" eaLnBrk="0" hangingPunct="0">
              <a:defRPr>
                <a:solidFill>
                  <a:schemeClr val="tx1"/>
                </a:solidFill>
                <a:latin typeface="Arial" pitchFamily="34" charset="0"/>
                <a:ea typeface="ＭＳ Ｐゴシック" charset="-128"/>
              </a:defRPr>
            </a:lvl4pPr>
            <a:lvl5pPr marL="2096491" indent="-232943" eaLnBrk="0" hangingPunct="0">
              <a:defRPr>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A0AE2AC4-F361-44B7-9A87-8F87ECA439BE}" type="slidenum">
              <a:rPr lang="en-US" smtClean="0"/>
              <a:pPr eaLnBrk="1" hangingPunct="1"/>
              <a:t>25</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34720" y="4415790"/>
            <a:ext cx="5140960" cy="4338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z="1000">
              <a:ea typeface="ＭＳ Ｐゴシック" charset="-128"/>
            </a:endParaRPr>
          </a:p>
        </p:txBody>
      </p:sp>
    </p:spTree>
    <p:extLst>
      <p:ext uri="{BB962C8B-B14F-4D97-AF65-F5344CB8AC3E}">
        <p14:creationId xmlns:p14="http://schemas.microsoft.com/office/powerpoint/2010/main" val="245880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P105 Equal Opportunity</a:t>
            </a:r>
          </a:p>
          <a:p>
            <a:r>
              <a:rPr lang="en-US" dirty="0"/>
              <a:t>P106 Sexual Harassment</a:t>
            </a:r>
          </a:p>
          <a:p>
            <a:r>
              <a:rPr lang="en-US" dirty="0"/>
              <a:t>P208 Relationships</a:t>
            </a:r>
            <a:r>
              <a:rPr lang="en-US" baseline="0" dirty="0"/>
              <a:t> between university staff and students</a:t>
            </a:r>
            <a:endParaRPr 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57066" indent="-291179" eaLnBrk="0" hangingPunct="0">
              <a:defRPr>
                <a:solidFill>
                  <a:schemeClr val="tx1"/>
                </a:solidFill>
                <a:latin typeface="Arial" pitchFamily="34" charset="0"/>
                <a:ea typeface="ＭＳ Ｐゴシック" pitchFamily="34" charset="-128"/>
              </a:defRPr>
            </a:lvl2pPr>
            <a:lvl3pPr marL="1164717" indent="-232943" eaLnBrk="0" hangingPunct="0">
              <a:defRPr>
                <a:solidFill>
                  <a:schemeClr val="tx1"/>
                </a:solidFill>
                <a:latin typeface="Arial" pitchFamily="34" charset="0"/>
                <a:ea typeface="ＭＳ Ｐゴシック" pitchFamily="34" charset="-128"/>
              </a:defRPr>
            </a:lvl3pPr>
            <a:lvl4pPr marL="1630604" indent="-232943" eaLnBrk="0" hangingPunct="0">
              <a:defRPr>
                <a:solidFill>
                  <a:schemeClr val="tx1"/>
                </a:solidFill>
                <a:latin typeface="Arial" pitchFamily="34" charset="0"/>
                <a:ea typeface="ＭＳ Ｐゴシック" pitchFamily="34" charset="-128"/>
              </a:defRPr>
            </a:lvl4pPr>
            <a:lvl5pPr marL="2096491" indent="-232943" eaLnBrk="0" hangingPunct="0">
              <a:defRPr>
                <a:solidFill>
                  <a:schemeClr val="tx1"/>
                </a:solidFill>
                <a:latin typeface="Arial" pitchFamily="34" charset="0"/>
                <a:ea typeface="ＭＳ Ｐゴシック" pitchFamily="34" charset="-128"/>
              </a:defRPr>
            </a:lvl5pPr>
            <a:lvl6pPr marL="2562377" indent="-232943" defTabSz="465887"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8264" indent="-232943" defTabSz="4658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4151" indent="-232943" defTabSz="4658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0038" indent="-232943" defTabSz="4658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F6B5A20-8016-4963-9810-1D6C0612DCAF}" type="slidenum">
              <a:rPr lang="en-US" smtClean="0"/>
              <a:pPr eaLnBrk="1" hangingPunct="1"/>
              <a:t>26</a:t>
            </a:fld>
            <a:endParaRPr lang="en-US"/>
          </a:p>
        </p:txBody>
      </p:sp>
    </p:spTree>
    <p:extLst>
      <p:ext uri="{BB962C8B-B14F-4D97-AF65-F5344CB8AC3E}">
        <p14:creationId xmlns:p14="http://schemas.microsoft.com/office/powerpoint/2010/main" val="842832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BU Logo">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cxnSp>
        <p:nvCxnSpPr>
          <p:cNvPr id="10" name="Straight Connector 9"/>
          <p:cNvCxnSpPr/>
          <p:nvPr/>
        </p:nvCxnSpPr>
        <p:spPr>
          <a:xfrm flipV="1">
            <a:off x="1649601" y="3868967"/>
            <a:ext cx="7595138" cy="7433"/>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601" y="1893337"/>
            <a:ext cx="4580462" cy="1711610"/>
          </a:xfrm>
          <a:prstGeom prst="rect">
            <a:avLst/>
          </a:prstGeom>
        </p:spPr>
      </p:pic>
      <p:sp>
        <p:nvSpPr>
          <p:cNvPr id="8" name="Text Placeholder 2"/>
          <p:cNvSpPr>
            <a:spLocks noGrp="1"/>
          </p:cNvSpPr>
          <p:nvPr>
            <p:ph type="body" idx="10" hasCustomPrompt="1"/>
            <p:custDataLst>
              <p:tags r:id="rId1"/>
            </p:custDataLst>
          </p:nvPr>
        </p:nvSpPr>
        <p:spPr>
          <a:xfrm>
            <a:off x="1557989" y="4022538"/>
            <a:ext cx="6418317" cy="432374"/>
          </a:xfrm>
          <a:prstGeom prst="rect">
            <a:avLst/>
          </a:prstGeom>
        </p:spPr>
        <p:txBody>
          <a:bodyPr>
            <a:noAutofit/>
          </a:bodyPr>
          <a:lstStyle>
            <a:lvl1pPr marL="0" indent="0">
              <a:lnSpc>
                <a:spcPct val="100000"/>
              </a:lnSpc>
              <a:buNone/>
              <a:defRPr sz="1400" b="1" i="0">
                <a:solidFill>
                  <a:schemeClr val="bg1"/>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SUBTITLE OR NAME OF PRESENTATION</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4676" y="388112"/>
            <a:ext cx="2609850" cy="476250"/>
          </a:xfrm>
          <a:prstGeom prst="rect">
            <a:avLst/>
          </a:prstGeom>
        </p:spPr>
      </p:pic>
    </p:spTree>
    <p:extLst>
      <p:ext uri="{BB962C8B-B14F-4D97-AF65-F5344CB8AC3E}">
        <p14:creationId xmlns:p14="http://schemas.microsoft.com/office/powerpoint/2010/main" val="92914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BU Text-3 Photos">
    <p:spTree>
      <p:nvGrpSpPr>
        <p:cNvPr id="1" name=""/>
        <p:cNvGrpSpPr/>
        <p:nvPr/>
      </p:nvGrpSpPr>
      <p:grpSpPr>
        <a:xfrm>
          <a:off x="0" y="0"/>
          <a:ext cx="0" cy="0"/>
          <a:chOff x="0" y="0"/>
          <a:chExt cx="0" cy="0"/>
        </a:xfrm>
      </p:grpSpPr>
      <p:sp>
        <p:nvSpPr>
          <p:cNvPr id="19" name="Text Placeholder 2"/>
          <p:cNvSpPr>
            <a:spLocks noGrp="1"/>
          </p:cNvSpPr>
          <p:nvPr>
            <p:ph type="body" idx="10" hasCustomPrompt="1"/>
            <p:custDataLst>
              <p:tags r:id="rId1"/>
            </p:custDataLst>
          </p:nvPr>
        </p:nvSpPr>
        <p:spPr>
          <a:xfrm>
            <a:off x="527843" y="1704236"/>
            <a:ext cx="3134815" cy="2655148"/>
          </a:xfrm>
          <a:prstGeom prst="rect">
            <a:avLst/>
          </a:prstGeom>
        </p:spPr>
        <p:txBody>
          <a:bodyPr>
            <a:noAutofit/>
          </a:bodyPr>
          <a:lstStyle>
            <a:lvl1pPr marL="0" indent="0">
              <a:lnSpc>
                <a:spcPct val="100000"/>
              </a:lnSpc>
              <a:buFont typeface="Arial" charset="0"/>
              <a:buNone/>
              <a:defRPr sz="12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pPr lvl="0"/>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p>
          <a:p>
            <a:pPr marL="171450" marR="0" lvl="0" indent="-171450" algn="l" defTabSz="685800" rtl="0" eaLnBrk="1" fontAlgn="auto" latinLnBrk="0" hangingPunct="1">
              <a:lnSpc>
                <a:spcPct val="100000"/>
              </a:lnSpc>
              <a:spcBef>
                <a:spcPts val="750"/>
              </a:spcBef>
              <a:spcAft>
                <a:spcPts val="0"/>
              </a:spcAft>
              <a:buClrTx/>
              <a:buSzTx/>
              <a:buFont typeface="Arial" charset="0"/>
              <a:buNone/>
              <a:tabLst/>
              <a:defRPr/>
            </a:pPr>
            <a:endParaRPr lang="en-US" dirty="0"/>
          </a:p>
        </p:txBody>
      </p:sp>
      <p:sp>
        <p:nvSpPr>
          <p:cNvPr id="20" name="Picture Placeholder 2"/>
          <p:cNvSpPr>
            <a:spLocks noGrp="1" noChangeAspect="1"/>
          </p:cNvSpPr>
          <p:nvPr>
            <p:ph type="pic" idx="13"/>
            <p:custDataLst>
              <p:tags r:id="rId2"/>
            </p:custDataLst>
          </p:nvPr>
        </p:nvSpPr>
        <p:spPr>
          <a:xfrm>
            <a:off x="3723085" y="834083"/>
            <a:ext cx="2323852" cy="3318652"/>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31" name="Picture Placeholder 2"/>
          <p:cNvSpPr>
            <a:spLocks noGrp="1" noChangeAspect="1"/>
          </p:cNvSpPr>
          <p:nvPr>
            <p:ph type="pic" idx="14"/>
            <p:custDataLst>
              <p:tags r:id="rId3"/>
            </p:custDataLst>
          </p:nvPr>
        </p:nvSpPr>
        <p:spPr>
          <a:xfrm>
            <a:off x="6189636" y="834083"/>
            <a:ext cx="2334558" cy="1580941"/>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32" name="Picture Placeholder 2"/>
          <p:cNvSpPr>
            <a:spLocks noGrp="1" noChangeAspect="1"/>
          </p:cNvSpPr>
          <p:nvPr>
            <p:ph type="pic" idx="15"/>
            <p:custDataLst>
              <p:tags r:id="rId4"/>
            </p:custDataLst>
          </p:nvPr>
        </p:nvSpPr>
        <p:spPr>
          <a:xfrm>
            <a:off x="6189636" y="2578715"/>
            <a:ext cx="2328716" cy="157402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33" name="Text Placeholder 2"/>
          <p:cNvSpPr>
            <a:spLocks noGrp="1"/>
          </p:cNvSpPr>
          <p:nvPr>
            <p:ph type="body" idx="16" hasCustomPrompt="1"/>
            <p:custDataLst>
              <p:tags r:id="rId5"/>
            </p:custDataLst>
          </p:nvPr>
        </p:nvSpPr>
        <p:spPr>
          <a:xfrm>
            <a:off x="3725949" y="4194951"/>
            <a:ext cx="4791391" cy="254843"/>
          </a:xfrm>
          <a:prstGeom prst="rect">
            <a:avLst/>
          </a:prstGeom>
        </p:spPr>
        <p:txBody>
          <a:bodyPr lIns="0" tIns="0" rIns="0">
            <a:noAutofit/>
          </a:bodyPr>
          <a:lstStyle>
            <a:lvl1pPr marL="0" indent="0">
              <a:lnSpc>
                <a:spcPct val="100000"/>
              </a:lnSpc>
              <a:buNone/>
              <a:defRPr sz="8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a:p>
            <a:endParaRPr lang="en-US" dirty="0"/>
          </a:p>
        </p:txBody>
      </p:sp>
      <p:sp>
        <p:nvSpPr>
          <p:cNvPr id="34" name="Title 1"/>
          <p:cNvSpPr>
            <a:spLocks noGrp="1"/>
          </p:cNvSpPr>
          <p:nvPr>
            <p:ph type="title" hasCustomPrompt="1"/>
            <p:custDataLst>
              <p:tags r:id="rId6"/>
            </p:custDataLst>
          </p:nvPr>
        </p:nvSpPr>
        <p:spPr>
          <a:xfrm>
            <a:off x="527844" y="767844"/>
            <a:ext cx="3134815" cy="745896"/>
          </a:xfrm>
          <a:prstGeom prst="rect">
            <a:avLst/>
          </a:prstGeom>
        </p:spPr>
        <p:txBody>
          <a:bodyPr tIns="0" rIns="0" bIns="0" anchor="t" anchorCtr="0">
            <a:noAutofit/>
          </a:bodyPr>
          <a:lstStyle>
            <a:lvl1pPr>
              <a:defRPr sz="3000" b="1" i="0" baseline="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Tree>
    <p:extLst>
      <p:ext uri="{BB962C8B-B14F-4D97-AF65-F5344CB8AC3E}">
        <p14:creationId xmlns:p14="http://schemas.microsoft.com/office/powerpoint/2010/main" val="179406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BU 3 Photos">
    <p:spTree>
      <p:nvGrpSpPr>
        <p:cNvPr id="1" name=""/>
        <p:cNvGrpSpPr/>
        <p:nvPr/>
      </p:nvGrpSpPr>
      <p:grpSpPr>
        <a:xfrm>
          <a:off x="0" y="0"/>
          <a:ext cx="0" cy="0"/>
          <a:chOff x="0" y="0"/>
          <a:chExt cx="0" cy="0"/>
        </a:xfrm>
      </p:grpSpPr>
      <p:sp>
        <p:nvSpPr>
          <p:cNvPr id="17" name="Title 1"/>
          <p:cNvSpPr>
            <a:spLocks noGrp="1"/>
          </p:cNvSpPr>
          <p:nvPr>
            <p:ph type="title" hasCustomPrompt="1"/>
            <p:custDataLst>
              <p:tags r:id="rId1"/>
            </p:custDataLst>
          </p:nvPr>
        </p:nvSpPr>
        <p:spPr>
          <a:xfrm>
            <a:off x="1546525" y="712677"/>
            <a:ext cx="6418318" cy="629548"/>
          </a:xfrm>
          <a:prstGeom prst="rect">
            <a:avLst/>
          </a:prstGeom>
        </p:spPr>
        <p:txBody>
          <a:bodyPr anchor="t" anchorCtr="0">
            <a:normAutofit/>
          </a:bodyPr>
          <a:lstStyle>
            <a:lvl1pPr>
              <a:defRPr sz="3000" b="1" i="0">
                <a:latin typeface="Verdana" charset="0"/>
                <a:ea typeface="Verdana" charset="0"/>
                <a:cs typeface="Verdana" charset="0"/>
              </a:defRPr>
            </a:lvl1pPr>
          </a:lstStyle>
          <a:p>
            <a:r>
              <a:rPr lang="en-US" dirty="0" err="1"/>
              <a:t>Lorem</a:t>
            </a:r>
            <a:r>
              <a:rPr lang="en-US" dirty="0"/>
              <a:t> </a:t>
            </a:r>
            <a:r>
              <a:rPr lang="en-US" dirty="0" err="1"/>
              <a:t>Ipsum</a:t>
            </a:r>
            <a:endParaRPr lang="en-US" dirty="0"/>
          </a:p>
        </p:txBody>
      </p:sp>
      <p:sp>
        <p:nvSpPr>
          <p:cNvPr id="12" name="Picture Placeholder 2"/>
          <p:cNvSpPr>
            <a:spLocks noGrp="1" noChangeAspect="1"/>
          </p:cNvSpPr>
          <p:nvPr>
            <p:ph type="pic" idx="13"/>
            <p:custDataLst>
              <p:tags r:id="rId2"/>
            </p:custDataLst>
          </p:nvPr>
        </p:nvSpPr>
        <p:spPr>
          <a:xfrm>
            <a:off x="1639147" y="1415679"/>
            <a:ext cx="1827600" cy="261659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13" name="Picture Placeholder 2"/>
          <p:cNvSpPr>
            <a:spLocks noGrp="1" noChangeAspect="1"/>
          </p:cNvSpPr>
          <p:nvPr>
            <p:ph type="pic" idx="15"/>
            <p:custDataLst>
              <p:tags r:id="rId3"/>
            </p:custDataLst>
          </p:nvPr>
        </p:nvSpPr>
        <p:spPr>
          <a:xfrm>
            <a:off x="5725471" y="1416158"/>
            <a:ext cx="1827600" cy="261659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14" name="Picture Placeholder 2"/>
          <p:cNvSpPr>
            <a:spLocks noGrp="1" noChangeAspect="1"/>
          </p:cNvSpPr>
          <p:nvPr>
            <p:ph type="pic" idx="14"/>
            <p:custDataLst>
              <p:tags r:id="rId4"/>
            </p:custDataLst>
          </p:nvPr>
        </p:nvSpPr>
        <p:spPr>
          <a:xfrm>
            <a:off x="3672930" y="1415679"/>
            <a:ext cx="1827600" cy="261659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15" name="Text Placeholder 2"/>
          <p:cNvSpPr>
            <a:spLocks noGrp="1"/>
          </p:cNvSpPr>
          <p:nvPr>
            <p:ph type="body" idx="16" hasCustomPrompt="1"/>
            <p:custDataLst>
              <p:tags r:id="rId5"/>
            </p:custDataLst>
          </p:nvPr>
        </p:nvSpPr>
        <p:spPr>
          <a:xfrm>
            <a:off x="1639147" y="4094029"/>
            <a:ext cx="1827600" cy="355766"/>
          </a:xfrm>
          <a:prstGeom prst="rect">
            <a:avLst/>
          </a:prstGeom>
        </p:spPr>
        <p:txBody>
          <a:bodyPr lIns="0" tIns="0" rIns="0">
            <a:noAutofit/>
          </a:bodyPr>
          <a:lstStyle>
            <a:lvl1pPr marL="0" indent="0">
              <a:lnSpc>
                <a:spcPct val="100000"/>
              </a:lnSpc>
              <a:buNone/>
              <a:defRPr sz="8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a:t>
            </a:r>
          </a:p>
          <a:p>
            <a:endParaRPr lang="en-US" dirty="0"/>
          </a:p>
        </p:txBody>
      </p:sp>
      <p:sp>
        <p:nvSpPr>
          <p:cNvPr id="28" name="Text Placeholder 2"/>
          <p:cNvSpPr>
            <a:spLocks noGrp="1"/>
          </p:cNvSpPr>
          <p:nvPr>
            <p:ph type="body" idx="20" hasCustomPrompt="1"/>
            <p:custDataLst>
              <p:tags r:id="rId6"/>
            </p:custDataLst>
          </p:nvPr>
        </p:nvSpPr>
        <p:spPr>
          <a:xfrm>
            <a:off x="3672930" y="4097144"/>
            <a:ext cx="1827600" cy="355766"/>
          </a:xfrm>
          <a:prstGeom prst="rect">
            <a:avLst/>
          </a:prstGeom>
        </p:spPr>
        <p:txBody>
          <a:bodyPr lIns="0" tIns="0" rIns="0">
            <a:noAutofit/>
          </a:bodyPr>
          <a:lstStyle>
            <a:lvl1pPr marL="0" indent="0">
              <a:lnSpc>
                <a:spcPct val="100000"/>
              </a:lnSpc>
              <a:buNone/>
              <a:defRPr sz="8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a:t>
            </a:r>
          </a:p>
          <a:p>
            <a:endParaRPr lang="en-US" dirty="0"/>
          </a:p>
        </p:txBody>
      </p:sp>
      <p:sp>
        <p:nvSpPr>
          <p:cNvPr id="29" name="Text Placeholder 2"/>
          <p:cNvSpPr>
            <a:spLocks noGrp="1"/>
          </p:cNvSpPr>
          <p:nvPr>
            <p:ph type="body" idx="21" hasCustomPrompt="1"/>
            <p:custDataLst>
              <p:tags r:id="rId7"/>
            </p:custDataLst>
          </p:nvPr>
        </p:nvSpPr>
        <p:spPr>
          <a:xfrm>
            <a:off x="5725471" y="4097144"/>
            <a:ext cx="1827600" cy="355766"/>
          </a:xfrm>
          <a:prstGeom prst="rect">
            <a:avLst/>
          </a:prstGeom>
        </p:spPr>
        <p:txBody>
          <a:bodyPr lIns="0" tIns="0" rIns="0">
            <a:noAutofit/>
          </a:bodyPr>
          <a:lstStyle>
            <a:lvl1pPr marL="0" indent="0">
              <a:lnSpc>
                <a:spcPct val="100000"/>
              </a:lnSpc>
              <a:buNone/>
              <a:defRPr sz="8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a:t>
            </a:r>
          </a:p>
          <a:p>
            <a:endParaRPr lang="en-US" dirty="0"/>
          </a:p>
        </p:txBody>
      </p:sp>
    </p:spTree>
    <p:extLst>
      <p:ext uri="{BB962C8B-B14F-4D97-AF65-F5344CB8AC3E}">
        <p14:creationId xmlns:p14="http://schemas.microsoft.com/office/powerpoint/2010/main" val="2017843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BU Text 1 Chart">
    <p:spTree>
      <p:nvGrpSpPr>
        <p:cNvPr id="1" name=""/>
        <p:cNvGrpSpPr/>
        <p:nvPr/>
      </p:nvGrpSpPr>
      <p:grpSpPr>
        <a:xfrm>
          <a:off x="0" y="0"/>
          <a:ext cx="0" cy="0"/>
          <a:chOff x="0" y="0"/>
          <a:chExt cx="0" cy="0"/>
        </a:xfrm>
      </p:grpSpPr>
      <p:sp>
        <p:nvSpPr>
          <p:cNvPr id="14" name="Title 1"/>
          <p:cNvSpPr>
            <a:spLocks noGrp="1"/>
          </p:cNvSpPr>
          <p:nvPr>
            <p:ph type="title" hasCustomPrompt="1"/>
            <p:custDataLst>
              <p:tags r:id="rId1"/>
            </p:custDataLst>
          </p:nvPr>
        </p:nvSpPr>
        <p:spPr>
          <a:xfrm>
            <a:off x="521802" y="767844"/>
            <a:ext cx="3134815" cy="745896"/>
          </a:xfrm>
          <a:prstGeom prst="rect">
            <a:avLst/>
          </a:prstGeom>
        </p:spPr>
        <p:txBody>
          <a:bodyPr tIns="0" rIns="0" bIns="0" anchor="t" anchorCtr="0">
            <a:noAutofit/>
          </a:bodyPr>
          <a:lstStyle>
            <a:lvl1pPr>
              <a:defRPr sz="3000" b="1" i="0" baseline="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3" name="Chart Placeholder 2"/>
          <p:cNvSpPr>
            <a:spLocks noGrp="1"/>
          </p:cNvSpPr>
          <p:nvPr>
            <p:ph type="chart" sz="quarter" idx="17" hasCustomPrompt="1"/>
            <p:custDataLst>
              <p:tags r:id="rId2"/>
            </p:custDataLst>
          </p:nvPr>
        </p:nvSpPr>
        <p:spPr>
          <a:xfrm>
            <a:off x="3713357" y="856255"/>
            <a:ext cx="4803775" cy="3258545"/>
          </a:xfrm>
          <a:prstGeom prst="rect">
            <a:avLst/>
          </a:prstGeom>
          <a:solidFill>
            <a:schemeClr val="bg1">
              <a:lumMod val="95000"/>
            </a:schemeClr>
          </a:solidFill>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solidFill>
                  <a:srgbClr val="828383"/>
                </a:solidFill>
                <a:latin typeface="Georgia" charset="0"/>
                <a:ea typeface="Georgia" charset="0"/>
                <a:cs typeface="Georgia" charset="0"/>
              </a:defRPr>
            </a:lvl1pPr>
          </a:lstStyle>
          <a:p>
            <a:r>
              <a:rPr lang="en-US" dirty="0"/>
              <a:t>Drag picture to placeholder or click icon to add graph</a:t>
            </a:r>
          </a:p>
          <a:p>
            <a:endParaRPr lang="en-US" dirty="0"/>
          </a:p>
        </p:txBody>
      </p:sp>
      <p:sp>
        <p:nvSpPr>
          <p:cNvPr id="22" name="Text Placeholder 2"/>
          <p:cNvSpPr>
            <a:spLocks noGrp="1"/>
          </p:cNvSpPr>
          <p:nvPr>
            <p:ph type="body" idx="10" hasCustomPrompt="1"/>
            <p:custDataLst>
              <p:tags r:id="rId3"/>
            </p:custDataLst>
          </p:nvPr>
        </p:nvSpPr>
        <p:spPr>
          <a:xfrm>
            <a:off x="527843" y="1704236"/>
            <a:ext cx="3134815" cy="2655148"/>
          </a:xfrm>
          <a:prstGeom prst="rect">
            <a:avLst/>
          </a:prstGeom>
        </p:spPr>
        <p:txBody>
          <a:bodyPr>
            <a:noAutofit/>
          </a:bodyPr>
          <a:lstStyle>
            <a:lvl1pPr marL="0" indent="0">
              <a:lnSpc>
                <a:spcPct val="100000"/>
              </a:lnSpc>
              <a:buFont typeface="Arial" charset="0"/>
              <a:buNone/>
              <a:defRPr sz="12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pPr lvl="0"/>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p>
          <a:p>
            <a:pPr marL="171450" marR="0" lvl="0" indent="-171450" algn="l" defTabSz="685800" rtl="0" eaLnBrk="1" fontAlgn="auto" latinLnBrk="0" hangingPunct="1">
              <a:lnSpc>
                <a:spcPct val="100000"/>
              </a:lnSpc>
              <a:spcBef>
                <a:spcPts val="750"/>
              </a:spcBef>
              <a:spcAft>
                <a:spcPts val="0"/>
              </a:spcAft>
              <a:buClrTx/>
              <a:buSzTx/>
              <a:buFont typeface="Arial" charset="0"/>
              <a:buNone/>
              <a:tabLst/>
              <a:defRPr/>
            </a:pPr>
            <a:endParaRPr lang="en-US" dirty="0"/>
          </a:p>
        </p:txBody>
      </p:sp>
      <p:sp>
        <p:nvSpPr>
          <p:cNvPr id="23" name="Text Placeholder 2"/>
          <p:cNvSpPr>
            <a:spLocks noGrp="1"/>
          </p:cNvSpPr>
          <p:nvPr>
            <p:ph type="body" idx="16" hasCustomPrompt="1"/>
            <p:custDataLst>
              <p:tags r:id="rId4"/>
            </p:custDataLst>
          </p:nvPr>
        </p:nvSpPr>
        <p:spPr>
          <a:xfrm>
            <a:off x="3725949" y="4194951"/>
            <a:ext cx="4791391" cy="254843"/>
          </a:xfrm>
          <a:prstGeom prst="rect">
            <a:avLst/>
          </a:prstGeom>
        </p:spPr>
        <p:txBody>
          <a:bodyPr lIns="0" tIns="0" rIns="0">
            <a:noAutofit/>
          </a:bodyPr>
          <a:lstStyle>
            <a:lvl1pPr marL="0" indent="0">
              <a:lnSpc>
                <a:spcPct val="100000"/>
              </a:lnSpc>
              <a:buNone/>
              <a:defRPr sz="8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a:p>
            <a:endParaRPr lang="en-US" dirty="0"/>
          </a:p>
        </p:txBody>
      </p:sp>
    </p:spTree>
    <p:extLst>
      <p:ext uri="{BB962C8B-B14F-4D97-AF65-F5344CB8AC3E}">
        <p14:creationId xmlns:p14="http://schemas.microsoft.com/office/powerpoint/2010/main" val="2117853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BU Full Page Photo">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22" y="4677677"/>
            <a:ext cx="780725" cy="29204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222" y="197984"/>
            <a:ext cx="1482117" cy="253447"/>
          </a:xfrm>
          <a:prstGeom prst="rect">
            <a:avLst/>
          </a:prstGeom>
        </p:spPr>
      </p:pic>
      <p:sp>
        <p:nvSpPr>
          <p:cNvPr id="9" name="Slide Number Placeholder 6"/>
          <p:cNvSpPr txBox="1">
            <a:spLocks/>
          </p:cNvSpPr>
          <p:nvPr/>
        </p:nvSpPr>
        <p:spPr>
          <a:xfrm>
            <a:off x="6554163" y="4774697"/>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mtClean="0">
                <a:solidFill>
                  <a:schemeClr val="bg1"/>
                </a:solidFill>
                <a:latin typeface="Georgia" charset="0"/>
                <a:ea typeface="Georgia" charset="0"/>
                <a:cs typeface="Georgia" charset="0"/>
              </a:rPr>
              <a:pPr/>
              <a:t>‹#›</a:t>
            </a:fld>
            <a:endParaRPr lang="en-US" dirty="0">
              <a:solidFill>
                <a:schemeClr val="bg1"/>
              </a:solidFill>
              <a:latin typeface="Georgia" charset="0"/>
              <a:ea typeface="Georgia" charset="0"/>
              <a:cs typeface="Georgia" charset="0"/>
            </a:endParaRPr>
          </a:p>
        </p:txBody>
      </p:sp>
      <p:sp>
        <p:nvSpPr>
          <p:cNvPr id="13" name="Picture Placeholder 2"/>
          <p:cNvSpPr>
            <a:spLocks noGrp="1" noChangeAspect="1"/>
          </p:cNvSpPr>
          <p:nvPr>
            <p:ph type="pic" idx="13"/>
          </p:nvPr>
        </p:nvSpPr>
        <p:spPr>
          <a:xfrm>
            <a:off x="623222" y="602788"/>
            <a:ext cx="7896108" cy="3362359"/>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cxnSp>
        <p:nvCxnSpPr>
          <p:cNvPr id="15" name="Straight Connector 14"/>
          <p:cNvCxnSpPr/>
          <p:nvPr/>
        </p:nvCxnSpPr>
        <p:spPr>
          <a:xfrm>
            <a:off x="623222" y="4567041"/>
            <a:ext cx="7896109"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idx="15" hasCustomPrompt="1"/>
          </p:nvPr>
        </p:nvSpPr>
        <p:spPr>
          <a:xfrm>
            <a:off x="5564305" y="4082394"/>
            <a:ext cx="2955025" cy="256032"/>
          </a:xfrm>
          <a:prstGeom prst="rect">
            <a:avLst/>
          </a:prstGeom>
        </p:spPr>
        <p:txBody>
          <a:bodyPr lIns="0" tIns="0" rIns="0">
            <a:noAutofit/>
          </a:bodyPr>
          <a:lstStyle>
            <a:lvl1pPr marL="0" indent="0">
              <a:lnSpc>
                <a:spcPct val="100000"/>
              </a:lnSpc>
              <a:buNone/>
              <a:defRPr sz="800" b="0" i="0">
                <a:solidFill>
                  <a:schemeClr val="bg1"/>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1351034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8788" y="997744"/>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A7B61D9E-56AA-4C65-9FB6-D81CB1214B62}" type="slidenum">
              <a:rPr lang="en-US"/>
              <a:pPr>
                <a:defRPr/>
              </a:pPr>
              <a:t>‹#›</a:t>
            </a:fld>
            <a:endParaRPr lang="en-US"/>
          </a:p>
        </p:txBody>
      </p:sp>
    </p:spTree>
    <p:extLst>
      <p:ext uri="{BB962C8B-B14F-4D97-AF65-F5344CB8AC3E}">
        <p14:creationId xmlns:p14="http://schemas.microsoft.com/office/powerpoint/2010/main" val="47119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BU Title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Slide Number Placeholder 6"/>
          <p:cNvSpPr txBox="1">
            <a:spLocks/>
          </p:cNvSpPr>
          <p:nvPr/>
        </p:nvSpPr>
        <p:spPr>
          <a:xfrm>
            <a:off x="6554163" y="4774697"/>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mtClean="0">
                <a:solidFill>
                  <a:schemeClr val="bg1"/>
                </a:solidFill>
                <a:latin typeface="Georgia" charset="0"/>
                <a:ea typeface="Georgia" charset="0"/>
                <a:cs typeface="Georgia" charset="0"/>
              </a:rPr>
              <a:pPr/>
              <a:t>‹#›</a:t>
            </a:fld>
            <a:endParaRPr lang="en-US" dirty="0">
              <a:solidFill>
                <a:schemeClr val="bg1"/>
              </a:solidFill>
              <a:latin typeface="Georgia" charset="0"/>
              <a:ea typeface="Georgia" charset="0"/>
              <a:cs typeface="Georgia"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22" y="4677677"/>
            <a:ext cx="780725" cy="29204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222" y="197984"/>
            <a:ext cx="1482117" cy="253447"/>
          </a:xfrm>
          <a:prstGeom prst="rect">
            <a:avLst/>
          </a:prstGeom>
        </p:spPr>
      </p:pic>
      <p:cxnSp>
        <p:nvCxnSpPr>
          <p:cNvPr id="17" name="Straight Connector 16"/>
          <p:cNvCxnSpPr/>
          <p:nvPr/>
        </p:nvCxnSpPr>
        <p:spPr>
          <a:xfrm>
            <a:off x="623222" y="4567041"/>
            <a:ext cx="7896109"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0" hasCustomPrompt="1"/>
          </p:nvPr>
        </p:nvSpPr>
        <p:spPr>
          <a:xfrm>
            <a:off x="520792" y="1365447"/>
            <a:ext cx="7886700" cy="2835684"/>
          </a:xfrm>
          <a:prstGeom prst="rect">
            <a:avLst/>
          </a:prstGeom>
        </p:spPr>
        <p:txBody>
          <a:bodyPr>
            <a:noAutofit/>
          </a:bodyPr>
          <a:lstStyle>
            <a:lvl1pPr marL="0" indent="0">
              <a:lnSpc>
                <a:spcPct val="70000"/>
              </a:lnSpc>
              <a:spcBef>
                <a:spcPts val="0"/>
              </a:spcBef>
              <a:buNone/>
              <a:defRPr sz="5000" b="1" i="0">
                <a:solidFill>
                  <a:schemeClr val="bg1"/>
                </a:solidFill>
                <a:latin typeface="Verdana" charset="0"/>
                <a:ea typeface="Verdana" charset="0"/>
                <a:cs typeface="Verdan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CHANGING</a:t>
            </a:r>
          </a:p>
          <a:p>
            <a:r>
              <a:rPr lang="en-US" dirty="0"/>
              <a:t>THE</a:t>
            </a:r>
          </a:p>
          <a:p>
            <a:r>
              <a:rPr lang="en-US" dirty="0"/>
              <a:t>GREAT,</a:t>
            </a:r>
          </a:p>
          <a:p>
            <a:r>
              <a:rPr lang="en-US" dirty="0"/>
              <a:t>BIG</a:t>
            </a:r>
          </a:p>
          <a:p>
            <a:r>
              <a:rPr lang="en-US" dirty="0"/>
              <a:t>WORLD</a:t>
            </a:r>
          </a:p>
        </p:txBody>
      </p:sp>
    </p:spTree>
    <p:extLst>
      <p:ext uri="{BB962C8B-B14F-4D97-AF65-F5344CB8AC3E}">
        <p14:creationId xmlns:p14="http://schemas.microsoft.com/office/powerpoint/2010/main" val="18530069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BU Centere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534333" y="767947"/>
            <a:ext cx="6418317" cy="1052018"/>
          </a:xfrm>
          <a:prstGeom prst="rect">
            <a:avLst/>
          </a:prstGeom>
        </p:spPr>
        <p:txBody>
          <a:bodyPr anchor="t" anchorCtr="0">
            <a:normAutofit/>
          </a:bodyPr>
          <a:lstStyle>
            <a:lvl1pPr>
              <a:lnSpc>
                <a:spcPct val="80000"/>
              </a:lnSpc>
              <a:defRPr sz="3000" b="1" i="0" baseline="0">
                <a:latin typeface="Verdana" charset="0"/>
                <a:ea typeface="Verdana" charset="0"/>
                <a:cs typeface="Verdana" charset="0"/>
              </a:defRPr>
            </a:lvl1pPr>
          </a:lstStyle>
          <a:p>
            <a:r>
              <a:rPr lang="en-US" dirty="0"/>
              <a:t>Examining A Single</a:t>
            </a:r>
            <a:br>
              <a:rPr lang="en-US" dirty="0"/>
            </a:br>
            <a:r>
              <a:rPr lang="en-US" dirty="0"/>
              <a:t>Molecule</a:t>
            </a:r>
          </a:p>
        </p:txBody>
      </p:sp>
      <p:sp>
        <p:nvSpPr>
          <p:cNvPr id="3" name="Text Placeholder 2"/>
          <p:cNvSpPr>
            <a:spLocks noGrp="1"/>
          </p:cNvSpPr>
          <p:nvPr>
            <p:ph type="body" idx="1" hasCustomPrompt="1"/>
            <p:custDataLst>
              <p:tags r:id="rId2"/>
            </p:custDataLst>
          </p:nvPr>
        </p:nvSpPr>
        <p:spPr>
          <a:xfrm>
            <a:off x="1534333" y="1916916"/>
            <a:ext cx="6418317" cy="2308654"/>
          </a:xfrm>
          <a:prstGeom prst="rect">
            <a:avLst/>
          </a:prstGeom>
        </p:spPr>
        <p:txBody>
          <a:bodyPr>
            <a:noAutofit/>
          </a:bodyPr>
          <a:lstStyle>
            <a:lvl1pPr marL="0" indent="0">
              <a:lnSpc>
                <a:spcPct val="100000"/>
              </a:lnSpc>
              <a:buNone/>
              <a:defRPr sz="12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a:p>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a:t>
            </a:r>
            <a:r>
              <a:rPr lang="en-US" dirty="0" err="1"/>
              <a:t>convallis</a:t>
            </a:r>
            <a:r>
              <a:rPr lang="en-US" dirty="0"/>
              <a:t> </a:t>
            </a:r>
            <a:r>
              <a:rPr lang="en-US" dirty="0" err="1"/>
              <a:t>velit</a:t>
            </a:r>
            <a:r>
              <a:rPr lang="en-US" dirty="0"/>
              <a:t> vitae </a:t>
            </a:r>
            <a:r>
              <a:rPr lang="en-US" dirty="0" err="1"/>
              <a:t>cursus</a:t>
            </a:r>
            <a:r>
              <a:rPr lang="en-US" dirty="0"/>
              <a:t>.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r>
              <a:rPr lang="en-US" dirty="0" err="1"/>
              <a:t>Cras</a:t>
            </a:r>
            <a:r>
              <a:rPr lang="en-US" dirty="0"/>
              <a:t> </a:t>
            </a:r>
            <a:r>
              <a:rPr lang="en-US" dirty="0" err="1"/>
              <a:t>luctus</a:t>
            </a:r>
            <a:r>
              <a:rPr lang="en-US" dirty="0"/>
              <a:t> </a:t>
            </a:r>
            <a:r>
              <a:rPr lang="en-US" dirty="0" err="1"/>
              <a:t>nisl</a:t>
            </a:r>
            <a:r>
              <a:rPr lang="en-US" dirty="0"/>
              <a:t> sit </a:t>
            </a:r>
            <a:r>
              <a:rPr lang="en-US" dirty="0" err="1"/>
              <a:t>amet</a:t>
            </a:r>
            <a:r>
              <a:rPr lang="en-US" dirty="0"/>
              <a:t> </a:t>
            </a:r>
            <a:r>
              <a:rPr lang="en-US" dirty="0" err="1"/>
              <a:t>diam</a:t>
            </a:r>
            <a:r>
              <a:rPr lang="en-US" dirty="0"/>
              <a:t> </a:t>
            </a:r>
            <a:r>
              <a:rPr lang="en-US" dirty="0" err="1"/>
              <a:t>tempor</a:t>
            </a:r>
            <a:r>
              <a:rPr lang="en-US" dirty="0"/>
              <a:t>, in </a:t>
            </a:r>
            <a:r>
              <a:rPr lang="en-US" dirty="0" err="1"/>
              <a:t>ornare</a:t>
            </a:r>
            <a:r>
              <a:rPr lang="en-US" dirty="0"/>
              <a:t> </a:t>
            </a:r>
            <a:r>
              <a:rPr lang="en-US" dirty="0" err="1"/>
              <a:t>lorem</a:t>
            </a:r>
            <a:r>
              <a:rPr lang="en-US" dirty="0"/>
              <a:t> </a:t>
            </a:r>
            <a:r>
              <a:rPr lang="en-US" dirty="0" err="1"/>
              <a:t>finibus</a:t>
            </a:r>
            <a:r>
              <a:rPr lang="en-US" dirty="0"/>
              <a:t>. </a:t>
            </a:r>
          </a:p>
        </p:txBody>
      </p:sp>
    </p:spTree>
    <p:extLst>
      <p:ext uri="{BB962C8B-B14F-4D97-AF65-F5344CB8AC3E}">
        <p14:creationId xmlns:p14="http://schemas.microsoft.com/office/powerpoint/2010/main" val="68074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BU Centered Text-2 Column">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534333" y="767844"/>
            <a:ext cx="6418318" cy="1049794"/>
          </a:xfrm>
          <a:prstGeom prst="rect">
            <a:avLst/>
          </a:prstGeom>
        </p:spPr>
        <p:txBody>
          <a:bodyPr anchor="t" anchorCtr="0">
            <a:normAutofit/>
          </a:bodyPr>
          <a:lstStyle>
            <a:lvl1pPr>
              <a:defRPr sz="3000" b="1" i="0">
                <a:latin typeface="Verdana" charset="0"/>
                <a:ea typeface="Verdana" charset="0"/>
                <a:cs typeface="Verdana" charset="0"/>
              </a:defRPr>
            </a:lvl1pPr>
          </a:lstStyle>
          <a:p>
            <a:r>
              <a:rPr lang="en-US" dirty="0" err="1"/>
              <a:t>Lorem</a:t>
            </a:r>
            <a:r>
              <a:rPr lang="en-US" dirty="0"/>
              <a:t> </a:t>
            </a:r>
            <a:r>
              <a:rPr lang="en-US" dirty="0" err="1"/>
              <a:t>Ipsum</a:t>
            </a:r>
            <a:endParaRPr lang="en-US" dirty="0"/>
          </a:p>
        </p:txBody>
      </p:sp>
      <p:sp>
        <p:nvSpPr>
          <p:cNvPr id="11" name="Text Placeholder 2"/>
          <p:cNvSpPr>
            <a:spLocks noGrp="1"/>
          </p:cNvSpPr>
          <p:nvPr>
            <p:ph type="body" idx="10" hasCustomPrompt="1"/>
            <p:custDataLst>
              <p:tags r:id="rId2"/>
            </p:custDataLst>
          </p:nvPr>
        </p:nvSpPr>
        <p:spPr>
          <a:xfrm>
            <a:off x="1534333" y="1916916"/>
            <a:ext cx="3134815" cy="2308654"/>
          </a:xfrm>
          <a:prstGeom prst="rect">
            <a:avLst/>
          </a:prstGeom>
        </p:spPr>
        <p:txBody>
          <a:bodyPr>
            <a:noAutofit/>
          </a:bodyPr>
          <a:lstStyle>
            <a:lvl1pPr marL="0" indent="0">
              <a:lnSpc>
                <a:spcPct val="100000"/>
              </a:lnSpc>
              <a:buNone/>
              <a:defRPr sz="12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pPr lvl="0"/>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p>
          <a:p>
            <a:endParaRPr lang="en-US" dirty="0"/>
          </a:p>
        </p:txBody>
      </p:sp>
      <p:sp>
        <p:nvSpPr>
          <p:cNvPr id="12" name="Text Placeholder 2"/>
          <p:cNvSpPr>
            <a:spLocks noGrp="1"/>
          </p:cNvSpPr>
          <p:nvPr>
            <p:ph type="body" idx="11" hasCustomPrompt="1"/>
            <p:custDataLst>
              <p:tags r:id="rId3"/>
            </p:custDataLst>
          </p:nvPr>
        </p:nvSpPr>
        <p:spPr>
          <a:xfrm>
            <a:off x="4817836" y="1916916"/>
            <a:ext cx="3134815" cy="2308654"/>
          </a:xfrm>
          <a:prstGeom prst="rect">
            <a:avLst/>
          </a:prstGeom>
        </p:spPr>
        <p:txBody>
          <a:bodyPr>
            <a:noAutofit/>
          </a:bodyPr>
          <a:lstStyle>
            <a:lvl1pPr marL="0" indent="0">
              <a:lnSpc>
                <a:spcPct val="100000"/>
              </a:lnSpc>
              <a:buNone/>
              <a:defRPr sz="12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endParaRPr lang="en-US" dirty="0"/>
          </a:p>
          <a:p>
            <a:pPr lvl="0"/>
            <a:r>
              <a:rPr lang="en-US" dirty="0" err="1"/>
              <a:t>Etiam</a:t>
            </a:r>
            <a:r>
              <a:rPr lang="en-US" dirty="0"/>
              <a:t> </a:t>
            </a:r>
            <a:r>
              <a:rPr lang="en-US" dirty="0" err="1"/>
              <a:t>augue</a:t>
            </a:r>
            <a:r>
              <a:rPr lang="en-US" dirty="0"/>
              <a:t> ex, </a:t>
            </a:r>
            <a:r>
              <a:rPr lang="en-US" dirty="0" err="1"/>
              <a:t>posuere</a:t>
            </a:r>
            <a:r>
              <a:rPr lang="en-US" dirty="0"/>
              <a:t> at </a:t>
            </a:r>
            <a:r>
              <a:rPr lang="en-US" dirty="0" err="1"/>
              <a:t>justo</a:t>
            </a:r>
            <a:r>
              <a:rPr lang="en-US" dirty="0"/>
              <a:t> non, </a:t>
            </a:r>
            <a:r>
              <a:rPr lang="en-US" dirty="0" err="1"/>
              <a:t>iaculis</a:t>
            </a:r>
            <a:r>
              <a:rPr lang="en-US" dirty="0"/>
              <a:t> </a:t>
            </a:r>
            <a:r>
              <a:rPr lang="en-US" dirty="0" err="1"/>
              <a:t>molestie</a:t>
            </a:r>
            <a:r>
              <a:rPr lang="en-US" dirty="0"/>
              <a:t> </a:t>
            </a:r>
            <a:r>
              <a:rPr lang="en-US" dirty="0" err="1"/>
              <a:t>enim</a:t>
            </a:r>
            <a:r>
              <a:rPr lang="en-US" dirty="0"/>
              <a:t>. </a:t>
            </a:r>
            <a:r>
              <a:rPr lang="en-US" dirty="0" err="1"/>
              <a:t>Aenean</a:t>
            </a:r>
            <a:r>
              <a:rPr lang="en-US" dirty="0"/>
              <a:t> </a:t>
            </a:r>
            <a:r>
              <a:rPr lang="en-US" dirty="0" err="1"/>
              <a:t>tincidunt</a:t>
            </a:r>
            <a:r>
              <a:rPr lang="en-US" dirty="0"/>
              <a:t> </a:t>
            </a:r>
            <a:r>
              <a:rPr lang="en-US" dirty="0" err="1"/>
              <a:t>laoreet</a:t>
            </a:r>
            <a:r>
              <a:rPr lang="en-US" dirty="0"/>
              <a:t> </a:t>
            </a:r>
            <a:r>
              <a:rPr lang="en-US" dirty="0" err="1"/>
              <a:t>enim</a:t>
            </a:r>
            <a:r>
              <a:rPr lang="en-US" dirty="0"/>
              <a:t> </a:t>
            </a:r>
            <a:r>
              <a:rPr lang="en-US" dirty="0" err="1"/>
              <a:t>nec</a:t>
            </a:r>
            <a:r>
              <a:rPr lang="en-US" dirty="0"/>
              <a:t> cursus. </a:t>
            </a:r>
            <a:r>
              <a:rPr lang="en-US" dirty="0" err="1"/>
              <a:t>Etiam</a:t>
            </a:r>
            <a:r>
              <a:rPr lang="en-US" dirty="0"/>
              <a:t> </a:t>
            </a:r>
            <a:r>
              <a:rPr lang="en-US" dirty="0" err="1"/>
              <a:t>fringilla</a:t>
            </a:r>
            <a:r>
              <a:rPr lang="en-US" dirty="0"/>
              <a:t> </a:t>
            </a:r>
            <a:r>
              <a:rPr lang="en-US" dirty="0" err="1"/>
              <a:t>rhoncus</a:t>
            </a:r>
            <a:r>
              <a:rPr lang="en-US" dirty="0"/>
              <a:t> </a:t>
            </a:r>
            <a:r>
              <a:rPr lang="en-US" dirty="0" err="1"/>
              <a:t>nunc</a:t>
            </a:r>
            <a:r>
              <a:rPr lang="en-US" dirty="0"/>
              <a:t> et </a:t>
            </a:r>
            <a:r>
              <a:rPr lang="en-US" dirty="0" err="1"/>
              <a:t>feugiat</a:t>
            </a:r>
            <a:r>
              <a:rPr lang="en-US" dirty="0"/>
              <a:t>. </a:t>
            </a:r>
            <a:r>
              <a:rPr lang="en-US" dirty="0" err="1"/>
              <a:t>Cras</a:t>
            </a:r>
            <a:r>
              <a:rPr lang="en-US" dirty="0"/>
              <a:t> </a:t>
            </a:r>
            <a:r>
              <a:rPr lang="en-US" dirty="0" err="1"/>
              <a:t>commodo</a:t>
            </a:r>
            <a:r>
              <a:rPr lang="en-US" dirty="0"/>
              <a:t> </a:t>
            </a:r>
            <a:r>
              <a:rPr lang="en-US" dirty="0" err="1"/>
              <a:t>nunc</a:t>
            </a:r>
            <a:r>
              <a:rPr lang="en-US" dirty="0"/>
              <a:t> lorem.</a:t>
            </a:r>
          </a:p>
          <a:p>
            <a:endParaRPr lang="en-US" dirty="0"/>
          </a:p>
        </p:txBody>
      </p:sp>
    </p:spTree>
    <p:extLst>
      <p:ext uri="{BB962C8B-B14F-4D97-AF65-F5344CB8AC3E}">
        <p14:creationId xmlns:p14="http://schemas.microsoft.com/office/powerpoint/2010/main" val="171624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BU Left Bullete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513253" y="787922"/>
            <a:ext cx="2217437" cy="2508603"/>
          </a:xfrm>
          <a:prstGeom prst="rect">
            <a:avLst/>
          </a:prstGeom>
        </p:spPr>
        <p:txBody>
          <a:bodyPr anchor="t" anchorCtr="0">
            <a:normAutofit/>
          </a:bodyPr>
          <a:lstStyle>
            <a:lvl1pPr>
              <a:lnSpc>
                <a:spcPct val="70000"/>
              </a:lnSpc>
              <a:defRPr sz="3000" b="1" i="0" baseline="0">
                <a:latin typeface="Verdana" charset="0"/>
                <a:ea typeface="Verdana" charset="0"/>
                <a:cs typeface="Verdana" charset="0"/>
              </a:defRPr>
            </a:lvl1pPr>
          </a:lstStyle>
          <a:p>
            <a:r>
              <a:rPr lang="en-US" dirty="0"/>
              <a:t>More Than </a:t>
            </a:r>
            <a:br>
              <a:rPr lang="en-US" dirty="0"/>
            </a:br>
            <a:r>
              <a:rPr lang="en-US" dirty="0"/>
              <a:t>A Quick Fix</a:t>
            </a:r>
          </a:p>
        </p:txBody>
      </p:sp>
      <p:sp>
        <p:nvSpPr>
          <p:cNvPr id="15" name="Text Placeholder 2"/>
          <p:cNvSpPr>
            <a:spLocks noGrp="1"/>
          </p:cNvSpPr>
          <p:nvPr>
            <p:ph type="body" idx="10" hasCustomPrompt="1"/>
            <p:custDataLst>
              <p:tags r:id="rId2"/>
            </p:custDataLst>
          </p:nvPr>
        </p:nvSpPr>
        <p:spPr>
          <a:xfrm>
            <a:off x="2891410" y="787922"/>
            <a:ext cx="5197430" cy="3084287"/>
          </a:xfrm>
          <a:prstGeom prst="rect">
            <a:avLst/>
          </a:prstGeom>
        </p:spPr>
        <p:txBody>
          <a:bodyPr>
            <a:noAutofit/>
          </a:bodyPr>
          <a:lstStyle>
            <a:lvl1pPr marL="171450" indent="-171450">
              <a:lnSpc>
                <a:spcPct val="100000"/>
              </a:lnSpc>
              <a:buFont typeface="Arial" charset="0"/>
              <a:buChar char="•"/>
              <a:defRPr sz="12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err="1"/>
              <a:t>Sed</a:t>
            </a:r>
            <a:r>
              <a:rPr lang="en-US" dirty="0"/>
              <a:t> </a:t>
            </a:r>
            <a:r>
              <a:rPr lang="en-US" dirty="0" err="1"/>
              <a:t>feugiat</a:t>
            </a:r>
            <a:r>
              <a:rPr lang="en-US" dirty="0"/>
              <a:t> </a:t>
            </a:r>
            <a:r>
              <a:rPr lang="en-US" dirty="0" err="1"/>
              <a:t>purus</a:t>
            </a:r>
            <a:r>
              <a:rPr lang="en-US" dirty="0"/>
              <a:t> </a:t>
            </a:r>
            <a:r>
              <a:rPr lang="en-US" dirty="0" err="1"/>
              <a:t>nec</a:t>
            </a:r>
            <a:r>
              <a:rPr lang="en-US" dirty="0"/>
              <a:t> </a:t>
            </a:r>
            <a:r>
              <a:rPr lang="en-US" dirty="0" err="1"/>
              <a:t>nibh</a:t>
            </a:r>
            <a:r>
              <a:rPr lang="en-US" dirty="0"/>
              <a:t> </a:t>
            </a:r>
            <a:r>
              <a:rPr lang="en-US" dirty="0" err="1"/>
              <a:t>tristique</a:t>
            </a:r>
            <a:r>
              <a:rPr lang="en-US" dirty="0"/>
              <a:t>, </a:t>
            </a:r>
            <a:r>
              <a:rPr lang="en-US" dirty="0" err="1"/>
              <a:t>nec</a:t>
            </a:r>
            <a:r>
              <a:rPr lang="en-US" dirty="0"/>
              <a:t> </a:t>
            </a:r>
            <a:r>
              <a:rPr lang="en-US" dirty="0" err="1"/>
              <a:t>consequat</a:t>
            </a:r>
            <a:r>
              <a:rPr lang="en-US" dirty="0"/>
              <a:t> mi </a:t>
            </a:r>
            <a:r>
              <a:rPr lang="en-US" dirty="0" err="1"/>
              <a:t>posuere</a:t>
            </a:r>
            <a:r>
              <a:rPr lang="en-US" dirty="0"/>
              <a:t>.</a:t>
            </a:r>
          </a:p>
          <a:p>
            <a:r>
              <a:rPr lang="en-US" dirty="0"/>
              <a:t>Maecenas </a:t>
            </a:r>
            <a:r>
              <a:rPr lang="en-US" dirty="0" err="1"/>
              <a:t>ut</a:t>
            </a:r>
            <a:r>
              <a:rPr lang="en-US" dirty="0"/>
              <a:t> </a:t>
            </a:r>
            <a:r>
              <a:rPr lang="en-US" dirty="0" err="1"/>
              <a:t>nunc</a:t>
            </a:r>
            <a:r>
              <a:rPr lang="en-US" dirty="0"/>
              <a:t> </a:t>
            </a:r>
            <a:r>
              <a:rPr lang="en-US" dirty="0" err="1"/>
              <a:t>lacinia</a:t>
            </a:r>
            <a:r>
              <a:rPr lang="en-US" dirty="0"/>
              <a:t> </a:t>
            </a:r>
            <a:r>
              <a:rPr lang="en-US" dirty="0" err="1"/>
              <a:t>erat</a:t>
            </a:r>
            <a:r>
              <a:rPr lang="en-US" dirty="0"/>
              <a:t> </a:t>
            </a:r>
            <a:r>
              <a:rPr lang="en-US" dirty="0" err="1"/>
              <a:t>scelerisque</a:t>
            </a:r>
            <a:r>
              <a:rPr lang="en-US" dirty="0"/>
              <a:t> </a:t>
            </a:r>
            <a:r>
              <a:rPr lang="en-US" dirty="0" err="1"/>
              <a:t>pretium</a:t>
            </a:r>
            <a:r>
              <a:rPr lang="en-US" dirty="0"/>
              <a:t> </a:t>
            </a:r>
            <a:r>
              <a:rPr lang="en-US" dirty="0" err="1"/>
              <a:t>vel</a:t>
            </a:r>
            <a:r>
              <a:rPr lang="en-US" dirty="0"/>
              <a:t> id </a:t>
            </a:r>
            <a:r>
              <a:rPr lang="en-US" dirty="0" err="1"/>
              <a:t>enim</a:t>
            </a:r>
            <a:r>
              <a:rPr lang="en-US" dirty="0"/>
              <a:t>.</a:t>
            </a:r>
          </a:p>
          <a:p>
            <a:endParaRPr lang="en-US" dirty="0"/>
          </a:p>
        </p:txBody>
      </p:sp>
    </p:spTree>
    <p:extLst>
      <p:ext uri="{BB962C8B-B14F-4D97-AF65-F5344CB8AC3E}">
        <p14:creationId xmlns:p14="http://schemas.microsoft.com/office/powerpoint/2010/main" val="214283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BU Centered Bulleted Text">
    <p:spTree>
      <p:nvGrpSpPr>
        <p:cNvPr id="1" name=""/>
        <p:cNvGrpSpPr/>
        <p:nvPr/>
      </p:nvGrpSpPr>
      <p:grpSpPr>
        <a:xfrm>
          <a:off x="0" y="0"/>
          <a:ext cx="0" cy="0"/>
          <a:chOff x="0" y="0"/>
          <a:chExt cx="0" cy="0"/>
        </a:xfrm>
      </p:grpSpPr>
      <p:sp>
        <p:nvSpPr>
          <p:cNvPr id="4" name="Title 1"/>
          <p:cNvSpPr>
            <a:spLocks noGrp="1"/>
          </p:cNvSpPr>
          <p:nvPr>
            <p:ph type="title" hasCustomPrompt="1"/>
            <p:custDataLst>
              <p:tags r:id="rId1"/>
            </p:custDataLst>
          </p:nvPr>
        </p:nvSpPr>
        <p:spPr>
          <a:xfrm>
            <a:off x="1534333" y="767844"/>
            <a:ext cx="6418318" cy="1049794"/>
          </a:xfrm>
          <a:prstGeom prst="rect">
            <a:avLst/>
          </a:prstGeom>
        </p:spPr>
        <p:txBody>
          <a:bodyPr anchor="t" anchorCtr="0">
            <a:normAutofit/>
          </a:bodyPr>
          <a:lstStyle>
            <a:lvl1pPr>
              <a:defRPr sz="3000" b="1" i="0">
                <a:latin typeface="Verdana" charset="0"/>
                <a:ea typeface="Verdana" charset="0"/>
                <a:cs typeface="Verdana" charset="0"/>
              </a:defRPr>
            </a:lvl1pPr>
          </a:lstStyle>
          <a:p>
            <a:r>
              <a:rPr lang="en-US" dirty="0"/>
              <a:t>More Than A Quick Fix</a:t>
            </a:r>
          </a:p>
        </p:txBody>
      </p:sp>
      <p:sp>
        <p:nvSpPr>
          <p:cNvPr id="5" name="Text Placeholder 2"/>
          <p:cNvSpPr>
            <a:spLocks noGrp="1"/>
          </p:cNvSpPr>
          <p:nvPr>
            <p:ph type="body" idx="10" hasCustomPrompt="1"/>
            <p:custDataLst>
              <p:tags r:id="rId2"/>
            </p:custDataLst>
          </p:nvPr>
        </p:nvSpPr>
        <p:spPr>
          <a:xfrm>
            <a:off x="1534333" y="1916916"/>
            <a:ext cx="6418318" cy="2261190"/>
          </a:xfrm>
          <a:prstGeom prst="rect">
            <a:avLst/>
          </a:prstGeom>
        </p:spPr>
        <p:txBody>
          <a:bodyPr>
            <a:noAutofit/>
          </a:bodyPr>
          <a:lstStyle>
            <a:lvl1pPr marL="171450" indent="-171450">
              <a:lnSpc>
                <a:spcPct val="100000"/>
              </a:lnSpc>
              <a:buFont typeface="Arial" charset="0"/>
              <a:buChar char="•"/>
              <a:defRPr sz="12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err="1"/>
              <a:t>Sed</a:t>
            </a:r>
            <a:r>
              <a:rPr lang="en-US" dirty="0"/>
              <a:t> </a:t>
            </a:r>
            <a:r>
              <a:rPr lang="en-US" dirty="0" err="1"/>
              <a:t>feugiat</a:t>
            </a:r>
            <a:r>
              <a:rPr lang="en-US" dirty="0"/>
              <a:t> </a:t>
            </a:r>
            <a:r>
              <a:rPr lang="en-US" dirty="0" err="1"/>
              <a:t>purus</a:t>
            </a:r>
            <a:r>
              <a:rPr lang="en-US" dirty="0"/>
              <a:t> </a:t>
            </a:r>
            <a:r>
              <a:rPr lang="en-US" dirty="0" err="1"/>
              <a:t>nec</a:t>
            </a:r>
            <a:r>
              <a:rPr lang="en-US" dirty="0"/>
              <a:t> </a:t>
            </a:r>
            <a:r>
              <a:rPr lang="en-US" dirty="0" err="1"/>
              <a:t>nibh</a:t>
            </a:r>
            <a:r>
              <a:rPr lang="en-US" dirty="0"/>
              <a:t> </a:t>
            </a:r>
            <a:r>
              <a:rPr lang="en-US" dirty="0" err="1"/>
              <a:t>tristique</a:t>
            </a:r>
            <a:r>
              <a:rPr lang="en-US" dirty="0"/>
              <a:t>, </a:t>
            </a:r>
            <a:r>
              <a:rPr lang="en-US" dirty="0" err="1"/>
              <a:t>nec</a:t>
            </a:r>
            <a:r>
              <a:rPr lang="en-US" dirty="0"/>
              <a:t> </a:t>
            </a:r>
            <a:r>
              <a:rPr lang="en-US" dirty="0" err="1"/>
              <a:t>consequat</a:t>
            </a:r>
            <a:r>
              <a:rPr lang="en-US" dirty="0"/>
              <a:t> mi </a:t>
            </a:r>
            <a:r>
              <a:rPr lang="en-US" dirty="0" err="1"/>
              <a:t>posuere</a:t>
            </a:r>
            <a:r>
              <a:rPr lang="en-US" dirty="0"/>
              <a:t>.</a:t>
            </a:r>
          </a:p>
          <a:p>
            <a:r>
              <a:rPr lang="en-US" dirty="0"/>
              <a:t>Maecenas </a:t>
            </a:r>
            <a:r>
              <a:rPr lang="en-US" dirty="0" err="1"/>
              <a:t>ut</a:t>
            </a:r>
            <a:r>
              <a:rPr lang="en-US" dirty="0"/>
              <a:t> </a:t>
            </a:r>
            <a:r>
              <a:rPr lang="en-US" dirty="0" err="1"/>
              <a:t>nunc</a:t>
            </a:r>
            <a:r>
              <a:rPr lang="en-US" dirty="0"/>
              <a:t> </a:t>
            </a:r>
            <a:r>
              <a:rPr lang="en-US" dirty="0" err="1"/>
              <a:t>lacinia</a:t>
            </a:r>
            <a:r>
              <a:rPr lang="en-US" dirty="0"/>
              <a:t> </a:t>
            </a:r>
            <a:r>
              <a:rPr lang="en-US" dirty="0" err="1"/>
              <a:t>erat</a:t>
            </a:r>
            <a:r>
              <a:rPr lang="en-US" dirty="0"/>
              <a:t> </a:t>
            </a:r>
            <a:r>
              <a:rPr lang="en-US" dirty="0" err="1"/>
              <a:t>scelerisque</a:t>
            </a:r>
            <a:r>
              <a:rPr lang="en-US" dirty="0"/>
              <a:t> </a:t>
            </a:r>
            <a:r>
              <a:rPr lang="en-US" dirty="0" err="1"/>
              <a:t>pretium</a:t>
            </a:r>
            <a:r>
              <a:rPr lang="en-US" dirty="0"/>
              <a:t> </a:t>
            </a:r>
            <a:r>
              <a:rPr lang="en-US" dirty="0" err="1"/>
              <a:t>vel</a:t>
            </a:r>
            <a:r>
              <a:rPr lang="en-US" dirty="0"/>
              <a:t> id </a:t>
            </a:r>
            <a:r>
              <a:rPr lang="en-US" dirty="0" err="1"/>
              <a:t>enim</a:t>
            </a:r>
            <a:r>
              <a:rPr lang="en-US" dirty="0"/>
              <a:t>.</a:t>
            </a:r>
          </a:p>
          <a:p>
            <a:endParaRPr lang="en-US" dirty="0"/>
          </a:p>
        </p:txBody>
      </p:sp>
    </p:spTree>
    <p:extLst>
      <p:ext uri="{BB962C8B-B14F-4D97-AF65-F5344CB8AC3E}">
        <p14:creationId xmlns:p14="http://schemas.microsoft.com/office/powerpoint/2010/main" val="96657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BU Text 1 Photo">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527844" y="767844"/>
            <a:ext cx="3134815" cy="745896"/>
          </a:xfrm>
          <a:prstGeom prst="rect">
            <a:avLst/>
          </a:prstGeom>
        </p:spPr>
        <p:txBody>
          <a:bodyPr tIns="0" rIns="0" bIns="0" anchor="t" anchorCtr="0">
            <a:noAutofit/>
          </a:bodyPr>
          <a:lstStyle>
            <a:lvl1pPr>
              <a:defRPr sz="3000" b="1" i="0" baseline="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11" name="Picture Placeholder 2"/>
          <p:cNvSpPr>
            <a:spLocks noGrp="1" noChangeAspect="1"/>
          </p:cNvSpPr>
          <p:nvPr>
            <p:ph type="pic" idx="13"/>
            <p:custDataLst>
              <p:tags r:id="rId2"/>
            </p:custDataLst>
          </p:nvPr>
        </p:nvSpPr>
        <p:spPr>
          <a:xfrm>
            <a:off x="3725949" y="825652"/>
            <a:ext cx="4791391" cy="3329119"/>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15" name="Text Placeholder 2"/>
          <p:cNvSpPr>
            <a:spLocks noGrp="1"/>
          </p:cNvSpPr>
          <p:nvPr>
            <p:ph type="body" idx="10" hasCustomPrompt="1"/>
            <p:custDataLst>
              <p:tags r:id="rId3"/>
            </p:custDataLst>
          </p:nvPr>
        </p:nvSpPr>
        <p:spPr>
          <a:xfrm>
            <a:off x="527843" y="1704236"/>
            <a:ext cx="3134815" cy="2655148"/>
          </a:xfrm>
          <a:prstGeom prst="rect">
            <a:avLst/>
          </a:prstGeom>
        </p:spPr>
        <p:txBody>
          <a:bodyPr>
            <a:noAutofit/>
          </a:bodyPr>
          <a:lstStyle>
            <a:lvl1pPr marL="0" indent="0">
              <a:lnSpc>
                <a:spcPct val="100000"/>
              </a:lnSpc>
              <a:buFont typeface="Arial" charset="0"/>
              <a:buNone/>
              <a:defRPr sz="12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pPr lvl="0"/>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p>
          <a:p>
            <a:pPr marL="171450" marR="0" lvl="0" indent="-171450" algn="l" defTabSz="685800" rtl="0" eaLnBrk="1" fontAlgn="auto" latinLnBrk="0" hangingPunct="1">
              <a:lnSpc>
                <a:spcPct val="100000"/>
              </a:lnSpc>
              <a:spcBef>
                <a:spcPts val="750"/>
              </a:spcBef>
              <a:spcAft>
                <a:spcPts val="0"/>
              </a:spcAft>
              <a:buClrTx/>
              <a:buSzTx/>
              <a:buFont typeface="Arial" charset="0"/>
              <a:buNone/>
              <a:tabLst/>
              <a:defRPr/>
            </a:pPr>
            <a:endParaRPr lang="en-US" dirty="0"/>
          </a:p>
        </p:txBody>
      </p:sp>
      <p:sp>
        <p:nvSpPr>
          <p:cNvPr id="21" name="Text Placeholder 2"/>
          <p:cNvSpPr>
            <a:spLocks noGrp="1"/>
          </p:cNvSpPr>
          <p:nvPr>
            <p:ph type="body" idx="15" hasCustomPrompt="1"/>
            <p:custDataLst>
              <p:tags r:id="rId4"/>
            </p:custDataLst>
          </p:nvPr>
        </p:nvSpPr>
        <p:spPr>
          <a:xfrm>
            <a:off x="3725949" y="4194951"/>
            <a:ext cx="4791391" cy="254843"/>
          </a:xfrm>
          <a:prstGeom prst="rect">
            <a:avLst/>
          </a:prstGeom>
        </p:spPr>
        <p:txBody>
          <a:bodyPr lIns="0" tIns="0" rIns="0">
            <a:noAutofit/>
          </a:bodyPr>
          <a:lstStyle>
            <a:lvl1pPr marL="0" indent="0">
              <a:lnSpc>
                <a:spcPct val="100000"/>
              </a:lnSpc>
              <a:buNone/>
              <a:defRPr sz="8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a:p>
            <a:endParaRPr lang="en-US" dirty="0"/>
          </a:p>
        </p:txBody>
      </p:sp>
    </p:spTree>
    <p:extLst>
      <p:ext uri="{BB962C8B-B14F-4D97-AF65-F5344CB8AC3E}">
        <p14:creationId xmlns:p14="http://schemas.microsoft.com/office/powerpoint/2010/main" val="123375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BU Bulleted Text 1 Photo">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527844" y="767844"/>
            <a:ext cx="3134815" cy="745896"/>
          </a:xfrm>
          <a:prstGeom prst="rect">
            <a:avLst/>
          </a:prstGeom>
        </p:spPr>
        <p:txBody>
          <a:bodyPr tIns="0" rIns="0" bIns="0" anchor="t" anchorCtr="0">
            <a:noAutofit/>
          </a:bodyPr>
          <a:lstStyle>
            <a:lvl1pPr>
              <a:defRPr sz="3000" b="1" i="0" baseline="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18" name="Text Placeholder 2"/>
          <p:cNvSpPr>
            <a:spLocks noGrp="1"/>
          </p:cNvSpPr>
          <p:nvPr>
            <p:ph type="body" idx="10" hasCustomPrompt="1"/>
          </p:nvPr>
        </p:nvSpPr>
        <p:spPr>
          <a:xfrm>
            <a:off x="527843" y="1709469"/>
            <a:ext cx="3134816" cy="2342270"/>
          </a:xfrm>
          <a:prstGeom prst="rect">
            <a:avLst/>
          </a:prstGeom>
        </p:spPr>
        <p:txBody>
          <a:bodyPr>
            <a:noAutofit/>
          </a:bodyPr>
          <a:lstStyle>
            <a:lvl1pPr marL="171450" indent="-171450">
              <a:lnSpc>
                <a:spcPct val="100000"/>
              </a:lnSpc>
              <a:buFont typeface="Arial" charset="0"/>
              <a:buChar char="•"/>
              <a:defRPr sz="12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 </a:t>
            </a:r>
            <a:r>
              <a:rPr lang="en-US" dirty="0" err="1"/>
              <a:t>Cras</a:t>
            </a:r>
            <a:r>
              <a:rPr lang="en-US" dirty="0"/>
              <a:t> </a:t>
            </a:r>
            <a:r>
              <a:rPr lang="en-US" dirty="0" err="1"/>
              <a:t>lacinia</a:t>
            </a:r>
            <a:r>
              <a:rPr lang="en-US" dirty="0"/>
              <a:t> </a:t>
            </a:r>
            <a:r>
              <a:rPr lang="en-US" dirty="0" err="1"/>
              <a:t>est</a:t>
            </a:r>
            <a:r>
              <a:rPr lang="en-US" dirty="0"/>
              <a:t> ac.</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endParaRPr lang="en-US" dirty="0"/>
          </a:p>
        </p:txBody>
      </p:sp>
      <p:sp>
        <p:nvSpPr>
          <p:cNvPr id="22" name="Picture Placeholder 2"/>
          <p:cNvSpPr>
            <a:spLocks noGrp="1" noChangeAspect="1"/>
          </p:cNvSpPr>
          <p:nvPr>
            <p:ph type="pic" idx="13"/>
          </p:nvPr>
        </p:nvSpPr>
        <p:spPr>
          <a:xfrm>
            <a:off x="3725949" y="825652"/>
            <a:ext cx="4791391" cy="3329119"/>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25" name="Text Placeholder 2"/>
          <p:cNvSpPr>
            <a:spLocks noGrp="1"/>
          </p:cNvSpPr>
          <p:nvPr>
            <p:ph type="body" idx="15" hasCustomPrompt="1"/>
          </p:nvPr>
        </p:nvSpPr>
        <p:spPr>
          <a:xfrm>
            <a:off x="3725949" y="4194951"/>
            <a:ext cx="4791391" cy="254843"/>
          </a:xfrm>
          <a:prstGeom prst="rect">
            <a:avLst/>
          </a:prstGeom>
        </p:spPr>
        <p:txBody>
          <a:bodyPr lIns="0" tIns="0" rIns="0">
            <a:noAutofit/>
          </a:bodyPr>
          <a:lstStyle>
            <a:lvl1pPr marL="0" indent="0">
              <a:lnSpc>
                <a:spcPct val="100000"/>
              </a:lnSpc>
              <a:buNone/>
              <a:defRPr sz="8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a:p>
            <a:endParaRPr lang="en-US" dirty="0"/>
          </a:p>
        </p:txBody>
      </p:sp>
    </p:spTree>
    <p:extLst>
      <p:ext uri="{BB962C8B-B14F-4D97-AF65-F5344CB8AC3E}">
        <p14:creationId xmlns:p14="http://schemas.microsoft.com/office/powerpoint/2010/main" val="209946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BU Text-2 Photos">
    <p:spTree>
      <p:nvGrpSpPr>
        <p:cNvPr id="1" name=""/>
        <p:cNvGrpSpPr/>
        <p:nvPr/>
      </p:nvGrpSpPr>
      <p:grpSpPr>
        <a:xfrm>
          <a:off x="0" y="0"/>
          <a:ext cx="0" cy="0"/>
          <a:chOff x="0" y="0"/>
          <a:chExt cx="0" cy="0"/>
        </a:xfrm>
      </p:grpSpPr>
      <p:sp>
        <p:nvSpPr>
          <p:cNvPr id="12" name="Title 1"/>
          <p:cNvSpPr>
            <a:spLocks noGrp="1"/>
          </p:cNvSpPr>
          <p:nvPr>
            <p:ph type="title" hasCustomPrompt="1"/>
            <p:custDataLst>
              <p:tags r:id="rId1"/>
            </p:custDataLst>
          </p:nvPr>
        </p:nvSpPr>
        <p:spPr>
          <a:xfrm>
            <a:off x="527844" y="767844"/>
            <a:ext cx="3134815" cy="745896"/>
          </a:xfrm>
          <a:prstGeom prst="rect">
            <a:avLst/>
          </a:prstGeom>
        </p:spPr>
        <p:txBody>
          <a:bodyPr tIns="0" rIns="0" bIns="0" anchor="t" anchorCtr="0">
            <a:noAutofit/>
          </a:bodyPr>
          <a:lstStyle>
            <a:lvl1pPr>
              <a:defRPr sz="3000" b="1" i="0" baseline="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27" name="Text Placeholder 2"/>
          <p:cNvSpPr>
            <a:spLocks noGrp="1"/>
          </p:cNvSpPr>
          <p:nvPr>
            <p:ph type="body" idx="10" hasCustomPrompt="1"/>
            <p:custDataLst>
              <p:tags r:id="rId2"/>
            </p:custDataLst>
          </p:nvPr>
        </p:nvSpPr>
        <p:spPr>
          <a:xfrm>
            <a:off x="527843" y="1704236"/>
            <a:ext cx="3134815" cy="2655148"/>
          </a:xfrm>
          <a:prstGeom prst="rect">
            <a:avLst/>
          </a:prstGeom>
        </p:spPr>
        <p:txBody>
          <a:bodyPr>
            <a:noAutofit/>
          </a:bodyPr>
          <a:lstStyle>
            <a:lvl1pPr marL="0" indent="0">
              <a:lnSpc>
                <a:spcPct val="100000"/>
              </a:lnSpc>
              <a:buFont typeface="Arial" charset="0"/>
              <a:buNone/>
              <a:defRPr sz="12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pPr lvl="0"/>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p>
          <a:p>
            <a:pPr marL="171450" marR="0" lvl="0" indent="-171450" algn="l" defTabSz="685800" rtl="0" eaLnBrk="1" fontAlgn="auto" latinLnBrk="0" hangingPunct="1">
              <a:lnSpc>
                <a:spcPct val="100000"/>
              </a:lnSpc>
              <a:spcBef>
                <a:spcPts val="750"/>
              </a:spcBef>
              <a:spcAft>
                <a:spcPts val="0"/>
              </a:spcAft>
              <a:buClrTx/>
              <a:buSzTx/>
              <a:buFont typeface="Arial" charset="0"/>
              <a:buNone/>
              <a:tabLst/>
              <a:defRPr/>
            </a:pPr>
            <a:endParaRPr lang="en-US" dirty="0"/>
          </a:p>
        </p:txBody>
      </p:sp>
      <p:sp>
        <p:nvSpPr>
          <p:cNvPr id="28" name="Picture Placeholder 2"/>
          <p:cNvSpPr>
            <a:spLocks noGrp="1" noChangeAspect="1"/>
          </p:cNvSpPr>
          <p:nvPr>
            <p:ph type="pic" idx="13"/>
            <p:custDataLst>
              <p:tags r:id="rId3"/>
            </p:custDataLst>
          </p:nvPr>
        </p:nvSpPr>
        <p:spPr>
          <a:xfrm>
            <a:off x="3725241" y="823596"/>
            <a:ext cx="2328716" cy="3334043"/>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29" name="Picture Placeholder 2"/>
          <p:cNvSpPr>
            <a:spLocks noGrp="1" noChangeAspect="1"/>
          </p:cNvSpPr>
          <p:nvPr>
            <p:ph type="pic" idx="14"/>
            <p:custDataLst>
              <p:tags r:id="rId4"/>
            </p:custDataLst>
          </p:nvPr>
        </p:nvSpPr>
        <p:spPr>
          <a:xfrm>
            <a:off x="6187611" y="823595"/>
            <a:ext cx="2328716" cy="3334043"/>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30" name="Text Placeholder 2"/>
          <p:cNvSpPr>
            <a:spLocks noGrp="1"/>
          </p:cNvSpPr>
          <p:nvPr>
            <p:ph type="body" idx="16" hasCustomPrompt="1"/>
            <p:custDataLst>
              <p:tags r:id="rId5"/>
            </p:custDataLst>
          </p:nvPr>
        </p:nvSpPr>
        <p:spPr>
          <a:xfrm>
            <a:off x="3725950" y="4194951"/>
            <a:ext cx="2328008" cy="254843"/>
          </a:xfrm>
          <a:prstGeom prst="rect">
            <a:avLst/>
          </a:prstGeom>
        </p:spPr>
        <p:txBody>
          <a:bodyPr lIns="0" tIns="0" rIns="0">
            <a:noAutofit/>
          </a:bodyPr>
          <a:lstStyle>
            <a:lvl1pPr marL="0" indent="0">
              <a:lnSpc>
                <a:spcPct val="100000"/>
              </a:lnSpc>
              <a:buNone/>
              <a:defRPr sz="8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a:t>
            </a:r>
          </a:p>
        </p:txBody>
      </p:sp>
      <p:sp>
        <p:nvSpPr>
          <p:cNvPr id="31" name="Text Placeholder 2"/>
          <p:cNvSpPr>
            <a:spLocks noGrp="1"/>
          </p:cNvSpPr>
          <p:nvPr>
            <p:ph type="body" idx="17" hasCustomPrompt="1"/>
            <p:custDataLst>
              <p:tags r:id="rId6"/>
            </p:custDataLst>
          </p:nvPr>
        </p:nvSpPr>
        <p:spPr>
          <a:xfrm>
            <a:off x="6187611" y="4194951"/>
            <a:ext cx="2328008" cy="254843"/>
          </a:xfrm>
          <a:prstGeom prst="rect">
            <a:avLst/>
          </a:prstGeom>
        </p:spPr>
        <p:txBody>
          <a:bodyPr lIns="0" tIns="0" rIns="0">
            <a:noAutofit/>
          </a:bodyPr>
          <a:lstStyle>
            <a:lvl1pPr marL="0" indent="0">
              <a:lnSpc>
                <a:spcPct val="100000"/>
              </a:lnSpc>
              <a:buNone/>
              <a:defRPr sz="800" b="0" i="0">
                <a:solidFill>
                  <a:srgbClr val="828383"/>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a:t>
            </a:r>
          </a:p>
        </p:txBody>
      </p:sp>
    </p:spTree>
    <p:extLst>
      <p:ext uri="{BB962C8B-B14F-4D97-AF65-F5344CB8AC3E}">
        <p14:creationId xmlns:p14="http://schemas.microsoft.com/office/powerpoint/2010/main" val="13343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Rectangle 12"/>
          <p:cNvSpPr/>
          <p:nvPr>
            <p:custDataLst>
              <p:tags r:id="rId16"/>
            </p:custDataLst>
          </p:nvPr>
        </p:nvSpPr>
        <p:spPr>
          <a:xfrm>
            <a:off x="201478" y="0"/>
            <a:ext cx="877204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dirty="0"/>
              <a:t>‘</a:t>
            </a:r>
          </a:p>
        </p:txBody>
      </p:sp>
      <p:sp>
        <p:nvSpPr>
          <p:cNvPr id="15" name="Title 1"/>
          <p:cNvSpPr txBox="1">
            <a:spLocks/>
          </p:cNvSpPr>
          <p:nvPr>
            <p:custDataLst>
              <p:tags r:id="rId17"/>
            </p:custDataLst>
          </p:nvPr>
        </p:nvSpPr>
        <p:spPr>
          <a:xfrm>
            <a:off x="1534333" y="767947"/>
            <a:ext cx="6418317" cy="1052018"/>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dirty="0"/>
          </a:p>
        </p:txBody>
      </p:sp>
      <p:sp>
        <p:nvSpPr>
          <p:cNvPr id="16" name="Text Placeholder 2"/>
          <p:cNvSpPr txBox="1">
            <a:spLocks/>
          </p:cNvSpPr>
          <p:nvPr>
            <p:custDataLst>
              <p:tags r:id="rId18"/>
            </p:custDataLst>
          </p:nvPr>
        </p:nvSpPr>
        <p:spPr>
          <a:xfrm>
            <a:off x="1534333" y="1916916"/>
            <a:ext cx="6418317" cy="2308654"/>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p>
        </p:txBody>
      </p:sp>
      <p:cxnSp>
        <p:nvCxnSpPr>
          <p:cNvPr id="17" name="Straight Connector 16"/>
          <p:cNvCxnSpPr/>
          <p:nvPr/>
        </p:nvCxnSpPr>
        <p:spPr>
          <a:xfrm>
            <a:off x="628650" y="4567040"/>
            <a:ext cx="7890681" cy="1"/>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28650" y="4677660"/>
            <a:ext cx="780724" cy="288807"/>
          </a:xfrm>
          <a:prstGeom prst="rect">
            <a:avLst/>
          </a:prstGeom>
        </p:spPr>
      </p:pic>
      <p:sp>
        <p:nvSpPr>
          <p:cNvPr id="19" name="Slide Number Placeholder 6"/>
          <p:cNvSpPr txBox="1">
            <a:spLocks/>
          </p:cNvSpPr>
          <p:nvPr>
            <p:custDataLst>
              <p:tags r:id="rId19"/>
            </p:custDataLst>
          </p:nvPr>
        </p:nvSpPr>
        <p:spPr>
          <a:xfrm>
            <a:off x="6554163" y="4774697"/>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mtClean="0">
                <a:latin typeface="Georgia" charset="0"/>
                <a:ea typeface="Georgia" charset="0"/>
                <a:cs typeface="Georgia" charset="0"/>
              </a:rPr>
              <a:pPr/>
              <a:t>‹#›</a:t>
            </a:fld>
            <a:endParaRPr lang="en-US" dirty="0">
              <a:latin typeface="Georgia" charset="0"/>
              <a:ea typeface="Georgia" charset="0"/>
              <a:cs typeface="Georgia" charset="0"/>
            </a:endParaRPr>
          </a:p>
        </p:txBody>
      </p:sp>
      <p:pic>
        <p:nvPicPr>
          <p:cNvPr id="2" name="Picture 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413862" y="205241"/>
            <a:ext cx="1704899" cy="301752"/>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1" r:id="rId6"/>
    <p:sldLayoutId id="2147483673" r:id="rId7"/>
    <p:sldLayoutId id="2147483684" r:id="rId8"/>
    <p:sldLayoutId id="2147483674" r:id="rId9"/>
    <p:sldLayoutId id="2147483675" r:id="rId10"/>
    <p:sldLayoutId id="2147483694" r:id="rId11"/>
    <p:sldLayoutId id="2147483672" r:id="rId12"/>
    <p:sldLayoutId id="2147483666" r:id="rId13"/>
    <p:sldLayoutId id="2147483697"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10.xml.rels><?xml version="1.0" encoding="UTF-8" standalone="yes"?>
<Relationships xmlns="http://schemas.openxmlformats.org/package/2006/relationships"><Relationship Id="rId8"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slideLayout" Target="../slideLayouts/slideLayout3.xml"/><Relationship Id="rId5" Type="http://schemas.openxmlformats.org/officeDocument/2006/relationships/tags" Target="../tags/tag57.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8.xml"/><Relationship Id="rId1" Type="http://schemas.openxmlformats.org/officeDocument/2006/relationships/tags" Target="../tags/tag6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5.xml"/><Relationship Id="rId1"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tags" Target="../tags/tag6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7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7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77.xml"/></Relationships>
</file>

<file path=ppt/slides/_rels/slide26.xml.rels><?xml version="1.0" encoding="UTF-8" standalone="yes"?>
<Relationships xmlns="http://schemas.openxmlformats.org/package/2006/relationships"><Relationship Id="rId8" Type="http://schemas.openxmlformats.org/officeDocument/2006/relationships/hyperlink" Target="https://www.stonybrook.edu/reportit&#8203;" TargetMode="External"/><Relationship Id="rId3" Type="http://schemas.openxmlformats.org/officeDocument/2006/relationships/notesSlide" Target="../notesSlides/notesSlide3.xml"/><Relationship Id="rId7" Type="http://schemas.openxmlformats.org/officeDocument/2006/relationships/hyperlink" Target="https://www.stonybrook.edu/oea-accessibility/&#8203;" TargetMode="External"/><Relationship Id="rId2" Type="http://schemas.openxmlformats.org/officeDocument/2006/relationships/slideLayout" Target="../slideLayouts/slideLayout14.xml"/><Relationship Id="rId1" Type="http://schemas.openxmlformats.org/officeDocument/2006/relationships/tags" Target="../tags/tag78.xml"/><Relationship Id="rId6" Type="http://schemas.openxmlformats.org/officeDocument/2006/relationships/hyperlink" Target="https://www.stonybrook.edu/oea-sm-ix/&#8203;" TargetMode="External"/><Relationship Id="rId5" Type="http://schemas.openxmlformats.org/officeDocument/2006/relationships/hyperlink" Target="https://www.stonybrook.edu/policy/&#8203;" TargetMode="External"/><Relationship Id="rId4" Type="http://schemas.openxmlformats.org/officeDocument/2006/relationships/hyperlink" Target="https://www.stonybrook.edu/oea/" TargetMode="External"/></Relationships>
</file>

<file path=ppt/slides/_rels/slide2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20.png"/><Relationship Id="rId5" Type="http://schemas.openxmlformats.org/officeDocument/2006/relationships/hyperlink" Target="mailto:oide@stonybrook.edu" TargetMode="Externa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xml"/><Relationship Id="rId1" Type="http://schemas.openxmlformats.org/officeDocument/2006/relationships/tags" Target="../tags/tag46.xml"/><Relationship Id="rId4" Type="http://schemas.openxmlformats.org/officeDocument/2006/relationships/hyperlink" Target="https://www.stonybrook.edu/policy/_policies/equal-opportunity-and-discriminatory-misconduct-policy.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hyperlink" Target="https://www.stonybrook.edu/policy/_policies/sexual-misconduct-and-reporting-policy.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xml"/><Relationship Id="rId1" Type="http://schemas.openxmlformats.org/officeDocument/2006/relationships/tags" Target="../tags/tag48.xml"/><Relationship Id="rId5" Type="http://schemas.openxmlformats.org/officeDocument/2006/relationships/hyperlink" Target="https://www.stonybrook.edu/policy/_policies/sexual-misconduct-and-reporting-policy.html"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2.xml"/><Relationship Id="rId1"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557989" y="4022537"/>
            <a:ext cx="7176108" cy="1066571"/>
          </a:xfrm>
        </p:spPr>
        <p:txBody>
          <a:bodyPr lIns="91440" tIns="45720" rIns="91440" bIns="45720" anchor="t">
            <a:noAutofit/>
          </a:bodyPr>
          <a:lstStyle/>
          <a:p>
            <a:r>
              <a:rPr lang="en-US" dirty="0"/>
              <a:t>EQUAL OPPORTUNITY IN THE WORKPLACE:  </a:t>
            </a:r>
          </a:p>
          <a:p>
            <a:r>
              <a:rPr lang="en-US" dirty="0"/>
              <a:t>Policies, Practices &amp; Guidelines</a:t>
            </a:r>
          </a:p>
          <a:p>
            <a:endParaRPr lang="en-US" dirty="0"/>
          </a:p>
          <a:p>
            <a:pPr algn="r"/>
            <a:r>
              <a:rPr lang="en-US" sz="1000" b="0">
                <a:latin typeface="Georgia"/>
              </a:rPr>
              <a:t>Reviewed 5/2026</a:t>
            </a:r>
            <a:endParaRPr lang="en-US" sz="1000" b="0"/>
          </a:p>
        </p:txBody>
      </p:sp>
    </p:spTree>
    <p:custDataLst>
      <p:tags r:id="rId1"/>
    </p:custDataLst>
    <p:extLst>
      <p:ext uri="{BB962C8B-B14F-4D97-AF65-F5344CB8AC3E}">
        <p14:creationId xmlns:p14="http://schemas.microsoft.com/office/powerpoint/2010/main" val="1441501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2133600" y="790030"/>
            <a:ext cx="5090828" cy="3019646"/>
            <a:chOff x="1281396" y="479571"/>
            <a:chExt cx="6531433" cy="3874147"/>
          </a:xfrm>
        </p:grpSpPr>
        <p:grpSp>
          <p:nvGrpSpPr>
            <p:cNvPr id="7" name="Group 6"/>
            <p:cNvGrpSpPr/>
            <p:nvPr>
              <p:custDataLst>
                <p:tags r:id="rId2"/>
              </p:custDataLst>
            </p:nvPr>
          </p:nvGrpSpPr>
          <p:grpSpPr>
            <a:xfrm>
              <a:off x="1281396" y="479571"/>
              <a:ext cx="6531433" cy="3874147"/>
              <a:chOff x="1281404" y="1107233"/>
              <a:chExt cx="6531433" cy="3874147"/>
            </a:xfrm>
          </p:grpSpPr>
          <p:sp>
            <p:nvSpPr>
              <p:cNvPr id="8" name="Oval 7"/>
              <p:cNvSpPr/>
              <p:nvPr>
                <p:custDataLst>
                  <p:tags r:id="rId9"/>
                </p:custDataLst>
              </p:nvPr>
            </p:nvSpPr>
            <p:spPr>
              <a:xfrm>
                <a:off x="1281404" y="1107233"/>
                <a:ext cx="6531429" cy="3359020"/>
              </a:xfrm>
              <a:prstGeom prst="ellipse">
                <a:avLst/>
              </a:prstGeom>
              <a:gradFill flip="none" rotWithShape="1">
                <a:gsLst>
                  <a:gs pos="93000">
                    <a:srgbClr val="76232F"/>
                  </a:gs>
                  <a:gs pos="72000">
                    <a:srgbClr val="A6192E"/>
                  </a:gs>
                  <a:gs pos="9000">
                    <a:srgbClr val="E4002B"/>
                  </a:gs>
                </a:gsLst>
                <a:lin ang="16200000" scaled="1"/>
                <a:tileRect/>
              </a:gradFill>
              <a:ln>
                <a:solidFill>
                  <a:srgbClr val="762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custDataLst>
                  <p:tags r:id="rId10"/>
                </p:custDataLst>
              </p:nvPr>
            </p:nvSpPr>
            <p:spPr>
              <a:xfrm>
                <a:off x="1281404" y="1383030"/>
                <a:ext cx="6531433" cy="3598350"/>
              </a:xfrm>
              <a:prstGeom prst="rect">
                <a:avLst/>
              </a:prstGeom>
              <a:noFill/>
            </p:spPr>
            <p:txBody>
              <a:bodyPr wrap="none" lIns="91440" tIns="45720" rIns="91440" bIns="45720">
                <a:prstTxWarp prst="textArchUp">
                  <a:avLst>
                    <a:gd name="adj" fmla="val 10696621"/>
                  </a:avLst>
                </a:prstTxWarp>
                <a:spAutoFit/>
              </a:bodyPr>
              <a:lstStyle/>
              <a:p>
                <a:pPr algn="ctr"/>
                <a:r>
                  <a:rPr lang="en-US" sz="2200" b="1" cap="none" spc="0" dirty="0">
                    <a:ln w="0"/>
                    <a:solidFill>
                      <a:schemeClr val="bg1"/>
                    </a:solidFill>
                    <a:effectLst>
                      <a:outerShdw blurRad="38100" dist="19050" dir="2700000" algn="tl" rotWithShape="0">
                        <a:schemeClr val="dk1">
                          <a:alpha val="40000"/>
                        </a:schemeClr>
                      </a:outerShdw>
                    </a:effectLst>
                  </a:rPr>
                  <a:t>Sex and/or Gender Based Discrimination</a:t>
                </a:r>
              </a:p>
            </p:txBody>
          </p:sp>
        </p:grpSp>
        <p:grpSp>
          <p:nvGrpSpPr>
            <p:cNvPr id="10" name="Group 9"/>
            <p:cNvGrpSpPr/>
            <p:nvPr>
              <p:custDataLst>
                <p:tags r:id="rId3"/>
              </p:custDataLst>
            </p:nvPr>
          </p:nvGrpSpPr>
          <p:grpSpPr>
            <a:xfrm>
              <a:off x="1746758" y="958231"/>
              <a:ext cx="5600701" cy="2880360"/>
              <a:chOff x="1746766" y="1585893"/>
              <a:chExt cx="5600701" cy="2880360"/>
            </a:xfrm>
          </p:grpSpPr>
          <p:sp>
            <p:nvSpPr>
              <p:cNvPr id="11" name="Oval 10"/>
              <p:cNvSpPr>
                <a:spLocks noChangeAspect="1"/>
              </p:cNvSpPr>
              <p:nvPr>
                <p:custDataLst>
                  <p:tags r:id="rId7"/>
                </p:custDataLst>
              </p:nvPr>
            </p:nvSpPr>
            <p:spPr>
              <a:xfrm>
                <a:off x="1746766" y="1585893"/>
                <a:ext cx="5600701" cy="2880360"/>
              </a:xfrm>
              <a:prstGeom prst="ellipse">
                <a:avLst/>
              </a:prstGeom>
              <a:gradFill>
                <a:gsLst>
                  <a:gs pos="7000">
                    <a:srgbClr val="A6192E"/>
                  </a:gs>
                  <a:gs pos="44000">
                    <a:srgbClr val="E4002B"/>
                  </a:gs>
                  <a:gs pos="87000">
                    <a:srgbClr val="76232F"/>
                  </a:gs>
                </a:gsLst>
                <a:lin ang="5400000" scaled="1"/>
              </a:gradFill>
              <a:ln>
                <a:solidFill>
                  <a:srgbClr val="762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custDataLst>
                  <p:tags r:id="rId8"/>
                </p:custDataLst>
              </p:nvPr>
            </p:nvSpPr>
            <p:spPr>
              <a:xfrm>
                <a:off x="2847616" y="1832845"/>
                <a:ext cx="3485340" cy="932057"/>
              </a:xfrm>
              <a:prstGeom prst="rect">
                <a:avLst/>
              </a:prstGeom>
              <a:noFill/>
            </p:spPr>
            <p:txBody>
              <a:bodyPr wrap="none" lIns="91440" tIns="45720" rIns="91440" bIns="45720">
                <a:prstTxWarp prst="textArchUp">
                  <a:avLst>
                    <a:gd name="adj" fmla="val 10696621"/>
                  </a:avLst>
                </a:prstTxWarp>
                <a:spAutoFit/>
              </a:bodyPr>
              <a:lstStyle/>
              <a:p>
                <a:pPr algn="ctr"/>
                <a:r>
                  <a:rPr lang="en-US" sz="2200" b="1" cap="none" spc="0" dirty="0">
                    <a:ln w="0"/>
                    <a:solidFill>
                      <a:schemeClr val="bg1"/>
                    </a:solidFill>
                    <a:effectLst>
                      <a:outerShdw blurRad="38100" dist="19050" dir="2700000" algn="tl" rotWithShape="0">
                        <a:schemeClr val="dk1">
                          <a:alpha val="40000"/>
                        </a:schemeClr>
                      </a:outerShdw>
                    </a:effectLst>
                  </a:rPr>
                  <a:t>Sexual Harassment</a:t>
                </a:r>
              </a:p>
            </p:txBody>
          </p:sp>
        </p:grpSp>
        <p:grpSp>
          <p:nvGrpSpPr>
            <p:cNvPr id="13" name="Group 12"/>
            <p:cNvGrpSpPr/>
            <p:nvPr>
              <p:custDataLst>
                <p:tags r:id="rId4"/>
              </p:custDataLst>
            </p:nvPr>
          </p:nvGrpSpPr>
          <p:grpSpPr>
            <a:xfrm>
              <a:off x="2198362" y="1397143"/>
              <a:ext cx="4747261" cy="2441448"/>
              <a:chOff x="2198370" y="2024805"/>
              <a:chExt cx="4747261" cy="2441448"/>
            </a:xfrm>
          </p:grpSpPr>
          <p:sp>
            <p:nvSpPr>
              <p:cNvPr id="14" name="Oval 13"/>
              <p:cNvSpPr>
                <a:spLocks noChangeAspect="1"/>
              </p:cNvSpPr>
              <p:nvPr>
                <p:custDataLst>
                  <p:tags r:id="rId5"/>
                </p:custDataLst>
              </p:nvPr>
            </p:nvSpPr>
            <p:spPr>
              <a:xfrm>
                <a:off x="2198370" y="2024805"/>
                <a:ext cx="4747261" cy="2441448"/>
              </a:xfrm>
              <a:prstGeom prst="ellipse">
                <a:avLst/>
              </a:prstGeom>
              <a:gradFill>
                <a:gsLst>
                  <a:gs pos="0">
                    <a:srgbClr val="76232F"/>
                  </a:gs>
                  <a:gs pos="38000">
                    <a:srgbClr val="A6192E"/>
                  </a:gs>
                  <a:gs pos="93000">
                    <a:srgbClr val="E4002B"/>
                  </a:gs>
                </a:gsLst>
                <a:lin ang="5400000" scaled="1"/>
              </a:gradFill>
              <a:ln w="12700" cap="flat" cmpd="sng" algn="ctr">
                <a:solidFill>
                  <a:srgbClr val="76232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5" name="TextBox 14"/>
              <p:cNvSpPr txBox="1"/>
              <p:nvPr>
                <p:custDataLst>
                  <p:tags r:id="rId6"/>
                </p:custDataLst>
              </p:nvPr>
            </p:nvSpPr>
            <p:spPr>
              <a:xfrm>
                <a:off x="2941849" y="2333231"/>
                <a:ext cx="3210531" cy="1697947"/>
              </a:xfrm>
              <a:prstGeom prst="rect">
                <a:avLst/>
              </a:prstGeom>
              <a:noFill/>
              <a:ln/>
            </p:spPr>
            <p:txBody>
              <a:bodyPr wrap="square" rtlCol="0">
                <a:spAutoFit/>
              </a:bodyPr>
              <a:lstStyle/>
              <a:p>
                <a:pPr algn="ctr"/>
                <a:r>
                  <a:rPr lang="en-US" sz="1600" b="1" dirty="0">
                    <a:solidFill>
                      <a:schemeClr val="bg1"/>
                    </a:solidFill>
                  </a:rPr>
                  <a:t>Sexual Assault, </a:t>
                </a:r>
              </a:p>
              <a:p>
                <a:pPr algn="ctr"/>
                <a:r>
                  <a:rPr lang="en-US" sz="1600" b="1" dirty="0">
                    <a:solidFill>
                      <a:schemeClr val="bg1"/>
                    </a:solidFill>
                  </a:rPr>
                  <a:t>Domestic Violence, </a:t>
                </a:r>
              </a:p>
              <a:p>
                <a:pPr algn="ctr"/>
                <a:r>
                  <a:rPr lang="en-US" sz="1600" b="1" dirty="0">
                    <a:solidFill>
                      <a:schemeClr val="bg1"/>
                    </a:solidFill>
                  </a:rPr>
                  <a:t>Dating Violence, Stalking &amp;</a:t>
                </a:r>
              </a:p>
              <a:p>
                <a:pPr algn="ctr"/>
                <a:r>
                  <a:rPr lang="en-US" sz="1600" b="1" dirty="0">
                    <a:solidFill>
                      <a:schemeClr val="bg1"/>
                    </a:solidFill>
                  </a:rPr>
                  <a:t> All Other Forms of Sexual Misconduct or Violence</a:t>
                </a:r>
              </a:p>
            </p:txBody>
          </p:sp>
        </p:grpSp>
      </p:grpSp>
      <p:sp>
        <p:nvSpPr>
          <p:cNvPr id="18" name="Text Placeholder 2"/>
          <p:cNvSpPr txBox="1">
            <a:spLocks/>
          </p:cNvSpPr>
          <p:nvPr/>
        </p:nvSpPr>
        <p:spPr>
          <a:xfrm>
            <a:off x="1244125" y="3607177"/>
            <a:ext cx="6908562" cy="571070"/>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Georgia" charset="0"/>
                <a:ea typeface="Georgia" charset="0"/>
                <a:cs typeface="Georgia"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nSpc>
                <a:spcPct val="150000"/>
              </a:lnSpc>
            </a:pPr>
            <a:r>
              <a:rPr lang="en-US" sz="1050" dirty="0">
                <a:solidFill>
                  <a:schemeClr val="tx1"/>
                </a:solidFill>
              </a:rPr>
              <a:t>Sexual assault, domestic violence, dating violence, stalking and all other forms of sexual misconduct are extreme forms of sexual harassment.  Sexual harassment is a form of sex and/or gender based discrimination prohibited by </a:t>
            </a:r>
            <a:r>
              <a:rPr lang="en-US" sz="1050" b="1" dirty="0">
                <a:solidFill>
                  <a:schemeClr val="tx1"/>
                </a:solidFill>
              </a:rPr>
              <a:t>Title IX.</a:t>
            </a:r>
          </a:p>
        </p:txBody>
      </p:sp>
      <p:sp>
        <p:nvSpPr>
          <p:cNvPr id="19" name="Title 1"/>
          <p:cNvSpPr>
            <a:spLocks noGrp="1"/>
          </p:cNvSpPr>
          <p:nvPr>
            <p:ph type="title"/>
          </p:nvPr>
        </p:nvSpPr>
        <p:spPr>
          <a:xfrm>
            <a:off x="705847" y="216776"/>
            <a:ext cx="7772401" cy="403628"/>
          </a:xfrm>
        </p:spPr>
        <p:txBody>
          <a:bodyPr>
            <a:normAutofit/>
          </a:bodyPr>
          <a:lstStyle/>
          <a:p>
            <a:pPr algn="ctr"/>
            <a:r>
              <a:rPr lang="en-US" sz="2400" dirty="0"/>
              <a:t>Title IX Prohibits</a:t>
            </a:r>
          </a:p>
        </p:txBody>
      </p:sp>
    </p:spTree>
    <p:custDataLst>
      <p:tags r:id="rId1"/>
    </p:custDataLst>
    <p:extLst>
      <p:ext uri="{BB962C8B-B14F-4D97-AF65-F5344CB8AC3E}">
        <p14:creationId xmlns:p14="http://schemas.microsoft.com/office/powerpoint/2010/main" val="196970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357" y="633665"/>
            <a:ext cx="7217293" cy="478962"/>
          </a:xfrm>
        </p:spPr>
        <p:txBody>
          <a:bodyPr>
            <a:normAutofit/>
          </a:bodyPr>
          <a:lstStyle/>
          <a:p>
            <a:r>
              <a:rPr lang="en-US" sz="2400" dirty="0"/>
              <a:t>Sexual Harassment includes… </a:t>
            </a:r>
          </a:p>
        </p:txBody>
      </p:sp>
      <p:sp>
        <p:nvSpPr>
          <p:cNvPr id="3" name="Text Placeholder 2"/>
          <p:cNvSpPr>
            <a:spLocks noGrp="1"/>
          </p:cNvSpPr>
          <p:nvPr>
            <p:ph type="body" idx="1"/>
          </p:nvPr>
        </p:nvSpPr>
        <p:spPr>
          <a:xfrm>
            <a:off x="676415" y="1417423"/>
            <a:ext cx="5430241" cy="2308654"/>
          </a:xfrm>
        </p:spPr>
        <p:txBody>
          <a:bodyPr/>
          <a:lstStyle/>
          <a:p>
            <a:r>
              <a:rPr lang="en-US" sz="1400" b="1" dirty="0">
                <a:solidFill>
                  <a:schemeClr val="tx1"/>
                </a:solidFill>
              </a:rPr>
              <a:t>HOSTILE WORK ENVIRONMENT</a:t>
            </a:r>
          </a:p>
          <a:p>
            <a:r>
              <a:rPr lang="en-US" dirty="0">
                <a:solidFill>
                  <a:schemeClr val="tx1"/>
                </a:solidFill>
              </a:rPr>
              <a:t>Conduct has the purpose or effect of unreasonably interfering with an individual's work or academic performance or creating an intimidating, hostile, or offensive working, living, or academic environment.</a:t>
            </a:r>
          </a:p>
          <a:p>
            <a:r>
              <a:rPr lang="en-US" dirty="0">
                <a:solidFill>
                  <a:schemeClr val="tx1"/>
                </a:solidFill>
              </a:rPr>
              <a:t>Types of behavior include: </a:t>
            </a:r>
          </a:p>
          <a:p>
            <a:pPr marL="171450" indent="-171450">
              <a:spcBef>
                <a:spcPts val="0"/>
              </a:spcBef>
              <a:buFont typeface="Wingdings" panose="05000000000000000000" pitchFamily="2" charset="2"/>
              <a:buChar char="§"/>
            </a:pPr>
            <a:r>
              <a:rPr lang="en-US" sz="1000" dirty="0">
                <a:solidFill>
                  <a:schemeClr val="tx1"/>
                </a:solidFill>
              </a:rPr>
              <a:t>Inappropriate gift giving, (flowers, jewelry, clothing, etc.)</a:t>
            </a:r>
          </a:p>
          <a:p>
            <a:pPr marL="171450" indent="-171450">
              <a:spcBef>
                <a:spcPts val="0"/>
              </a:spcBef>
              <a:buFont typeface="Wingdings" panose="05000000000000000000" pitchFamily="2" charset="2"/>
              <a:buChar char="§"/>
            </a:pPr>
            <a:r>
              <a:rPr lang="en-US" sz="1000" dirty="0">
                <a:solidFill>
                  <a:schemeClr val="tx1"/>
                </a:solidFill>
              </a:rPr>
              <a:t>Inappropriate touching, kissing, giving massages</a:t>
            </a:r>
          </a:p>
          <a:p>
            <a:pPr marL="171450" indent="-171450">
              <a:spcBef>
                <a:spcPts val="0"/>
              </a:spcBef>
              <a:buFont typeface="Wingdings" panose="05000000000000000000" pitchFamily="2" charset="2"/>
              <a:buChar char="§"/>
            </a:pPr>
            <a:r>
              <a:rPr lang="en-US" sz="1000" dirty="0">
                <a:solidFill>
                  <a:schemeClr val="tx1"/>
                </a:solidFill>
              </a:rPr>
              <a:t>Talking about personal sexual experiences in the presence of another individual, two employees having a conversation about their sexual exploits that happened over the weekend-- co-workers overhear the conversation and it is unwelcome.</a:t>
            </a:r>
          </a:p>
          <a:p>
            <a:pPr marL="171450" indent="-171450">
              <a:spcBef>
                <a:spcPts val="0"/>
              </a:spcBef>
              <a:buFont typeface="Wingdings" panose="05000000000000000000" pitchFamily="2" charset="2"/>
              <a:buChar char="§"/>
            </a:pPr>
            <a:r>
              <a:rPr lang="en-US" sz="1000" dirty="0">
                <a:solidFill>
                  <a:schemeClr val="tx1"/>
                </a:solidFill>
              </a:rPr>
              <a:t>Sending sexually suggestive jokes, comments or visuals via email at work</a:t>
            </a:r>
          </a:p>
          <a:p>
            <a:pPr marL="171450" indent="-171450">
              <a:spcBef>
                <a:spcPts val="0"/>
              </a:spcBef>
              <a:buFont typeface="Wingdings" panose="05000000000000000000" pitchFamily="2" charset="2"/>
              <a:buChar char="§"/>
            </a:pPr>
            <a:r>
              <a:rPr lang="en-US" sz="1000" dirty="0">
                <a:solidFill>
                  <a:schemeClr val="tx1"/>
                </a:solidFill>
              </a:rPr>
              <a:t>Displaying sexually suggestive art pieces, screen savers, posters, photos, etc.</a:t>
            </a:r>
          </a:p>
          <a:p>
            <a:endParaRPr lang="en-US" dirty="0">
              <a:solidFill>
                <a:schemeClr val="tx1"/>
              </a:solidFill>
            </a:endParaRPr>
          </a:p>
        </p:txBody>
      </p:sp>
      <p:sp>
        <p:nvSpPr>
          <p:cNvPr id="5" name="Text Placeholder 2"/>
          <p:cNvSpPr txBox="1">
            <a:spLocks/>
          </p:cNvSpPr>
          <p:nvPr/>
        </p:nvSpPr>
        <p:spPr>
          <a:xfrm>
            <a:off x="6195112" y="1326204"/>
            <a:ext cx="2372325" cy="2538579"/>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Georgia" charset="0"/>
                <a:ea typeface="Georgia" charset="0"/>
                <a:cs typeface="Georgia"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sz="1400" b="1" dirty="0">
                <a:solidFill>
                  <a:schemeClr val="tx1"/>
                </a:solidFill>
              </a:rPr>
              <a:t>QUID PRO QUO</a:t>
            </a:r>
          </a:p>
          <a:p>
            <a:r>
              <a:rPr lang="en-US" dirty="0">
                <a:solidFill>
                  <a:schemeClr val="tx1"/>
                </a:solidFill>
              </a:rPr>
              <a:t>Submission to conduct is made either explicitly or implicitly a term or condition of an individual's employment or academic advancement</a:t>
            </a:r>
          </a:p>
          <a:p>
            <a:r>
              <a:rPr lang="en-US" dirty="0">
                <a:solidFill>
                  <a:schemeClr val="tx1"/>
                </a:solidFill>
              </a:rPr>
              <a:t>submission to or rejection of such conduct by an individual is used as the basis for employment or academic decisions affecting such individual; </a:t>
            </a:r>
          </a:p>
        </p:txBody>
      </p:sp>
      <p:sp>
        <p:nvSpPr>
          <p:cNvPr id="6" name="TextBox 5"/>
          <p:cNvSpPr txBox="1"/>
          <p:nvPr/>
        </p:nvSpPr>
        <p:spPr>
          <a:xfrm>
            <a:off x="735357" y="4078361"/>
            <a:ext cx="7769202" cy="276999"/>
          </a:xfrm>
          <a:prstGeom prst="rect">
            <a:avLst/>
          </a:prstGeom>
          <a:noFill/>
        </p:spPr>
        <p:txBody>
          <a:bodyPr wrap="square" rtlCol="0">
            <a:spAutoFit/>
          </a:bodyPr>
          <a:lstStyle/>
          <a:p>
            <a:r>
              <a:rPr lang="en-US" sz="1200" dirty="0">
                <a:latin typeface="Georgia" panose="02040502050405020303" pitchFamily="18" charset="0"/>
              </a:rPr>
              <a:t>Targets of sexual harassment can be of any sex, gender or gender identity.</a:t>
            </a:r>
          </a:p>
        </p:txBody>
      </p:sp>
    </p:spTree>
    <p:custDataLst>
      <p:tags r:id="rId1"/>
    </p:custDataLst>
    <p:extLst>
      <p:ext uri="{BB962C8B-B14F-4D97-AF65-F5344CB8AC3E}">
        <p14:creationId xmlns:p14="http://schemas.microsoft.com/office/powerpoint/2010/main" val="79658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5781" y="835465"/>
            <a:ext cx="8022432" cy="521495"/>
          </a:xfrm>
        </p:spPr>
        <p:txBody>
          <a:bodyPr/>
          <a:lstStyle/>
          <a:p>
            <a:pPr eaLnBrk="1" hangingPunct="1"/>
            <a:r>
              <a:rPr lang="en-US" sz="2400" b="1" dirty="0">
                <a:latin typeface="Verdana" panose="020B0604030504040204" pitchFamily="34" charset="0"/>
                <a:ea typeface="Verdana" panose="020B0604030504040204" pitchFamily="34" charset="0"/>
                <a:cs typeface="Verdana" panose="020B0604030504040204" pitchFamily="34" charset="0"/>
              </a:rPr>
              <a:t>Supervisor Responsibilities</a:t>
            </a:r>
          </a:p>
        </p:txBody>
      </p:sp>
      <p:sp>
        <p:nvSpPr>
          <p:cNvPr id="11267" name="Rectangle 3"/>
          <p:cNvSpPr>
            <a:spLocks noGrp="1"/>
          </p:cNvSpPr>
          <p:nvPr>
            <p:ph type="body" idx="1"/>
          </p:nvPr>
        </p:nvSpPr>
        <p:spPr>
          <a:xfrm>
            <a:off x="841302" y="1446264"/>
            <a:ext cx="6943589" cy="2650709"/>
          </a:xfrm>
        </p:spPr>
        <p:txBody>
          <a:bodyPr/>
          <a:lstStyle/>
          <a:p>
            <a:pPr>
              <a:lnSpc>
                <a:spcPct val="125000"/>
              </a:lnSpc>
              <a:spcAft>
                <a:spcPts val="450"/>
              </a:spcAft>
              <a:buFont typeface="Wingdings" panose="05000000000000000000" pitchFamily="2" charset="2"/>
              <a:buChar char="§"/>
            </a:pPr>
            <a:r>
              <a:rPr lang="en-US" sz="1200" dirty="0">
                <a:latin typeface="Georgia" panose="02040502050405020303" pitchFamily="18" charset="0"/>
                <a:ea typeface="ＭＳ Ｐゴシック" charset="-128"/>
              </a:rPr>
              <a:t>Responsible Employees (including supervisors and faculty) must report any known incidents of discrimination, including sexual misconduct, to OEA immediately.  </a:t>
            </a:r>
          </a:p>
          <a:p>
            <a:pPr>
              <a:lnSpc>
                <a:spcPct val="125000"/>
              </a:lnSpc>
              <a:spcAft>
                <a:spcPts val="450"/>
              </a:spcAft>
              <a:buFont typeface="Wingdings" panose="05000000000000000000" pitchFamily="2" charset="2"/>
              <a:buChar char="§"/>
            </a:pPr>
            <a:r>
              <a:rPr lang="en-US" sz="1200" dirty="0">
                <a:latin typeface="Georgia" panose="02040502050405020303" pitchFamily="18" charset="0"/>
                <a:ea typeface="ＭＳ Ｐゴシック" charset="-128"/>
              </a:rPr>
              <a:t>Department chairs, directors, administrators, managers and supervisors are responsible for promoting an atmosphere that prohibits such unacceptable behavior. </a:t>
            </a:r>
          </a:p>
          <a:p>
            <a:pPr>
              <a:lnSpc>
                <a:spcPct val="125000"/>
              </a:lnSpc>
              <a:spcAft>
                <a:spcPts val="450"/>
              </a:spcAft>
              <a:buFont typeface="Wingdings" panose="05000000000000000000" pitchFamily="2" charset="2"/>
              <a:buChar char="§"/>
            </a:pPr>
            <a:r>
              <a:rPr lang="en-US" sz="1200" dirty="0">
                <a:latin typeface="Georgia" panose="02040502050405020303" pitchFamily="18" charset="0"/>
                <a:ea typeface="ＭＳ Ｐゴシック" charset="-128"/>
              </a:rPr>
              <a:t>Evaluate the workplace to for ongoing harassment.  Report any concerns to OEA.</a:t>
            </a:r>
          </a:p>
          <a:p>
            <a:pPr>
              <a:lnSpc>
                <a:spcPct val="125000"/>
              </a:lnSpc>
              <a:spcAft>
                <a:spcPts val="450"/>
              </a:spcAft>
              <a:buFont typeface="Wingdings" panose="05000000000000000000" pitchFamily="2" charset="2"/>
              <a:buChar char="§"/>
            </a:pPr>
            <a:r>
              <a:rPr lang="en-US" sz="1200" dirty="0">
                <a:latin typeface="Georgia" panose="02040502050405020303" pitchFamily="18" charset="0"/>
                <a:ea typeface="ＭＳ Ｐゴシック" charset="-128"/>
              </a:rPr>
              <a:t>When possible, ensure that ongoing harassment stops. </a:t>
            </a:r>
          </a:p>
          <a:p>
            <a:pPr>
              <a:lnSpc>
                <a:spcPct val="125000"/>
              </a:lnSpc>
              <a:spcAft>
                <a:spcPts val="450"/>
              </a:spcAft>
              <a:buFont typeface="Wingdings" panose="05000000000000000000" pitchFamily="2" charset="2"/>
              <a:buChar char="§"/>
            </a:pPr>
            <a:r>
              <a:rPr lang="en-US" sz="1200" dirty="0">
                <a:latin typeface="Georgia" panose="02040502050405020303" pitchFamily="18" charset="0"/>
                <a:ea typeface="ＭＳ Ｐゴシック" charset="-128"/>
              </a:rPr>
              <a:t>Emphasize the policy against retaliation with all employees.</a:t>
            </a:r>
          </a:p>
          <a:p>
            <a:pPr>
              <a:lnSpc>
                <a:spcPct val="125000"/>
              </a:lnSpc>
              <a:spcAft>
                <a:spcPts val="450"/>
              </a:spcAft>
              <a:buFont typeface="Wingdings" panose="05000000000000000000" pitchFamily="2" charset="2"/>
              <a:buChar char="§"/>
            </a:pPr>
            <a:r>
              <a:rPr lang="en-US" sz="1200" dirty="0">
                <a:latin typeface="Georgia" panose="02040502050405020303" pitchFamily="18" charset="0"/>
                <a:ea typeface="ＭＳ Ｐゴシック" charset="-128"/>
              </a:rPr>
              <a:t>Reach out to OEA and/or Labor Relations for assistance.</a:t>
            </a:r>
          </a:p>
          <a:p>
            <a:pPr>
              <a:spcAft>
                <a:spcPts val="450"/>
              </a:spcAft>
            </a:pPr>
            <a:endParaRPr lang="en-US" sz="1200" dirty="0">
              <a:latin typeface="Georgia" panose="02040502050405020303" pitchFamily="18" charset="0"/>
              <a:ea typeface="ＭＳ Ｐゴシック" charset="-128"/>
            </a:endParaRPr>
          </a:p>
          <a:p>
            <a:pPr>
              <a:spcAft>
                <a:spcPts val="450"/>
              </a:spcAft>
            </a:pPr>
            <a:endParaRPr lang="en-US" sz="1200" dirty="0">
              <a:latin typeface="Georgia" panose="02040502050405020303" pitchFamily="18" charset="0"/>
              <a:ea typeface="ＭＳ Ｐゴシック" charset="-128"/>
            </a:endParaRPr>
          </a:p>
        </p:txBody>
      </p:sp>
    </p:spTree>
    <p:custDataLst>
      <p:tags r:id="rId1"/>
    </p:custDataLst>
    <p:extLst>
      <p:ext uri="{BB962C8B-B14F-4D97-AF65-F5344CB8AC3E}">
        <p14:creationId xmlns:p14="http://schemas.microsoft.com/office/powerpoint/2010/main" val="333759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Personal Experience</a:t>
            </a:r>
          </a:p>
        </p:txBody>
      </p:sp>
      <p:sp>
        <p:nvSpPr>
          <p:cNvPr id="3" name="Text Placeholder 2"/>
          <p:cNvSpPr>
            <a:spLocks noGrp="1"/>
          </p:cNvSpPr>
          <p:nvPr>
            <p:ph type="body" idx="10"/>
          </p:nvPr>
        </p:nvSpPr>
        <p:spPr>
          <a:xfrm>
            <a:off x="527844" y="1707356"/>
            <a:ext cx="3134816" cy="2268821"/>
          </a:xfrm>
        </p:spPr>
        <p:txBody>
          <a:bodyPr/>
          <a:lstStyle/>
          <a:p>
            <a:pPr marL="0" indent="0">
              <a:spcAft>
                <a:spcPts val="1200"/>
              </a:spcAft>
              <a:buNone/>
            </a:pPr>
            <a:r>
              <a:rPr lang="en-US" dirty="0"/>
              <a:t>Recall an incident that occurred in your life/career in which you felt different people around you?</a:t>
            </a:r>
          </a:p>
          <a:p>
            <a:pPr marL="228600" indent="-228600">
              <a:buFont typeface="+mj-lt"/>
              <a:buAutoNum type="arabicPeriod"/>
            </a:pPr>
            <a:r>
              <a:rPr lang="en-US" dirty="0"/>
              <a:t>What Happened?</a:t>
            </a:r>
          </a:p>
          <a:p>
            <a:pPr marL="228600" indent="-228600">
              <a:buFont typeface="+mj-lt"/>
              <a:buAutoNum type="arabicPeriod"/>
            </a:pPr>
            <a:r>
              <a:rPr lang="en-US" dirty="0"/>
              <a:t>How did you feel?</a:t>
            </a:r>
          </a:p>
          <a:p>
            <a:pPr marL="228600" indent="-228600">
              <a:buFont typeface="+mj-lt"/>
              <a:buAutoNum type="arabicPeriod"/>
            </a:pPr>
            <a:r>
              <a:rPr lang="en-US" dirty="0"/>
              <a:t>How did this incident influence the choices you made in the future?</a:t>
            </a:r>
          </a:p>
        </p:txBody>
      </p:sp>
      <p:pic>
        <p:nvPicPr>
          <p:cNvPr id="9" name="Picture Placeholder 8"/>
          <p:cNvPicPr>
            <a:picLocks noGrp="1" noChangeAspect="1"/>
          </p:cNvPicPr>
          <p:nvPr>
            <p:ph type="pic" idx="13"/>
          </p:nvPr>
        </p:nvPicPr>
        <p:blipFill>
          <a:blip r:embed="rId3">
            <a:extLst>
              <a:ext uri="{28A0092B-C50C-407E-A947-70E740481C1C}">
                <a14:useLocalDpi xmlns:a14="http://schemas.microsoft.com/office/drawing/2010/main" val="0"/>
              </a:ext>
            </a:extLst>
          </a:blip>
          <a:srcRect l="1989" r="1989"/>
          <a:stretch>
            <a:fillRect/>
          </a:stretch>
        </p:blipFill>
        <p:spPr>
          <a:xfrm>
            <a:off x="3825961" y="647058"/>
            <a:ext cx="4791391" cy="3329119"/>
          </a:xfrm>
        </p:spPr>
      </p:pic>
    </p:spTree>
    <p:custDataLst>
      <p:tags r:id="rId1"/>
    </p:custDataLst>
    <p:extLst>
      <p:ext uri="{BB962C8B-B14F-4D97-AF65-F5344CB8AC3E}">
        <p14:creationId xmlns:p14="http://schemas.microsoft.com/office/powerpoint/2010/main" val="243128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28" y="787922"/>
            <a:ext cx="2308528" cy="3019697"/>
          </a:xfrm>
        </p:spPr>
        <p:txBody>
          <a:bodyPr>
            <a:normAutofit/>
          </a:bodyPr>
          <a:lstStyle/>
          <a:p>
            <a:pPr>
              <a:lnSpc>
                <a:spcPct val="100000"/>
              </a:lnSpc>
            </a:pPr>
            <a:r>
              <a:rPr lang="en-US" sz="2400" dirty="0"/>
              <a:t>Do I Stereotype? </a:t>
            </a:r>
          </a:p>
        </p:txBody>
      </p:sp>
      <p:sp>
        <p:nvSpPr>
          <p:cNvPr id="3" name="Text Placeholder 2"/>
          <p:cNvSpPr>
            <a:spLocks noGrp="1"/>
          </p:cNvSpPr>
          <p:nvPr>
            <p:ph type="body" idx="10"/>
          </p:nvPr>
        </p:nvSpPr>
        <p:spPr>
          <a:xfrm>
            <a:off x="3336130" y="966516"/>
            <a:ext cx="4752709" cy="2976834"/>
          </a:xfrm>
        </p:spPr>
        <p:txBody>
          <a:bodyPr/>
          <a:lstStyle/>
          <a:p>
            <a:pPr marL="0" indent="0">
              <a:buNone/>
            </a:pPr>
            <a:r>
              <a:rPr lang="en-US" b="1" u="sng" dirty="0">
                <a:solidFill>
                  <a:srgbClr val="000000"/>
                </a:solidFill>
              </a:rPr>
              <a:t>ASK YOURSELF:</a:t>
            </a:r>
          </a:p>
          <a:p>
            <a:r>
              <a:rPr lang="en-US" b="1" u="sng" dirty="0">
                <a:solidFill>
                  <a:srgbClr val="000000"/>
                </a:solidFill>
              </a:rPr>
              <a:t>DO I</a:t>
            </a:r>
            <a:r>
              <a:rPr lang="en-US" b="1" dirty="0">
                <a:solidFill>
                  <a:srgbClr val="000000"/>
                </a:solidFill>
              </a:rPr>
              <a:t> </a:t>
            </a:r>
            <a:r>
              <a:rPr lang="en-US" dirty="0">
                <a:solidFill>
                  <a:srgbClr val="000000"/>
                </a:solidFill>
              </a:rPr>
              <a:t>characterize whole groups of people together without regard for the individual?</a:t>
            </a:r>
          </a:p>
          <a:p>
            <a:r>
              <a:rPr lang="en-US" b="1" u="sng" dirty="0">
                <a:solidFill>
                  <a:srgbClr val="000000"/>
                </a:solidFill>
              </a:rPr>
              <a:t>DO I</a:t>
            </a:r>
            <a:r>
              <a:rPr lang="en-US" dirty="0">
                <a:solidFill>
                  <a:srgbClr val="000000"/>
                </a:solidFill>
              </a:rPr>
              <a:t> describe or depict individuals in stereotypical terms?</a:t>
            </a:r>
          </a:p>
          <a:p>
            <a:r>
              <a:rPr lang="en-US" b="1" u="sng" dirty="0">
                <a:solidFill>
                  <a:srgbClr val="000000"/>
                </a:solidFill>
              </a:rPr>
              <a:t>DO I</a:t>
            </a:r>
            <a:r>
              <a:rPr lang="en-US" dirty="0">
                <a:solidFill>
                  <a:srgbClr val="000000"/>
                </a:solidFill>
              </a:rPr>
              <a:t> consider individuals as “exceptions to the rule” if they do not fit my stereotype?</a:t>
            </a:r>
          </a:p>
          <a:p>
            <a:r>
              <a:rPr lang="en-US" b="1" u="sng" dirty="0">
                <a:solidFill>
                  <a:srgbClr val="000000"/>
                </a:solidFill>
              </a:rPr>
              <a:t>DO I </a:t>
            </a:r>
            <a:r>
              <a:rPr lang="en-US" dirty="0">
                <a:solidFill>
                  <a:srgbClr val="000000"/>
                </a:solidFill>
              </a:rPr>
              <a:t> deny individuality to a person because his/her behavior doesn’t fit my stereotype?</a:t>
            </a:r>
          </a:p>
          <a:p>
            <a:r>
              <a:rPr lang="en-US" b="1" u="sng" dirty="0">
                <a:solidFill>
                  <a:srgbClr val="000000"/>
                </a:solidFill>
              </a:rPr>
              <a:t>DO I </a:t>
            </a:r>
            <a:r>
              <a:rPr lang="en-US" dirty="0">
                <a:solidFill>
                  <a:srgbClr val="000000"/>
                </a:solidFill>
              </a:rPr>
              <a:t>expect an individual to be a spokesperson for everyone in a group?</a:t>
            </a:r>
            <a:endParaRPr lang="en-US" b="1" u="sng" dirty="0">
              <a:solidFill>
                <a:srgbClr val="000000"/>
              </a:solidFill>
            </a:endParaRPr>
          </a:p>
          <a:p>
            <a:pPr marL="0" indent="0">
              <a:buNone/>
            </a:pPr>
            <a:endParaRPr lang="en-US" dirty="0">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56" y="1617663"/>
            <a:ext cx="2286000" cy="2286000"/>
          </a:xfrm>
          <a:prstGeom prst="rect">
            <a:avLst/>
          </a:prstGeom>
        </p:spPr>
      </p:pic>
    </p:spTree>
    <p:custDataLst>
      <p:tags r:id="rId1"/>
    </p:custDataLst>
    <p:extLst>
      <p:ext uri="{BB962C8B-B14F-4D97-AF65-F5344CB8AC3E}">
        <p14:creationId xmlns:p14="http://schemas.microsoft.com/office/powerpoint/2010/main" val="1082867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344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525" y="302418"/>
            <a:ext cx="5495925" cy="413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idx="10"/>
          </p:nvPr>
        </p:nvSpPr>
        <p:spPr>
          <a:xfrm>
            <a:off x="527843" y="1971676"/>
            <a:ext cx="3208338" cy="1193006"/>
          </a:xfrm>
        </p:spPr>
        <p:txBody>
          <a:bodyPr/>
          <a:lstStyle/>
          <a:p>
            <a:r>
              <a:rPr lang="en-US" dirty="0">
                <a:solidFill>
                  <a:srgbClr val="000000"/>
                </a:solidFill>
              </a:rPr>
              <a:t>How do stereotypes play themselves out in the workplace? Think about the meaning of this cartoon – have you ever been In a situation where you met someone who didn’t look like you expected? What was that based on? </a:t>
            </a:r>
          </a:p>
          <a:p>
            <a:endParaRPr lang="en-US" dirty="0">
              <a:solidFill>
                <a:srgbClr val="000000"/>
              </a:solidFill>
            </a:endParaRPr>
          </a:p>
        </p:txBody>
      </p:sp>
      <p:sp>
        <p:nvSpPr>
          <p:cNvPr id="7" name="Rectangle 3"/>
          <p:cNvSpPr txBox="1">
            <a:spLocks noChangeArrowheads="1"/>
          </p:cNvSpPr>
          <p:nvPr/>
        </p:nvSpPr>
        <p:spPr>
          <a:xfrm>
            <a:off x="750093" y="714375"/>
            <a:ext cx="4029076" cy="1143000"/>
          </a:xfrm>
          <a:prstGeom prst="rect">
            <a:avLst/>
          </a:prstGeom>
        </p:spPr>
        <p:txBody>
          <a:bodyPr tIns="0" rIns="0" bIns="0" anchor="t" anchorCtr="0">
            <a:normAutofit fontScale="90000"/>
          </a:bodyPr>
          <a:lstStyle>
            <a:lvl1pPr algn="l" defTabSz="685800" rtl="0" eaLnBrk="1" latinLnBrk="0" hangingPunct="1">
              <a:lnSpc>
                <a:spcPct val="90000"/>
              </a:lnSpc>
              <a:spcBef>
                <a:spcPct val="0"/>
              </a:spcBef>
              <a:buNone/>
              <a:defRPr sz="3000" b="1" i="0" kern="1200" baseline="0">
                <a:solidFill>
                  <a:schemeClr val="tx1"/>
                </a:solidFill>
                <a:latin typeface="Verdana" charset="0"/>
                <a:ea typeface="Verdana" charset="0"/>
                <a:cs typeface="Verdana" charset="0"/>
              </a:defRPr>
            </a:lvl1pPr>
          </a:lstStyle>
          <a:p>
            <a:pPr>
              <a:lnSpc>
                <a:spcPct val="100000"/>
              </a:lnSpc>
              <a:defRPr/>
            </a:pPr>
            <a:r>
              <a:rPr lang="en-US" sz="2000" dirty="0">
                <a:ea typeface="+mn-ea"/>
                <a:cs typeface="+mn-cs"/>
              </a:rPr>
              <a:t>How can bias and stereotypes affect our decisions?</a:t>
            </a:r>
            <a:br>
              <a:rPr lang="en-US" sz="2000" dirty="0">
                <a:ea typeface="+mn-ea"/>
                <a:cs typeface="+mn-cs"/>
              </a:rPr>
            </a:br>
            <a:r>
              <a:rPr lang="en-US" sz="2000" dirty="0">
                <a:ea typeface="+mn-ea"/>
                <a:cs typeface="+mn-cs"/>
              </a:rPr>
              <a:t>What affects first impressions?</a:t>
            </a:r>
          </a:p>
        </p:txBody>
      </p:sp>
      <p:sp>
        <p:nvSpPr>
          <p:cNvPr id="10" name="Text Placeholder 2"/>
          <p:cNvSpPr>
            <a:spLocks noGrp="1"/>
          </p:cNvSpPr>
          <p:nvPr>
            <p:ph type="body" idx="10"/>
          </p:nvPr>
        </p:nvSpPr>
        <p:spPr>
          <a:xfrm>
            <a:off x="527843" y="3164682"/>
            <a:ext cx="3601246" cy="910827"/>
          </a:xfrm>
        </p:spPr>
        <p:txBody>
          <a:bodyPr/>
          <a:lstStyle/>
          <a:p>
            <a:r>
              <a:rPr lang="en-US" dirty="0">
                <a:solidFill>
                  <a:srgbClr val="000000"/>
                </a:solidFill>
              </a:rPr>
              <a:t>Acknowledge stereotypes exist.  Social stereotypes about certain demographics or groups of people form outside of our own conscious awareness.</a:t>
            </a:r>
          </a:p>
          <a:p>
            <a:endParaRPr lang="en-US" dirty="0">
              <a:solidFill>
                <a:srgbClr val="000000"/>
              </a:solidFill>
            </a:endParaRPr>
          </a:p>
        </p:txBody>
      </p:sp>
    </p:spTree>
    <p:custDataLst>
      <p:tags r:id="rId1"/>
    </p:custDataLst>
    <p:extLst>
      <p:ext uri="{BB962C8B-B14F-4D97-AF65-F5344CB8AC3E}">
        <p14:creationId xmlns:p14="http://schemas.microsoft.com/office/powerpoint/2010/main" val="40744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44" y="628432"/>
            <a:ext cx="3296011" cy="418019"/>
          </a:xfrm>
        </p:spPr>
        <p:txBody>
          <a:bodyPr/>
          <a:lstStyle/>
          <a:p>
            <a:r>
              <a:rPr lang="en-US" sz="2400" dirty="0"/>
              <a:t>What is Inclusion?</a:t>
            </a:r>
          </a:p>
        </p:txBody>
      </p:sp>
      <p:pic>
        <p:nvPicPr>
          <p:cNvPr id="6" name="Picture 2" descr="44846"/>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l="2294" r="2294"/>
          <a:stretch>
            <a:fillRect/>
          </a:stretch>
        </p:blipFill>
        <p:spPr>
          <a:xfrm>
            <a:off x="4347454" y="401783"/>
            <a:ext cx="4343400" cy="3017849"/>
          </a:xfrm>
          <a:noFill/>
        </p:spPr>
      </p:pic>
      <p:sp>
        <p:nvSpPr>
          <p:cNvPr id="7" name="TextBox 6"/>
          <p:cNvSpPr txBox="1"/>
          <p:nvPr/>
        </p:nvSpPr>
        <p:spPr>
          <a:xfrm>
            <a:off x="4656180" y="3411385"/>
            <a:ext cx="3725948" cy="892552"/>
          </a:xfrm>
          <a:prstGeom prst="rect">
            <a:avLst/>
          </a:prstGeom>
          <a:solidFill>
            <a:schemeClr val="bg1"/>
          </a:solidFill>
        </p:spPr>
        <p:txBody>
          <a:bodyPr wrap="square" rtlCol="0">
            <a:spAutoFit/>
          </a:bodyPr>
          <a:lstStyle/>
          <a:p>
            <a:pPr algn="just"/>
            <a:r>
              <a:rPr lang="en-US" sz="1300" b="1" dirty="0">
                <a:solidFill>
                  <a:srgbClr val="76232F"/>
                </a:solidFill>
              </a:rPr>
              <a:t>Inclusion provides the opportunity for all employees to develop their skills to their full potential because an inclusive organization is able to achieve common goals while valuing differences.</a:t>
            </a:r>
          </a:p>
        </p:txBody>
      </p:sp>
      <p:sp>
        <p:nvSpPr>
          <p:cNvPr id="4" name="Text Placeholder 3"/>
          <p:cNvSpPr>
            <a:spLocks noGrp="1"/>
          </p:cNvSpPr>
          <p:nvPr>
            <p:ph type="body" idx="10"/>
          </p:nvPr>
        </p:nvSpPr>
        <p:spPr>
          <a:xfrm>
            <a:off x="527844" y="1267906"/>
            <a:ext cx="3961030" cy="3016345"/>
          </a:xfrm>
        </p:spPr>
        <p:txBody>
          <a:bodyPr lIns="91440" tIns="45720" rIns="91440" bIns="45720" anchor="t">
            <a:noAutofit/>
          </a:bodyPr>
          <a:lstStyle/>
          <a:p>
            <a:r>
              <a:rPr lang="en-US" dirty="0">
                <a:solidFill>
                  <a:srgbClr val="000000"/>
                </a:solidFill>
                <a:latin typeface="Georgia"/>
              </a:rPr>
              <a:t>What type of organization is a cat-only organization? How are meetings conducted? What language do they speak? What is the ideal work day like? What would be  good reward for good work? What personalities and style of work are valued?</a:t>
            </a:r>
          </a:p>
          <a:p>
            <a:r>
              <a:rPr lang="en-US" dirty="0">
                <a:solidFill>
                  <a:srgbClr val="000000"/>
                </a:solidFill>
                <a:latin typeface="Georgia"/>
              </a:rPr>
              <a:t>What requests might the dog make? The dog speaks the cat language – but maybe with an accent. Would the cat’s complain about the dog’s communication skills? Would they think the dog doesn’t understand them? The dog wants to start the meetings with a good run and a game of fetch as a team builder – the cats are frustrated by his energy. </a:t>
            </a:r>
          </a:p>
          <a:p>
            <a:r>
              <a:rPr lang="en-US" dirty="0">
                <a:solidFill>
                  <a:srgbClr val="000000"/>
                </a:solidFill>
                <a:latin typeface="Georgia"/>
              </a:rPr>
              <a:t>All this can be related to the workplace. Are the structures part of the issue? How do you as a supervisor create a structure to help all of your employees succeed. </a:t>
            </a:r>
          </a:p>
        </p:txBody>
      </p:sp>
    </p:spTree>
    <p:custDataLst>
      <p:tags r:id="rId1"/>
    </p:custDataLst>
    <p:extLst>
      <p:ext uri="{BB962C8B-B14F-4D97-AF65-F5344CB8AC3E}">
        <p14:creationId xmlns:p14="http://schemas.microsoft.com/office/powerpoint/2010/main" val="237625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354" y="767844"/>
            <a:ext cx="3134815" cy="745896"/>
          </a:xfrm>
        </p:spPr>
        <p:txBody>
          <a:bodyPr/>
          <a:lstStyle/>
          <a:p>
            <a:r>
              <a:rPr lang="en-US" sz="2400" dirty="0"/>
              <a:t>Unconscious Bias</a:t>
            </a:r>
          </a:p>
        </p:txBody>
      </p:sp>
      <p:sp>
        <p:nvSpPr>
          <p:cNvPr id="4" name="Text Placeholder 3"/>
          <p:cNvSpPr>
            <a:spLocks noGrp="1"/>
          </p:cNvSpPr>
          <p:nvPr>
            <p:ph type="body" idx="10"/>
          </p:nvPr>
        </p:nvSpPr>
        <p:spPr>
          <a:xfrm>
            <a:off x="753353" y="1900074"/>
            <a:ext cx="3758407" cy="2110527"/>
          </a:xfrm>
        </p:spPr>
        <p:txBody>
          <a:bodyPr lIns="91440" tIns="45720" rIns="91440" bIns="45720" anchor="t">
            <a:noAutofit/>
          </a:bodyPr>
          <a:lstStyle/>
          <a:p>
            <a:r>
              <a:rPr lang="en-US" dirty="0">
                <a:solidFill>
                  <a:srgbClr val="000000"/>
                </a:solidFill>
              </a:rPr>
              <a:t>Biologically we are hard-wired to prefer people who look like us, sound like us and share our interests.</a:t>
            </a:r>
          </a:p>
          <a:p>
            <a:r>
              <a:rPr lang="en-US" dirty="0">
                <a:solidFill>
                  <a:srgbClr val="000000"/>
                </a:solidFill>
              </a:rPr>
              <a:t>“Social categorization‟ is the process whereby we routinely and rapidly sort people into groups. </a:t>
            </a:r>
          </a:p>
          <a:p>
            <a:r>
              <a:rPr lang="en-US" dirty="0">
                <a:solidFill>
                  <a:srgbClr val="000000"/>
                </a:solidFill>
                <a:latin typeface="Georgia"/>
              </a:rPr>
              <a:t>This preference bypasses our normal, rational and logical thinking. </a:t>
            </a:r>
          </a:p>
          <a:p>
            <a:r>
              <a:rPr lang="en-US" dirty="0">
                <a:solidFill>
                  <a:srgbClr val="000000"/>
                </a:solidFill>
                <a:latin typeface="Georgia"/>
              </a:rPr>
              <a:t>We use these processes very effectively (we call it intuition) but the categories we use to sort people are not logical, modern or perhaps even legal. </a:t>
            </a:r>
          </a:p>
          <a:p>
            <a:endParaRPr lang="en-US" dirty="0">
              <a:solidFill>
                <a:srgbClr val="000000"/>
              </a:solidFill>
            </a:endParaRPr>
          </a:p>
        </p:txBody>
      </p:sp>
      <p:sp>
        <p:nvSpPr>
          <p:cNvPr id="7" name="Shape 313"/>
          <p:cNvSpPr>
            <a:spLocks noGrp="1"/>
          </p:cNvSpPr>
          <p:nvPr>
            <p:ph type="body" sz="half" idx="4294967295"/>
          </p:nvPr>
        </p:nvSpPr>
        <p:spPr>
          <a:xfrm>
            <a:off x="4785234" y="2346109"/>
            <a:ext cx="3632401" cy="1337070"/>
          </a:xfrm>
          <a:prstGeom prst="rect">
            <a:avLst/>
          </a:prstGeom>
        </p:spPr>
        <p:txBody>
          <a:bodyPr/>
          <a:lstStyle/>
          <a:p>
            <a:pPr marL="0" indent="0">
              <a:buNone/>
              <a:defRPr sz="1500"/>
            </a:pPr>
            <a:r>
              <a:rPr sz="1800" dirty="0"/>
              <a:t>Unconscious bias is a hidden bias that affect day-to-day interactions, decisions, and access to opportunities.  It is also known as </a:t>
            </a:r>
            <a:r>
              <a:rPr lang="en-US" sz="1800" dirty="0"/>
              <a:t>I</a:t>
            </a:r>
            <a:r>
              <a:rPr sz="1800" dirty="0"/>
              <a:t>mplicit </a:t>
            </a:r>
            <a:r>
              <a:rPr lang="en-US" sz="1800" dirty="0"/>
              <a:t>B</a:t>
            </a:r>
            <a:r>
              <a:rPr sz="1800" dirty="0"/>
              <a:t>ias.</a:t>
            </a:r>
          </a:p>
          <a:p>
            <a:pPr>
              <a:defRPr sz="1500"/>
            </a:pPr>
            <a:endParaRPr dirty="0"/>
          </a:p>
        </p:txBody>
      </p:sp>
      <p:grpSp>
        <p:nvGrpSpPr>
          <p:cNvPr id="3076" name="Group 3075"/>
          <p:cNvGrpSpPr/>
          <p:nvPr/>
        </p:nvGrpSpPr>
        <p:grpSpPr>
          <a:xfrm>
            <a:off x="4785235" y="1055144"/>
            <a:ext cx="3632401" cy="1183875"/>
            <a:chOff x="4785235" y="1055144"/>
            <a:chExt cx="3632401" cy="1183875"/>
          </a:xfrm>
        </p:grpSpPr>
        <p:grpSp>
          <p:nvGrpSpPr>
            <p:cNvPr id="13" name="Group 12"/>
            <p:cNvGrpSpPr/>
            <p:nvPr/>
          </p:nvGrpSpPr>
          <p:grpSpPr>
            <a:xfrm>
              <a:off x="4785235" y="1055144"/>
              <a:ext cx="685800" cy="1183875"/>
              <a:chOff x="3946711" y="650991"/>
              <a:chExt cx="685800" cy="1183875"/>
            </a:xfrm>
          </p:grpSpPr>
          <p:sp>
            <p:nvSpPr>
              <p:cNvPr id="35" name="Flowchart: Delay 34"/>
              <p:cNvSpPr/>
              <p:nvPr/>
            </p:nvSpPr>
            <p:spPr>
              <a:xfrm rot="16200000">
                <a:off x="3948193" y="1150548"/>
                <a:ext cx="682836" cy="685800"/>
              </a:xfrm>
              <a:prstGeom prst="flowChartDelay">
                <a:avLst/>
              </a:prstGeom>
              <a:solidFill>
                <a:srgbClr val="C7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946711" y="650991"/>
                <a:ext cx="685800" cy="685800"/>
              </a:xfrm>
              <a:prstGeom prst="ellipse">
                <a:avLst/>
              </a:prstGeom>
              <a:solidFill>
                <a:srgbClr val="C7C9C7"/>
              </a:solidFill>
              <a:ln>
                <a:noFill/>
              </a:ln>
              <a:effectLst>
                <a:innerShdw blurRad="38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5206178" y="1055144"/>
              <a:ext cx="685800" cy="1183875"/>
              <a:chOff x="4314683" y="650991"/>
              <a:chExt cx="685800" cy="1183875"/>
            </a:xfrm>
          </p:grpSpPr>
          <p:sp>
            <p:nvSpPr>
              <p:cNvPr id="51" name="Flowchart: Delay 50"/>
              <p:cNvSpPr/>
              <p:nvPr/>
            </p:nvSpPr>
            <p:spPr>
              <a:xfrm rot="16200000">
                <a:off x="4316165" y="1150548"/>
                <a:ext cx="682836" cy="685800"/>
              </a:xfrm>
              <a:prstGeom prst="flowChartDelay">
                <a:avLst/>
              </a:prstGeom>
              <a:solidFill>
                <a:srgbClr val="89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314683" y="650991"/>
                <a:ext cx="685800" cy="685800"/>
              </a:xfrm>
              <a:prstGeom prst="ellipse">
                <a:avLst/>
              </a:prstGeom>
              <a:solidFill>
                <a:srgbClr val="898D8D"/>
              </a:solidFill>
              <a:ln>
                <a:noFill/>
              </a:ln>
              <a:effectLst>
                <a:innerShdw blurRad="25400">
                  <a:srgbClr val="C7C9C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627121" y="1055144"/>
              <a:ext cx="685800" cy="1183875"/>
              <a:chOff x="4682655" y="650991"/>
              <a:chExt cx="685800" cy="1183875"/>
            </a:xfrm>
          </p:grpSpPr>
          <p:sp>
            <p:nvSpPr>
              <p:cNvPr id="55" name="Flowchart: Delay 54"/>
              <p:cNvSpPr/>
              <p:nvPr/>
            </p:nvSpPr>
            <p:spPr>
              <a:xfrm rot="16200000">
                <a:off x="4684137" y="1150548"/>
                <a:ext cx="682836" cy="685800"/>
              </a:xfrm>
              <a:prstGeom prst="flowChartDelay">
                <a:avLst/>
              </a:pr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682655" y="650991"/>
                <a:ext cx="685800" cy="685800"/>
              </a:xfrm>
              <a:prstGeom prst="ellipse">
                <a:avLst/>
              </a:prstGeom>
              <a:solidFill>
                <a:srgbClr val="54585A"/>
              </a:solidFill>
              <a:ln>
                <a:noFill/>
              </a:ln>
              <a:effectLst>
                <a:innerShdw blurRad="38100">
                  <a:srgbClr val="898D8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6048064" y="1055144"/>
              <a:ext cx="685800" cy="1183875"/>
              <a:chOff x="5050627" y="650991"/>
              <a:chExt cx="685800" cy="1183875"/>
            </a:xfrm>
          </p:grpSpPr>
          <p:sp>
            <p:nvSpPr>
              <p:cNvPr id="39" name="Flowchart: Delay 38"/>
              <p:cNvSpPr/>
              <p:nvPr/>
            </p:nvSpPr>
            <p:spPr>
              <a:xfrm rot="16200000">
                <a:off x="5052109" y="1150548"/>
                <a:ext cx="682836" cy="685800"/>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050627" y="650991"/>
                <a:ext cx="685800" cy="685800"/>
              </a:xfrm>
              <a:prstGeom prst="ellipse">
                <a:avLst/>
              </a:prstGeom>
              <a:solidFill>
                <a:schemeClr val="tx1"/>
              </a:solidFill>
              <a:ln>
                <a:noFill/>
              </a:ln>
              <a:effectLst>
                <a:innerShdw blurRad="38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6469007" y="1055144"/>
              <a:ext cx="685800" cy="1183875"/>
              <a:chOff x="5418598" y="650991"/>
              <a:chExt cx="685800" cy="1183875"/>
            </a:xfrm>
          </p:grpSpPr>
          <p:sp>
            <p:nvSpPr>
              <p:cNvPr id="47" name="Flowchart: Delay 46"/>
              <p:cNvSpPr/>
              <p:nvPr/>
            </p:nvSpPr>
            <p:spPr>
              <a:xfrm rot="16200000">
                <a:off x="5420080" y="1150548"/>
                <a:ext cx="682836" cy="685800"/>
              </a:xfrm>
              <a:prstGeom prst="flowChartDelay">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418598" y="650991"/>
                <a:ext cx="685800" cy="685800"/>
              </a:xfrm>
              <a:prstGeom prst="ellipse">
                <a:avLst/>
              </a:prstGeom>
              <a:solidFill>
                <a:srgbClr val="76232F"/>
              </a:solidFill>
              <a:ln>
                <a:noFill/>
              </a:ln>
              <a:effectLst>
                <a:innerShdw blurRad="381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6889950" y="1055144"/>
              <a:ext cx="685800" cy="1183875"/>
              <a:chOff x="5786570" y="650991"/>
              <a:chExt cx="685800" cy="1183875"/>
            </a:xfrm>
          </p:grpSpPr>
          <p:sp>
            <p:nvSpPr>
              <p:cNvPr id="43" name="Flowchart: Delay 42"/>
              <p:cNvSpPr/>
              <p:nvPr/>
            </p:nvSpPr>
            <p:spPr>
              <a:xfrm rot="16200000">
                <a:off x="5788052" y="1150548"/>
                <a:ext cx="682836" cy="685800"/>
              </a:xfrm>
              <a:prstGeom prst="flowChartDelay">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786570" y="650991"/>
                <a:ext cx="685800" cy="685800"/>
              </a:xfrm>
              <a:prstGeom prst="ellipse">
                <a:avLst/>
              </a:prstGeom>
              <a:solidFill>
                <a:srgbClr val="A6192E"/>
              </a:solidFill>
              <a:ln>
                <a:noFill/>
              </a:ln>
              <a:effectLst>
                <a:innerShdw blurRad="38100">
                  <a:srgbClr val="76232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7310893" y="1055144"/>
              <a:ext cx="685800" cy="1183875"/>
              <a:chOff x="6154540" y="650991"/>
              <a:chExt cx="685800" cy="1183875"/>
            </a:xfrm>
          </p:grpSpPr>
          <p:sp>
            <p:nvSpPr>
              <p:cNvPr id="31" name="Flowchart: Delay 30"/>
              <p:cNvSpPr/>
              <p:nvPr/>
            </p:nvSpPr>
            <p:spPr>
              <a:xfrm rot="16200000">
                <a:off x="6156022" y="1150548"/>
                <a:ext cx="682836" cy="685800"/>
              </a:xfrm>
              <a:prstGeom prst="flowChartDelay">
                <a:avLst/>
              </a:pr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154540" y="650991"/>
                <a:ext cx="685800" cy="685800"/>
              </a:xfrm>
              <a:prstGeom prst="ellipse">
                <a:avLst/>
              </a:prstGeom>
              <a:solidFill>
                <a:srgbClr val="E4002B"/>
              </a:solidFill>
              <a:ln>
                <a:noFill/>
              </a:ln>
              <a:effectLst>
                <a:innerShdw blurRad="38100">
                  <a:srgbClr val="74192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5" name="Group 3074"/>
            <p:cNvGrpSpPr/>
            <p:nvPr/>
          </p:nvGrpSpPr>
          <p:grpSpPr>
            <a:xfrm>
              <a:off x="7731836" y="1055144"/>
              <a:ext cx="685800" cy="1183875"/>
              <a:chOff x="7731836" y="1055144"/>
              <a:chExt cx="685800" cy="1183875"/>
            </a:xfrm>
          </p:grpSpPr>
          <p:sp>
            <p:nvSpPr>
              <p:cNvPr id="68" name="Flowchart: Delay 67"/>
              <p:cNvSpPr/>
              <p:nvPr/>
            </p:nvSpPr>
            <p:spPr>
              <a:xfrm rot="16200000">
                <a:off x="7733318" y="1554701"/>
                <a:ext cx="682836" cy="68580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731836" y="1055144"/>
                <a:ext cx="685800" cy="685800"/>
              </a:xfrm>
              <a:prstGeom prst="ellipse">
                <a:avLst/>
              </a:prstGeom>
              <a:solidFill>
                <a:schemeClr val="bg1"/>
              </a:solidFill>
              <a:ln>
                <a:noFill/>
              </a:ln>
              <a:effectLst>
                <a:innerShdw blurRad="38100">
                  <a:srgbClr val="FF232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39317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255" y="904112"/>
            <a:ext cx="3134815" cy="745896"/>
          </a:xfrm>
        </p:spPr>
        <p:txBody>
          <a:bodyPr/>
          <a:lstStyle/>
          <a:p>
            <a:r>
              <a:rPr lang="en-US" sz="2400" dirty="0"/>
              <a:t>Lenses as Filters</a:t>
            </a:r>
          </a:p>
        </p:txBody>
      </p:sp>
      <p:pic>
        <p:nvPicPr>
          <p:cNvPr id="6" name="Picture Placeholder 5"/>
          <p:cNvPicPr>
            <a:picLocks noGrp="1" noChangeAspect="1"/>
          </p:cNvPicPr>
          <p:nvPr>
            <p:ph type="pic" idx="13"/>
          </p:nvPr>
        </p:nvPicPr>
        <p:blipFill rotWithShape="1">
          <a:blip r:embed="rId3"/>
          <a:srcRect t="-196" b="92"/>
          <a:stretch/>
        </p:blipFill>
        <p:spPr>
          <a:xfrm>
            <a:off x="5364956" y="629883"/>
            <a:ext cx="3249261" cy="3657600"/>
          </a:xfrm>
          <a:prstGeom prst="rect">
            <a:avLst/>
          </a:prstGeom>
        </p:spPr>
      </p:pic>
      <p:sp>
        <p:nvSpPr>
          <p:cNvPr id="3" name="Text Placeholder 2"/>
          <p:cNvSpPr>
            <a:spLocks noGrp="1"/>
          </p:cNvSpPr>
          <p:nvPr>
            <p:ph type="body" idx="10"/>
          </p:nvPr>
        </p:nvSpPr>
        <p:spPr>
          <a:xfrm>
            <a:off x="6218061" y="1905291"/>
            <a:ext cx="1754363" cy="1106783"/>
          </a:xfrm>
        </p:spPr>
        <p:txBody>
          <a:bodyPr/>
          <a:lstStyle/>
          <a:p>
            <a:pPr marL="0" indent="0" defTabSz="171450">
              <a:spcBef>
                <a:spcPts val="400"/>
              </a:spcBef>
              <a:buNone/>
            </a:pPr>
            <a:endParaRPr lang="en-US" sz="1400" dirty="0">
              <a:solidFill>
                <a:schemeClr val="bg1"/>
              </a:solidFill>
            </a:endParaRPr>
          </a:p>
          <a:p>
            <a:pPr marL="0" indent="0" defTabSz="171450">
              <a:spcBef>
                <a:spcPts val="400"/>
              </a:spcBef>
              <a:buNone/>
            </a:pPr>
            <a:r>
              <a:rPr lang="en-US" sz="1400" dirty="0">
                <a:solidFill>
                  <a:schemeClr val="bg1"/>
                </a:solidFill>
              </a:rPr>
              <a:t>	Experience</a:t>
            </a:r>
          </a:p>
          <a:p>
            <a:pPr marL="0" indent="0" defTabSz="171450">
              <a:spcBef>
                <a:spcPts val="400"/>
              </a:spcBef>
              <a:buNone/>
            </a:pPr>
            <a:r>
              <a:rPr lang="en-US" sz="1400" dirty="0">
                <a:solidFill>
                  <a:schemeClr val="bg1"/>
                </a:solidFill>
              </a:rPr>
              <a:t>+	Perceived Reality</a:t>
            </a:r>
          </a:p>
          <a:p>
            <a:pPr marL="0" indent="0" defTabSz="171450">
              <a:spcBef>
                <a:spcPts val="600"/>
              </a:spcBef>
              <a:buNone/>
            </a:pPr>
            <a:r>
              <a:rPr lang="en-US" sz="1400" dirty="0">
                <a:solidFill>
                  <a:schemeClr val="bg1"/>
                </a:solidFill>
              </a:rPr>
              <a:t>	The “Truth”</a:t>
            </a:r>
          </a:p>
        </p:txBody>
      </p:sp>
      <p:cxnSp>
        <p:nvCxnSpPr>
          <p:cNvPr id="12" name="Straight Connector 11"/>
          <p:cNvCxnSpPr/>
          <p:nvPr/>
        </p:nvCxnSpPr>
        <p:spPr>
          <a:xfrm>
            <a:off x="6218061" y="2728913"/>
            <a:ext cx="16829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0"/>
          </p:nvPr>
        </p:nvSpPr>
        <p:spPr>
          <a:xfrm>
            <a:off x="907255" y="1590898"/>
            <a:ext cx="3743326" cy="1708616"/>
          </a:xfrm>
        </p:spPr>
        <p:txBody>
          <a:bodyPr/>
          <a:lstStyle/>
          <a:p>
            <a:pPr marL="0" indent="0">
              <a:buNone/>
            </a:pPr>
            <a:r>
              <a:rPr lang="en-US" dirty="0">
                <a:solidFill>
                  <a:srgbClr val="000000"/>
                </a:solidFill>
              </a:rPr>
              <a:t>We view the world through many lenses.</a:t>
            </a:r>
          </a:p>
          <a:p>
            <a:r>
              <a:rPr lang="en-US" dirty="0">
                <a:solidFill>
                  <a:srgbClr val="000000"/>
                </a:solidFill>
              </a:rPr>
              <a:t>What worldview lenses (belief systems) am I seeing?</a:t>
            </a:r>
          </a:p>
          <a:p>
            <a:r>
              <a:rPr lang="en-US" dirty="0">
                <a:solidFill>
                  <a:srgbClr val="000000"/>
                </a:solidFill>
              </a:rPr>
              <a:t>How have these lenses served me?  How have they been helpful?  Unhelpful?</a:t>
            </a:r>
          </a:p>
          <a:p>
            <a:r>
              <a:rPr lang="en-US" dirty="0">
                <a:solidFill>
                  <a:srgbClr val="000000"/>
                </a:solidFill>
              </a:rPr>
              <a:t>What lenses can I discard and replace with better lenses?</a:t>
            </a:r>
          </a:p>
        </p:txBody>
      </p:sp>
    </p:spTree>
    <p:custDataLst>
      <p:tags r:id="rId1"/>
    </p:custDataLst>
    <p:extLst>
      <p:ext uri="{BB962C8B-B14F-4D97-AF65-F5344CB8AC3E}">
        <p14:creationId xmlns:p14="http://schemas.microsoft.com/office/powerpoint/2010/main" val="4260758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231" y="767947"/>
            <a:ext cx="7686675" cy="767959"/>
          </a:xfrm>
        </p:spPr>
        <p:txBody>
          <a:bodyPr>
            <a:normAutofit/>
          </a:bodyPr>
          <a:lstStyle/>
          <a:p>
            <a:r>
              <a:rPr lang="en-US" sz="2400" dirty="0"/>
              <a:t>Unconscious Bias, Unconscious Effects Within the Work Environment</a:t>
            </a:r>
          </a:p>
        </p:txBody>
      </p:sp>
      <p:sp>
        <p:nvSpPr>
          <p:cNvPr id="3" name="Text Placeholder 2"/>
          <p:cNvSpPr>
            <a:spLocks noGrp="1"/>
          </p:cNvSpPr>
          <p:nvPr>
            <p:ph type="body" idx="1"/>
          </p:nvPr>
        </p:nvSpPr>
        <p:spPr>
          <a:xfrm>
            <a:off x="1341409" y="1645452"/>
            <a:ext cx="6418317" cy="1983573"/>
          </a:xfrm>
        </p:spPr>
        <p:txBody>
          <a:bodyPr/>
          <a:lstStyle/>
          <a:p>
            <a:pPr>
              <a:spcBef>
                <a:spcPts val="1000"/>
              </a:spcBef>
              <a:buClr>
                <a:srgbClr val="9BAFB5"/>
              </a:buClr>
              <a:buSzPct val="100000"/>
              <a:defRPr sz="1800">
                <a:solidFill>
                  <a:srgbClr val="262626"/>
                </a:solidFill>
                <a:latin typeface="Gill Sans MT"/>
                <a:ea typeface="Gill Sans MT"/>
                <a:cs typeface="Gill Sans MT"/>
                <a:sym typeface="Gill Sans MT"/>
              </a:defRPr>
            </a:pPr>
            <a:r>
              <a:rPr lang="en-US" sz="1400" dirty="0">
                <a:solidFill>
                  <a:srgbClr val="000000"/>
                </a:solidFill>
                <a:latin typeface="Georgia" panose="02040502050405020303" pitchFamily="18" charset="0"/>
              </a:rPr>
              <a:t>Workplace conflicts, leading to:</a:t>
            </a:r>
          </a:p>
          <a:p>
            <a:pPr marL="457200" lvl="1" indent="-228600">
              <a:spcBef>
                <a:spcPts val="1000"/>
              </a:spcBef>
              <a:buClr>
                <a:srgbClr val="9BAFB5"/>
              </a:buClr>
              <a:buSzPct val="100000"/>
              <a:buFont typeface="Arial"/>
              <a:buChar char="•"/>
              <a:defRPr sz="1600">
                <a:solidFill>
                  <a:srgbClr val="262626"/>
                </a:solidFill>
                <a:latin typeface="Gill Sans MT"/>
                <a:ea typeface="Gill Sans MT"/>
                <a:cs typeface="Gill Sans MT"/>
                <a:sym typeface="Gill Sans MT"/>
              </a:defRPr>
            </a:pPr>
            <a:r>
              <a:rPr lang="en-US" sz="1200" dirty="0">
                <a:solidFill>
                  <a:srgbClr val="000000"/>
                </a:solidFill>
                <a:latin typeface="Georgia" panose="02040502050405020303" pitchFamily="18" charset="0"/>
              </a:rPr>
              <a:t>Discrimination allegations/grievances </a:t>
            </a:r>
          </a:p>
          <a:p>
            <a:pPr marL="457200" lvl="1" indent="-228600">
              <a:spcBef>
                <a:spcPts val="1000"/>
              </a:spcBef>
              <a:buClr>
                <a:srgbClr val="9BAFB5"/>
              </a:buClr>
              <a:buSzPct val="100000"/>
              <a:buFont typeface="Arial"/>
              <a:buChar char="•"/>
              <a:defRPr sz="1600">
                <a:solidFill>
                  <a:srgbClr val="262626"/>
                </a:solidFill>
                <a:latin typeface="Gill Sans MT"/>
                <a:ea typeface="Gill Sans MT"/>
                <a:cs typeface="Gill Sans MT"/>
                <a:sym typeface="Gill Sans MT"/>
              </a:defRPr>
            </a:pPr>
            <a:r>
              <a:rPr lang="en-US" sz="1200" dirty="0">
                <a:solidFill>
                  <a:srgbClr val="000000"/>
                </a:solidFill>
                <a:latin typeface="Georgia" panose="02040502050405020303" pitchFamily="18" charset="0"/>
              </a:rPr>
              <a:t>Low morale, productivity, and tense working relationships</a:t>
            </a:r>
          </a:p>
          <a:p>
            <a:pPr marL="457200" lvl="1" indent="-228600">
              <a:spcBef>
                <a:spcPts val="1000"/>
              </a:spcBef>
              <a:buClr>
                <a:srgbClr val="9BAFB5"/>
              </a:buClr>
              <a:buSzPct val="100000"/>
              <a:buFont typeface="Arial"/>
              <a:buChar char="•"/>
              <a:defRPr sz="1600">
                <a:solidFill>
                  <a:srgbClr val="262626"/>
                </a:solidFill>
                <a:latin typeface="Gill Sans MT"/>
                <a:ea typeface="Gill Sans MT"/>
                <a:cs typeface="Gill Sans MT"/>
                <a:sym typeface="Gill Sans MT"/>
              </a:defRPr>
            </a:pPr>
            <a:r>
              <a:rPr lang="en-US" sz="1200" dirty="0">
                <a:solidFill>
                  <a:srgbClr val="000000"/>
                </a:solidFill>
                <a:latin typeface="Georgia" panose="02040502050405020303" pitchFamily="18" charset="0"/>
              </a:rPr>
              <a:t>Issues with retention, terminations, resignations </a:t>
            </a:r>
          </a:p>
          <a:p>
            <a:pPr marL="457200" lvl="1" indent="-228600">
              <a:spcBef>
                <a:spcPts val="1000"/>
              </a:spcBef>
              <a:buClr>
                <a:srgbClr val="9BAFB5"/>
              </a:buClr>
              <a:buSzPct val="100000"/>
              <a:buFont typeface="Arial"/>
              <a:buChar char="•"/>
              <a:defRPr sz="1600">
                <a:solidFill>
                  <a:srgbClr val="262626"/>
                </a:solidFill>
                <a:latin typeface="Gill Sans MT"/>
                <a:ea typeface="Gill Sans MT"/>
                <a:cs typeface="Gill Sans MT"/>
                <a:sym typeface="Gill Sans MT"/>
              </a:defRPr>
            </a:pPr>
            <a:r>
              <a:rPr lang="en-US" sz="1200" dirty="0">
                <a:solidFill>
                  <a:srgbClr val="000000"/>
                </a:solidFill>
                <a:latin typeface="Georgia" panose="02040502050405020303" pitchFamily="18" charset="0"/>
              </a:rPr>
              <a:t>Bullying and workplace violence </a:t>
            </a:r>
          </a:p>
          <a:p>
            <a:pPr marL="457200" lvl="1" indent="-228600">
              <a:spcBef>
                <a:spcPts val="1000"/>
              </a:spcBef>
              <a:buClr>
                <a:srgbClr val="9BAFB5"/>
              </a:buClr>
              <a:buSzPct val="100000"/>
              <a:buFont typeface="Arial"/>
              <a:buChar char="•"/>
              <a:defRPr sz="1600">
                <a:solidFill>
                  <a:srgbClr val="262626"/>
                </a:solidFill>
                <a:latin typeface="Gill Sans MT"/>
                <a:ea typeface="Gill Sans MT"/>
                <a:cs typeface="Gill Sans MT"/>
                <a:sym typeface="Gill Sans MT"/>
              </a:defRPr>
            </a:pPr>
            <a:r>
              <a:rPr lang="en-US" sz="1200" dirty="0">
                <a:solidFill>
                  <a:srgbClr val="000000"/>
                </a:solidFill>
                <a:latin typeface="Georgia" panose="02040502050405020303" pitchFamily="18" charset="0"/>
              </a:rPr>
              <a:t>Low job productivity and employee satisfaction</a:t>
            </a:r>
          </a:p>
        </p:txBody>
      </p:sp>
    </p:spTree>
    <p:custDataLst>
      <p:tags r:id="rId1"/>
    </p:custDataLst>
    <p:extLst>
      <p:ext uri="{BB962C8B-B14F-4D97-AF65-F5344CB8AC3E}">
        <p14:creationId xmlns:p14="http://schemas.microsoft.com/office/powerpoint/2010/main" val="37731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994" y="1075056"/>
            <a:ext cx="4236244" cy="874611"/>
          </a:xfrm>
        </p:spPr>
        <p:txBody>
          <a:bodyPr>
            <a:normAutofit fontScale="90000"/>
          </a:bodyPr>
          <a:lstStyle/>
          <a:p>
            <a:pPr algn="ctr">
              <a:lnSpc>
                <a:spcPct val="100000"/>
              </a:lnSpc>
            </a:pPr>
            <a:r>
              <a:rPr lang="en-US" sz="2700" dirty="0"/>
              <a:t>Stony Brook’s </a:t>
            </a:r>
            <a:br>
              <a:rPr lang="en-US" sz="2700" dirty="0"/>
            </a:br>
            <a:r>
              <a:rPr lang="en-US" sz="2700" dirty="0"/>
              <a:t>Commitment</a:t>
            </a:r>
            <a:br>
              <a:rPr lang="en-US" dirty="0"/>
            </a:br>
            <a:br>
              <a:rPr lang="en-US" sz="1400" dirty="0"/>
            </a:br>
            <a:endParaRPr lang="en-US" sz="1600" dirty="0"/>
          </a:p>
        </p:txBody>
      </p:sp>
      <p:sp>
        <p:nvSpPr>
          <p:cNvPr id="3" name="Text Placeholder 2"/>
          <p:cNvSpPr>
            <a:spLocks noGrp="1"/>
          </p:cNvSpPr>
          <p:nvPr>
            <p:ph type="body" idx="1"/>
          </p:nvPr>
        </p:nvSpPr>
        <p:spPr>
          <a:xfrm>
            <a:off x="635795" y="3265877"/>
            <a:ext cx="7858126" cy="1046484"/>
          </a:xfrm>
        </p:spPr>
        <p:txBody>
          <a:bodyPr/>
          <a:lstStyle/>
          <a:p>
            <a:pPr algn="just">
              <a:lnSpc>
                <a:spcPct val="150000"/>
              </a:lnSpc>
            </a:pPr>
            <a:r>
              <a:rPr lang="en-US" sz="1000" dirty="0">
                <a:solidFill>
                  <a:schemeClr val="tx1"/>
                </a:solidFill>
              </a:rPr>
              <a:t>Stony Brook University and Stony Brook Medicine are committed to equal employment and educational opportunity, and to creating workplace, educational and recreational environments that are safe and accessible, free from all forms of discrimination and that ensure that everyone in the Stony Brook University community is treated with respect, dignity, fairness, and equity. The Stony Brook University community includes, but is not limited to employees, students, visitors, guests, contractors, patients, volunteers and vendors associated with the institution.</a:t>
            </a:r>
          </a:p>
          <a:p>
            <a:pPr>
              <a:lnSpc>
                <a:spcPct val="150000"/>
              </a:lnSpc>
            </a:pPr>
            <a:r>
              <a:rPr lang="en-US" sz="1000" b="1" i="1" dirty="0">
                <a:solidFill>
                  <a:schemeClr val="tx1"/>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704" y="486034"/>
            <a:ext cx="2963749" cy="1972745"/>
          </a:xfrm>
          <a:prstGeom prst="rect">
            <a:avLst/>
          </a:prstGeom>
        </p:spPr>
      </p:pic>
      <p:sp>
        <p:nvSpPr>
          <p:cNvPr id="5" name="Title 1"/>
          <p:cNvSpPr txBox="1">
            <a:spLocks/>
          </p:cNvSpPr>
          <p:nvPr/>
        </p:nvSpPr>
        <p:spPr>
          <a:xfrm>
            <a:off x="650079" y="2538449"/>
            <a:ext cx="5029616" cy="747825"/>
          </a:xfrm>
          <a:prstGeom prst="rect">
            <a:avLst/>
          </a:prstGeom>
        </p:spPr>
        <p:txBody>
          <a:bodyPr anchor="t" anchorCtr="0">
            <a:noAutofit/>
          </a:bodyPr>
          <a:lstStyle>
            <a:lvl1pPr algn="l" defTabSz="685800" rtl="0" eaLnBrk="1" latinLnBrk="0" hangingPunct="1">
              <a:lnSpc>
                <a:spcPct val="80000"/>
              </a:lnSpc>
              <a:spcBef>
                <a:spcPct val="0"/>
              </a:spcBef>
              <a:buNone/>
              <a:defRPr sz="3000" b="1" i="0" kern="1200" baseline="0">
                <a:solidFill>
                  <a:schemeClr val="tx1"/>
                </a:solidFill>
                <a:latin typeface="Verdana" charset="0"/>
                <a:ea typeface="Verdana" charset="0"/>
                <a:cs typeface="Verdana" charset="0"/>
              </a:defRPr>
            </a:lvl1pPr>
          </a:lstStyle>
          <a:p>
            <a:pPr>
              <a:lnSpc>
                <a:spcPct val="120000"/>
              </a:lnSpc>
              <a:spcAft>
                <a:spcPts val="600"/>
              </a:spcAft>
            </a:pPr>
            <a:r>
              <a:rPr lang="en-US" sz="1200" u="sng" dirty="0"/>
              <a:t>University Policy Manual</a:t>
            </a:r>
            <a:br>
              <a:rPr lang="en-US" sz="1200" dirty="0"/>
            </a:br>
            <a:r>
              <a:rPr lang="en-US" sz="1200" dirty="0"/>
              <a:t>Equal Opportunity and Discriminatory Misconduct Policy</a:t>
            </a:r>
            <a:br>
              <a:rPr lang="en-US" sz="1200" dirty="0"/>
            </a:br>
            <a:r>
              <a:rPr lang="en-US" sz="1200" dirty="0"/>
              <a:t>Sexual Misconduct &amp; Reporting Policy</a:t>
            </a:r>
          </a:p>
        </p:txBody>
      </p:sp>
    </p:spTree>
    <p:custDataLst>
      <p:tags r:id="rId1"/>
    </p:custDataLst>
    <p:extLst>
      <p:ext uri="{BB962C8B-B14F-4D97-AF65-F5344CB8AC3E}">
        <p14:creationId xmlns:p14="http://schemas.microsoft.com/office/powerpoint/2010/main" val="2397517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433" y="1012625"/>
            <a:ext cx="4916474" cy="603653"/>
          </a:xfrm>
        </p:spPr>
        <p:txBody>
          <a:bodyPr>
            <a:normAutofit/>
          </a:bodyPr>
          <a:lstStyle/>
          <a:p>
            <a:pPr algn="ctr">
              <a:lnSpc>
                <a:spcPct val="100000"/>
              </a:lnSpc>
            </a:pPr>
            <a:r>
              <a:rPr lang="en-US" sz="2400" dirty="0"/>
              <a:t>What can you do? </a:t>
            </a:r>
          </a:p>
        </p:txBody>
      </p:sp>
      <p:sp>
        <p:nvSpPr>
          <p:cNvPr id="3" name="Text Placeholder 2"/>
          <p:cNvSpPr>
            <a:spLocks noGrp="1"/>
          </p:cNvSpPr>
          <p:nvPr>
            <p:ph type="body" idx="1"/>
          </p:nvPr>
        </p:nvSpPr>
        <p:spPr>
          <a:xfrm>
            <a:off x="3857625" y="1787789"/>
            <a:ext cx="4448461" cy="2028823"/>
          </a:xfrm>
        </p:spPr>
        <p:txBody>
          <a:bodyPr/>
          <a:lstStyle/>
          <a:p>
            <a:r>
              <a:rPr lang="en-US" dirty="0">
                <a:solidFill>
                  <a:srgbClr val="000000"/>
                </a:solidFill>
              </a:rPr>
              <a:t>Diversity and inclusion is a hard topic…It starts with awareness and grows with knowledge and exposure.</a:t>
            </a:r>
          </a:p>
          <a:p>
            <a:pPr marL="171450" indent="-171450">
              <a:buFont typeface="Arial" panose="020B0604020202020204" pitchFamily="34" charset="0"/>
              <a:buChar char="•"/>
            </a:pPr>
            <a:r>
              <a:rPr lang="en-US" dirty="0">
                <a:solidFill>
                  <a:srgbClr val="000000"/>
                </a:solidFill>
              </a:rPr>
              <a:t>Enhancement of and interest in learning about new perspectives.</a:t>
            </a:r>
          </a:p>
          <a:p>
            <a:pPr marL="171450" indent="-171450">
              <a:buFont typeface="Arial" panose="020B0604020202020204" pitchFamily="34" charset="0"/>
              <a:buChar char="•"/>
            </a:pPr>
            <a:r>
              <a:rPr lang="en-US" dirty="0">
                <a:solidFill>
                  <a:srgbClr val="000000"/>
                </a:solidFill>
              </a:rPr>
              <a:t>Polished cross-cultural encounters.</a:t>
            </a:r>
          </a:p>
          <a:p>
            <a:pPr marL="171450" indent="-171450">
              <a:buFont typeface="Arial" panose="020B0604020202020204" pitchFamily="34" charset="0"/>
              <a:buChar char="•"/>
            </a:pPr>
            <a:r>
              <a:rPr lang="en-US" dirty="0">
                <a:solidFill>
                  <a:srgbClr val="000000"/>
                </a:solidFill>
              </a:rPr>
              <a:t>Professional decorum in the workplace. </a:t>
            </a:r>
          </a:p>
          <a:p>
            <a:pPr marL="171450" indent="-171450">
              <a:buFont typeface="Arial" panose="020B0604020202020204" pitchFamily="34" charset="0"/>
              <a:buChar char="•"/>
            </a:pPr>
            <a:r>
              <a:rPr lang="en-US" dirty="0">
                <a:solidFill>
                  <a:srgbClr val="000000"/>
                </a:solidFill>
              </a:rPr>
              <a:t>Tone can be everything.</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7" y="871539"/>
            <a:ext cx="2971800" cy="2971800"/>
          </a:xfrm>
          <a:prstGeom prst="rect">
            <a:avLst/>
          </a:prstGeom>
        </p:spPr>
      </p:pic>
    </p:spTree>
    <p:custDataLst>
      <p:tags r:id="rId1"/>
    </p:custDataLst>
    <p:extLst>
      <p:ext uri="{BB962C8B-B14F-4D97-AF65-F5344CB8AC3E}">
        <p14:creationId xmlns:p14="http://schemas.microsoft.com/office/powerpoint/2010/main" val="3225238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14" y="796523"/>
            <a:ext cx="3766330" cy="603653"/>
          </a:xfrm>
        </p:spPr>
        <p:txBody>
          <a:bodyPr>
            <a:normAutofit/>
          </a:bodyPr>
          <a:lstStyle/>
          <a:p>
            <a:pPr algn="ctr">
              <a:lnSpc>
                <a:spcPct val="100000"/>
              </a:lnSpc>
            </a:pPr>
            <a:r>
              <a:rPr lang="en-US" sz="2400" dirty="0"/>
              <a:t>What can you do? </a:t>
            </a:r>
          </a:p>
        </p:txBody>
      </p:sp>
      <p:sp>
        <p:nvSpPr>
          <p:cNvPr id="3" name="Text Placeholder 2"/>
          <p:cNvSpPr>
            <a:spLocks noGrp="1"/>
          </p:cNvSpPr>
          <p:nvPr>
            <p:ph type="body" idx="1"/>
          </p:nvPr>
        </p:nvSpPr>
        <p:spPr>
          <a:xfrm>
            <a:off x="871539" y="1835944"/>
            <a:ext cx="3300412" cy="1907381"/>
          </a:xfrm>
        </p:spPr>
        <p:txBody>
          <a:bodyPr/>
          <a:lstStyle/>
          <a:p>
            <a:pPr marL="285750" indent="-285750">
              <a:buFont typeface="Arial" panose="020B0604020202020204" pitchFamily="34" charset="0"/>
              <a:buChar char="•"/>
            </a:pPr>
            <a:r>
              <a:rPr lang="en-US" dirty="0">
                <a:solidFill>
                  <a:srgbClr val="000000"/>
                </a:solidFill>
              </a:rPr>
              <a:t>Recognize that you have biases. </a:t>
            </a:r>
          </a:p>
          <a:p>
            <a:pPr marL="285750" indent="-285750">
              <a:buFont typeface="Arial" panose="020B0604020202020204" pitchFamily="34" charset="0"/>
              <a:buChar char="•"/>
            </a:pPr>
            <a:r>
              <a:rPr lang="en-US" dirty="0">
                <a:solidFill>
                  <a:srgbClr val="000000"/>
                </a:solidFill>
              </a:rPr>
              <a:t>Identify what those biases are. </a:t>
            </a:r>
          </a:p>
          <a:p>
            <a:pPr marL="285750" indent="-285750">
              <a:buFont typeface="Arial" panose="020B0604020202020204" pitchFamily="34" charset="0"/>
              <a:buChar char="•"/>
            </a:pPr>
            <a:r>
              <a:rPr lang="en-US" dirty="0">
                <a:solidFill>
                  <a:srgbClr val="000000"/>
                </a:solidFill>
              </a:rPr>
              <a:t>Dissect your biases. </a:t>
            </a:r>
          </a:p>
          <a:p>
            <a:pPr marL="285750" indent="-285750">
              <a:buFont typeface="Arial" panose="020B0604020202020204" pitchFamily="34" charset="0"/>
              <a:buChar char="•"/>
            </a:pPr>
            <a:r>
              <a:rPr lang="en-US" dirty="0">
                <a:solidFill>
                  <a:srgbClr val="000000"/>
                </a:solidFill>
              </a:rPr>
              <a:t>Decide which of your biases you will address first. </a:t>
            </a:r>
          </a:p>
          <a:p>
            <a:pPr marL="285750" indent="-285750">
              <a:buFont typeface="Arial" panose="020B0604020202020204" pitchFamily="34" charset="0"/>
              <a:buChar char="•"/>
            </a:pPr>
            <a:r>
              <a:rPr lang="en-US" dirty="0">
                <a:solidFill>
                  <a:srgbClr val="000000"/>
                </a:solidFill>
              </a:rPr>
              <a:t>Look for common interest groups.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966"/>
          <a:stretch/>
        </p:blipFill>
        <p:spPr>
          <a:xfrm>
            <a:off x="4850606" y="592931"/>
            <a:ext cx="3693022" cy="3429000"/>
          </a:xfrm>
          <a:prstGeom prst="rect">
            <a:avLst/>
          </a:prstGeom>
        </p:spPr>
      </p:pic>
    </p:spTree>
    <p:custDataLst>
      <p:tags r:id="rId1"/>
    </p:custDataLst>
    <p:extLst>
      <p:ext uri="{BB962C8B-B14F-4D97-AF65-F5344CB8AC3E}">
        <p14:creationId xmlns:p14="http://schemas.microsoft.com/office/powerpoint/2010/main" val="198371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903" y="796523"/>
            <a:ext cx="4957890" cy="603653"/>
          </a:xfrm>
        </p:spPr>
        <p:txBody>
          <a:bodyPr>
            <a:normAutofit/>
          </a:bodyPr>
          <a:lstStyle/>
          <a:p>
            <a:pPr algn="ctr">
              <a:lnSpc>
                <a:spcPct val="100000"/>
              </a:lnSpc>
            </a:pPr>
            <a:r>
              <a:rPr lang="en-US" sz="2400" dirty="0"/>
              <a:t>What can you do?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14" y="796523"/>
            <a:ext cx="2980389" cy="2971800"/>
          </a:xfrm>
          <a:prstGeom prst="rect">
            <a:avLst/>
          </a:prstGeom>
        </p:spPr>
      </p:pic>
      <p:sp>
        <p:nvSpPr>
          <p:cNvPr id="3" name="Text Placeholder 2"/>
          <p:cNvSpPr>
            <a:spLocks noGrp="1"/>
          </p:cNvSpPr>
          <p:nvPr>
            <p:ph type="body" idx="1"/>
          </p:nvPr>
        </p:nvSpPr>
        <p:spPr>
          <a:xfrm>
            <a:off x="3678903" y="1664497"/>
            <a:ext cx="5036471" cy="2521742"/>
          </a:xfrm>
        </p:spPr>
        <p:txBody>
          <a:bodyPr/>
          <a:lstStyle/>
          <a:p>
            <a:pPr marL="285750" indent="-285750">
              <a:buFont typeface="Arial" panose="020B0604020202020204" pitchFamily="34" charset="0"/>
              <a:buChar char="•"/>
            </a:pPr>
            <a:r>
              <a:rPr lang="en-US" dirty="0">
                <a:solidFill>
                  <a:srgbClr val="000000"/>
                </a:solidFill>
              </a:rPr>
              <a:t>Seek first to understand before being understood</a:t>
            </a:r>
          </a:p>
          <a:p>
            <a:pPr marL="285750" indent="-285750">
              <a:buFont typeface="Arial" panose="020B0604020202020204" pitchFamily="34" charset="0"/>
              <a:buChar char="•"/>
            </a:pPr>
            <a:r>
              <a:rPr lang="en-US" dirty="0">
                <a:solidFill>
                  <a:srgbClr val="000000"/>
                </a:solidFill>
              </a:rPr>
              <a:t>Observe and actively listen without judging-remember listening does not equate to agreeing </a:t>
            </a:r>
          </a:p>
          <a:p>
            <a:pPr marL="285750" indent="-285750">
              <a:buFont typeface="Arial" panose="020B0604020202020204" pitchFamily="34" charset="0"/>
              <a:buChar char="•"/>
            </a:pPr>
            <a:r>
              <a:rPr lang="en-US" dirty="0">
                <a:solidFill>
                  <a:srgbClr val="000000"/>
                </a:solidFill>
              </a:rPr>
              <a:t>Be willing to allow people to express how they feel.  Allow ownership of that feeling </a:t>
            </a:r>
          </a:p>
          <a:p>
            <a:pPr marL="285750" indent="-285750">
              <a:buFont typeface="Arial" panose="020B0604020202020204" pitchFamily="34" charset="0"/>
              <a:buChar char="•"/>
            </a:pPr>
            <a:r>
              <a:rPr lang="en-US" dirty="0">
                <a:solidFill>
                  <a:srgbClr val="000000"/>
                </a:solidFill>
              </a:rPr>
              <a:t>When addressing issues – do not make blanket statements – speak about what occurred, how you interpreted it and what you would have liked to have seen instead.  </a:t>
            </a:r>
          </a:p>
          <a:p>
            <a:pPr marL="285750" indent="-285750">
              <a:buFont typeface="Arial" panose="020B0604020202020204" pitchFamily="34" charset="0"/>
              <a:buChar char="•"/>
            </a:pPr>
            <a:r>
              <a:rPr lang="en-US" dirty="0">
                <a:solidFill>
                  <a:srgbClr val="000000"/>
                </a:solidFill>
              </a:rPr>
              <a:t>Be willing to commit to future actions and learning</a:t>
            </a:r>
            <a:r>
              <a:rPr lang="en-US" sz="1400" dirty="0">
                <a:solidFill>
                  <a:srgbClr val="000000"/>
                </a:solidFill>
              </a:rPr>
              <a:t>. </a:t>
            </a:r>
          </a:p>
        </p:txBody>
      </p:sp>
    </p:spTree>
    <p:custDataLst>
      <p:tags r:id="rId1"/>
    </p:custDataLst>
    <p:extLst>
      <p:ext uri="{BB962C8B-B14F-4D97-AF65-F5344CB8AC3E}">
        <p14:creationId xmlns:p14="http://schemas.microsoft.com/office/powerpoint/2010/main" val="3540989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0094" y="795965"/>
            <a:ext cx="6172200" cy="436896"/>
          </a:xfrm>
        </p:spPr>
        <p:txBody>
          <a:bodyPr/>
          <a:lstStyle/>
          <a:p>
            <a:pPr eaLnBrk="1" hangingPunct="1"/>
            <a:r>
              <a:rPr lang="en-US" sz="2400" b="1" dirty="0">
                <a:latin typeface="Verdana" panose="020B0604030504040204" pitchFamily="34" charset="0"/>
                <a:ea typeface="Verdana" panose="020B0604030504040204" pitchFamily="34" charset="0"/>
                <a:cs typeface="Verdana" panose="020B0604030504040204" pitchFamily="34" charset="0"/>
              </a:rPr>
              <a:t>Additional Guidelines</a:t>
            </a:r>
          </a:p>
        </p:txBody>
      </p:sp>
      <p:sp>
        <p:nvSpPr>
          <p:cNvPr id="13315" name="Content Placeholder 20"/>
          <p:cNvSpPr>
            <a:spLocks noGrp="1"/>
          </p:cNvSpPr>
          <p:nvPr>
            <p:ph idx="1"/>
          </p:nvPr>
        </p:nvSpPr>
        <p:spPr>
          <a:xfrm>
            <a:off x="1485900" y="1451309"/>
            <a:ext cx="6286500" cy="2757487"/>
          </a:xfrm>
        </p:spPr>
        <p:txBody>
          <a:bodyPr/>
          <a:lstStyle/>
          <a:p>
            <a:pPr>
              <a:spcAft>
                <a:spcPts val="450"/>
              </a:spcAft>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Remember that when you are at work, your focus should be on work.  When in doubt stay professional! </a:t>
            </a:r>
          </a:p>
          <a:p>
            <a:pPr>
              <a:spcAft>
                <a:spcPts val="450"/>
              </a:spcAft>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The policies explained here also may apply at off-campus events and communications, including work related events, social events and social media. </a:t>
            </a:r>
          </a:p>
          <a:p>
            <a:pPr>
              <a:spcAft>
                <a:spcPts val="450"/>
              </a:spcAft>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Remember that the </a:t>
            </a:r>
            <a:r>
              <a:rPr lang="en-US" sz="1200" u="sng" dirty="0">
                <a:solidFill>
                  <a:srgbClr val="000000"/>
                </a:solidFill>
                <a:latin typeface="Georgia" panose="02040502050405020303" pitchFamily="18" charset="0"/>
                <a:ea typeface="ＭＳ Ｐゴシック" charset="-128"/>
              </a:rPr>
              <a:t>intent </a:t>
            </a:r>
            <a:r>
              <a:rPr lang="en-US" sz="1200" dirty="0">
                <a:solidFill>
                  <a:srgbClr val="000000"/>
                </a:solidFill>
                <a:latin typeface="Georgia" panose="02040502050405020303" pitchFamily="18" charset="0"/>
                <a:ea typeface="ＭＳ Ｐゴシック" charset="-128"/>
              </a:rPr>
              <a:t>of your behavior may be harmless,  but the </a:t>
            </a:r>
            <a:r>
              <a:rPr lang="en-US" sz="1200" u="sng" dirty="0">
                <a:solidFill>
                  <a:srgbClr val="000000"/>
                </a:solidFill>
                <a:latin typeface="Georgia" panose="02040502050405020303" pitchFamily="18" charset="0"/>
                <a:ea typeface="ＭＳ Ｐゴシック" charset="-128"/>
              </a:rPr>
              <a:t>impact</a:t>
            </a:r>
            <a:r>
              <a:rPr lang="en-US" sz="1200" dirty="0">
                <a:solidFill>
                  <a:srgbClr val="000000"/>
                </a:solidFill>
                <a:latin typeface="Georgia" panose="02040502050405020303" pitchFamily="18" charset="0"/>
                <a:ea typeface="ＭＳ Ｐゴシック" charset="-128"/>
              </a:rPr>
              <a:t> of certain behavior (like jokes or stereotypical comments) may be harassment. Inappropriate, demeaning or derogatory comments may make someone feel uncomfortable working with you and may result in allegations of creating a hostile environment.  </a:t>
            </a:r>
          </a:p>
          <a:p>
            <a:pPr>
              <a:spcAft>
                <a:spcPts val="450"/>
              </a:spcAft>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If the harassment is on-going, open and/or obvious then Stony Brook has notice and may be legally required to address it even if it was not formally reported.   We encourage all employees to report any on-going discrimination to OEA.  </a:t>
            </a:r>
          </a:p>
        </p:txBody>
      </p:sp>
    </p:spTree>
    <p:custDataLst>
      <p:tags r:id="rId1"/>
    </p:custDataLst>
    <p:extLst>
      <p:ext uri="{BB962C8B-B14F-4D97-AF65-F5344CB8AC3E}">
        <p14:creationId xmlns:p14="http://schemas.microsoft.com/office/powerpoint/2010/main" val="505750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9607" y="668693"/>
            <a:ext cx="7117055" cy="615866"/>
          </a:xfrm>
        </p:spPr>
        <p:txBody>
          <a:bodyPr/>
          <a:lstStyle/>
          <a:p>
            <a:r>
              <a:rPr lang="en-US" sz="2400" b="1" dirty="0">
                <a:latin typeface="Verdana" panose="020B0604030504040204" pitchFamily="34" charset="0"/>
                <a:ea typeface="Verdana" panose="020B0604030504040204" pitchFamily="34" charset="0"/>
                <a:cs typeface="Verdana" panose="020B0604030504040204" pitchFamily="34" charset="0"/>
              </a:rPr>
              <a:t>Cultural Competence, Unconscious Bias &amp; Improving Patient Care</a:t>
            </a:r>
          </a:p>
        </p:txBody>
      </p:sp>
      <p:sp>
        <p:nvSpPr>
          <p:cNvPr id="15363" name="Rectangle 3"/>
          <p:cNvSpPr>
            <a:spLocks noGrp="1" noChangeArrowheads="1"/>
          </p:cNvSpPr>
          <p:nvPr>
            <p:ph type="body" idx="1"/>
          </p:nvPr>
        </p:nvSpPr>
        <p:spPr>
          <a:xfrm>
            <a:off x="1127209" y="1730291"/>
            <a:ext cx="6400800" cy="2434515"/>
          </a:xfrm>
        </p:spPr>
        <p:txBody>
          <a:bodyPr lIns="91440" tIns="45720" rIns="91440" bIns="45720" anchor="t"/>
          <a:lstStyle/>
          <a:p>
            <a:pPr>
              <a:buFont typeface="Wingdings" panose="05000000000000000000" pitchFamily="2" charset="2"/>
              <a:buChar char="§"/>
            </a:pPr>
            <a:r>
              <a:rPr lang="en-US" sz="1200" dirty="0">
                <a:solidFill>
                  <a:srgbClr val="000000"/>
                </a:solidFill>
                <a:latin typeface="Georgia"/>
                <a:ea typeface="ＭＳ Ｐゴシック"/>
              </a:rPr>
              <a:t>How can you avoid making judgments about patient</a:t>
            </a:r>
            <a:r>
              <a:rPr lang="ja-JP" altLang="en-US" sz="1200" dirty="0">
                <a:solidFill>
                  <a:srgbClr val="000000"/>
                </a:solidFill>
                <a:latin typeface="Georgia"/>
                <a:ea typeface="ＭＳ Ｐゴシック"/>
              </a:rPr>
              <a:t>’</a:t>
            </a:r>
            <a:r>
              <a:rPr lang="en-US" altLang="ja-JP" sz="1200" dirty="0">
                <a:solidFill>
                  <a:srgbClr val="000000"/>
                </a:solidFill>
                <a:latin typeface="Georgia"/>
                <a:ea typeface="ＭＳ Ｐゴシック"/>
              </a:rPr>
              <a:t>s beliefs and practices ?</a:t>
            </a:r>
          </a:p>
          <a:p>
            <a:pPr>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Examine aspects of communication:</a:t>
            </a:r>
          </a:p>
          <a:p>
            <a:pPr lvl="1">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Directness</a:t>
            </a:r>
          </a:p>
          <a:p>
            <a:pPr lvl="1">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Gestures and facial expression</a:t>
            </a:r>
          </a:p>
          <a:p>
            <a:pPr lvl="1">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Distance</a:t>
            </a:r>
          </a:p>
          <a:p>
            <a:pPr lvl="1">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Touch</a:t>
            </a:r>
          </a:p>
          <a:p>
            <a:pPr lvl="1">
              <a:buFont typeface="Wingdings" panose="05000000000000000000" pitchFamily="2" charset="2"/>
              <a:buChar char="§"/>
            </a:pPr>
            <a:r>
              <a:rPr lang="en-US" sz="1200" dirty="0">
                <a:solidFill>
                  <a:srgbClr val="000000"/>
                </a:solidFill>
                <a:latin typeface="Georgia"/>
                <a:ea typeface="ＭＳ Ｐゴシック"/>
              </a:rPr>
              <a:t>Topics appropriate for discussion</a:t>
            </a:r>
          </a:p>
          <a:p>
            <a:pPr lvl="1">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Pace</a:t>
            </a:r>
          </a:p>
          <a:p>
            <a:pPr lvl="1">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Language</a:t>
            </a:r>
          </a:p>
          <a:p>
            <a:pPr>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Understand your own responses to these behaviors and the emotions that they can trigger.</a:t>
            </a:r>
          </a:p>
        </p:txBody>
      </p:sp>
      <p:sp>
        <p:nvSpPr>
          <p:cNvPr id="15364" name="Text Box 6"/>
          <p:cNvSpPr txBox="1">
            <a:spLocks noChangeArrowheads="1"/>
          </p:cNvSpPr>
          <p:nvPr/>
        </p:nvSpPr>
        <p:spPr bwMode="auto">
          <a:xfrm>
            <a:off x="2171700" y="4857750"/>
            <a:ext cx="45720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spcBef>
                <a:spcPct val="50000"/>
              </a:spcBef>
            </a:pPr>
            <a:r>
              <a:rPr lang="en-US" sz="750">
                <a:solidFill>
                  <a:schemeClr val="bg1"/>
                </a:solidFill>
              </a:rPr>
              <a:t>From Managing Diversity in Health Care, Gardenswartz &amp; Rowe, 1998</a:t>
            </a:r>
          </a:p>
        </p:txBody>
      </p:sp>
    </p:spTree>
    <p:custDataLst>
      <p:tags r:id="rId1"/>
    </p:custDataLst>
    <p:extLst>
      <p:ext uri="{BB962C8B-B14F-4D97-AF65-F5344CB8AC3E}">
        <p14:creationId xmlns:p14="http://schemas.microsoft.com/office/powerpoint/2010/main" val="29603275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35794" y="905376"/>
            <a:ext cx="6400800" cy="342900"/>
          </a:xfrm>
        </p:spPr>
        <p:txBody>
          <a:bodyPr/>
          <a:lstStyle/>
          <a:p>
            <a:r>
              <a:rPr lang="en-US" sz="2400" b="1" dirty="0">
                <a:latin typeface="Verdana" panose="020B0604030504040204" pitchFamily="34" charset="0"/>
                <a:ea typeface="Verdana" panose="020B0604030504040204" pitchFamily="34" charset="0"/>
                <a:cs typeface="Verdana" panose="020B0604030504040204" pitchFamily="34" charset="0"/>
              </a:rPr>
              <a:t>Best Practices</a:t>
            </a:r>
          </a:p>
        </p:txBody>
      </p:sp>
      <p:sp>
        <p:nvSpPr>
          <p:cNvPr id="91139" name="Rectangle 3"/>
          <p:cNvSpPr>
            <a:spLocks noGrp="1" noChangeArrowheads="1"/>
          </p:cNvSpPr>
          <p:nvPr>
            <p:ph type="body" idx="1"/>
          </p:nvPr>
        </p:nvSpPr>
        <p:spPr>
          <a:xfrm>
            <a:off x="635794" y="1421606"/>
            <a:ext cx="7872412" cy="2857500"/>
          </a:xfrm>
        </p:spPr>
        <p:txBody>
          <a:bodyPr/>
          <a:lstStyle/>
          <a:p>
            <a:pPr>
              <a:spcAft>
                <a:spcPts val="900"/>
              </a:spcAft>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It</a:t>
            </a:r>
            <a:r>
              <a:rPr lang="ja-JP" altLang="en-US" sz="1200" dirty="0">
                <a:solidFill>
                  <a:srgbClr val="000000"/>
                </a:solidFill>
                <a:latin typeface="Georgia" panose="02040502050405020303" pitchFamily="18" charset="0"/>
                <a:ea typeface="ＭＳ Ｐゴシック" charset="-128"/>
              </a:rPr>
              <a:t>’</a:t>
            </a:r>
            <a:r>
              <a:rPr lang="en-US" altLang="ja-JP" sz="1200" dirty="0">
                <a:solidFill>
                  <a:srgbClr val="000000"/>
                </a:solidFill>
                <a:latin typeface="Georgia" panose="02040502050405020303" pitchFamily="18" charset="0"/>
                <a:ea typeface="ＭＳ Ｐゴシック" charset="-128"/>
              </a:rPr>
              <a:t>s all about respect! Respect is one of the hospital</a:t>
            </a:r>
            <a:r>
              <a:rPr lang="ja-JP" altLang="en-US" sz="1200" dirty="0">
                <a:solidFill>
                  <a:srgbClr val="000000"/>
                </a:solidFill>
                <a:latin typeface="Georgia" panose="02040502050405020303" pitchFamily="18" charset="0"/>
                <a:ea typeface="ＭＳ Ｐゴシック" charset="-128"/>
              </a:rPr>
              <a:t>’</a:t>
            </a:r>
            <a:r>
              <a:rPr lang="en-US" altLang="ja-JP" sz="1200" dirty="0">
                <a:solidFill>
                  <a:srgbClr val="000000"/>
                </a:solidFill>
                <a:latin typeface="Georgia" panose="02040502050405020303" pitchFamily="18" charset="0"/>
                <a:ea typeface="ＭＳ Ｐゴシック" charset="-128"/>
              </a:rPr>
              <a:t>s values and is essential in providing excellent care. </a:t>
            </a:r>
          </a:p>
          <a:p>
            <a:pPr>
              <a:spcAft>
                <a:spcPts val="900"/>
              </a:spcAft>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Communicate ongoing commitment to the values of diversity and non-discrimination.</a:t>
            </a:r>
          </a:p>
          <a:p>
            <a:pPr>
              <a:spcAft>
                <a:spcPts val="900"/>
              </a:spcAft>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Use inclusive language to remove perceived barriers.</a:t>
            </a:r>
          </a:p>
          <a:p>
            <a:pPr>
              <a:spcAft>
                <a:spcPts val="900"/>
              </a:spcAft>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Avoid disparate treatment – apply policies fairly and consistently.</a:t>
            </a:r>
          </a:p>
          <a:p>
            <a:pPr>
              <a:spcAft>
                <a:spcPts val="900"/>
              </a:spcAft>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Avoid stereotyping and question your own assumptions.</a:t>
            </a:r>
          </a:p>
          <a:p>
            <a:pPr>
              <a:spcAft>
                <a:spcPts val="900"/>
              </a:spcAft>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Consult with Human Resources for assistance if you need an accommodation.  Be open to discussion.</a:t>
            </a:r>
          </a:p>
          <a:p>
            <a:pPr>
              <a:spcAft>
                <a:spcPts val="900"/>
              </a:spcAft>
              <a:buFont typeface="Wingdings" panose="05000000000000000000" pitchFamily="2" charset="2"/>
              <a:buChar char="§"/>
            </a:pPr>
            <a:r>
              <a:rPr lang="en-US" sz="1200" dirty="0">
                <a:solidFill>
                  <a:srgbClr val="000000"/>
                </a:solidFill>
                <a:latin typeface="Georgia" panose="02040502050405020303" pitchFamily="18" charset="0"/>
                <a:ea typeface="ＭＳ Ｐゴシック" charset="-128"/>
              </a:rPr>
              <a:t>When in doubt – Call! Consult with OEA, HR, and other departments that are designed to provide assistance. </a:t>
            </a:r>
          </a:p>
        </p:txBody>
      </p:sp>
    </p:spTree>
    <p:custDataLst>
      <p:tags r:id="rId1"/>
    </p:custDataLst>
    <p:extLst>
      <p:ext uri="{BB962C8B-B14F-4D97-AF65-F5344CB8AC3E}">
        <p14:creationId xmlns:p14="http://schemas.microsoft.com/office/powerpoint/2010/main" val="4002695050"/>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1139">
                                            <p:txEl>
                                              <p:pRg st="3" end="3"/>
                                            </p:txEl>
                                          </p:spTgt>
                                        </p:tgtEl>
                                        <p:attrNameLst>
                                          <p:attrName>style.visibility</p:attrName>
                                        </p:attrNameLst>
                                      </p:cBhvr>
                                      <p:to>
                                        <p:strVal val="visible"/>
                                      </p:to>
                                    </p:set>
                                    <p:anim calcmode="lin" valueType="num">
                                      <p:cBhvr additive="base">
                                        <p:cTn id="25" dur="500" fill="hold"/>
                                        <p:tgtEl>
                                          <p:spTgt spid="9113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1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1139">
                                            <p:txEl>
                                              <p:pRg st="4" end="4"/>
                                            </p:txEl>
                                          </p:spTgt>
                                        </p:tgtEl>
                                        <p:attrNameLst>
                                          <p:attrName>style.visibility</p:attrName>
                                        </p:attrNameLst>
                                      </p:cBhvr>
                                      <p:to>
                                        <p:strVal val="visible"/>
                                      </p:to>
                                    </p:set>
                                    <p:anim calcmode="lin" valueType="num">
                                      <p:cBhvr additive="base">
                                        <p:cTn id="31" dur="500" fill="hold"/>
                                        <p:tgtEl>
                                          <p:spTgt spid="9113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11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1139">
                                            <p:txEl>
                                              <p:pRg st="5" end="5"/>
                                            </p:txEl>
                                          </p:spTgt>
                                        </p:tgtEl>
                                        <p:attrNameLst>
                                          <p:attrName>style.visibility</p:attrName>
                                        </p:attrNameLst>
                                      </p:cBhvr>
                                      <p:to>
                                        <p:strVal val="visible"/>
                                      </p:to>
                                    </p:set>
                                    <p:anim calcmode="lin" valueType="num">
                                      <p:cBhvr additive="base">
                                        <p:cTn id="37" dur="500" fill="hold"/>
                                        <p:tgtEl>
                                          <p:spTgt spid="9113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11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1139">
                                            <p:txEl>
                                              <p:pRg st="6" end="6"/>
                                            </p:txEl>
                                          </p:spTgt>
                                        </p:tgtEl>
                                        <p:attrNameLst>
                                          <p:attrName>style.visibility</p:attrName>
                                        </p:attrNameLst>
                                      </p:cBhvr>
                                      <p:to>
                                        <p:strVal val="visible"/>
                                      </p:to>
                                    </p:set>
                                    <p:anim calcmode="lin" valueType="num">
                                      <p:cBhvr additive="base">
                                        <p:cTn id="43" dur="500" fill="hold"/>
                                        <p:tgtEl>
                                          <p:spTgt spid="9113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11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99748" y="3336257"/>
            <a:ext cx="1977629" cy="1107155"/>
          </a:xfrm>
        </p:spPr>
        <p:txBody>
          <a:bodyPr/>
          <a:lstStyle/>
          <a:p>
            <a:pPr algn="l" eaLnBrk="1" hangingPunct="1">
              <a:defRPr/>
            </a:pPr>
            <a:r>
              <a:rPr lang="en-US" sz="2400" b="1" dirty="0">
                <a:latin typeface="Verdana" panose="020B0604030504040204" pitchFamily="34" charset="0"/>
                <a:ea typeface="Verdana" panose="020B0604030504040204" pitchFamily="34" charset="0"/>
                <a:cs typeface="Verdana" panose="020B0604030504040204" pitchFamily="34" charset="0"/>
              </a:rPr>
              <a:t>Where is OEA located?</a:t>
            </a:r>
          </a:p>
        </p:txBody>
      </p:sp>
      <p:sp>
        <p:nvSpPr>
          <p:cNvPr id="6147" name="Content Placeholder 2"/>
          <p:cNvSpPr>
            <a:spLocks noGrp="1"/>
          </p:cNvSpPr>
          <p:nvPr>
            <p:ph idx="1"/>
          </p:nvPr>
        </p:nvSpPr>
        <p:spPr>
          <a:xfrm>
            <a:off x="2397034" y="3360406"/>
            <a:ext cx="4484771" cy="951748"/>
          </a:xfrm>
        </p:spPr>
        <p:txBody>
          <a:bodyPr lIns="91440" tIns="45720" rIns="91440" bIns="45720" anchor="t"/>
          <a:lstStyle/>
          <a:p>
            <a:pPr marL="0" indent="0">
              <a:lnSpc>
                <a:spcPct val="80000"/>
              </a:lnSpc>
              <a:buNone/>
              <a:defRPr/>
            </a:pPr>
            <a:r>
              <a:rPr lang="en-US" sz="1200" dirty="0">
                <a:solidFill>
                  <a:srgbClr val="000000"/>
                </a:solidFill>
                <a:latin typeface="Georgia" panose="02040502050405020303" pitchFamily="18" charset="0"/>
                <a:cs typeface="Tahoma" pitchFamily="34" charset="0"/>
              </a:rPr>
              <a:t>West Campus Office, </a:t>
            </a:r>
            <a:r>
              <a:rPr lang="en-US" sz="1200" dirty="0">
                <a:solidFill>
                  <a:srgbClr val="000000"/>
                </a:solidFill>
                <a:latin typeface="Georgia" panose="02040502050405020303" pitchFamily="18" charset="0"/>
                <a:cs typeface="Times New Roman" pitchFamily="18" charset="0"/>
              </a:rPr>
              <a:t>Administration Building</a:t>
            </a:r>
            <a:r>
              <a:rPr lang="en-US" sz="1200" dirty="0">
                <a:solidFill>
                  <a:srgbClr val="000000"/>
                </a:solidFill>
                <a:latin typeface="Georgia" panose="02040502050405020303" pitchFamily="18" charset="0"/>
              </a:rPr>
              <a:t> , Room 201 </a:t>
            </a:r>
          </a:p>
          <a:p>
            <a:pPr marL="0" indent="0">
              <a:lnSpc>
                <a:spcPct val="80000"/>
              </a:lnSpc>
              <a:buNone/>
              <a:defRPr/>
            </a:pPr>
            <a:r>
              <a:rPr lang="en-US" sz="1200" dirty="0">
                <a:solidFill>
                  <a:srgbClr val="000000"/>
                </a:solidFill>
                <a:latin typeface="Georgia" panose="02040502050405020303" pitchFamily="18" charset="0"/>
              </a:rPr>
              <a:t>631 632-6280 Phone   631 632-9428 Fax</a:t>
            </a:r>
          </a:p>
          <a:p>
            <a:pPr marL="0" indent="0">
              <a:lnSpc>
                <a:spcPct val="80000"/>
              </a:lnSpc>
              <a:buNone/>
              <a:defRPr/>
            </a:pPr>
            <a:r>
              <a:rPr lang="en-US" sz="1200">
                <a:solidFill>
                  <a:srgbClr val="000000"/>
                </a:solidFill>
                <a:latin typeface="Georgia"/>
              </a:rPr>
              <a:t>East Campus Office,  University Hospital, Level 4, room 121</a:t>
            </a:r>
          </a:p>
          <a:p>
            <a:pPr marL="0" indent="0">
              <a:lnSpc>
                <a:spcPct val="80000"/>
              </a:lnSpc>
              <a:buNone/>
              <a:defRPr/>
            </a:pPr>
            <a:r>
              <a:rPr lang="en-US" sz="1200" dirty="0">
                <a:solidFill>
                  <a:srgbClr val="000000"/>
                </a:solidFill>
                <a:latin typeface="Georgia" panose="02040502050405020303" pitchFamily="18" charset="0"/>
              </a:rPr>
              <a:t>Hospital lobby next the Admitting Dept. - by appointment</a:t>
            </a:r>
            <a:endParaRPr lang="en-US" sz="1350" dirty="0">
              <a:solidFill>
                <a:srgbClr val="000000"/>
              </a:solidFill>
              <a:latin typeface="Georgia" panose="02040502050405020303" pitchFamily="18" charset="0"/>
            </a:endParaRPr>
          </a:p>
        </p:txBody>
      </p:sp>
      <p:sp>
        <p:nvSpPr>
          <p:cNvPr id="6" name="Title 1"/>
          <p:cNvSpPr txBox="1">
            <a:spLocks/>
          </p:cNvSpPr>
          <p:nvPr/>
        </p:nvSpPr>
        <p:spPr bwMode="auto">
          <a:xfrm>
            <a:off x="4629150" y="1028700"/>
            <a:ext cx="3143250" cy="857250"/>
          </a:xfrm>
          <a:prstGeom prst="rect">
            <a:avLst/>
          </a:prstGeom>
          <a:noFill/>
          <a:ln w="9525">
            <a:noFill/>
            <a:miter lim="800000"/>
            <a:headEnd/>
            <a:tailEnd/>
          </a:ln>
        </p:spPr>
        <p:txBody>
          <a:bodyPr anchor="ctr"/>
          <a:lstStyle/>
          <a:p>
            <a:pPr>
              <a:defRPr/>
            </a:pPr>
            <a:endParaRPr lang="en-US" sz="2400" kern="0" dirty="0">
              <a:solidFill>
                <a:srgbClr val="0A8061"/>
              </a:solidFill>
              <a:latin typeface="+mj-lt"/>
              <a:ea typeface="+mj-ea"/>
              <a:cs typeface="+mj-cs"/>
            </a:endParaRPr>
          </a:p>
        </p:txBody>
      </p:sp>
      <p:sp>
        <p:nvSpPr>
          <p:cNvPr id="9" name="Content Placeholder 2"/>
          <p:cNvSpPr txBox="1">
            <a:spLocks/>
          </p:cNvSpPr>
          <p:nvPr/>
        </p:nvSpPr>
        <p:spPr bwMode="auto">
          <a:xfrm>
            <a:off x="2397034" y="549637"/>
            <a:ext cx="6616337" cy="1947051"/>
          </a:xfrm>
          <a:prstGeom prst="rect">
            <a:avLst/>
          </a:prstGeom>
          <a:noFill/>
          <a:ln w="9525">
            <a:noFill/>
            <a:miter lim="800000"/>
            <a:headEnd/>
            <a:tailEnd/>
          </a:ln>
        </p:spPr>
        <p:txBody>
          <a:bodyPr lIns="91440" tIns="45720" rIns="91440" bIns="45720" anchor="t"/>
          <a:lstStyle/>
          <a:p>
            <a:pPr>
              <a:lnSpc>
                <a:spcPct val="200000"/>
              </a:lnSpc>
              <a:defRPr/>
            </a:pPr>
            <a:r>
              <a:rPr lang="en-US" sz="1200" kern="0" dirty="0">
                <a:solidFill>
                  <a:srgbClr val="000000"/>
                </a:solidFill>
                <a:latin typeface="Georgia"/>
                <a:cs typeface="Tahoma"/>
              </a:rPr>
              <a:t>OEA Website = </a:t>
            </a:r>
            <a:r>
              <a:rPr lang="en-US" sz="1200" kern="0" dirty="0">
                <a:solidFill>
                  <a:srgbClr val="000000"/>
                </a:solidFill>
                <a:latin typeface="Georgia"/>
                <a:ea typeface="+mn-lt"/>
                <a:cs typeface="+mn-lt"/>
                <a:hlinkClick r:id="rId4"/>
              </a:rPr>
              <a:t>stonybrook.edu/</a:t>
            </a:r>
            <a:r>
              <a:rPr lang="en-US" sz="1200" kern="0" dirty="0" err="1">
                <a:solidFill>
                  <a:srgbClr val="000000"/>
                </a:solidFill>
                <a:latin typeface="Georgia"/>
                <a:ea typeface="+mn-lt"/>
                <a:cs typeface="+mn-lt"/>
                <a:hlinkClick r:id="rId4"/>
              </a:rPr>
              <a:t>oea</a:t>
            </a:r>
            <a:r>
              <a:rPr lang="en-US" sz="1200" kern="0" dirty="0">
                <a:solidFill>
                  <a:srgbClr val="000000"/>
                </a:solidFill>
                <a:latin typeface="Georgia"/>
                <a:ea typeface="+mn-lt"/>
                <a:cs typeface="+mn-lt"/>
                <a:hlinkClick r:id="rId4"/>
              </a:rPr>
              <a:t>/</a:t>
            </a:r>
            <a:endParaRPr lang="en-US" sz="1200" kern="0" dirty="0">
              <a:solidFill>
                <a:srgbClr val="000000"/>
              </a:solidFill>
              <a:latin typeface="Georgia"/>
              <a:cs typeface="Tahoma"/>
            </a:endParaRPr>
          </a:p>
          <a:p>
            <a:pPr>
              <a:lnSpc>
                <a:spcPct val="200000"/>
              </a:lnSpc>
              <a:defRPr/>
            </a:pPr>
            <a:r>
              <a:rPr lang="en-US" sz="1200" kern="0">
                <a:solidFill>
                  <a:srgbClr val="000000"/>
                </a:solidFill>
                <a:latin typeface="Georgia"/>
                <a:cs typeface="Tahoma"/>
              </a:rPr>
              <a:t>University Policy Manual – </a:t>
            </a:r>
            <a:r>
              <a:rPr lang="en-US" sz="1200" kern="0" dirty="0">
                <a:solidFill>
                  <a:srgbClr val="000000"/>
                </a:solidFill>
                <a:latin typeface="Georgia"/>
                <a:ea typeface="+mn-lt"/>
                <a:cs typeface="+mn-lt"/>
                <a:hlinkClick r:id="rId5"/>
              </a:rPr>
              <a:t>stonybrook.edu/policy/</a:t>
            </a:r>
            <a:r>
              <a:rPr lang="en-US" sz="1200" kern="0" dirty="0">
                <a:solidFill>
                  <a:srgbClr val="000000"/>
                </a:solidFill>
                <a:latin typeface="Georgia"/>
                <a:ea typeface="+mn-lt"/>
                <a:cs typeface="+mn-lt"/>
              </a:rPr>
              <a:t> </a:t>
            </a:r>
          </a:p>
          <a:p>
            <a:pPr>
              <a:lnSpc>
                <a:spcPct val="200000"/>
              </a:lnSpc>
              <a:defRPr/>
            </a:pPr>
            <a:r>
              <a:rPr lang="en-US" sz="1200" kern="0" dirty="0">
                <a:solidFill>
                  <a:srgbClr val="000000"/>
                </a:solidFill>
                <a:latin typeface="Georgia"/>
                <a:cs typeface="Tahoma"/>
              </a:rPr>
              <a:t>Sexual Misconduct &amp; Title IX - </a:t>
            </a:r>
            <a:r>
              <a:rPr lang="en-US" sz="1200" kern="0" dirty="0">
                <a:solidFill>
                  <a:srgbClr val="000000"/>
                </a:solidFill>
                <a:latin typeface="Georgia"/>
                <a:ea typeface="+mn-lt"/>
                <a:cs typeface="+mn-lt"/>
                <a:hlinkClick r:id="rId6"/>
              </a:rPr>
              <a:t>stonybrook.edu/</a:t>
            </a:r>
            <a:r>
              <a:rPr lang="en-US" sz="1200" kern="0" dirty="0" err="1">
                <a:solidFill>
                  <a:srgbClr val="000000"/>
                </a:solidFill>
                <a:latin typeface="Georgia"/>
                <a:ea typeface="+mn-lt"/>
                <a:cs typeface="+mn-lt"/>
                <a:hlinkClick r:id="rId6"/>
              </a:rPr>
              <a:t>oea</a:t>
            </a:r>
            <a:r>
              <a:rPr lang="en-US" sz="1200" kern="0" dirty="0">
                <a:solidFill>
                  <a:srgbClr val="000000"/>
                </a:solidFill>
                <a:latin typeface="Georgia"/>
                <a:ea typeface="+mn-lt"/>
                <a:cs typeface="+mn-lt"/>
                <a:hlinkClick r:id="rId6"/>
              </a:rPr>
              <a:t>-</a:t>
            </a:r>
            <a:r>
              <a:rPr lang="en-US" sz="1200" kern="0" dirty="0" err="1">
                <a:solidFill>
                  <a:srgbClr val="000000"/>
                </a:solidFill>
                <a:latin typeface="Georgia"/>
                <a:ea typeface="+mn-lt"/>
                <a:cs typeface="+mn-lt"/>
                <a:hlinkClick r:id="rId6"/>
              </a:rPr>
              <a:t>sm</a:t>
            </a:r>
            <a:r>
              <a:rPr lang="en-US" sz="1200" kern="0" dirty="0">
                <a:solidFill>
                  <a:srgbClr val="000000"/>
                </a:solidFill>
                <a:latin typeface="Georgia"/>
                <a:ea typeface="+mn-lt"/>
                <a:cs typeface="+mn-lt"/>
                <a:hlinkClick r:id="rId6"/>
              </a:rPr>
              <a:t>-ix/</a:t>
            </a:r>
            <a:endParaRPr lang="en-US" sz="1200" kern="0" dirty="0">
              <a:solidFill>
                <a:srgbClr val="000000"/>
              </a:solidFill>
              <a:latin typeface="Georgia"/>
              <a:cs typeface="Tahoma"/>
            </a:endParaRPr>
          </a:p>
          <a:p>
            <a:pPr>
              <a:lnSpc>
                <a:spcPct val="200000"/>
              </a:lnSpc>
              <a:defRPr/>
            </a:pPr>
            <a:r>
              <a:rPr lang="en-US" sz="1200" kern="0">
                <a:solidFill>
                  <a:srgbClr val="000000"/>
                </a:solidFill>
                <a:latin typeface="Georgia"/>
                <a:cs typeface="Tahoma"/>
              </a:rPr>
              <a:t>Accessibility &amp; Accommodations -  </a:t>
            </a:r>
            <a:r>
              <a:rPr lang="en-US" sz="1200" kern="0" dirty="0">
                <a:solidFill>
                  <a:srgbClr val="000000"/>
                </a:solidFill>
                <a:latin typeface="Georgia"/>
                <a:ea typeface="+mn-lt"/>
                <a:cs typeface="+mn-lt"/>
                <a:hlinkClick r:id="rId7"/>
              </a:rPr>
              <a:t>stonybrook.edu/</a:t>
            </a:r>
            <a:r>
              <a:rPr lang="en-US" sz="1200" kern="0" dirty="0" err="1">
                <a:solidFill>
                  <a:srgbClr val="000000"/>
                </a:solidFill>
                <a:latin typeface="Georgia"/>
                <a:ea typeface="+mn-lt"/>
                <a:cs typeface="+mn-lt"/>
                <a:hlinkClick r:id="rId7"/>
              </a:rPr>
              <a:t>oea</a:t>
            </a:r>
            <a:r>
              <a:rPr lang="en-US" sz="1200" kern="0" dirty="0">
                <a:solidFill>
                  <a:srgbClr val="000000"/>
                </a:solidFill>
                <a:latin typeface="Georgia"/>
                <a:ea typeface="+mn-lt"/>
                <a:cs typeface="+mn-lt"/>
                <a:hlinkClick r:id="rId7"/>
              </a:rPr>
              <a:t>-accessibility/</a:t>
            </a:r>
          </a:p>
          <a:p>
            <a:pPr>
              <a:lnSpc>
                <a:spcPct val="200000"/>
              </a:lnSpc>
              <a:defRPr/>
            </a:pPr>
            <a:r>
              <a:rPr lang="en-US" sz="1200" kern="0" dirty="0">
                <a:solidFill>
                  <a:srgbClr val="000000"/>
                </a:solidFill>
                <a:latin typeface="Georgia"/>
                <a:cs typeface="Tahoma"/>
              </a:rPr>
              <a:t>File a Complaint -</a:t>
            </a:r>
            <a:r>
              <a:rPr lang="en-US" sz="1200" kern="0" dirty="0">
                <a:solidFill>
                  <a:srgbClr val="000000"/>
                </a:solidFill>
                <a:latin typeface="Georgia"/>
                <a:ea typeface="+mn-lt"/>
                <a:cs typeface="+mn-lt"/>
                <a:hlinkClick r:id="rId8"/>
              </a:rPr>
              <a:t>stonybrook.edu/</a:t>
            </a:r>
            <a:r>
              <a:rPr lang="en-US" sz="1200" kern="0" dirty="0" err="1">
                <a:solidFill>
                  <a:srgbClr val="000000"/>
                </a:solidFill>
                <a:latin typeface="Georgia"/>
                <a:ea typeface="+mn-lt"/>
                <a:cs typeface="+mn-lt"/>
                <a:hlinkClick r:id="rId8"/>
              </a:rPr>
              <a:t>reportit</a:t>
            </a:r>
            <a:r>
              <a:rPr lang="en-US" sz="1200" kern="0" dirty="0">
                <a:solidFill>
                  <a:srgbClr val="000000"/>
                </a:solidFill>
                <a:latin typeface="Georgia"/>
                <a:ea typeface="+mn-lt"/>
                <a:cs typeface="+mn-lt"/>
              </a:rPr>
              <a:t> </a:t>
            </a:r>
            <a:endParaRPr lang="en-US" sz="1200" kern="0" dirty="0">
              <a:solidFill>
                <a:srgbClr val="000000"/>
              </a:solidFill>
              <a:latin typeface="Georgia"/>
              <a:cs typeface="Tahoma" pitchFamily="34" charset="0"/>
            </a:endParaRPr>
          </a:p>
          <a:p>
            <a:pPr marL="0" lvl="1">
              <a:defRPr/>
            </a:pPr>
            <a:endParaRPr lang="en-US" sz="1200" kern="0" dirty="0">
              <a:solidFill>
                <a:srgbClr val="000000"/>
              </a:solidFill>
              <a:latin typeface="Georgia"/>
              <a:cs typeface="Tahoma" pitchFamily="34" charset="0"/>
            </a:endParaRPr>
          </a:p>
          <a:p>
            <a:pPr lvl="1">
              <a:lnSpc>
                <a:spcPct val="80000"/>
              </a:lnSpc>
              <a:spcBef>
                <a:spcPct val="20000"/>
              </a:spcBef>
              <a:defRPr/>
            </a:pPr>
            <a:endParaRPr lang="en-US" sz="1200" kern="0" dirty="0">
              <a:solidFill>
                <a:srgbClr val="000000"/>
              </a:solidFill>
              <a:latin typeface="Georgia"/>
              <a:cs typeface="Tahoma" pitchFamily="34" charset="0"/>
            </a:endParaRPr>
          </a:p>
          <a:p>
            <a:pPr>
              <a:lnSpc>
                <a:spcPct val="80000"/>
              </a:lnSpc>
              <a:spcBef>
                <a:spcPct val="20000"/>
              </a:spcBef>
              <a:defRPr/>
            </a:pPr>
            <a:endParaRPr lang="en-US" sz="1200" kern="0" dirty="0">
              <a:solidFill>
                <a:srgbClr val="000000"/>
              </a:solidFill>
              <a:latin typeface="Georgia"/>
              <a:cs typeface="Tahoma" pitchFamily="34" charset="0"/>
            </a:endParaRPr>
          </a:p>
          <a:p>
            <a:pPr>
              <a:lnSpc>
                <a:spcPct val="80000"/>
              </a:lnSpc>
              <a:spcBef>
                <a:spcPct val="20000"/>
              </a:spcBef>
              <a:defRPr/>
            </a:pPr>
            <a:endParaRPr lang="en-US" sz="1200" kern="0" dirty="0">
              <a:solidFill>
                <a:srgbClr val="000000"/>
              </a:solidFill>
              <a:latin typeface="Georgia"/>
              <a:cs typeface="Tahoma" pitchFamily="34" charset="0"/>
            </a:endParaRPr>
          </a:p>
          <a:p>
            <a:pPr>
              <a:lnSpc>
                <a:spcPct val="80000"/>
              </a:lnSpc>
              <a:spcBef>
                <a:spcPct val="20000"/>
              </a:spcBef>
              <a:defRPr/>
            </a:pPr>
            <a:endParaRPr lang="en-US" sz="1200" kern="0" dirty="0">
              <a:solidFill>
                <a:srgbClr val="000000"/>
              </a:solidFill>
              <a:latin typeface="Georgia"/>
              <a:cs typeface="Tahoma" pitchFamily="34" charset="0"/>
            </a:endParaRPr>
          </a:p>
          <a:p>
            <a:pPr marL="350044">
              <a:lnSpc>
                <a:spcPct val="80000"/>
              </a:lnSpc>
              <a:spcBef>
                <a:spcPct val="20000"/>
              </a:spcBef>
              <a:defRPr/>
            </a:pPr>
            <a:endParaRPr lang="en-US" sz="1200" kern="0" dirty="0">
              <a:solidFill>
                <a:srgbClr val="000000"/>
              </a:solidFill>
              <a:latin typeface="Georgia"/>
            </a:endParaRPr>
          </a:p>
        </p:txBody>
      </p:sp>
      <p:sp>
        <p:nvSpPr>
          <p:cNvPr id="7" name="Title 1"/>
          <p:cNvSpPr txBox="1">
            <a:spLocks/>
          </p:cNvSpPr>
          <p:nvPr/>
        </p:nvSpPr>
        <p:spPr>
          <a:xfrm>
            <a:off x="499747" y="778795"/>
            <a:ext cx="1786253" cy="110715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US" sz="2400" b="1" dirty="0">
                <a:latin typeface="Verdana" panose="020B0604030504040204" pitchFamily="34" charset="0"/>
                <a:ea typeface="Verdana" panose="020B0604030504040204" pitchFamily="34" charset="0"/>
                <a:cs typeface="Verdana" panose="020B0604030504040204" pitchFamily="34" charset="0"/>
              </a:rPr>
              <a:t>Where can I find out more?</a:t>
            </a:r>
          </a:p>
        </p:txBody>
      </p:sp>
    </p:spTree>
    <p:custDataLst>
      <p:tags r:id="rId1"/>
    </p:custDataLst>
    <p:extLst>
      <p:ext uri="{BB962C8B-B14F-4D97-AF65-F5344CB8AC3E}">
        <p14:creationId xmlns:p14="http://schemas.microsoft.com/office/powerpoint/2010/main" val="1704862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custDataLst>
              <p:tags r:id="rId2"/>
            </p:custDataLst>
          </p:nvPr>
        </p:nvSpPr>
        <p:spPr>
          <a:xfrm>
            <a:off x="521802" y="767844"/>
            <a:ext cx="3134815" cy="58876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Questions?</a:t>
            </a:r>
          </a:p>
        </p:txBody>
      </p:sp>
      <p:sp>
        <p:nvSpPr>
          <p:cNvPr id="2" name="TextBox 1"/>
          <p:cNvSpPr txBox="1"/>
          <p:nvPr>
            <p:custDataLst>
              <p:tags r:id="rId3"/>
            </p:custDataLst>
          </p:nvPr>
        </p:nvSpPr>
        <p:spPr>
          <a:xfrm>
            <a:off x="932467" y="1385184"/>
            <a:ext cx="3463364" cy="1815882"/>
          </a:xfrm>
          <a:prstGeom prst="rect">
            <a:avLst/>
          </a:prstGeom>
          <a:noFill/>
        </p:spPr>
        <p:txBody>
          <a:bodyPr wrap="square" rtlCol="0">
            <a:spAutoFit/>
          </a:bodyPr>
          <a:lstStyle/>
          <a:p>
            <a:r>
              <a:rPr lang="en-US" sz="1600" b="1" dirty="0"/>
              <a:t>If you have any questions regarding the information presented, do not hesitate to contact the Office of Equity and Access at </a:t>
            </a:r>
            <a:r>
              <a:rPr lang="en-US" sz="1600" b="1" u="sng" dirty="0">
                <a:hlinkClick r:id="rId5"/>
              </a:rPr>
              <a:t>oea@stonybrook.edu</a:t>
            </a:r>
            <a:r>
              <a:rPr lang="en-US" sz="1600" b="1" dirty="0"/>
              <a:t> or 631-632-6280.</a:t>
            </a:r>
          </a:p>
          <a:p>
            <a:pPr algn="just"/>
            <a:endParaRPr lang="en-US" sz="1600" b="1" dirty="0"/>
          </a:p>
          <a:p>
            <a:pPr algn="just"/>
            <a:r>
              <a:rPr lang="en-US" sz="1600" b="1" dirty="0"/>
              <a:t>Thank you for your participation.</a:t>
            </a:r>
          </a:p>
        </p:txBody>
      </p:sp>
      <p:pic>
        <p:nvPicPr>
          <p:cNvPr id="6" name="Chart Placeholder 1"/>
          <p:cNvPicPr>
            <a:picLocks noChangeAspect="1"/>
          </p:cNvPicPr>
          <p:nvPr/>
        </p:nvPicPr>
        <p:blipFill>
          <a:blip r:embed="rId6"/>
          <a:stretch>
            <a:fillRect/>
          </a:stretch>
        </p:blipFill>
        <p:spPr>
          <a:xfrm>
            <a:off x="4837327" y="767844"/>
            <a:ext cx="3389670" cy="2889754"/>
          </a:xfrm>
          <a:prstGeom prst="rect">
            <a:avLst/>
          </a:prstGeom>
        </p:spPr>
      </p:pic>
    </p:spTree>
    <p:custDataLst>
      <p:tags r:id="rId1"/>
    </p:custDataLst>
    <p:extLst>
      <p:ext uri="{BB962C8B-B14F-4D97-AF65-F5344CB8AC3E}">
        <p14:creationId xmlns:p14="http://schemas.microsoft.com/office/powerpoint/2010/main" val="321402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2500313" y="1653155"/>
            <a:ext cx="5962751" cy="2455241"/>
          </a:xfrm>
        </p:spPr>
        <p:txBody>
          <a:bodyPr/>
          <a:lstStyle/>
          <a:p>
            <a:pPr marL="0" indent="0">
              <a:buNone/>
            </a:pPr>
            <a:r>
              <a:rPr lang="en-US" sz="1100" dirty="0">
                <a:solidFill>
                  <a:schemeClr val="tx1"/>
                </a:solidFill>
              </a:rPr>
              <a:t>The primary responsibilities of OEA are to:</a:t>
            </a:r>
          </a:p>
          <a:p>
            <a:pPr marL="233363" indent="-233363">
              <a:buFont typeface="Georgia" panose="02040502050405020303" pitchFamily="18" charset="0"/>
              <a:buChar char="●"/>
            </a:pPr>
            <a:r>
              <a:rPr lang="en-US" sz="1100" dirty="0">
                <a:solidFill>
                  <a:schemeClr val="tx1"/>
                </a:solidFill>
              </a:rPr>
              <a:t>Implement policies that safeguard equal opportunity in employment and education.</a:t>
            </a:r>
          </a:p>
          <a:p>
            <a:pPr marL="233363" indent="-233363">
              <a:buFont typeface="Georgia" panose="02040502050405020303" pitchFamily="18" charset="0"/>
              <a:buChar char="●"/>
            </a:pPr>
            <a:r>
              <a:rPr lang="en-US" sz="1100" dirty="0">
                <a:solidFill>
                  <a:schemeClr val="tx1"/>
                </a:solidFill>
              </a:rPr>
              <a:t>Establish Stony Brook-wide goals and internal systems to monitor recruitment activities, which includes but is not limited to hiring, training, promotion, transfer and termination,</a:t>
            </a:r>
          </a:p>
          <a:p>
            <a:pPr marL="233363" indent="-233363">
              <a:buFont typeface="Georgia" panose="02040502050405020303" pitchFamily="18" charset="0"/>
              <a:buChar char="●"/>
            </a:pPr>
            <a:r>
              <a:rPr lang="en-US" sz="1100" dirty="0">
                <a:solidFill>
                  <a:schemeClr val="tx1"/>
                </a:solidFill>
              </a:rPr>
              <a:t>Promote an awareness of and appreciation for equal opportunity, non-discrimination and sexual misconduct prevention through sponsoring programs, providing educational and training activities, and engaging in collaborative initiatives.</a:t>
            </a:r>
          </a:p>
          <a:p>
            <a:pPr marL="233363" indent="-233363">
              <a:buFont typeface="Georgia" panose="02040502050405020303" pitchFamily="18" charset="0"/>
              <a:buChar char="●"/>
            </a:pPr>
            <a:r>
              <a:rPr lang="en-US" sz="1100" dirty="0">
                <a:solidFill>
                  <a:schemeClr val="tx1"/>
                </a:solidFill>
              </a:rPr>
              <a:t>Provide employees with disabilities reasonable accommodation as requested, necessary and appropriate.</a:t>
            </a:r>
          </a:p>
          <a:p>
            <a:pPr marL="233363" indent="-233363">
              <a:buFont typeface="Georgia" panose="02040502050405020303" pitchFamily="18" charset="0"/>
              <a:buChar char="●"/>
            </a:pPr>
            <a:r>
              <a:rPr lang="en-US" sz="1100" dirty="0">
                <a:solidFill>
                  <a:schemeClr val="tx1"/>
                </a:solidFill>
              </a:rPr>
              <a:t>Impartial investigation and resolution of complaints of unlawful discrimination, including discriminatory harassment and sexual misconduct.</a:t>
            </a:r>
          </a:p>
          <a:p>
            <a:endParaRPr lang="en-US" sz="1100" dirty="0">
              <a:solidFill>
                <a:schemeClr val="tx1"/>
              </a:solidFill>
            </a:endParaRPr>
          </a:p>
        </p:txBody>
      </p:sp>
      <p:pic>
        <p:nvPicPr>
          <p:cNvPr id="8" name="Picture 7"/>
          <p:cNvPicPr>
            <a:picLocks noChangeAspect="1"/>
          </p:cNvPicPr>
          <p:nvPr/>
        </p:nvPicPr>
        <p:blipFill>
          <a:blip r:embed="rId3"/>
          <a:srcRect l="59" r="59"/>
          <a:stretch/>
        </p:blipFill>
        <p:spPr bwMode="auto">
          <a:xfrm>
            <a:off x="466349" y="1966375"/>
            <a:ext cx="1826659" cy="1828802"/>
          </a:xfrm>
          <a:prstGeom prst="rect">
            <a:avLst/>
          </a:prstGeom>
          <a:noFill/>
          <a:ln>
            <a:noFill/>
          </a:ln>
        </p:spPr>
      </p:pic>
      <p:sp>
        <p:nvSpPr>
          <p:cNvPr id="9" name="TextBox 8"/>
          <p:cNvSpPr txBox="1"/>
          <p:nvPr/>
        </p:nvSpPr>
        <p:spPr>
          <a:xfrm>
            <a:off x="507070" y="3795177"/>
            <a:ext cx="1785938"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Mission</a:t>
            </a:r>
          </a:p>
        </p:txBody>
      </p:sp>
      <p:sp>
        <p:nvSpPr>
          <p:cNvPr id="10" name="TextBox 9"/>
          <p:cNvSpPr txBox="1"/>
          <p:nvPr/>
        </p:nvSpPr>
        <p:spPr>
          <a:xfrm>
            <a:off x="486709" y="1566265"/>
            <a:ext cx="1785938"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OEA</a:t>
            </a:r>
          </a:p>
        </p:txBody>
      </p:sp>
      <p:sp>
        <p:nvSpPr>
          <p:cNvPr id="11" name="Text Placeholder 2"/>
          <p:cNvSpPr txBox="1">
            <a:spLocks/>
          </p:cNvSpPr>
          <p:nvPr/>
        </p:nvSpPr>
        <p:spPr>
          <a:xfrm>
            <a:off x="507070" y="986608"/>
            <a:ext cx="8179730" cy="532874"/>
          </a:xfrm>
          <a:prstGeom prst="rect">
            <a:avLst/>
          </a:prstGeom>
        </p:spPr>
        <p:txBody>
          <a:bodyPr>
            <a:noAutofit/>
          </a:bodyPr>
          <a:lstStyle>
            <a:lvl1pPr marL="171450" indent="-171450" algn="l" defTabSz="685800" rtl="0" eaLnBrk="1" latinLnBrk="0" hangingPunct="1">
              <a:lnSpc>
                <a:spcPct val="100000"/>
              </a:lnSpc>
              <a:spcBef>
                <a:spcPts val="750"/>
              </a:spcBef>
              <a:buFont typeface="Arial" charset="0"/>
              <a:buChar char="•"/>
              <a:defRPr sz="1200" b="0" i="0" kern="1200">
                <a:solidFill>
                  <a:srgbClr val="828383"/>
                </a:solidFill>
                <a:latin typeface="Georgia" charset="0"/>
                <a:ea typeface="Georgia" charset="0"/>
                <a:cs typeface="Georgia"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indent="0">
              <a:buFont typeface="Arial" charset="0"/>
              <a:buNone/>
            </a:pPr>
            <a:r>
              <a:rPr lang="en-US" sz="1100" dirty="0">
                <a:solidFill>
                  <a:schemeClr val="tx1"/>
                </a:solidFill>
              </a:rPr>
              <a:t>The Office of Equity and Access’s (OEA) mission is to uphold and reaffirm Stony Brook University and Stony Brook Medicine’s commitment to environments free of all forms of discrimination.</a:t>
            </a:r>
          </a:p>
        </p:txBody>
      </p:sp>
    </p:spTree>
    <p:custDataLst>
      <p:tags r:id="rId1"/>
    </p:custDataLst>
    <p:extLst>
      <p:ext uri="{BB962C8B-B14F-4D97-AF65-F5344CB8AC3E}">
        <p14:creationId xmlns:p14="http://schemas.microsoft.com/office/powerpoint/2010/main" val="52815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4738" y="190722"/>
            <a:ext cx="4979623" cy="529717"/>
          </a:xfrm>
        </p:spPr>
        <p:txBody>
          <a:bodyPr>
            <a:noAutofit/>
          </a:bodyPr>
          <a:lstStyle/>
          <a:p>
            <a:pPr algn="ctr">
              <a:lnSpc>
                <a:spcPct val="100000"/>
              </a:lnSpc>
            </a:pPr>
            <a:r>
              <a:rPr lang="en-US" sz="2400" dirty="0"/>
              <a:t>Stony Brook Policy</a:t>
            </a:r>
            <a:br>
              <a:rPr lang="en-US" sz="2400" dirty="0"/>
            </a:br>
            <a:endParaRPr lang="en-US" sz="2400" dirty="0"/>
          </a:p>
        </p:txBody>
      </p:sp>
      <p:sp>
        <p:nvSpPr>
          <p:cNvPr id="5" name="Title 1"/>
          <p:cNvSpPr txBox="1">
            <a:spLocks/>
          </p:cNvSpPr>
          <p:nvPr/>
        </p:nvSpPr>
        <p:spPr>
          <a:xfrm>
            <a:off x="3491503" y="1081137"/>
            <a:ext cx="5029200" cy="3235526"/>
          </a:xfrm>
          <a:prstGeom prst="rect">
            <a:avLst/>
          </a:prstGeom>
        </p:spPr>
        <p:txBody>
          <a:bodyPr anchor="t" anchorCtr="0">
            <a:noAutofit/>
          </a:bodyPr>
          <a:lstStyle>
            <a:lvl1pPr algn="l" defTabSz="685800" rtl="0" eaLnBrk="1" latinLnBrk="0" hangingPunct="1">
              <a:lnSpc>
                <a:spcPct val="80000"/>
              </a:lnSpc>
              <a:spcBef>
                <a:spcPct val="0"/>
              </a:spcBef>
              <a:buNone/>
              <a:defRPr sz="3000" b="1" i="0" kern="1200" baseline="0">
                <a:solidFill>
                  <a:schemeClr val="tx1"/>
                </a:solidFill>
                <a:latin typeface="Verdana" charset="0"/>
                <a:ea typeface="Verdana" charset="0"/>
                <a:cs typeface="Verdana" charset="0"/>
              </a:defRPr>
            </a:lvl1pPr>
          </a:lstStyle>
          <a:p>
            <a:pPr>
              <a:lnSpc>
                <a:spcPct val="150000"/>
              </a:lnSpc>
              <a:spcAft>
                <a:spcPts val="600"/>
              </a:spcAft>
            </a:pPr>
            <a:r>
              <a:rPr lang="en-US" sz="1050" b="0" dirty="0">
                <a:latin typeface="Georgia" panose="02040502050405020303" pitchFamily="18" charset="0"/>
              </a:rPr>
              <a:t>HIGHLIGHTS</a:t>
            </a:r>
          </a:p>
          <a:p>
            <a:pPr marL="285750" indent="-285750">
              <a:lnSpc>
                <a:spcPct val="150000"/>
              </a:lnSpc>
              <a:spcAft>
                <a:spcPts val="600"/>
              </a:spcAft>
              <a:buFont typeface="Arial" panose="020B0604020202020204" pitchFamily="34" charset="0"/>
              <a:buChar char="•"/>
            </a:pPr>
            <a:r>
              <a:rPr lang="en-US" sz="1050" b="0" dirty="0">
                <a:latin typeface="Georgia" panose="02040502050405020303" pitchFamily="18" charset="0"/>
              </a:rPr>
              <a:t> Discrimination includes disparate conduct or discriminatory harassment on the basis of race, sex, sexual orientation, gender identity or expression, religion, age, color, creed, shared ancestry or characteristic, national or ethnic origin, disability, marital status, familial status, genetic predisposition, criminal convictions, domestic violence victim status, and veteran or military status and all other protected classes under federal or state law. Such behavior is prohibited and will not be tolerated, as it violates University policy and federal and state law.in the administration of Stony Brook policies, program of activities.</a:t>
            </a:r>
          </a:p>
          <a:p>
            <a:pPr marL="285750" indent="-285750">
              <a:lnSpc>
                <a:spcPct val="150000"/>
              </a:lnSpc>
              <a:spcAft>
                <a:spcPts val="600"/>
              </a:spcAft>
              <a:buFont typeface="Arial" panose="020B0604020202020204" pitchFamily="34" charset="0"/>
              <a:buChar char="•"/>
            </a:pPr>
            <a:r>
              <a:rPr lang="en-US" sz="1050" b="0" dirty="0">
                <a:latin typeface="Georgia" panose="02040502050405020303" pitchFamily="18" charset="0"/>
              </a:rPr>
              <a:t>Responsible Employees, including supervisors and faculty members, are required to report incidents of discrimination.</a:t>
            </a:r>
          </a:p>
        </p:txBody>
      </p:sp>
      <p:pic>
        <p:nvPicPr>
          <p:cNvPr id="7" name="Picture 6"/>
          <p:cNvPicPr>
            <a:picLocks noChangeAspect="1"/>
          </p:cNvPicPr>
          <p:nvPr/>
        </p:nvPicPr>
        <p:blipFill>
          <a:blip r:embed="rId3"/>
          <a:srcRect/>
          <a:stretch/>
        </p:blipFill>
        <p:spPr>
          <a:xfrm>
            <a:off x="572947" y="804138"/>
            <a:ext cx="2632622" cy="3408098"/>
          </a:xfrm>
          <a:prstGeom prst="rect">
            <a:avLst/>
          </a:prstGeom>
          <a:effectLst>
            <a:glow rad="63500">
              <a:schemeClr val="accent3">
                <a:satMod val="175000"/>
                <a:alpha val="40000"/>
              </a:schemeClr>
            </a:glow>
          </a:effectLst>
        </p:spPr>
      </p:pic>
      <p:sp>
        <p:nvSpPr>
          <p:cNvPr id="9" name="TextBox 8">
            <a:extLst>
              <a:ext uri="{FF2B5EF4-FFF2-40B4-BE49-F238E27FC236}">
                <a16:creationId xmlns:a16="http://schemas.microsoft.com/office/drawing/2014/main" id="{58988A90-583D-D7C0-0EF1-E34FFCE03770}"/>
              </a:ext>
            </a:extLst>
          </p:cNvPr>
          <p:cNvSpPr txBox="1"/>
          <p:nvPr/>
        </p:nvSpPr>
        <p:spPr>
          <a:xfrm>
            <a:off x="3516292" y="804138"/>
            <a:ext cx="4979622" cy="276999"/>
          </a:xfrm>
          <a:prstGeom prst="rect">
            <a:avLst/>
          </a:prstGeom>
          <a:noFill/>
        </p:spPr>
        <p:txBody>
          <a:bodyPr wrap="square" lIns="91440" tIns="45720" rIns="91440" bIns="45720" rtlCol="0" anchor="t">
            <a:spAutoFit/>
          </a:bodyPr>
          <a:lstStyle/>
          <a:p>
            <a:r>
              <a:rPr lang="en-US" sz="1200" b="1" dirty="0">
                <a:latin typeface="Verdana"/>
                <a:ea typeface="Verdana"/>
                <a:cs typeface="Verdana" panose="020B0604030504040204" pitchFamily="34" charset="0"/>
                <a:hlinkClick r:id="rId4"/>
              </a:rPr>
              <a:t>Equal Opportunity &amp; Discriminatory Misconduct Policy</a:t>
            </a:r>
          </a:p>
        </p:txBody>
      </p:sp>
    </p:spTree>
    <p:custDataLst>
      <p:tags r:id="rId1"/>
    </p:custDataLst>
    <p:extLst>
      <p:ext uri="{BB962C8B-B14F-4D97-AF65-F5344CB8AC3E}">
        <p14:creationId xmlns:p14="http://schemas.microsoft.com/office/powerpoint/2010/main" val="138050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95036" y="1163853"/>
            <a:ext cx="5029200" cy="3379571"/>
          </a:xfrm>
          <a:prstGeom prst="rect">
            <a:avLst/>
          </a:prstGeom>
        </p:spPr>
        <p:txBody>
          <a:bodyPr anchor="t" anchorCtr="0">
            <a:noAutofit/>
          </a:bodyPr>
          <a:lstStyle>
            <a:lvl1pPr algn="l" defTabSz="685800" rtl="0" eaLnBrk="1" latinLnBrk="0" hangingPunct="1">
              <a:lnSpc>
                <a:spcPct val="80000"/>
              </a:lnSpc>
              <a:spcBef>
                <a:spcPct val="0"/>
              </a:spcBef>
              <a:buNone/>
              <a:defRPr sz="3000" b="1" i="0" kern="1200" baseline="0">
                <a:solidFill>
                  <a:schemeClr val="tx1"/>
                </a:solidFill>
                <a:latin typeface="Verdana" charset="0"/>
                <a:ea typeface="Verdana" charset="0"/>
                <a:cs typeface="Verdana" charset="0"/>
              </a:defRPr>
            </a:lvl1pPr>
          </a:lstStyle>
          <a:p>
            <a:pPr>
              <a:lnSpc>
                <a:spcPct val="150000"/>
              </a:lnSpc>
              <a:spcAft>
                <a:spcPts val="600"/>
              </a:spcAft>
            </a:pPr>
            <a:r>
              <a:rPr lang="en-US" sz="1050" b="0" dirty="0">
                <a:latin typeface="Georgia" panose="02040502050405020303" pitchFamily="18" charset="0"/>
              </a:rPr>
              <a:t>HIGHLIGHTS</a:t>
            </a:r>
          </a:p>
          <a:p>
            <a:pPr marL="285750" indent="-285750">
              <a:lnSpc>
                <a:spcPct val="150000"/>
              </a:lnSpc>
              <a:spcAft>
                <a:spcPts val="600"/>
              </a:spcAft>
              <a:buFont typeface="Arial" panose="020B0604020202020204" pitchFamily="34" charset="0"/>
              <a:buChar char="•"/>
            </a:pPr>
            <a:r>
              <a:rPr lang="en-US" sz="1050" b="0" dirty="0">
                <a:latin typeface="Georgia" panose="02040502050405020303" pitchFamily="18" charset="0"/>
              </a:rPr>
              <a:t>Discrimination on the basis of sex, gender and/or gender identity is prohibited and includes but is not limited to: discriminatory harassment and sexual harassment, non-consensual sexual contact, sexual violence or assault, domestic violence, dating violence and stalking.</a:t>
            </a:r>
          </a:p>
          <a:p>
            <a:pPr marL="285750" indent="-285750">
              <a:lnSpc>
                <a:spcPct val="150000"/>
              </a:lnSpc>
              <a:spcAft>
                <a:spcPts val="600"/>
              </a:spcAft>
              <a:buFont typeface="Arial" panose="020B0604020202020204" pitchFamily="34" charset="0"/>
              <a:buChar char="•"/>
            </a:pPr>
            <a:r>
              <a:rPr lang="en-US" sz="1050" b="0" dirty="0">
                <a:latin typeface="Georgia" panose="02040502050405020303" pitchFamily="18" charset="0"/>
              </a:rPr>
              <a:t>Sexual harassment is unwelcome sexual advances, requests for sexual favors and verbal, physical or communicative conduct of an abusive or sexual nature which interferes with individual work or academic performance or creates an intimidating, hostile or offensive work or academic environment.</a:t>
            </a:r>
          </a:p>
          <a:p>
            <a:pPr marL="285750" indent="-285750">
              <a:lnSpc>
                <a:spcPct val="150000"/>
              </a:lnSpc>
              <a:spcAft>
                <a:spcPts val="600"/>
              </a:spcAft>
              <a:buFont typeface="Arial" panose="020B0604020202020204" pitchFamily="34" charset="0"/>
              <a:buChar char="•"/>
            </a:pPr>
            <a:r>
              <a:rPr lang="en-US" sz="1050" b="0" dirty="0">
                <a:latin typeface="Georgia" panose="02040502050405020303" pitchFamily="18" charset="0"/>
              </a:rPr>
              <a:t>Responsible Employees, including supervisors and faculty, are required to report any incident of sexual.</a:t>
            </a:r>
          </a:p>
          <a:p>
            <a:pPr marL="285750" indent="-285750">
              <a:lnSpc>
                <a:spcPct val="150000"/>
              </a:lnSpc>
              <a:spcAft>
                <a:spcPts val="600"/>
              </a:spcAft>
              <a:buFont typeface="Arial" panose="020B0604020202020204" pitchFamily="34" charset="0"/>
              <a:buChar char="•"/>
            </a:pPr>
            <a:endParaRPr lang="en-US" sz="1050" b="0" dirty="0">
              <a:latin typeface="Georgia" panose="02040502050405020303" pitchFamily="18" charset="0"/>
            </a:endParaRPr>
          </a:p>
          <a:p>
            <a:pPr>
              <a:lnSpc>
                <a:spcPct val="150000"/>
              </a:lnSpc>
              <a:spcAft>
                <a:spcPts val="600"/>
              </a:spcAft>
            </a:pPr>
            <a:endParaRPr lang="en-US" sz="1050" b="0" dirty="0">
              <a:latin typeface="Georgia" panose="02040502050405020303" pitchFamily="18" charset="0"/>
            </a:endParaRPr>
          </a:p>
        </p:txBody>
      </p:sp>
      <p:sp>
        <p:nvSpPr>
          <p:cNvPr id="6" name="Title 1">
            <a:extLst>
              <a:ext uri="{FF2B5EF4-FFF2-40B4-BE49-F238E27FC236}">
                <a16:creationId xmlns:a16="http://schemas.microsoft.com/office/drawing/2014/main" id="{23E1AD2E-1789-27CF-4191-E90525AA48FD}"/>
              </a:ext>
            </a:extLst>
          </p:cNvPr>
          <p:cNvSpPr txBox="1">
            <a:spLocks/>
          </p:cNvSpPr>
          <p:nvPr/>
        </p:nvSpPr>
        <p:spPr>
          <a:xfrm>
            <a:off x="3614738" y="190722"/>
            <a:ext cx="4979623" cy="529717"/>
          </a:xfrm>
          <a:prstGeom prst="rect">
            <a:avLst/>
          </a:prstGeom>
        </p:spPr>
        <p:txBody>
          <a:bodyPr anchor="t" anchorCtr="0">
            <a:noAutofit/>
          </a:bodyPr>
          <a:lstStyle>
            <a:lvl1pPr algn="l" defTabSz="685800" rtl="0" eaLnBrk="1" latinLnBrk="0" hangingPunct="1">
              <a:lnSpc>
                <a:spcPct val="80000"/>
              </a:lnSpc>
              <a:spcBef>
                <a:spcPct val="0"/>
              </a:spcBef>
              <a:buNone/>
              <a:defRPr sz="3000" b="1" i="0" kern="1200" baseline="0">
                <a:solidFill>
                  <a:schemeClr val="tx1"/>
                </a:solidFill>
                <a:latin typeface="Verdana" charset="0"/>
                <a:ea typeface="Verdana" charset="0"/>
                <a:cs typeface="Verdana" charset="0"/>
              </a:defRPr>
            </a:lvl1pPr>
          </a:lstStyle>
          <a:p>
            <a:pPr algn="ctr">
              <a:lnSpc>
                <a:spcPct val="100000"/>
              </a:lnSpc>
            </a:pPr>
            <a:r>
              <a:rPr lang="en-US" sz="2400" dirty="0"/>
              <a:t>Stony Brook Policy</a:t>
            </a:r>
            <a:br>
              <a:rPr lang="en-US" sz="2400" dirty="0"/>
            </a:br>
            <a:endParaRPr lang="en-US" sz="2400" dirty="0"/>
          </a:p>
        </p:txBody>
      </p:sp>
      <p:pic>
        <p:nvPicPr>
          <p:cNvPr id="10" name="Picture 9">
            <a:extLst>
              <a:ext uri="{FF2B5EF4-FFF2-40B4-BE49-F238E27FC236}">
                <a16:creationId xmlns:a16="http://schemas.microsoft.com/office/drawing/2014/main" id="{6D022D11-D76A-6740-DA78-956FF1CC94BB}"/>
              </a:ext>
            </a:extLst>
          </p:cNvPr>
          <p:cNvPicPr>
            <a:picLocks noChangeAspect="1"/>
          </p:cNvPicPr>
          <p:nvPr/>
        </p:nvPicPr>
        <p:blipFill>
          <a:blip r:embed="rId3"/>
          <a:srcRect/>
          <a:stretch/>
        </p:blipFill>
        <p:spPr>
          <a:xfrm>
            <a:off x="572947" y="804137"/>
            <a:ext cx="2671219" cy="3458065"/>
          </a:xfrm>
          <a:prstGeom prst="rect">
            <a:avLst/>
          </a:prstGeom>
          <a:effectLst>
            <a:glow rad="63500">
              <a:schemeClr val="accent3">
                <a:satMod val="175000"/>
                <a:alpha val="40000"/>
              </a:schemeClr>
            </a:glow>
          </a:effectLst>
        </p:spPr>
      </p:pic>
      <p:sp>
        <p:nvSpPr>
          <p:cNvPr id="9" name="TextBox 8">
            <a:extLst>
              <a:ext uri="{FF2B5EF4-FFF2-40B4-BE49-F238E27FC236}">
                <a16:creationId xmlns:a16="http://schemas.microsoft.com/office/drawing/2014/main" id="{88873797-71E2-EEDA-1BE0-AC6A190E3F51}"/>
              </a:ext>
            </a:extLst>
          </p:cNvPr>
          <p:cNvSpPr txBox="1"/>
          <p:nvPr/>
        </p:nvSpPr>
        <p:spPr>
          <a:xfrm>
            <a:off x="3516292" y="804138"/>
            <a:ext cx="4979622" cy="276999"/>
          </a:xfrm>
          <a:prstGeom prst="rect">
            <a:avLst/>
          </a:prstGeom>
          <a:noFill/>
        </p:spPr>
        <p:txBody>
          <a:bodyPr wrap="square" lIns="91440" tIns="45720" rIns="91440" bIns="45720" rtlCol="0" anchor="t">
            <a:spAutoFit/>
          </a:bodyPr>
          <a:lstStyle/>
          <a:p>
            <a:r>
              <a:rPr lang="en-US" sz="1200" b="1" dirty="0">
                <a:latin typeface="Verdana"/>
                <a:ea typeface="Verdana"/>
                <a:cs typeface="Verdana" panose="020B0604030504040204" pitchFamily="34" charset="0"/>
                <a:hlinkClick r:id="rId4"/>
              </a:rPr>
              <a:t>Sexual Misconduct and Reporting Policy</a:t>
            </a:r>
          </a:p>
        </p:txBody>
      </p:sp>
    </p:spTree>
    <p:custDataLst>
      <p:tags r:id="rId1"/>
    </p:custDataLst>
    <p:extLst>
      <p:ext uri="{BB962C8B-B14F-4D97-AF65-F5344CB8AC3E}">
        <p14:creationId xmlns:p14="http://schemas.microsoft.com/office/powerpoint/2010/main" val="134502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516292" y="1164836"/>
            <a:ext cx="4698318" cy="2827544"/>
          </a:xfrm>
          <a:prstGeom prst="rect">
            <a:avLst/>
          </a:prstGeom>
        </p:spPr>
        <p:txBody>
          <a:bodyPr anchor="t" anchorCtr="0">
            <a:noAutofit/>
          </a:bodyPr>
          <a:lstStyle>
            <a:lvl1pPr algn="l" defTabSz="685800" rtl="0" eaLnBrk="1" latinLnBrk="0" hangingPunct="1">
              <a:lnSpc>
                <a:spcPct val="80000"/>
              </a:lnSpc>
              <a:spcBef>
                <a:spcPct val="0"/>
              </a:spcBef>
              <a:buNone/>
              <a:defRPr sz="3000" b="1" i="0" kern="1200" baseline="0">
                <a:solidFill>
                  <a:schemeClr val="tx1"/>
                </a:solidFill>
                <a:latin typeface="Verdana" charset="0"/>
                <a:ea typeface="Verdana" charset="0"/>
                <a:cs typeface="Verdana" charset="0"/>
              </a:defRPr>
            </a:lvl1pPr>
          </a:lstStyle>
          <a:p>
            <a:pPr>
              <a:lnSpc>
                <a:spcPct val="120000"/>
              </a:lnSpc>
              <a:spcAft>
                <a:spcPts val="600"/>
              </a:spcAft>
            </a:pPr>
            <a:r>
              <a:rPr lang="en-US" sz="1200" b="0" dirty="0">
                <a:latin typeface="Georgia" panose="02040502050405020303" pitchFamily="18" charset="0"/>
              </a:rPr>
              <a:t>HIGHLIGHTS</a:t>
            </a:r>
          </a:p>
          <a:p>
            <a:pPr marL="285750" indent="-285750">
              <a:lnSpc>
                <a:spcPct val="120000"/>
              </a:lnSpc>
              <a:spcAft>
                <a:spcPts val="600"/>
              </a:spcAft>
              <a:buFont typeface="Arial" panose="020B0604020202020204" pitchFamily="34" charset="0"/>
              <a:buChar char="•"/>
            </a:pPr>
            <a:r>
              <a:rPr lang="en-US" sz="1200" b="0" dirty="0">
                <a:latin typeface="Georgia" panose="02040502050405020303" pitchFamily="18" charset="0"/>
              </a:rPr>
              <a:t>Retaliation against an employee, student or any witness who participates in any University investigation is prohibited. Retaliation is also prohibited against any individual who files a discrimination complaint under participates in a complaint investigation in any way. </a:t>
            </a:r>
          </a:p>
          <a:p>
            <a:pPr marL="285750" indent="-285750">
              <a:lnSpc>
                <a:spcPct val="120000"/>
              </a:lnSpc>
              <a:spcAft>
                <a:spcPts val="600"/>
              </a:spcAft>
              <a:buFont typeface="Arial" panose="020B0604020202020204" pitchFamily="34" charset="0"/>
              <a:buChar char="•"/>
            </a:pPr>
            <a:r>
              <a:rPr lang="en-US" sz="1200" b="0" dirty="0">
                <a:latin typeface="Georgia" panose="02040502050405020303" pitchFamily="18" charset="0"/>
              </a:rPr>
              <a:t>Retaliation is a form of discrimination under Stony Brook Policy as well as applicable Federal and State laws.</a:t>
            </a:r>
          </a:p>
          <a:p>
            <a:pPr marL="285750" indent="-285750">
              <a:lnSpc>
                <a:spcPct val="120000"/>
              </a:lnSpc>
              <a:spcAft>
                <a:spcPts val="600"/>
              </a:spcAft>
              <a:buFont typeface="Arial" panose="020B0604020202020204" pitchFamily="34" charset="0"/>
              <a:buChar char="•"/>
            </a:pPr>
            <a:r>
              <a:rPr lang="en-US" sz="1200" b="0" dirty="0">
                <a:latin typeface="Georgia" panose="02040502050405020303" pitchFamily="18" charset="0"/>
              </a:rPr>
              <a:t>Fear of retaliation is the #1 reason targets of discrimination do not report.  Stony Brook University takes all reports of retaliation seriously.  </a:t>
            </a:r>
          </a:p>
          <a:p>
            <a:pPr marL="285750" indent="-285750">
              <a:lnSpc>
                <a:spcPct val="120000"/>
              </a:lnSpc>
              <a:spcAft>
                <a:spcPts val="600"/>
              </a:spcAft>
              <a:buFont typeface="Arial" panose="020B0604020202020204" pitchFamily="34" charset="0"/>
              <a:buChar char="•"/>
            </a:pPr>
            <a:endParaRPr lang="en-US" sz="1200" b="0" dirty="0">
              <a:latin typeface="Georgia" panose="02040502050405020303" pitchFamily="18" charset="0"/>
            </a:endParaRPr>
          </a:p>
          <a:p>
            <a:pPr>
              <a:lnSpc>
                <a:spcPct val="120000"/>
              </a:lnSpc>
              <a:spcAft>
                <a:spcPts val="600"/>
              </a:spcAft>
            </a:pPr>
            <a:endParaRPr lang="en-US" sz="1200" b="0" dirty="0">
              <a:latin typeface="Georgia" panose="02040502050405020303" pitchFamily="18" charset="0"/>
            </a:endParaRPr>
          </a:p>
        </p:txBody>
      </p:sp>
      <p:pic>
        <p:nvPicPr>
          <p:cNvPr id="3" name="Picture 2">
            <a:extLst>
              <a:ext uri="{FF2B5EF4-FFF2-40B4-BE49-F238E27FC236}">
                <a16:creationId xmlns:a16="http://schemas.microsoft.com/office/drawing/2014/main" id="{2DF6C53D-EB39-E3E7-6F7B-5F1B94515456}"/>
              </a:ext>
            </a:extLst>
          </p:cNvPr>
          <p:cNvPicPr>
            <a:picLocks noChangeAspect="1"/>
          </p:cNvPicPr>
          <p:nvPr/>
        </p:nvPicPr>
        <p:blipFill>
          <a:blip r:embed="rId3"/>
          <a:srcRect/>
          <a:stretch/>
        </p:blipFill>
        <p:spPr>
          <a:xfrm>
            <a:off x="572947" y="811899"/>
            <a:ext cx="1778393" cy="2302244"/>
          </a:xfrm>
          <a:prstGeom prst="rect">
            <a:avLst/>
          </a:prstGeom>
          <a:effectLst>
            <a:glow rad="63500">
              <a:schemeClr val="accent3">
                <a:satMod val="175000"/>
                <a:alpha val="40000"/>
              </a:schemeClr>
            </a:glow>
          </a:effectLst>
        </p:spPr>
      </p:pic>
      <p:pic>
        <p:nvPicPr>
          <p:cNvPr id="4" name="Picture 3">
            <a:extLst>
              <a:ext uri="{FF2B5EF4-FFF2-40B4-BE49-F238E27FC236}">
                <a16:creationId xmlns:a16="http://schemas.microsoft.com/office/drawing/2014/main" id="{D97CA7EE-6294-7C59-8C66-ED25AA223A88}"/>
              </a:ext>
            </a:extLst>
          </p:cNvPr>
          <p:cNvPicPr>
            <a:picLocks noChangeAspect="1"/>
          </p:cNvPicPr>
          <p:nvPr/>
        </p:nvPicPr>
        <p:blipFill>
          <a:blip r:embed="rId4"/>
          <a:srcRect/>
          <a:stretch/>
        </p:blipFill>
        <p:spPr>
          <a:xfrm>
            <a:off x="1451603" y="1955260"/>
            <a:ext cx="1778393" cy="2302244"/>
          </a:xfrm>
          <a:prstGeom prst="rect">
            <a:avLst/>
          </a:prstGeom>
          <a:effectLst>
            <a:glow rad="63500">
              <a:schemeClr val="accent3">
                <a:satMod val="175000"/>
                <a:alpha val="40000"/>
              </a:schemeClr>
            </a:glow>
          </a:effectLst>
        </p:spPr>
      </p:pic>
      <p:sp>
        <p:nvSpPr>
          <p:cNvPr id="13" name="Title 1">
            <a:extLst>
              <a:ext uri="{FF2B5EF4-FFF2-40B4-BE49-F238E27FC236}">
                <a16:creationId xmlns:a16="http://schemas.microsoft.com/office/drawing/2014/main" id="{B239CE11-560B-4084-C817-3552FB626E9E}"/>
              </a:ext>
            </a:extLst>
          </p:cNvPr>
          <p:cNvSpPr txBox="1">
            <a:spLocks/>
          </p:cNvSpPr>
          <p:nvPr/>
        </p:nvSpPr>
        <p:spPr>
          <a:xfrm>
            <a:off x="3614738" y="190722"/>
            <a:ext cx="4979623" cy="529717"/>
          </a:xfrm>
          <a:prstGeom prst="rect">
            <a:avLst/>
          </a:prstGeom>
        </p:spPr>
        <p:txBody>
          <a:bodyPr anchor="t" anchorCtr="0">
            <a:noAutofit/>
          </a:bodyPr>
          <a:lstStyle>
            <a:lvl1pPr algn="l" defTabSz="685800" rtl="0" eaLnBrk="1" latinLnBrk="0" hangingPunct="1">
              <a:lnSpc>
                <a:spcPct val="80000"/>
              </a:lnSpc>
              <a:spcBef>
                <a:spcPct val="0"/>
              </a:spcBef>
              <a:buNone/>
              <a:defRPr sz="3000" b="1" i="0" kern="1200" baseline="0">
                <a:solidFill>
                  <a:schemeClr val="tx1"/>
                </a:solidFill>
                <a:latin typeface="Verdana" charset="0"/>
                <a:ea typeface="Verdana" charset="0"/>
                <a:cs typeface="Verdana" charset="0"/>
              </a:defRPr>
            </a:lvl1pPr>
          </a:lstStyle>
          <a:p>
            <a:pPr algn="ctr">
              <a:lnSpc>
                <a:spcPct val="100000"/>
              </a:lnSpc>
            </a:pPr>
            <a:r>
              <a:rPr lang="en-US" sz="2400" dirty="0"/>
              <a:t>Stony Brook Policy</a:t>
            </a:r>
            <a:br>
              <a:rPr lang="en-US" sz="2400" dirty="0"/>
            </a:br>
            <a:endParaRPr lang="en-US" sz="2400" dirty="0"/>
          </a:p>
        </p:txBody>
      </p:sp>
      <p:sp>
        <p:nvSpPr>
          <p:cNvPr id="14" name="TextBox 13">
            <a:extLst>
              <a:ext uri="{FF2B5EF4-FFF2-40B4-BE49-F238E27FC236}">
                <a16:creationId xmlns:a16="http://schemas.microsoft.com/office/drawing/2014/main" id="{F20373B2-D289-9706-7FFF-AA203DB2ACCB}"/>
              </a:ext>
            </a:extLst>
          </p:cNvPr>
          <p:cNvSpPr txBox="1"/>
          <p:nvPr/>
        </p:nvSpPr>
        <p:spPr>
          <a:xfrm>
            <a:off x="3516292" y="804138"/>
            <a:ext cx="4979622" cy="276999"/>
          </a:xfrm>
          <a:prstGeom prst="rect">
            <a:avLst/>
          </a:prstGeom>
          <a:noFill/>
        </p:spPr>
        <p:txBody>
          <a:bodyPr wrap="square" lIns="91440" tIns="45720" rIns="91440" bIns="45720" rtlCol="0" anchor="t">
            <a:spAutoFit/>
          </a:bodyPr>
          <a:lstStyle/>
          <a:p>
            <a:r>
              <a:rPr lang="en-US" sz="1200" b="1" dirty="0">
                <a:latin typeface="Verdana"/>
                <a:ea typeface="Verdana"/>
                <a:cs typeface="Verdana" panose="020B0604030504040204" pitchFamily="34" charset="0"/>
                <a:hlinkClick r:id="rId5"/>
              </a:rPr>
              <a:t>Sexual Misconduct and Reporting Policy</a:t>
            </a:r>
          </a:p>
        </p:txBody>
      </p:sp>
    </p:spTree>
    <p:custDataLst>
      <p:tags r:id="rId1"/>
    </p:custDataLst>
    <p:extLst>
      <p:ext uri="{BB962C8B-B14F-4D97-AF65-F5344CB8AC3E}">
        <p14:creationId xmlns:p14="http://schemas.microsoft.com/office/powerpoint/2010/main" val="336229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006" y="708779"/>
            <a:ext cx="7779544" cy="740570"/>
          </a:xfrm>
        </p:spPr>
        <p:txBody>
          <a:bodyPr>
            <a:normAutofit/>
          </a:bodyPr>
          <a:lstStyle/>
          <a:p>
            <a:pPr>
              <a:lnSpc>
                <a:spcPct val="100000"/>
              </a:lnSpc>
            </a:pPr>
            <a:r>
              <a:rPr lang="en-US" sz="2400" dirty="0"/>
              <a:t>Discrimination Is…</a:t>
            </a:r>
            <a:br>
              <a:rPr lang="en-US" dirty="0"/>
            </a:br>
            <a:r>
              <a:rPr lang="en-US" sz="1200" b="0" dirty="0">
                <a:latin typeface="Georgia" panose="02040502050405020303" pitchFamily="18" charset="0"/>
              </a:rPr>
              <a:t>is disparate treatment as a result an individual’s membership in a protected class, such as:</a:t>
            </a:r>
            <a:endParaRPr lang="en-US" sz="1200" dirty="0">
              <a:latin typeface="Georgia" panose="02040502050405020303" pitchFamily="18" charset="0"/>
            </a:endParaRPr>
          </a:p>
        </p:txBody>
      </p:sp>
      <p:sp>
        <p:nvSpPr>
          <p:cNvPr id="9" name="TextBox 8"/>
          <p:cNvSpPr txBox="1"/>
          <p:nvPr/>
        </p:nvSpPr>
        <p:spPr>
          <a:xfrm>
            <a:off x="564167" y="3936480"/>
            <a:ext cx="7865269" cy="461665"/>
          </a:xfrm>
          <a:prstGeom prst="rect">
            <a:avLst/>
          </a:prstGeom>
          <a:noFill/>
        </p:spPr>
        <p:txBody>
          <a:bodyPr wrap="square" rtlCol="0">
            <a:spAutoFit/>
          </a:bodyPr>
          <a:lstStyle/>
          <a:p>
            <a:pPr algn="just"/>
            <a:r>
              <a:rPr lang="en-US" sz="1200" dirty="0">
                <a:latin typeface="Georgia" panose="02040502050405020303" pitchFamily="18" charset="0"/>
              </a:rPr>
              <a:t>Stony Brook Policy and Federal and State laws protect all members of the Stony Brook community from discrimination, including discriminatory harassment and sexual misconduct. </a:t>
            </a:r>
            <a:endParaRPr lang="en-US" sz="1200" dirty="0"/>
          </a:p>
        </p:txBody>
      </p:sp>
      <p:grpSp>
        <p:nvGrpSpPr>
          <p:cNvPr id="3" name="Group 2"/>
          <p:cNvGrpSpPr/>
          <p:nvPr/>
        </p:nvGrpSpPr>
        <p:grpSpPr>
          <a:xfrm>
            <a:off x="870810" y="1692558"/>
            <a:ext cx="7391502" cy="1939229"/>
            <a:chOff x="720595" y="1709116"/>
            <a:chExt cx="7391502" cy="1939229"/>
          </a:xfrm>
        </p:grpSpPr>
        <p:sp>
          <p:nvSpPr>
            <p:cNvPr id="10" name="Oval 9"/>
            <p:cNvSpPr>
              <a:spLocks/>
            </p:cNvSpPr>
            <p:nvPr/>
          </p:nvSpPr>
          <p:spPr>
            <a:xfrm>
              <a:off x="5441409" y="1713927"/>
              <a:ext cx="1600200" cy="685800"/>
            </a:xfrm>
            <a:prstGeom prst="ellipse">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Genetic Predisposition</a:t>
              </a:r>
            </a:p>
          </p:txBody>
        </p:sp>
        <p:sp>
          <p:nvSpPr>
            <p:cNvPr id="11" name="Oval 10"/>
            <p:cNvSpPr/>
            <p:nvPr/>
          </p:nvSpPr>
          <p:spPr>
            <a:xfrm>
              <a:off x="6969097" y="1768698"/>
              <a:ext cx="1143000" cy="1143000"/>
            </a:xfrm>
            <a:prstGeom prst="ellipse">
              <a:avLst/>
            </a:prstGeom>
            <a:solidFill>
              <a:srgbClr val="FF113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Domestic Violence Victim Status</a:t>
              </a:r>
            </a:p>
          </p:txBody>
        </p:sp>
        <p:sp>
          <p:nvSpPr>
            <p:cNvPr id="14" name="Oval 13"/>
            <p:cNvSpPr/>
            <p:nvPr/>
          </p:nvSpPr>
          <p:spPr>
            <a:xfrm>
              <a:off x="6844926" y="3032469"/>
              <a:ext cx="914400" cy="457200"/>
            </a:xfrm>
            <a:prstGeom prst="ellipse">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Color</a:t>
              </a:r>
            </a:p>
          </p:txBody>
        </p:sp>
        <p:sp>
          <p:nvSpPr>
            <p:cNvPr id="16" name="Oval 15"/>
            <p:cNvSpPr/>
            <p:nvPr/>
          </p:nvSpPr>
          <p:spPr>
            <a:xfrm>
              <a:off x="1570540" y="3166450"/>
              <a:ext cx="1143000" cy="457200"/>
            </a:xfrm>
            <a:prstGeom prst="ellipse">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Religion</a:t>
              </a:r>
            </a:p>
          </p:txBody>
        </p:sp>
        <p:sp>
          <p:nvSpPr>
            <p:cNvPr id="17" name="Oval 16"/>
            <p:cNvSpPr/>
            <p:nvPr/>
          </p:nvSpPr>
          <p:spPr>
            <a:xfrm>
              <a:off x="3287458" y="2391045"/>
              <a:ext cx="1371600" cy="914400"/>
            </a:xfrm>
            <a:prstGeom prst="ellipse">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Gender Identity or Expression</a:t>
              </a:r>
            </a:p>
          </p:txBody>
        </p:sp>
        <p:sp>
          <p:nvSpPr>
            <p:cNvPr id="18" name="Oval 17"/>
            <p:cNvSpPr/>
            <p:nvPr/>
          </p:nvSpPr>
          <p:spPr>
            <a:xfrm>
              <a:off x="5284323" y="2629746"/>
              <a:ext cx="914400" cy="457200"/>
            </a:xfrm>
            <a:prstGeom prst="ellipse">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Creed</a:t>
              </a:r>
            </a:p>
          </p:txBody>
        </p:sp>
        <p:sp>
          <p:nvSpPr>
            <p:cNvPr id="19" name="Oval 18"/>
            <p:cNvSpPr>
              <a:spLocks/>
            </p:cNvSpPr>
            <p:nvPr/>
          </p:nvSpPr>
          <p:spPr>
            <a:xfrm>
              <a:off x="4376453" y="2962545"/>
              <a:ext cx="1371600" cy="685800"/>
            </a:xfrm>
            <a:prstGeom prst="ellips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Sexual Orientation</a:t>
              </a:r>
            </a:p>
          </p:txBody>
        </p:sp>
        <p:sp>
          <p:nvSpPr>
            <p:cNvPr id="21" name="Oval 20"/>
            <p:cNvSpPr/>
            <p:nvPr/>
          </p:nvSpPr>
          <p:spPr>
            <a:xfrm>
              <a:off x="2884998" y="2156696"/>
              <a:ext cx="685800" cy="457200"/>
            </a:xfrm>
            <a:prstGeom prst="ellipse">
              <a:avLst/>
            </a:pr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Age</a:t>
              </a:r>
            </a:p>
          </p:txBody>
        </p:sp>
        <p:sp>
          <p:nvSpPr>
            <p:cNvPr id="22" name="Oval 21"/>
            <p:cNvSpPr/>
            <p:nvPr/>
          </p:nvSpPr>
          <p:spPr>
            <a:xfrm>
              <a:off x="1869130" y="2311837"/>
              <a:ext cx="1143000" cy="685800"/>
            </a:xfrm>
            <a:prstGeom prst="ellipse">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Familial Status</a:t>
              </a:r>
            </a:p>
          </p:txBody>
        </p:sp>
        <p:sp>
          <p:nvSpPr>
            <p:cNvPr id="23" name="Oval 22"/>
            <p:cNvSpPr>
              <a:spLocks/>
            </p:cNvSpPr>
            <p:nvPr/>
          </p:nvSpPr>
          <p:spPr>
            <a:xfrm>
              <a:off x="3343149" y="1709116"/>
              <a:ext cx="1371600" cy="685800"/>
            </a:xfrm>
            <a:prstGeom prst="ellipse">
              <a:avLst/>
            </a:prstGeom>
            <a:solidFill>
              <a:srgbClr val="FF113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Criminal Convictions</a:t>
              </a:r>
            </a:p>
          </p:txBody>
        </p:sp>
        <p:sp>
          <p:nvSpPr>
            <p:cNvPr id="29" name="Oval 28"/>
            <p:cNvSpPr/>
            <p:nvPr/>
          </p:nvSpPr>
          <p:spPr>
            <a:xfrm>
              <a:off x="720595" y="1882712"/>
              <a:ext cx="1143000" cy="914400"/>
            </a:xfrm>
            <a:prstGeom prst="ellipse">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Veteran or Military Status </a:t>
              </a:r>
            </a:p>
          </p:txBody>
        </p:sp>
        <p:sp>
          <p:nvSpPr>
            <p:cNvPr id="31" name="Oval 30"/>
            <p:cNvSpPr>
              <a:spLocks/>
            </p:cNvSpPr>
            <p:nvPr/>
          </p:nvSpPr>
          <p:spPr>
            <a:xfrm>
              <a:off x="4469563" y="1918475"/>
              <a:ext cx="1143000" cy="914400"/>
            </a:xfrm>
            <a:prstGeom prst="ellips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National or Ethnic Origin</a:t>
              </a:r>
            </a:p>
          </p:txBody>
        </p:sp>
        <p:sp>
          <p:nvSpPr>
            <p:cNvPr id="20" name="Oval 19"/>
            <p:cNvSpPr/>
            <p:nvPr/>
          </p:nvSpPr>
          <p:spPr>
            <a:xfrm>
              <a:off x="2510908" y="2904135"/>
              <a:ext cx="914400" cy="457200"/>
            </a:xfrm>
            <a:prstGeom prst="ellipse">
              <a:avLst/>
            </a:prstGeom>
            <a:solidFill>
              <a:srgbClr val="FF113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Race</a:t>
              </a:r>
            </a:p>
          </p:txBody>
        </p:sp>
        <p:sp>
          <p:nvSpPr>
            <p:cNvPr id="15" name="Oval 14"/>
            <p:cNvSpPr>
              <a:spLocks/>
            </p:cNvSpPr>
            <p:nvPr/>
          </p:nvSpPr>
          <p:spPr>
            <a:xfrm>
              <a:off x="789444" y="2784567"/>
              <a:ext cx="1371600" cy="457200"/>
            </a:xfrm>
            <a:prstGeom prst="ellips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Disability</a:t>
              </a:r>
            </a:p>
          </p:txBody>
        </p:sp>
        <p:sp>
          <p:nvSpPr>
            <p:cNvPr id="12" name="Oval 11"/>
            <p:cNvSpPr/>
            <p:nvPr/>
          </p:nvSpPr>
          <p:spPr>
            <a:xfrm>
              <a:off x="6178868" y="2327367"/>
              <a:ext cx="914400" cy="914400"/>
            </a:xfrm>
            <a:prstGeom prst="ellipse">
              <a:avLst/>
            </a:pr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Marital Status</a:t>
              </a:r>
            </a:p>
          </p:txBody>
        </p:sp>
        <p:sp>
          <p:nvSpPr>
            <p:cNvPr id="13" name="Oval 12"/>
            <p:cNvSpPr>
              <a:spLocks/>
            </p:cNvSpPr>
            <p:nvPr/>
          </p:nvSpPr>
          <p:spPr>
            <a:xfrm>
              <a:off x="1810434" y="1901666"/>
              <a:ext cx="685800" cy="457200"/>
            </a:xfrm>
            <a:prstGeom prst="ellips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Sex</a:t>
              </a:r>
            </a:p>
          </p:txBody>
        </p:sp>
        <p:sp>
          <p:nvSpPr>
            <p:cNvPr id="24" name="Oval 23"/>
            <p:cNvSpPr/>
            <p:nvPr/>
          </p:nvSpPr>
          <p:spPr>
            <a:xfrm>
              <a:off x="5728198" y="3155414"/>
              <a:ext cx="914400" cy="457200"/>
            </a:xfrm>
            <a:prstGeom prst="ellipse">
              <a:avLst/>
            </a:prstGeom>
            <a:solidFill>
              <a:srgbClr val="FF113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Gender</a:t>
              </a:r>
            </a:p>
          </p:txBody>
        </p:sp>
      </p:grpSp>
    </p:spTree>
    <p:custDataLst>
      <p:tags r:id="rId1"/>
    </p:custDataLst>
    <p:extLst>
      <p:ext uri="{BB962C8B-B14F-4D97-AF65-F5344CB8AC3E}">
        <p14:creationId xmlns:p14="http://schemas.microsoft.com/office/powerpoint/2010/main" val="756194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582" y="627269"/>
            <a:ext cx="6418317" cy="459779"/>
          </a:xfrm>
        </p:spPr>
        <p:txBody>
          <a:bodyPr>
            <a:normAutofit/>
          </a:bodyPr>
          <a:lstStyle/>
          <a:p>
            <a:r>
              <a:rPr lang="en-US" sz="2400" dirty="0"/>
              <a:t>Discrimination Includes…</a:t>
            </a:r>
          </a:p>
        </p:txBody>
      </p:sp>
      <p:sp>
        <p:nvSpPr>
          <p:cNvPr id="3" name="Text Placeholder 2"/>
          <p:cNvSpPr>
            <a:spLocks noGrp="1"/>
          </p:cNvSpPr>
          <p:nvPr>
            <p:ph type="body" idx="1"/>
          </p:nvPr>
        </p:nvSpPr>
        <p:spPr>
          <a:xfrm>
            <a:off x="894892" y="1168769"/>
            <a:ext cx="7596879" cy="3185820"/>
          </a:xfrm>
        </p:spPr>
        <p:txBody>
          <a:bodyPr/>
          <a:lstStyle/>
          <a:p>
            <a:pPr marL="171450" indent="-171450">
              <a:buFont typeface="Arial" panose="020B0604020202020204" pitchFamily="34" charset="0"/>
              <a:buChar char="•"/>
            </a:pPr>
            <a:r>
              <a:rPr lang="en-US" dirty="0">
                <a:solidFill>
                  <a:schemeClr val="tx1"/>
                </a:solidFill>
              </a:rPr>
              <a:t>Discrimination in unequal, unfair or disparate treatment based on a protected class.  </a:t>
            </a:r>
          </a:p>
          <a:p>
            <a:pPr marL="171450" indent="-171450">
              <a:buFont typeface="Arial" panose="020B0604020202020204" pitchFamily="34" charset="0"/>
              <a:buChar char="•"/>
            </a:pPr>
            <a:r>
              <a:rPr lang="en-US" dirty="0">
                <a:solidFill>
                  <a:schemeClr val="tx1"/>
                </a:solidFill>
              </a:rPr>
              <a:t>Discriminatory harassment or Sexual harassment, including sexual violence </a:t>
            </a:r>
          </a:p>
          <a:p>
            <a:pPr marL="171450" indent="-171450">
              <a:buFont typeface="Arial" panose="020B0604020202020204" pitchFamily="34" charset="0"/>
              <a:buChar char="•"/>
            </a:pPr>
            <a:r>
              <a:rPr lang="en-US" dirty="0">
                <a:solidFill>
                  <a:schemeClr val="tx1"/>
                </a:solidFill>
              </a:rPr>
              <a:t>Failure to provide reasonable accommodation</a:t>
            </a:r>
          </a:p>
          <a:p>
            <a:pPr marL="171450" indent="-171450">
              <a:buFont typeface="Arial" panose="020B0604020202020204" pitchFamily="34" charset="0"/>
              <a:buChar char="•"/>
            </a:pPr>
            <a:r>
              <a:rPr lang="en-US" dirty="0">
                <a:solidFill>
                  <a:schemeClr val="tx1"/>
                </a:solidFill>
              </a:rPr>
              <a:t>Failure to provide accessible facilities and digital platforms or content</a:t>
            </a:r>
          </a:p>
          <a:p>
            <a:pPr marL="171450" indent="-171450">
              <a:buFont typeface="Arial" panose="020B0604020202020204" pitchFamily="34" charset="0"/>
              <a:buChar char="•"/>
            </a:pPr>
            <a:r>
              <a:rPr lang="en-US" dirty="0">
                <a:solidFill>
                  <a:schemeClr val="tx1"/>
                </a:solidFill>
              </a:rPr>
              <a:t>Failure to promptly and effectively respond to a complaint</a:t>
            </a:r>
          </a:p>
          <a:p>
            <a:pPr marL="171450" indent="-171450">
              <a:buFont typeface="Arial" panose="020B0604020202020204" pitchFamily="34" charset="0"/>
              <a:buChar char="•"/>
            </a:pPr>
            <a:r>
              <a:rPr lang="en-US" dirty="0">
                <a:solidFill>
                  <a:schemeClr val="tx1"/>
                </a:solidFill>
              </a:rPr>
              <a:t>Quotas or “Diversity” Hiring  </a:t>
            </a:r>
          </a:p>
          <a:p>
            <a:pPr marL="171450" indent="-171450">
              <a:buFont typeface="Arial" panose="020B0604020202020204" pitchFamily="34" charset="0"/>
              <a:buChar char="•"/>
            </a:pPr>
            <a:r>
              <a:rPr lang="en-US" dirty="0">
                <a:solidFill>
                  <a:schemeClr val="tx1"/>
                </a:solidFill>
              </a:rPr>
              <a:t>Retaliation </a:t>
            </a:r>
          </a:p>
          <a:p>
            <a:pPr>
              <a:lnSpc>
                <a:spcPct val="150000"/>
              </a:lnSpc>
            </a:pPr>
            <a:r>
              <a:rPr lang="en-US" dirty="0">
                <a:solidFill>
                  <a:schemeClr val="tx1"/>
                </a:solidFill>
              </a:rPr>
              <a:t>Individuals who are affected by or are aware of suspected cases of harassment  or discrimination are urged to bring such situations to the University’s attention by contacting OEA.  OEA has professional staff trained to conduct impartial investigations and provides assistance ending any on-going harassment. </a:t>
            </a:r>
          </a:p>
        </p:txBody>
      </p:sp>
    </p:spTree>
    <p:custDataLst>
      <p:tags r:id="rId1"/>
    </p:custDataLst>
    <p:extLst>
      <p:ext uri="{BB962C8B-B14F-4D97-AF65-F5344CB8AC3E}">
        <p14:creationId xmlns:p14="http://schemas.microsoft.com/office/powerpoint/2010/main" val="162572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A6977-969E-805D-C8CA-7F37EFB01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03CA0-CAD2-60FB-189D-D30E8CF24432}"/>
              </a:ext>
            </a:extLst>
          </p:cNvPr>
          <p:cNvSpPr>
            <a:spLocks noGrp="1"/>
          </p:cNvSpPr>
          <p:nvPr>
            <p:ph type="title"/>
          </p:nvPr>
        </p:nvSpPr>
        <p:spPr>
          <a:xfrm>
            <a:off x="712802" y="714711"/>
            <a:ext cx="7062096" cy="403628"/>
          </a:xfrm>
        </p:spPr>
        <p:txBody>
          <a:bodyPr>
            <a:normAutofit/>
          </a:bodyPr>
          <a:lstStyle/>
          <a:p>
            <a:r>
              <a:rPr lang="en-US" sz="2400" dirty="0"/>
              <a:t>What is Title IX &amp; Sexual Misconduct?</a:t>
            </a:r>
          </a:p>
        </p:txBody>
      </p:sp>
      <p:sp>
        <p:nvSpPr>
          <p:cNvPr id="4" name="Text Placeholder 2">
            <a:extLst>
              <a:ext uri="{FF2B5EF4-FFF2-40B4-BE49-F238E27FC236}">
                <a16:creationId xmlns:a16="http://schemas.microsoft.com/office/drawing/2014/main" id="{FF5704FC-5627-F637-6A9D-EEE63D890EC0}"/>
              </a:ext>
            </a:extLst>
          </p:cNvPr>
          <p:cNvSpPr txBox="1">
            <a:spLocks/>
          </p:cNvSpPr>
          <p:nvPr>
            <p:custDataLst>
              <p:tags r:id="rId2"/>
            </p:custDataLst>
          </p:nvPr>
        </p:nvSpPr>
        <p:spPr>
          <a:xfrm>
            <a:off x="672084" y="1304831"/>
            <a:ext cx="7799832" cy="505558"/>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Georgia" charset="0"/>
                <a:ea typeface="Georgia" charset="0"/>
                <a:cs typeface="Georgia"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nSpc>
                <a:spcPct val="150000"/>
              </a:lnSpc>
            </a:pPr>
            <a:r>
              <a:rPr lang="en-US" sz="1050" b="1" dirty="0">
                <a:solidFill>
                  <a:schemeClr val="tx1"/>
                </a:solidFill>
              </a:rPr>
              <a:t>Title IX </a:t>
            </a:r>
            <a:r>
              <a:rPr lang="en-US" sz="1050" dirty="0">
                <a:solidFill>
                  <a:schemeClr val="tx1"/>
                </a:solidFill>
              </a:rPr>
              <a:t>is a comprehensive Federal  Law that prohibits discrimination on the basis of sex, including sexual violence in any education program receiving federal funding, including Stony Brook University.</a:t>
            </a:r>
          </a:p>
        </p:txBody>
      </p:sp>
      <p:sp>
        <p:nvSpPr>
          <p:cNvPr id="5" name="Text Placeholder 2">
            <a:extLst>
              <a:ext uri="{FF2B5EF4-FFF2-40B4-BE49-F238E27FC236}">
                <a16:creationId xmlns:a16="http://schemas.microsoft.com/office/drawing/2014/main" id="{17C22540-5063-C7B0-D6EE-8478003FE8BA}"/>
              </a:ext>
            </a:extLst>
          </p:cNvPr>
          <p:cNvSpPr txBox="1">
            <a:spLocks/>
          </p:cNvSpPr>
          <p:nvPr/>
        </p:nvSpPr>
        <p:spPr>
          <a:xfrm>
            <a:off x="672084" y="2717014"/>
            <a:ext cx="7799832" cy="744646"/>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Georgia" charset="0"/>
                <a:ea typeface="Georgia" charset="0"/>
                <a:cs typeface="Georgia"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nSpc>
                <a:spcPct val="150000"/>
              </a:lnSpc>
            </a:pPr>
            <a:r>
              <a:rPr lang="en-US" sz="1050" b="1" dirty="0">
                <a:solidFill>
                  <a:schemeClr val="tx1"/>
                </a:solidFill>
              </a:rPr>
              <a:t>Title IX </a:t>
            </a:r>
            <a:r>
              <a:rPr lang="en-US" sz="1050" dirty="0">
                <a:solidFill>
                  <a:schemeClr val="tx1"/>
                </a:solidFill>
              </a:rPr>
              <a:t>protects all members of the Stony Brook community from sex and/or gender discrimination in nearly every facet of Stony Brook’s programs and activities, including  Stony Brook Medicine, Stony Brook School of Medicine, Stony Brook School of Nursing or the Long Island State Veteran’s Home.</a:t>
            </a:r>
          </a:p>
        </p:txBody>
      </p:sp>
      <p:sp>
        <p:nvSpPr>
          <p:cNvPr id="6" name="Text Placeholder 2">
            <a:extLst>
              <a:ext uri="{FF2B5EF4-FFF2-40B4-BE49-F238E27FC236}">
                <a16:creationId xmlns:a16="http://schemas.microsoft.com/office/drawing/2014/main" id="{916CF852-A02E-50C9-2C98-B51FD642462B}"/>
              </a:ext>
            </a:extLst>
          </p:cNvPr>
          <p:cNvSpPr txBox="1">
            <a:spLocks/>
          </p:cNvSpPr>
          <p:nvPr/>
        </p:nvSpPr>
        <p:spPr>
          <a:xfrm>
            <a:off x="672084" y="1883021"/>
            <a:ext cx="7799832" cy="761361"/>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Georgia" charset="0"/>
                <a:ea typeface="Georgia" charset="0"/>
                <a:cs typeface="Georgia"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nSpc>
                <a:spcPct val="150000"/>
              </a:lnSpc>
            </a:pPr>
            <a:r>
              <a:rPr lang="en-US" sz="1050" dirty="0">
                <a:solidFill>
                  <a:schemeClr val="tx1"/>
                </a:solidFill>
              </a:rPr>
              <a:t>When Stony Brook University knows of an act of Title IX discrimination the University must take prompt and equitable steps to resolve the allegations and respond; including providing supportive measures designed to preserve access to the educational program.</a:t>
            </a:r>
          </a:p>
        </p:txBody>
      </p:sp>
      <p:sp>
        <p:nvSpPr>
          <p:cNvPr id="8" name="Text Placeholder 2">
            <a:extLst>
              <a:ext uri="{FF2B5EF4-FFF2-40B4-BE49-F238E27FC236}">
                <a16:creationId xmlns:a16="http://schemas.microsoft.com/office/drawing/2014/main" id="{88179160-4E73-ED07-3BB8-F3F4240057A8}"/>
              </a:ext>
            </a:extLst>
          </p:cNvPr>
          <p:cNvSpPr txBox="1">
            <a:spLocks/>
          </p:cNvSpPr>
          <p:nvPr/>
        </p:nvSpPr>
        <p:spPr>
          <a:xfrm>
            <a:off x="672084" y="3534292"/>
            <a:ext cx="7799832" cy="287966"/>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Georgia" charset="0"/>
                <a:ea typeface="Georgia" charset="0"/>
                <a:cs typeface="Georgia"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nSpc>
                <a:spcPct val="150000"/>
              </a:lnSpc>
            </a:pPr>
            <a:r>
              <a:rPr lang="en-US" sz="1050" b="1" dirty="0">
                <a:solidFill>
                  <a:schemeClr val="tx1"/>
                </a:solidFill>
              </a:rPr>
              <a:t>Title IX </a:t>
            </a:r>
            <a:r>
              <a:rPr lang="en-US" sz="1050" dirty="0">
                <a:solidFill>
                  <a:schemeClr val="tx1"/>
                </a:solidFill>
              </a:rPr>
              <a:t>discrimination can impact anyone, regardless of sex, gender identity or expression or sexual orientation.</a:t>
            </a:r>
          </a:p>
        </p:txBody>
      </p:sp>
      <p:sp>
        <p:nvSpPr>
          <p:cNvPr id="3" name="Text Placeholder 2">
            <a:extLst>
              <a:ext uri="{FF2B5EF4-FFF2-40B4-BE49-F238E27FC236}">
                <a16:creationId xmlns:a16="http://schemas.microsoft.com/office/drawing/2014/main" id="{026C5A18-3111-D585-485C-7F23A57DE64B}"/>
              </a:ext>
            </a:extLst>
          </p:cNvPr>
          <p:cNvSpPr txBox="1">
            <a:spLocks/>
          </p:cNvSpPr>
          <p:nvPr/>
        </p:nvSpPr>
        <p:spPr>
          <a:xfrm>
            <a:off x="672084" y="3894889"/>
            <a:ext cx="7799832" cy="533899"/>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Georgia" charset="0"/>
                <a:ea typeface="Georgia" charset="0"/>
                <a:cs typeface="Georgia"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nSpc>
                <a:spcPct val="150000"/>
              </a:lnSpc>
            </a:pPr>
            <a:r>
              <a:rPr lang="en-US" sz="1050" dirty="0">
                <a:solidFill>
                  <a:schemeClr val="tx1"/>
                </a:solidFill>
              </a:rPr>
              <a:t>Under NYS and Federal laws discrimination on the basis of </a:t>
            </a:r>
            <a:r>
              <a:rPr lang="en-US" sz="1050" b="1" dirty="0">
                <a:solidFill>
                  <a:schemeClr val="tx1"/>
                </a:solidFill>
              </a:rPr>
              <a:t>pregnancy or </a:t>
            </a:r>
            <a:r>
              <a:rPr lang="en-US" sz="1050" b="1" dirty="0" err="1">
                <a:solidFill>
                  <a:schemeClr val="tx1"/>
                </a:solidFill>
              </a:rPr>
              <a:t>lgbtq</a:t>
            </a:r>
            <a:r>
              <a:rPr lang="en-US" sz="1050" b="1" dirty="0">
                <a:solidFill>
                  <a:schemeClr val="tx1"/>
                </a:solidFill>
              </a:rPr>
              <a:t>* status is discrimination on the basis of sex.</a:t>
            </a:r>
          </a:p>
        </p:txBody>
      </p:sp>
    </p:spTree>
    <p:custDataLst>
      <p:tags r:id="rId1"/>
    </p:custDataLst>
    <p:extLst>
      <p:ext uri="{BB962C8B-B14F-4D97-AF65-F5344CB8AC3E}">
        <p14:creationId xmlns:p14="http://schemas.microsoft.com/office/powerpoint/2010/main" val="2538807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0&quot;/&gt;&lt;lineCharCount val=&quot;40&quot;/&gt;&lt;lineCharCount val=&quot;45&quot;/&gt;&lt;lineCharCount val=&quot;43&quot;/&gt;&lt;lineCharCount val=&quot;45&quot;/&gt;&lt;lineCharCount val=&quot;33&quot;/&gt;&lt;lineCharCount val=&quot;14&quot;/&gt;&lt;lineCharCount val=&quot;39&quot;/&gt;&lt;lineCharCount val=&quot;42&quot;/&gt;&lt;lineCharCount val=&quot;39&quot;/&gt;&lt;lineCharCount val=&quot;48&quot;/&gt;&lt;lineCharCount val=&quot;2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6&quot;/&gt;&lt;lineCharCount val=&quot;37&quot;/&gt;&lt;lineCharCount val=&quot;46&quot;/&gt;&lt;lineCharCount val=&quot;35&quot;/&gt;&lt;lineCharCount val=&quot;38&quot;/&gt;&lt;lineCharCount val=&quot;40&quot;/&gt;&lt;lineCharCount val=&quot;15&quot;/&gt;&lt;lineCharCount val=&quot;38&quot;/&gt;&lt;lineCharCount val=&quot;40&quot;/&gt;&lt;lineCharCount val=&quot;41&quot;/&gt;&lt;lineCharCount val=&quot;38&quot;/&gt;&lt;lineCharCount val=&quot;1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quot;/&gt;&lt;lineCharCount val=&quot;6&quot;/&gt;&lt;lineCharCount val=&quot;8&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44&quot;/&gt;&lt;lineCharCount val=&quot;47&quot;/&gt;&lt;lineCharCount val=&quot;41&quot;/&gt;&lt;lineCharCount val=&quot;43&quot;/&gt;&lt;lineCharCount val=&quot;54&quot;/&gt;&lt;lineCharCount val=&quot;64&quot;/&gt;&lt;lineCharCount val=&quot;6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44&quot;/&gt;&lt;lineCharCount val=&quot;47&quot;/&gt;&lt;lineCharCount val=&quot;41&quot;/&gt;&lt;lineCharCount val=&quot;43&quot;/&gt;&lt;lineCharCount val=&quot;54&quot;/&gt;&lt;lineCharCount val=&quot;64&quot;/&gt;&lt;lineCharCount val=&quot;6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4&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0&quot;/&gt;&lt;lineCharCount val=&quot;40&quot;/&gt;&lt;lineCharCount val=&quot;45&quot;/&gt;&lt;lineCharCount val=&quot;43&quot;/&gt;&lt;lineCharCount val=&quot;45&quot;/&gt;&lt;lineCharCount val=&quot;33&quot;/&gt;&lt;lineCharCount val=&quot;14&quot;/&gt;&lt;lineCharCount val=&quot;39&quot;/&gt;&lt;lineCharCount val=&quot;42&quot;/&gt;&lt;lineCharCount val=&quot;39&quot;/&gt;&lt;lineCharCount val=&quot;48&quot;/&gt;&lt;lineCharCount val=&quot;2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8&quot;/&gt;&lt;lineCharCount val=&quot;1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C2EEB30-382F-4F31-97CE-1668C2B56384}&quot;/&gt;&lt;isInvalidForFieldText val=&quot;0&quot;/&gt;&lt;Image&gt;&lt;filename val=&quot;C:\temp\CP33041694950Session\CPTrustFolder33041694950\PPTImport33041807302\data\asimages\{BC2EEB30-382F-4F31-97CE-1668C2B56384}_1.png&quot;/&gt;&lt;left val=&quot;20&quot;/&gt;&lt;top val=&quot;0&quot;/&gt;&lt;width val=&quot;922&quot;/&gt;&lt;height val=&quot;541&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4&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0&quot;/&gt;&lt;lineCharCount val=&quot;40&quot;/&gt;&lt;lineCharCount val=&quot;45&quot;/&gt;&lt;lineCharCount val=&quot;43&quot;/&gt;&lt;lineCharCount val=&quot;45&quot;/&gt;&lt;lineCharCount val=&quot;33&quot;/&gt;&lt;lineCharCount val=&quot;14&quot;/&gt;&lt;lineCharCount val=&quot;39&quot;/&gt;&lt;lineCharCount val=&quot;42&quot;/&gt;&lt;lineCharCount val=&quot;39&quot;/&gt;&lt;lineCharCount val=&quot;48&quot;/&gt;&lt;lineCharCount val=&quot;2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7&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7&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26&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26&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0&quot;/&gt;&lt;lineCharCount val=&quot;40&quot;/&gt;&lt;lineCharCount val=&quot;45&quot;/&gt;&lt;lineCharCount val=&quot;43&quot;/&gt;&lt;lineCharCount val=&quot;45&quot;/&gt;&lt;lineCharCount val=&quot;33&quot;/&gt;&lt;lineCharCount val=&quot;14&quot;/&gt;&lt;lineCharCount val=&quot;39&quot;/&gt;&lt;lineCharCount val=&quot;42&quot;/&gt;&lt;lineCharCount val=&quot;39&quot;/&gt;&lt;lineCharCount val=&quot;48&quot;/&gt;&lt;lineCharCount val=&quot;2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7&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7&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7&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8&quot;/&gt;&lt;lineCharCount val=&quot;1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4&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6&quot;/&gt;&lt;lineCharCount val=&quot;26&quot;/&gt;&lt;lineCharCount val=&quot;6&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6&quot;/&gt;&lt;lineCharCount val=&quot;26&quot;/&gt;&lt;lineCharCount val=&quot;6&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6&quot;/&gt;&lt;lineCharCount val=&quot;26&quot;/&gt;&lt;lineCharCount val=&quot;6&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40&quot;/&gt;&lt;lineCharCount val=&quot;17&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40&quot;/&gt;&lt;lineCharCount val=&quot;17&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40&quot;/&gt;&lt;lineCharCount val=&quot;17&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0&quot;/&gt;&lt;lineCharCount val=&quot;40&quot;/&gt;&lt;lineCharCount val=&quot;45&quot;/&gt;&lt;lineCharCount val=&quot;43&quot;/&gt;&lt;lineCharCount val=&quot;45&quot;/&gt;&lt;lineCharCount val=&quot;33&quot;/&gt;&lt;lineCharCount val=&quot;14&quot;/&gt;&lt;lineCharCount val=&quot;39&quot;/&gt;&lt;lineCharCount val=&quot;42&quot;/&gt;&lt;lineCharCount val=&quot;39&quot;/&gt;&lt;lineCharCount val=&quot;48&quot;/&gt;&lt;lineCharCount val=&quot;2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8&quot;/&gt;&lt;lineCharCount val=&quot;13&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20431E1B-5E10-4D72-8235-B65F7E74D829}&quot;/&gt;&lt;isInvalidForFieldText val=&quot;0&quot;/&gt;&lt;Image&gt;&lt;filename val=&quot;C:\temp\CP33041694950Session\CPTrustFolder33041694950\PPTImport33041807302\data\asimages\{20431E1B-5E10-4D72-8235-B65F7E74D829}_1.png&quot;/&gt;&lt;left val=&quot;687&quot;/&gt;&lt;top val=&quot;500&quot;/&gt;&lt;width val=&quot;217&quot;/&gt;&lt;height val=&quot;31&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2&quot;/&gt;&lt;lineCharCount val=&quot;11&quot;/&gt;&lt;lineCharCount val=&quot;77&quot;/&gt;&lt;lineCharCount val=&quot;79&quot;/&gt;&lt;lineCharCount val=&quot;68&quot;/&gt;&lt;lineCharCount val=&quot;11&quot;/&gt;&lt;/TableIndex&gt;&lt;/ShapeTextInfo&gt;"/>
  <p:tag name="HTML_SHAPEINFO" val="&lt;ThreeDShapeInfo&gt;&lt;uuid val=&quot;{62983244-DE12-4160-9812-443DBCC372B9}&quot;/&gt;&lt;isInvalidForFieldText val=&quot;0&quot;/&gt;&lt;Image&gt;&lt;filename val=&quot;C:\temp\CP1868019085287Session\CPTrustFolder1868019085287\PPTImport1868019173848\data\asimages\{62983244-DE12-4160-9812-443DBCC372B9}_2.png&quot;/&gt;&lt;left val=&quot;60&quot;/&gt;&lt;top val=&quot;190&quot;/&gt;&lt;width val=&quot;834&quot;/&gt;&lt;height val=&quot;206&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313E40-D7FC-4948-B876-5E6905B31ED8}&quot;/&gt;&lt;isInvalidForFieldText val=&quot;0&quot;/&gt;&lt;Image&gt;&lt;filename val=&quot;C:\temp\CP33041694950Session\CPTrustFolder33041694950\PPTImport33041807302\data\asimages\{D6313E40-D7FC-4948-B876-5E6905B31ED8}_7.png&quot;/&gt;&lt;left val=&quot;133&quot;/&gt;&lt;top val=&quot;114&quot;/&gt;&lt;width val=&quot;688&quot;/&gt;&lt;height val=&quot;40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737FB83-D3C4-4651-B410-088FC774B75E}&quot;/&gt;&lt;isInvalidForFieldText val=&quot;0&quot;/&gt;&lt;Image&gt;&lt;filename val=&quot;C:\temp\CP33041694950Session\CPTrustFolder33041694950\PPTImport33041807302\data\asimages\{2737FB83-D3C4-4651-B410-088FC774B75E}_7.png&quot;/&gt;&lt;left val=&quot;182&quot;/&gt;&lt;top val=&quot;165&quot;/&gt;&lt;width val=&quot;590&quot;/&gt;&lt;height val=&quot;30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44EE0A82-B3C0-4B29-92A7-7158B4017795}&quot;/&gt;&lt;isInvalidForFieldText val=&quot;0&quot;/&gt;&lt;Image&gt;&lt;filename val=&quot;C:\temp\CP33041694950Session\CPTrustFolder33041694950\PPTImport33041807302\data\asimages\{44EE0A82-B3C0-4B29-92A7-7158B4017795}_7.png&quot;/&gt;&lt;left val=&quot;230&quot;/&gt;&lt;top val=&quot;211&quot;/&gt;&lt;width val=&quot;499&quot;/&gt;&lt;height val=&quot;257&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6&quot;/&gt;&lt;lineCharCount val=&quot;19&quot;/&gt;&lt;lineCharCount val=&quot;17&quot;/&gt;&lt;lineCharCount val=&quot;11&quot;/&gt;&lt;lineCharCount val=&quot;20&quot;/&gt;&lt;lineCharCount val=&quot;21&quot;/&gt;&lt;lineCharCount val=&quot;8&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8&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86&quot;/&gt;&lt;lineCharCount val=&quot;96&quot;/&gt;&lt;lineCharCount val=&quot;90&quot;/&gt;&lt;lineCharCount val=&quot;92&quot;/&gt;&lt;lineCharCount val=&quot;95&quot;/&gt;&lt;lineCharCount val=&quot;37&quot;/&gt;&lt;lineCharCount val=&quot;93&quot;/&gt;&lt;lineCharCount val=&quot;93&quot;/&gt;&lt;lineCharCount val=&quot;93&quot;/&gt;&lt;lineCharCount val=&quot;4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F841E637-9335-470A-AC8F-1EBF9DE4A972}&quot;/&gt;&lt;isInvalidForFieldText val=&quot;0&quot;/&gt;&lt;Image&gt;&lt;filename val=&quot;C:\temp\CP33041694950Session\CPTrustFolder33041694950\PPTImport33041807302\data\asimages\{F841E637-9335-470A-AC8F-1EBF9DE4A972}_39.png&quot;/&gt;&lt;left val=&quot;37&quot;/&gt;&lt;top val=&quot;66&quot;/&gt;&lt;width val=&quot;347&quot;/&gt;&lt;height val=&quot;93&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34&quot;/&gt;&lt;lineCharCount val=&quot;37&quot;/&gt;&lt;lineCharCount val=&quot;31&quot;/&gt;&lt;lineCharCount val=&quot;34&quot;/&gt;&lt;lineCharCount val=&quot;38&quot;/&gt;&lt;lineCharCount val=&quot;21&quot;/&gt;&lt;lineCharCount val=&quot;1&quot;/&gt;&lt;lineCharCount val=&quot;33&quot;/&gt;&lt;/TableIndex&gt;&lt;/ShapeTextInfo&gt;"/>
  <p:tag name="HTML_SHAPEINFO" val="&lt;ThreeDShapeInfo&gt;&lt;uuid val=&quot;{3E794B4D-81E0-4C7B-A9CA-AC39F24C25B0}&quot;/&gt;&lt;isInvalidForFieldText val=&quot;0&quot;/&gt;&lt;Image&gt;&lt;filename val=&quot;C:\temp\CP33041694950Session\CPTrustFolder33041694950\PPTImport33041807302\data\asimages\{3E794B4D-81E0-4C7B-A9CA-AC39F24C25B0}_39.png&quot;/&gt;&lt;left val=&quot;93&quot;/&gt;&lt;top val=&quot;129&quot;/&gt;&lt;width val=&quot;342&quot;/&gt;&lt;height val=&quot;25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heme/theme1.xml><?xml version="1.0" encoding="utf-8"?>
<a:theme xmlns:a="http://schemas.openxmlformats.org/drawingml/2006/main" name="Stony Brook Universit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9327</TotalTime>
  <Words>2858</Words>
  <Application>Microsoft Office PowerPoint</Application>
  <PresentationFormat>On-screen Show (16:9)</PresentationFormat>
  <Paragraphs>218</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Arial</vt:lpstr>
      <vt:lpstr>Calibri</vt:lpstr>
      <vt:lpstr>Effra Trial Heavy</vt:lpstr>
      <vt:lpstr>Georgia</vt:lpstr>
      <vt:lpstr>Museo Slab 100</vt:lpstr>
      <vt:lpstr>Verdana</vt:lpstr>
      <vt:lpstr>Wingdings</vt:lpstr>
      <vt:lpstr>Stony Brook University</vt:lpstr>
      <vt:lpstr>PowerPoint Presentation</vt:lpstr>
      <vt:lpstr>Stony Brook’s  Commitment  </vt:lpstr>
      <vt:lpstr>PowerPoint Presentation</vt:lpstr>
      <vt:lpstr>Stony Brook Policy </vt:lpstr>
      <vt:lpstr>PowerPoint Presentation</vt:lpstr>
      <vt:lpstr>PowerPoint Presentation</vt:lpstr>
      <vt:lpstr>Discrimination Is… is disparate treatment as a result an individual’s membership in a protected class, such as:</vt:lpstr>
      <vt:lpstr>Discrimination Includes…</vt:lpstr>
      <vt:lpstr>What is Title IX &amp; Sexual Misconduct?</vt:lpstr>
      <vt:lpstr>Title IX Prohibits</vt:lpstr>
      <vt:lpstr>Sexual Harassment includes… </vt:lpstr>
      <vt:lpstr>Supervisor Responsibilities</vt:lpstr>
      <vt:lpstr>Personal Experience</vt:lpstr>
      <vt:lpstr>Do I Stereotype? </vt:lpstr>
      <vt:lpstr>PowerPoint Presentation</vt:lpstr>
      <vt:lpstr>What is Inclusion?</vt:lpstr>
      <vt:lpstr>Unconscious Bias</vt:lpstr>
      <vt:lpstr>Lenses as Filters</vt:lpstr>
      <vt:lpstr>Unconscious Bias, Unconscious Effects Within the Work Environment</vt:lpstr>
      <vt:lpstr>What can you do? </vt:lpstr>
      <vt:lpstr>What can you do? </vt:lpstr>
      <vt:lpstr>What can you do? </vt:lpstr>
      <vt:lpstr>Additional Guidelines</vt:lpstr>
      <vt:lpstr>Cultural Competence, Unconscious Bias &amp; Improving Patient Care</vt:lpstr>
      <vt:lpstr>Best Practices</vt:lpstr>
      <vt:lpstr>Where is OEA located?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Coppola, Laura</cp:lastModifiedBy>
  <cp:revision>526</cp:revision>
  <cp:lastPrinted>2017-04-19T16:35:52Z</cp:lastPrinted>
  <dcterms:created xsi:type="dcterms:W3CDTF">2015-10-16T18:36:57Z</dcterms:created>
  <dcterms:modified xsi:type="dcterms:W3CDTF">2026-05-27T14:24:45Z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FD2EEF20-15D9-4B88-8ACD-9AC9D0B776F8</vt:lpwstr>
  </property>
  <property fmtid="{D5CDD505-2E9C-101B-9397-08002B2CF9AE}" pid="3" name="ArticulatePath">
    <vt:lpwstr>Diversity Training SBM3 - 2018 update</vt:lpwstr>
  </property>
</Properties>
</file>