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70104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302" autoAdjust="0"/>
    <p:restoredTop sz="99811" autoAdjust="0"/>
  </p:normalViewPr>
  <p:slideViewPr>
    <p:cSldViewPr snapToGrid="0" snapToObjects="1">
      <p:cViewPr varScale="1">
        <p:scale>
          <a:sx n="111" d="100"/>
          <a:sy n="111" d="100"/>
        </p:scale>
        <p:origin x="226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04F04E-81FD-4F9E-9B5C-7F3266B3AD79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8AFCDD-2512-42AE-9998-8E8C1579D1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317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8AFCDD-2512-42AE-9998-8E8C1579D1C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7454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CC3FA-52C4-48DA-B10B-EAC56EBF5A14}" type="datetimeFigureOut">
              <a:rPr lang="en-US"/>
              <a:pPr>
                <a:defRPr/>
              </a:pPr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CF0781-6D47-4EC8-BE28-3F9C905DC6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4B7139-28E0-46FE-9432-CA7B526E12CC}" type="datetimeFigureOut">
              <a:rPr lang="en-US"/>
              <a:pPr>
                <a:defRPr/>
              </a:pPr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D6FEA6-D072-4047-A4B2-4614145B36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CA80C-8A6F-44CC-80D3-BD4F71351FB8}" type="datetimeFigureOut">
              <a:rPr lang="en-US"/>
              <a:pPr>
                <a:defRPr/>
              </a:pPr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83ACFA-35EE-4880-8629-BAC62AB9DB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9136B6-6321-4DBF-817E-1479B7C254FD}" type="datetimeFigureOut">
              <a:rPr lang="en-US"/>
              <a:pPr>
                <a:defRPr/>
              </a:pPr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5D0A5D-76CE-471C-8FFC-2433BB0678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DA90F-5C8C-424E-AF6B-E180D594A690}" type="datetimeFigureOut">
              <a:rPr lang="en-US"/>
              <a:pPr>
                <a:defRPr/>
              </a:pPr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9F8338-A229-41E4-8F5F-BFFDD960CF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80958-81DF-4DC1-BF37-12EB9793D276}" type="datetimeFigureOut">
              <a:rPr lang="en-US"/>
              <a:pPr>
                <a:defRPr/>
              </a:pPr>
              <a:t>11/13/2025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A60D35-3B10-4B41-B6DD-DAB3BD4DFD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AB8D33-A856-4635-92D3-46234FF7A35A}" type="datetimeFigureOut">
              <a:rPr lang="en-US"/>
              <a:pPr>
                <a:defRPr/>
              </a:pPr>
              <a:t>11/13/2025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4E002-6EDA-40EB-BE8A-CE29EC76F5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2A2391-C104-4CEF-A6DC-B1888B0E27C2}" type="datetimeFigureOut">
              <a:rPr lang="en-US"/>
              <a:pPr>
                <a:defRPr/>
              </a:pPr>
              <a:t>11/13/2025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C8FB44-0ABC-452E-8498-04B7889355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68E557-53FE-4825-A764-4C3D069E115E}" type="datetimeFigureOut">
              <a:rPr lang="en-US"/>
              <a:pPr>
                <a:defRPr/>
              </a:pPr>
              <a:t>11/13/2025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4CEB1-B9BE-4E1E-90CA-CB216E123A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4B0687-C4A7-4849-B011-444FDB7E0A09}" type="datetimeFigureOut">
              <a:rPr lang="en-US"/>
              <a:pPr>
                <a:defRPr/>
              </a:pPr>
              <a:t>11/13/2025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094C2E-1BD8-4A49-9769-599C73DBAA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A5C62B-B6D4-4801-B5D6-2BAF5402BF5B}" type="datetimeFigureOut">
              <a:rPr lang="en-US"/>
              <a:pPr>
                <a:defRPr/>
              </a:pPr>
              <a:t>11/13/2025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0A01E0-3BEA-422B-84A2-D0D0436B68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1549EFF-3E48-407D-840C-A42C1A3FB08B}" type="datetimeFigureOut">
              <a:rPr lang="en-US"/>
              <a:pPr>
                <a:defRPr/>
              </a:pPr>
              <a:t>11/13/2025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271CCCB-8AF7-488D-B42E-ED71EB84C4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renaissance.stonybrookmedicine.edu/medicine/rheumatology/fellowship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cess 3"/>
          <p:cNvSpPr/>
          <p:nvPr/>
        </p:nvSpPr>
        <p:spPr>
          <a:xfrm>
            <a:off x="2891403" y="249401"/>
            <a:ext cx="3179636" cy="772699"/>
          </a:xfrm>
          <a:prstGeom prst="flowChartProcess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Qingping Yao, MD, PhD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Division Chief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7" name="Process 226"/>
          <p:cNvSpPr/>
          <p:nvPr/>
        </p:nvSpPr>
        <p:spPr>
          <a:xfrm>
            <a:off x="703205" y="1275186"/>
            <a:ext cx="2268595" cy="914400"/>
          </a:xfrm>
          <a:prstGeom prst="flowChartProcess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Ebony Williams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Fellowship Program Coordinator</a:t>
            </a:r>
          </a:p>
        </p:txBody>
      </p:sp>
      <p:sp>
        <p:nvSpPr>
          <p:cNvPr id="2056" name="TextBox 114"/>
          <p:cNvSpPr txBox="1">
            <a:spLocks noChangeArrowheads="1"/>
          </p:cNvSpPr>
          <p:nvPr/>
        </p:nvSpPr>
        <p:spPr bwMode="auto">
          <a:xfrm>
            <a:off x="1011068" y="2335133"/>
            <a:ext cx="144242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VAMC Faculty</a:t>
            </a:r>
          </a:p>
        </p:txBody>
      </p:sp>
      <p:cxnSp>
        <p:nvCxnSpPr>
          <p:cNvPr id="58" name="Straight Connector 57"/>
          <p:cNvCxnSpPr/>
          <p:nvPr/>
        </p:nvCxnSpPr>
        <p:spPr>
          <a:xfrm>
            <a:off x="3104591" y="1043854"/>
            <a:ext cx="0" cy="444254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Process 5"/>
          <p:cNvSpPr/>
          <p:nvPr/>
        </p:nvSpPr>
        <p:spPr>
          <a:xfrm>
            <a:off x="685800" y="2743200"/>
            <a:ext cx="2286000" cy="914400"/>
          </a:xfrm>
          <a:prstGeom prst="flowChartProcess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Ranjan Roy, MD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Section Chief</a:t>
            </a:r>
          </a:p>
        </p:txBody>
      </p:sp>
      <p:sp>
        <p:nvSpPr>
          <p:cNvPr id="40" name="TextBox 114"/>
          <p:cNvSpPr txBox="1">
            <a:spLocks noChangeArrowheads="1"/>
          </p:cNvSpPr>
          <p:nvPr/>
        </p:nvSpPr>
        <p:spPr bwMode="auto">
          <a:xfrm>
            <a:off x="6324235" y="1217713"/>
            <a:ext cx="213396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Rheumatology Fellows</a:t>
            </a:r>
          </a:p>
        </p:txBody>
      </p:sp>
      <p:sp>
        <p:nvSpPr>
          <p:cNvPr id="42" name="Process 8"/>
          <p:cNvSpPr/>
          <p:nvPr/>
        </p:nvSpPr>
        <p:spPr>
          <a:xfrm>
            <a:off x="6342342" y="5010732"/>
            <a:ext cx="2286000" cy="914400"/>
          </a:xfrm>
          <a:prstGeom prst="flowChartProcess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Priyanka Dongare, DO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First-Year Fellow</a:t>
            </a:r>
          </a:p>
        </p:txBody>
      </p:sp>
      <p:sp>
        <p:nvSpPr>
          <p:cNvPr id="43" name="Process 8"/>
          <p:cNvSpPr/>
          <p:nvPr/>
        </p:nvSpPr>
        <p:spPr>
          <a:xfrm>
            <a:off x="6324235" y="3867437"/>
            <a:ext cx="2286000" cy="914400"/>
          </a:xfrm>
          <a:prstGeom prst="flowChartProcess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Vanessa Castellanos, MD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First-Year Fellow</a:t>
            </a:r>
          </a:p>
        </p:txBody>
      </p:sp>
      <p:sp>
        <p:nvSpPr>
          <p:cNvPr id="44" name="Process 8"/>
          <p:cNvSpPr/>
          <p:nvPr/>
        </p:nvSpPr>
        <p:spPr>
          <a:xfrm>
            <a:off x="6324235" y="2743200"/>
            <a:ext cx="2286000" cy="914400"/>
          </a:xfrm>
          <a:prstGeom prst="flowChartProcess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Nayaab Bakshi, DO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Second-Year Fellow</a:t>
            </a:r>
          </a:p>
        </p:txBody>
      </p:sp>
      <p:sp>
        <p:nvSpPr>
          <p:cNvPr id="45" name="Process 8"/>
          <p:cNvSpPr/>
          <p:nvPr/>
        </p:nvSpPr>
        <p:spPr>
          <a:xfrm>
            <a:off x="6324235" y="1600200"/>
            <a:ext cx="2286000" cy="914400"/>
          </a:xfrm>
          <a:prstGeom prst="flowChartProcess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Hoang Nguyen, MD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Second-Year Fellow</a:t>
            </a:r>
          </a:p>
        </p:txBody>
      </p:sp>
      <p:sp>
        <p:nvSpPr>
          <p:cNvPr id="49" name="Process 8"/>
          <p:cNvSpPr/>
          <p:nvPr/>
        </p:nvSpPr>
        <p:spPr>
          <a:xfrm>
            <a:off x="685800" y="5081739"/>
            <a:ext cx="2286000" cy="914400"/>
          </a:xfrm>
          <a:prstGeom prst="flowChartProcess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Monica Weinberg, MD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0" name="Straight Connector 49"/>
          <p:cNvCxnSpPr/>
          <p:nvPr/>
        </p:nvCxnSpPr>
        <p:spPr>
          <a:xfrm flipH="1">
            <a:off x="6095635" y="2057400"/>
            <a:ext cx="228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6095635" y="2062034"/>
            <a:ext cx="0" cy="3429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H="1">
            <a:off x="2971800" y="3200400"/>
            <a:ext cx="13279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cxnSpLocks/>
          </p:cNvCxnSpPr>
          <p:nvPr/>
        </p:nvCxnSpPr>
        <p:spPr>
          <a:xfrm flipH="1">
            <a:off x="2971800" y="4338985"/>
            <a:ext cx="13279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cxnSpLocks/>
          </p:cNvCxnSpPr>
          <p:nvPr/>
        </p:nvCxnSpPr>
        <p:spPr>
          <a:xfrm flipV="1">
            <a:off x="3104591" y="4622800"/>
            <a:ext cx="0" cy="2667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3203811" y="1076838"/>
            <a:ext cx="2648820" cy="1788036"/>
            <a:chOff x="3152642" y="359234"/>
            <a:chExt cx="2631294" cy="2305458"/>
          </a:xfrm>
        </p:grpSpPr>
        <p:sp>
          <p:nvSpPr>
            <p:cNvPr id="9" name="Process 8"/>
            <p:cNvSpPr/>
            <p:nvPr/>
          </p:nvSpPr>
          <p:spPr>
            <a:xfrm>
              <a:off x="3163497" y="1506856"/>
              <a:ext cx="2609150" cy="594903"/>
            </a:xfrm>
            <a:prstGeom prst="flowChartProcess">
              <a:avLst/>
            </a:prstGeom>
            <a:ln w="381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6" name="Process 175"/>
            <p:cNvSpPr/>
            <p:nvPr/>
          </p:nvSpPr>
          <p:spPr>
            <a:xfrm>
              <a:off x="3174786" y="2163743"/>
              <a:ext cx="2609150" cy="500949"/>
            </a:xfrm>
            <a:prstGeom prst="flowChartProcess">
              <a:avLst/>
            </a:prstGeom>
            <a:ln w="381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Ayse Bag-Ozbek, MD</a:t>
              </a:r>
            </a:p>
          </p:txBody>
        </p:sp>
        <p:sp>
          <p:nvSpPr>
            <p:cNvPr id="23" name="Process 8"/>
            <p:cNvSpPr/>
            <p:nvPr/>
          </p:nvSpPr>
          <p:spPr>
            <a:xfrm>
              <a:off x="3152642" y="359234"/>
              <a:ext cx="2609148" cy="607562"/>
            </a:xfrm>
            <a:prstGeom prst="flowChartProcess">
              <a:avLst/>
            </a:prstGeom>
            <a:ln w="38100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Berhane Ghebrehiwet, DVM, DSc</a:t>
              </a:r>
              <a:r>
                <a:rPr lang="en-US" sz="12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</p:txBody>
        </p:sp>
      </p:grpSp>
      <p:cxnSp>
        <p:nvCxnSpPr>
          <p:cNvPr id="63" name="Straight Connector 62"/>
          <p:cNvCxnSpPr/>
          <p:nvPr/>
        </p:nvCxnSpPr>
        <p:spPr>
          <a:xfrm flipH="1">
            <a:off x="6095635" y="4343400"/>
            <a:ext cx="228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H="1">
            <a:off x="6113742" y="3192670"/>
            <a:ext cx="228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H="1">
            <a:off x="6090673" y="5491034"/>
            <a:ext cx="228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1120813" y="6411828"/>
            <a:ext cx="6183517" cy="501909"/>
          </a:xfrm>
        </p:spPr>
        <p:txBody>
          <a:bodyPr/>
          <a:lstStyle/>
          <a:p>
            <a:pPr>
              <a:defRPr/>
            </a:pPr>
            <a:r>
              <a:rPr lang="en-US" b="1" dirty="0">
                <a:solidFill>
                  <a:schemeClr val="tx1"/>
                </a:solidFill>
              </a:rPr>
              <a:t>Website:  </a:t>
            </a:r>
            <a:r>
              <a:rPr lang="en-US" u="sng" dirty="0">
                <a:hlinkClick r:id="rId3"/>
              </a:rPr>
              <a:t>https://renaissance.stonybrookmedicine.edu/medicine/rheumatology/fellowship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192711" y="1741207"/>
            <a:ext cx="244123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Asha Patnaik, MD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Fellowship Program Director </a:t>
            </a:r>
          </a:p>
        </p:txBody>
      </p:sp>
      <p:sp>
        <p:nvSpPr>
          <p:cNvPr id="34" name="Process 175"/>
          <p:cNvSpPr/>
          <p:nvPr/>
        </p:nvSpPr>
        <p:spPr>
          <a:xfrm>
            <a:off x="3215762" y="2920393"/>
            <a:ext cx="2626528" cy="329730"/>
          </a:xfrm>
          <a:prstGeom prst="flowChartProcess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Qing Metzger, DO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3619735" y="2344011"/>
            <a:ext cx="2127133" cy="0"/>
          </a:xfrm>
          <a:prstGeom prst="line">
            <a:avLst/>
          </a:prstGeom>
          <a:ln>
            <a:noFil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5586556" y="2781494"/>
            <a:ext cx="8272" cy="737011"/>
          </a:xfrm>
          <a:prstGeom prst="line">
            <a:avLst/>
          </a:prstGeom>
          <a:ln>
            <a:noFil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7" name="Straight Connector 236"/>
          <p:cNvCxnSpPr/>
          <p:nvPr/>
        </p:nvCxnSpPr>
        <p:spPr>
          <a:xfrm>
            <a:off x="3550828" y="3391645"/>
            <a:ext cx="22952" cy="83077"/>
          </a:xfrm>
          <a:prstGeom prst="line">
            <a:avLst/>
          </a:prstGeom>
          <a:ln>
            <a:noFil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Process 8"/>
          <p:cNvSpPr/>
          <p:nvPr/>
        </p:nvSpPr>
        <p:spPr>
          <a:xfrm>
            <a:off x="3203811" y="1587964"/>
            <a:ext cx="2626527" cy="319612"/>
          </a:xfrm>
          <a:prstGeom prst="flowChartProcess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Peter Gorevic, MD</a:t>
            </a:r>
          </a:p>
        </p:txBody>
      </p:sp>
      <p:sp>
        <p:nvSpPr>
          <p:cNvPr id="47" name="Process 175"/>
          <p:cNvSpPr/>
          <p:nvPr/>
        </p:nvSpPr>
        <p:spPr>
          <a:xfrm>
            <a:off x="3215762" y="3323034"/>
            <a:ext cx="2625505" cy="418869"/>
          </a:xfrm>
          <a:prstGeom prst="flowChartProcess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Brianne Navetta-Modrov, MD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Allergy/Immunology Clinic Director</a:t>
            </a:r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Process 175"/>
          <p:cNvSpPr/>
          <p:nvPr/>
        </p:nvSpPr>
        <p:spPr>
          <a:xfrm>
            <a:off x="3214738" y="3799561"/>
            <a:ext cx="2625505" cy="377535"/>
          </a:xfrm>
          <a:prstGeom prst="flowChartProcess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Saika Sharmeen, DO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Associate Program Director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223088" y="4216890"/>
            <a:ext cx="2625505" cy="434347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Abdullah Ahmed, MD</a:t>
            </a:r>
          </a:p>
        </p:txBody>
      </p:sp>
      <p:cxnSp>
        <p:nvCxnSpPr>
          <p:cNvPr id="13" name="Straight Connector 12"/>
          <p:cNvCxnSpPr/>
          <p:nvPr/>
        </p:nvCxnSpPr>
        <p:spPr>
          <a:xfrm flipH="1">
            <a:off x="2974063" y="1816868"/>
            <a:ext cx="13052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H="1">
            <a:off x="5857592" y="2783919"/>
            <a:ext cx="23308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H="1">
            <a:off x="5846229" y="4781837"/>
            <a:ext cx="24444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Process 8">
            <a:extLst>
              <a:ext uri="{FF2B5EF4-FFF2-40B4-BE49-F238E27FC236}">
                <a16:creationId xmlns:a16="http://schemas.microsoft.com/office/drawing/2014/main" id="{364CE51D-E7CA-6E3B-D21F-87A374836E70}"/>
              </a:ext>
            </a:extLst>
          </p:cNvPr>
          <p:cNvSpPr/>
          <p:nvPr/>
        </p:nvSpPr>
        <p:spPr>
          <a:xfrm>
            <a:off x="657065" y="3930881"/>
            <a:ext cx="2286000" cy="914400"/>
          </a:xfrm>
          <a:prstGeom prst="flowChartProcess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John Ippolito, DO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76BBF1F-486D-6B39-C8B1-D95ACC8166F6}"/>
              </a:ext>
            </a:extLst>
          </p:cNvPr>
          <p:cNvCxnSpPr/>
          <p:nvPr/>
        </p:nvCxnSpPr>
        <p:spPr>
          <a:xfrm flipH="1">
            <a:off x="2956049" y="5467932"/>
            <a:ext cx="13279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478293F4-33DC-DA2E-3647-802B352FE2ED}"/>
              </a:ext>
            </a:extLst>
          </p:cNvPr>
          <p:cNvSpPr/>
          <p:nvPr/>
        </p:nvSpPr>
        <p:spPr>
          <a:xfrm>
            <a:off x="3233428" y="4688765"/>
            <a:ext cx="2615165" cy="420212"/>
          </a:xfrm>
          <a:prstGeom prst="rect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Samuel Becker, PhD </a:t>
            </a:r>
          </a:p>
        </p:txBody>
      </p:sp>
      <p:sp>
        <p:nvSpPr>
          <p:cNvPr id="15" name="Flowchart: Process 14">
            <a:extLst>
              <a:ext uri="{FF2B5EF4-FFF2-40B4-BE49-F238E27FC236}">
                <a16:creationId xmlns:a16="http://schemas.microsoft.com/office/drawing/2014/main" id="{BD955B68-960F-E387-B819-F2A8A970CC55}"/>
              </a:ext>
            </a:extLst>
          </p:cNvPr>
          <p:cNvSpPr/>
          <p:nvPr/>
        </p:nvSpPr>
        <p:spPr>
          <a:xfrm>
            <a:off x="3240463" y="5632504"/>
            <a:ext cx="2634551" cy="420368"/>
          </a:xfrm>
          <a:prstGeom prst="flowChartProcess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</a:rPr>
              <a:t>Anum </a:t>
            </a:r>
            <a:r>
              <a:rPr lang="en-US" dirty="0" err="1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</a:rPr>
              <a:t>Muzzafar</a:t>
            </a:r>
            <a:r>
              <a:rPr lang="en-US" dirty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</a:rPr>
              <a:t>, MD </a:t>
            </a:r>
          </a:p>
        </p:txBody>
      </p:sp>
      <p:sp>
        <p:nvSpPr>
          <p:cNvPr id="18" name="Flowchart: Process 17">
            <a:extLst>
              <a:ext uri="{FF2B5EF4-FFF2-40B4-BE49-F238E27FC236}">
                <a16:creationId xmlns:a16="http://schemas.microsoft.com/office/drawing/2014/main" id="{07BEFAB4-6082-650A-EE97-E6375CAC8045}"/>
              </a:ext>
            </a:extLst>
          </p:cNvPr>
          <p:cNvSpPr/>
          <p:nvPr/>
        </p:nvSpPr>
        <p:spPr>
          <a:xfrm>
            <a:off x="3226102" y="6105094"/>
            <a:ext cx="2648623" cy="398143"/>
          </a:xfrm>
          <a:prstGeom prst="flowChartProcess">
            <a:avLst/>
          </a:prstGeom>
          <a:solidFill>
            <a:schemeClr val="bg1"/>
          </a:solidFill>
          <a:ln w="38100"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Anum Mahmood, PA</a:t>
            </a:r>
            <a:r>
              <a:rPr lang="en-US" dirty="0"/>
              <a:t> </a:t>
            </a:r>
          </a:p>
        </p:txBody>
      </p:sp>
      <p:sp>
        <p:nvSpPr>
          <p:cNvPr id="19" name="Flowchart: Process 18">
            <a:extLst>
              <a:ext uri="{FF2B5EF4-FFF2-40B4-BE49-F238E27FC236}">
                <a16:creationId xmlns:a16="http://schemas.microsoft.com/office/drawing/2014/main" id="{6243806A-21A2-8EB1-05B3-8922524877DE}"/>
              </a:ext>
            </a:extLst>
          </p:cNvPr>
          <p:cNvSpPr/>
          <p:nvPr/>
        </p:nvSpPr>
        <p:spPr>
          <a:xfrm>
            <a:off x="3240463" y="5152719"/>
            <a:ext cx="2626573" cy="419312"/>
          </a:xfrm>
          <a:prstGeom prst="flowChartProcess">
            <a:avLst/>
          </a:prstGeom>
          <a:solidFill>
            <a:schemeClr val="bg1"/>
          </a:solidFill>
          <a:ln w="38100"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Neha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dirty="0">
                <a:solidFill>
                  <a:schemeClr val="tx1"/>
                </a:solidFill>
              </a:rPr>
              <a:t>Sanan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b="1" dirty="0">
                <a:solidFill>
                  <a:schemeClr val="tx1"/>
                </a:solidFill>
              </a:rPr>
              <a:t>DO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2518</TotalTime>
  <Words>132</Words>
  <Application>Microsoft Office PowerPoint</Application>
  <PresentationFormat>On-screen Show (4:3)</PresentationFormat>
  <Paragraphs>36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Stony Brook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Dennis Mynarcik</dc:creator>
  <cp:lastModifiedBy>Williams, Ebony</cp:lastModifiedBy>
  <cp:revision>140</cp:revision>
  <cp:lastPrinted>2021-08-12T16:15:18Z</cp:lastPrinted>
  <dcterms:created xsi:type="dcterms:W3CDTF">2012-06-18T18:45:20Z</dcterms:created>
  <dcterms:modified xsi:type="dcterms:W3CDTF">2025-11-13T14:33:26Z</dcterms:modified>
</cp:coreProperties>
</file>