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270" r:id="rId4"/>
    <p:sldId id="258" r:id="rId5"/>
    <p:sldId id="257" r:id="rId6"/>
    <p:sldId id="259" r:id="rId7"/>
    <p:sldId id="260" r:id="rId8"/>
    <p:sldId id="274" r:id="rId9"/>
    <p:sldId id="264" r:id="rId10"/>
    <p:sldId id="265" r:id="rId11"/>
    <p:sldId id="266" r:id="rId12"/>
    <p:sldId id="267" r:id="rId13"/>
    <p:sldId id="262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9" r:id="rId22"/>
    <p:sldId id="277" r:id="rId23"/>
    <p:sldId id="275" r:id="rId24"/>
    <p:sldId id="261" r:id="rId25"/>
    <p:sldId id="263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D66FB-F1A5-4B4B-957F-72917AFC3678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680CE-45AC-C645-8CFD-20BAA8F9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80CE-45AC-C645-8CFD-20BAA8F999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21D-3A81-6F49-9739-3CAB2F718CB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61D-F6BF-F946-B1EF-9ADF32ED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21D-3A81-6F49-9739-3CAB2F718CB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61D-F6BF-F946-B1EF-9ADF32ED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7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21D-3A81-6F49-9739-3CAB2F718CB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61D-F6BF-F946-B1EF-9ADF32ED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4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21D-3A81-6F49-9739-3CAB2F718CB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61D-F6BF-F946-B1EF-9ADF32ED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21D-3A81-6F49-9739-3CAB2F718CB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61D-F6BF-F946-B1EF-9ADF32ED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3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21D-3A81-6F49-9739-3CAB2F718CB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61D-F6BF-F946-B1EF-9ADF32ED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21D-3A81-6F49-9739-3CAB2F718CB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61D-F6BF-F946-B1EF-9ADF32ED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21D-3A81-6F49-9739-3CAB2F718CB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61D-F6BF-F946-B1EF-9ADF32ED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21D-3A81-6F49-9739-3CAB2F718CB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61D-F6BF-F946-B1EF-9ADF32ED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21D-3A81-6F49-9739-3CAB2F718CB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61D-F6BF-F946-B1EF-9ADF32ED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8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21D-3A81-6F49-9739-3CAB2F718CB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61D-F6BF-F946-B1EF-9ADF32ED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2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>
              <a:lumMod val="60000"/>
              <a:lumOff val="4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921D-3A81-6F49-9739-3CAB2F718CB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761D-F6BF-F946-B1EF-9ADF32ED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ED </a:t>
            </a:r>
            <a:r>
              <a:rPr lang="en-US" dirty="0">
                <a:latin typeface="Chalkduster"/>
                <a:cs typeface="Chalkduster"/>
              </a:rPr>
              <a:t>N</a:t>
            </a:r>
            <a:r>
              <a:rPr lang="en-US" dirty="0" smtClean="0">
                <a:latin typeface="Chalkduster"/>
                <a:cs typeface="Chalkduster"/>
              </a:rPr>
              <a:t>ote </a:t>
            </a:r>
            <a:r>
              <a:rPr lang="en-US" dirty="0">
                <a:latin typeface="Chalkduster"/>
                <a:cs typeface="Chalkduster"/>
              </a:rPr>
              <a:t>W</a:t>
            </a:r>
            <a:r>
              <a:rPr lang="en-US" dirty="0" smtClean="0">
                <a:latin typeface="Chalkduster"/>
                <a:cs typeface="Chalkduster"/>
              </a:rPr>
              <a:t>riting </a:t>
            </a:r>
            <a:r>
              <a:rPr lang="en-US" dirty="0" smtClean="0">
                <a:latin typeface="Chalkduster"/>
                <a:cs typeface="Chalkduster"/>
              </a:rPr>
              <a:t>101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Carl Kaplan, MD</a:t>
            </a:r>
          </a:p>
          <a:p>
            <a:pPr algn="l"/>
            <a:r>
              <a:rPr lang="en-US" dirty="0" smtClean="0"/>
              <a:t>Pediatric Emergency Medicine</a:t>
            </a:r>
          </a:p>
          <a:p>
            <a:pPr algn="l"/>
            <a:r>
              <a:rPr lang="en-US" dirty="0" smtClean="0"/>
              <a:t>Stony Brook Children’s </a:t>
            </a:r>
          </a:p>
          <a:p>
            <a:pPr algn="l"/>
            <a:r>
              <a:rPr lang="en-US" dirty="0" smtClean="0"/>
              <a:t>August 2, 2017</a:t>
            </a:r>
            <a:endParaRPr lang="en-US" dirty="0"/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692775"/>
            <a:ext cx="87407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5857875"/>
            <a:ext cx="32178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41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Focused vs. Comprehensive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Content Placeholder 3" descr="Screen Shot 2017-04-04 at 2.25.0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8" b="-25392"/>
          <a:stretch/>
        </p:blipFill>
        <p:spPr/>
      </p:pic>
    </p:spTree>
    <p:extLst>
      <p:ext uri="{BB962C8B-B14F-4D97-AF65-F5344CB8AC3E}">
        <p14:creationId xmlns:p14="http://schemas.microsoft.com/office/powerpoint/2010/main" val="11036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7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halkduster"/>
                <a:cs typeface="Chalkduster"/>
              </a:rPr>
              <a:t>How Brief is “Brief”</a:t>
            </a:r>
            <a:endParaRPr lang="en-US" sz="4000" dirty="0">
              <a:latin typeface="Chalkduster"/>
              <a:cs typeface="Chalkduster"/>
            </a:endParaRPr>
          </a:p>
        </p:txBody>
      </p:sp>
      <p:pic>
        <p:nvPicPr>
          <p:cNvPr id="4" name="Content Placeholder 3" descr="Screen Shot 2017-04-04 at 2.28.4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94" t="-2252" r="-8241" b="-1800"/>
          <a:stretch/>
        </p:blipFill>
        <p:spPr>
          <a:xfrm>
            <a:off x="457200" y="1077525"/>
            <a:ext cx="8229600" cy="5780475"/>
          </a:xfrm>
        </p:spPr>
      </p:pic>
      <p:sp>
        <p:nvSpPr>
          <p:cNvPr id="5" name="Oval 4"/>
          <p:cNvSpPr/>
          <p:nvPr/>
        </p:nvSpPr>
        <p:spPr>
          <a:xfrm>
            <a:off x="-1" y="4233135"/>
            <a:ext cx="8249165" cy="1500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6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halkduster"/>
                <a:cs typeface="Chalkduster"/>
              </a:rPr>
              <a:t>Focused vs. Comprehensive</a:t>
            </a:r>
          </a:p>
        </p:txBody>
      </p:sp>
      <p:pic>
        <p:nvPicPr>
          <p:cNvPr id="4" name="Content Placeholder 3" descr="Screen Shot 2017-04-04 at 2.27.0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7" t="-7633" r="-3778" b="-2142"/>
          <a:stretch/>
        </p:blipFill>
        <p:spPr>
          <a:xfrm>
            <a:off x="457200" y="859456"/>
            <a:ext cx="8229600" cy="5998544"/>
          </a:xfrm>
        </p:spPr>
      </p:pic>
    </p:spTree>
    <p:extLst>
      <p:ext uri="{BB962C8B-B14F-4D97-AF65-F5344CB8AC3E}">
        <p14:creationId xmlns:p14="http://schemas.microsoft.com/office/powerpoint/2010/main" val="123338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Saving time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match note to chief complaint (s)</a:t>
            </a:r>
          </a:p>
          <a:p>
            <a:r>
              <a:rPr lang="en-US" dirty="0" smtClean="0">
                <a:hlinkClick r:id="rId2" action="ppaction://hlinksldjump"/>
              </a:rPr>
              <a:t>Import </a:t>
            </a:r>
            <a:r>
              <a:rPr lang="en-US" dirty="0" smtClean="0"/>
              <a:t>VS, </a:t>
            </a:r>
            <a:r>
              <a:rPr lang="en-US" dirty="0" err="1" smtClean="0"/>
              <a:t>PMHx</a:t>
            </a:r>
            <a:r>
              <a:rPr lang="en-US" dirty="0" smtClean="0"/>
              <a:t> if available</a:t>
            </a:r>
          </a:p>
          <a:p>
            <a:r>
              <a:rPr lang="en-US" dirty="0" smtClean="0"/>
              <a:t>Place orders and review labs/imaging via note</a:t>
            </a:r>
          </a:p>
          <a:p>
            <a:r>
              <a:rPr lang="en-US" dirty="0" smtClean="0">
                <a:hlinkClick r:id="rId3" action="ppaction://hlinksldjump"/>
              </a:rPr>
              <a:t>Use </a:t>
            </a:r>
            <a:r>
              <a:rPr lang="en-US" dirty="0" smtClean="0"/>
              <a:t>procedure formats</a:t>
            </a:r>
          </a:p>
          <a:p>
            <a:r>
              <a:rPr lang="en-US" dirty="0" smtClean="0"/>
              <a:t>Use re-evaluation formats</a:t>
            </a:r>
          </a:p>
          <a:p>
            <a:r>
              <a:rPr lang="en-US" dirty="0" smtClean="0"/>
              <a:t>Pretend you are a surgeon reading your note</a:t>
            </a:r>
          </a:p>
          <a:p>
            <a:pPr lvl="1"/>
            <a:r>
              <a:rPr lang="en-US" dirty="0" smtClean="0"/>
              <a:t>Don’t </a:t>
            </a:r>
            <a:r>
              <a:rPr lang="en-US" dirty="0" err="1" smtClean="0"/>
              <a:t>rpt</a:t>
            </a:r>
            <a:r>
              <a:rPr lang="en-US" dirty="0" smtClean="0"/>
              <a:t> the same info 3 different times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title is “ED physician note” not “War &amp; Peace”</a:t>
            </a:r>
            <a:endParaRPr lang="en-US" dirty="0"/>
          </a:p>
        </p:txBody>
      </p:sp>
      <p:pic>
        <p:nvPicPr>
          <p:cNvPr id="4" name="Picture 3" descr="Screen Shot 2017-04-04 at 3.23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92" y="1417638"/>
            <a:ext cx="36830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7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d history bad exam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592"/>
            <a:ext cx="9144000" cy="2586367"/>
          </a:xfrm>
          <a:prstGeom prst="rect">
            <a:avLst/>
          </a:prstGeom>
          <a:ln>
            <a:solidFill>
              <a:srgbClr val="6682AA"/>
            </a:solidFill>
          </a:ln>
        </p:spPr>
      </p:pic>
      <p:pic>
        <p:nvPicPr>
          <p:cNvPr id="6" name="Picture 5" descr="good history bad exam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959"/>
            <a:ext cx="91440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430" y="279621"/>
            <a:ext cx="7037880" cy="37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What’s good and what could be better???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2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us:ulna M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57878"/>
          </a:xfrm>
          <a:prstGeom prst="rect">
            <a:avLst/>
          </a:prstGeom>
        </p:spPr>
      </p:pic>
      <p:pic>
        <p:nvPicPr>
          <p:cNvPr id="3" name="Picture 2" descr="radius:ulna disp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78"/>
            <a:ext cx="9144000" cy="311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may be for your change of shift or to document care provided under a new attending when they change…</a:t>
            </a:r>
          </a:p>
          <a:p>
            <a:r>
              <a:rPr lang="en-US" dirty="0" smtClean="0"/>
              <a:t>Choose “Addendum ED*” note</a:t>
            </a:r>
          </a:p>
          <a:p>
            <a:r>
              <a:rPr lang="en-US" dirty="0" smtClean="0"/>
              <a:t>Who/When you received care from</a:t>
            </a:r>
          </a:p>
          <a:p>
            <a:r>
              <a:rPr lang="en-US" dirty="0" smtClean="0"/>
              <a:t>Acknowledge the initial care </a:t>
            </a:r>
          </a:p>
          <a:p>
            <a:r>
              <a:rPr lang="en-US" dirty="0" smtClean="0"/>
              <a:t>MDM</a:t>
            </a:r>
          </a:p>
          <a:p>
            <a:r>
              <a:rPr lang="en-US" dirty="0" smtClean="0"/>
              <a:t>Disposition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Write a comprehensive note </a:t>
            </a:r>
          </a:p>
          <a:p>
            <a:pPr lvl="1"/>
            <a:r>
              <a:rPr lang="en-US" sz="2400" dirty="0" smtClean="0"/>
              <a:t>H/P/ROS/Past histories etc., then…</a:t>
            </a:r>
          </a:p>
          <a:p>
            <a:r>
              <a:rPr lang="en-US" sz="2800" dirty="0" smtClean="0"/>
              <a:t>3 observation notes must be completed </a:t>
            </a:r>
          </a:p>
          <a:p>
            <a:pPr lvl="1"/>
            <a:r>
              <a:rPr lang="en-US" sz="2400" dirty="0" smtClean="0"/>
              <a:t>Initial (timed with ED </a:t>
            </a:r>
            <a:r>
              <a:rPr lang="en-US" sz="2400" dirty="0" err="1" smtClean="0"/>
              <a:t>obs</a:t>
            </a:r>
            <a:r>
              <a:rPr lang="en-US" sz="2400" dirty="0" smtClean="0"/>
              <a:t> order), periodic, disposition (discharge)</a:t>
            </a:r>
          </a:p>
          <a:p>
            <a:r>
              <a:rPr lang="en-US" sz="2800" dirty="0" smtClean="0"/>
              <a:t>The observation notes will serve as serial exams, MDM, disposition (don</a:t>
            </a:r>
            <a:r>
              <a:rPr lang="fr-FR" sz="2800" dirty="0" smtClean="0"/>
              <a:t>’</a:t>
            </a:r>
            <a:r>
              <a:rPr lang="en-US" sz="2800" dirty="0" smtClean="0"/>
              <a:t>t write addendum)</a:t>
            </a:r>
          </a:p>
          <a:p>
            <a:r>
              <a:rPr lang="en-US" sz="2800" dirty="0" smtClean="0"/>
              <a:t>Endorse notes to attending at the time </a:t>
            </a:r>
            <a:r>
              <a:rPr lang="en-US" sz="2800" smtClean="0"/>
              <a:t>of the note.</a:t>
            </a:r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1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Observation</a:t>
            </a:r>
            <a:endParaRPr lang="en-US" dirty="0"/>
          </a:p>
        </p:txBody>
      </p:sp>
      <p:pic>
        <p:nvPicPr>
          <p:cNvPr id="4" name="Content Placeholder 3" descr="7222020 ED obs or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9" b="6319"/>
          <a:stretch>
            <a:fillRect/>
          </a:stretch>
        </p:blipFill>
        <p:spPr>
          <a:xfrm>
            <a:off x="536259" y="1417638"/>
            <a:ext cx="8150541" cy="1776367"/>
          </a:xfrm>
        </p:spPr>
      </p:pic>
      <p:pic>
        <p:nvPicPr>
          <p:cNvPr id="5" name="Picture 4" descr="7222020 ed obs n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2" y="3346862"/>
            <a:ext cx="7660967" cy="320980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0800000">
            <a:off x="1152371" y="2187036"/>
            <a:ext cx="1023022" cy="246922"/>
          </a:xfrm>
          <a:prstGeom prst="lef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633989" y="4385828"/>
            <a:ext cx="1034782" cy="282198"/>
          </a:xfrm>
          <a:prstGeom prst="lef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Observation</a:t>
            </a:r>
            <a:endParaRPr lang="en-US" dirty="0"/>
          </a:p>
        </p:txBody>
      </p:sp>
      <p:pic>
        <p:nvPicPr>
          <p:cNvPr id="4" name="Content Placeholder 3" descr="7222020 ed obs initi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 b="807"/>
          <a:stretch>
            <a:fillRect/>
          </a:stretch>
        </p:blipFill>
        <p:spPr/>
      </p:pic>
      <p:sp>
        <p:nvSpPr>
          <p:cNvPr id="5" name="Left Arrow 4"/>
          <p:cNvSpPr/>
          <p:nvPr/>
        </p:nvSpPr>
        <p:spPr>
          <a:xfrm>
            <a:off x="3786880" y="2076707"/>
            <a:ext cx="1063988" cy="217397"/>
          </a:xfrm>
          <a:prstGeom prst="lef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What to avoid!!!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Content Placeholder 3" descr="Screen Shot 2017-04-04 at 3.26.4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" b="5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Observation</a:t>
            </a:r>
            <a:endParaRPr lang="en-US" dirty="0"/>
          </a:p>
        </p:txBody>
      </p:sp>
      <p:pic>
        <p:nvPicPr>
          <p:cNvPr id="4" name="Content Placeholder 3" descr="7222020ed obs disch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" b="1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3453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Saving time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Save </a:t>
            </a:r>
            <a:r>
              <a:rPr lang="en-US" smtClean="0"/>
              <a:t>Macro statements</a:t>
            </a:r>
          </a:p>
          <a:p>
            <a:r>
              <a:rPr lang="en-US" smtClean="0"/>
              <a:t>Do </a:t>
            </a:r>
            <a:r>
              <a:rPr lang="en-US" dirty="0" smtClean="0"/>
              <a:t>no harm </a:t>
            </a:r>
          </a:p>
          <a:p>
            <a:pPr lvl="1"/>
            <a:r>
              <a:rPr lang="en-US" dirty="0" smtClean="0"/>
              <a:t>What faculty care about and evaluate </a:t>
            </a:r>
          </a:p>
          <a:p>
            <a:pPr lvl="1"/>
            <a:r>
              <a:rPr lang="en-US" dirty="0" smtClean="0"/>
              <a:t>What faculty don</a:t>
            </a:r>
            <a:r>
              <a:rPr lang="fr-FR" dirty="0" smtClean="0"/>
              <a:t>’</a:t>
            </a:r>
            <a:r>
              <a:rPr lang="en-US" dirty="0" smtClean="0"/>
              <a:t>t care about but lawyers do</a:t>
            </a:r>
          </a:p>
          <a:p>
            <a:r>
              <a:rPr lang="en-US" dirty="0" smtClean="0"/>
              <a:t>Sometimes less is more</a:t>
            </a:r>
          </a:p>
          <a:p>
            <a:pPr lvl="1"/>
            <a:r>
              <a:rPr lang="en-US" dirty="0" smtClean="0"/>
              <a:t>Don’t obsess in the 11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</a:p>
          <a:p>
            <a:pPr lvl="1"/>
            <a:r>
              <a:rPr lang="en-US" dirty="0" smtClean="0"/>
              <a:t>Faculty must review/addend your notes </a:t>
            </a:r>
          </a:p>
          <a:p>
            <a:r>
              <a:rPr lang="en-US" dirty="0" smtClean="0"/>
              <a:t>Faculty may write a discharge addendum or observation note, if so, ENJOY don</a:t>
            </a:r>
            <a:r>
              <a:rPr lang="fr-FR" dirty="0" smtClean="0"/>
              <a:t>’</a:t>
            </a:r>
            <a:r>
              <a:rPr lang="en-US" dirty="0" smtClean="0"/>
              <a:t>t REPEAT!</a:t>
            </a:r>
          </a:p>
        </p:txBody>
      </p:sp>
    </p:spTree>
    <p:extLst>
      <p:ext uri="{BB962C8B-B14F-4D97-AF65-F5344CB8AC3E}">
        <p14:creationId xmlns:p14="http://schemas.microsoft.com/office/powerpoint/2010/main" val="117555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Source of the info</a:t>
            </a:r>
          </a:p>
          <a:p>
            <a:r>
              <a:rPr lang="en-US" dirty="0" smtClean="0"/>
              <a:t>HPI</a:t>
            </a:r>
          </a:p>
          <a:p>
            <a:r>
              <a:rPr lang="en-US" dirty="0" smtClean="0"/>
              <a:t>ROS</a:t>
            </a:r>
          </a:p>
          <a:p>
            <a:r>
              <a:rPr lang="en-US" dirty="0" err="1" smtClean="0"/>
              <a:t>PMHx</a:t>
            </a:r>
            <a:r>
              <a:rPr lang="en-US" dirty="0" smtClean="0"/>
              <a:t>, </a:t>
            </a:r>
            <a:r>
              <a:rPr lang="en-US" dirty="0" err="1" smtClean="0"/>
              <a:t>PSHx</a:t>
            </a:r>
            <a:r>
              <a:rPr lang="en-US" dirty="0" smtClean="0"/>
              <a:t>, Social </a:t>
            </a:r>
            <a:r>
              <a:rPr lang="en-US" dirty="0" err="1" smtClean="0"/>
              <a:t>Hx</a:t>
            </a:r>
            <a:endParaRPr lang="en-US" dirty="0" smtClean="0"/>
          </a:p>
          <a:p>
            <a:r>
              <a:rPr lang="en-US" dirty="0" smtClean="0"/>
              <a:t>Physical Exam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Procedures</a:t>
            </a:r>
          </a:p>
          <a:p>
            <a:r>
              <a:rPr lang="en-US" dirty="0" smtClean="0"/>
              <a:t>Diagnosis/Disposition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4-04 at 10.04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 b="2669"/>
          <a:stretch>
            <a:fillRect/>
          </a:stretch>
        </p:blipFill>
        <p:spPr>
          <a:xfrm>
            <a:off x="457200" y="108709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85750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s insert sentence procedure dropd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" y="1009935"/>
            <a:ext cx="8954770" cy="1606265"/>
          </a:xfrm>
          <a:prstGeom prst="rect">
            <a:avLst/>
          </a:prstGeom>
        </p:spPr>
      </p:pic>
      <p:pic>
        <p:nvPicPr>
          <p:cNvPr id="5" name="Picture 4" descr="notes insert proced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504"/>
            <a:ext cx="9044574" cy="2836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752" y="5952045"/>
            <a:ext cx="747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Faculty have been instructed to fail procedures performed/assisted by residents in New Innovations if no note is written.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0819" y="500280"/>
            <a:ext cx="650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Procedure </a:t>
            </a:r>
            <a:r>
              <a:rPr lang="en-US" sz="2800" dirty="0" smtClean="0">
                <a:latin typeface="Chalkduster"/>
                <a:cs typeface="Chalkduster"/>
                <a:hlinkClick r:id="rId4" action="ppaction://hlinksldjump"/>
              </a:rPr>
              <a:t>Documentation</a:t>
            </a:r>
            <a:endParaRPr lang="en-US" sz="28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23680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Import VS/</a:t>
            </a:r>
            <a:r>
              <a:rPr lang="en-US" dirty="0" err="1" smtClean="0">
                <a:latin typeface="Chalkduster"/>
                <a:cs typeface="Chalkduster"/>
                <a:hlinkClick r:id="rId2" action="ppaction://hlinksldjump"/>
              </a:rPr>
              <a:t>PMHx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Content Placeholder 3" descr="notes import VS:PMH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" b="7231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337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Comprehensive </a:t>
            </a:r>
            <a:r>
              <a:rPr lang="en-US" smtClean="0"/>
              <a:t>1 min HPI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12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smtClean="0"/>
              <a:t>M 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/>
              <a:t>days of </a:t>
            </a:r>
            <a:r>
              <a:rPr lang="en-US" dirty="0" smtClean="0"/>
              <a:t>intermittent, generalized abdominal pain, </a:t>
            </a:r>
            <a:r>
              <a:rPr lang="en-US" dirty="0"/>
              <a:t>15/</a:t>
            </a:r>
            <a:r>
              <a:rPr lang="en-US" dirty="0" smtClean="0"/>
              <a:t>10, </a:t>
            </a:r>
            <a:r>
              <a:rPr lang="en-US" dirty="0"/>
              <a:t>worsening with meals, occasional </a:t>
            </a:r>
            <a:r>
              <a:rPr lang="en-US" dirty="0" smtClean="0"/>
              <a:t>NBNB nausea/vomiting</a:t>
            </a:r>
            <a:r>
              <a:rPr lang="en-US" dirty="0"/>
              <a:t> </a:t>
            </a:r>
            <a:r>
              <a:rPr lang="en-US" dirty="0" smtClean="0"/>
              <a:t>and watery diarrhea. Today pain worse in RLQ, sent in for evaluation by PCP. No </a:t>
            </a:r>
            <a:r>
              <a:rPr lang="en-US" dirty="0"/>
              <a:t>medications or interventions attempted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ROS: decreased appetite, </a:t>
            </a:r>
            <a:r>
              <a:rPr lang="en-US" dirty="0" smtClean="0"/>
              <a:t>ankle sprain last </a:t>
            </a:r>
            <a:r>
              <a:rPr lang="en-US" dirty="0"/>
              <a:t>week, infrequent BMs, nasal </a:t>
            </a:r>
            <a:r>
              <a:rPr lang="en-US" dirty="0" smtClean="0"/>
              <a:t>congestion, remainder negative.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PMHx</a:t>
            </a:r>
            <a:r>
              <a:rPr lang="en-US" dirty="0"/>
              <a:t>: constipation, ADHD, depression</a:t>
            </a:r>
          </a:p>
          <a:p>
            <a:pPr marL="0" indent="0">
              <a:buNone/>
            </a:pPr>
            <a:r>
              <a:rPr lang="en-US" dirty="0" err="1"/>
              <a:t>PSHx</a:t>
            </a:r>
            <a:r>
              <a:rPr lang="en-US" dirty="0"/>
              <a:t>: T/A</a:t>
            </a:r>
          </a:p>
          <a:p>
            <a:pPr marL="0" indent="0">
              <a:buNone/>
            </a:pPr>
            <a:r>
              <a:rPr lang="en-US" dirty="0"/>
              <a:t>Social: in school, lives at </a:t>
            </a:r>
            <a:r>
              <a:rPr lang="en-US" dirty="0" smtClean="0"/>
              <a:t>home, not sexually active, snorts oxycodone but only on w/e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Allergies</a:t>
            </a:r>
            <a:r>
              <a:rPr lang="en-US" dirty="0"/>
              <a:t>: Tylenol, NSAIDS, Seroquel, </a:t>
            </a:r>
            <a:r>
              <a:rPr lang="en-US" dirty="0" smtClean="0"/>
              <a:t>haloperidol</a:t>
            </a:r>
          </a:p>
          <a:p>
            <a:pPr marL="0" indent="0">
              <a:buNone/>
            </a:pPr>
            <a:r>
              <a:rPr lang="en-US" dirty="0" smtClean="0"/>
              <a:t>Meds: </a:t>
            </a:r>
            <a:r>
              <a:rPr lang="en-US" dirty="0" err="1" smtClean="0"/>
              <a:t>Adderal</a:t>
            </a:r>
            <a:r>
              <a:rPr lang="en-US" dirty="0" smtClean="0"/>
              <a:t>, </a:t>
            </a:r>
            <a:r>
              <a:rPr lang="en-US" dirty="0" err="1" smtClean="0"/>
              <a:t>risperdone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Vax</a:t>
            </a:r>
            <a:r>
              <a:rPr lang="en-US" dirty="0"/>
              <a:t>: UTD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6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2" y="274638"/>
            <a:ext cx="88136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What we want to accomplish!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5975"/>
            <a:ext cx="8229600" cy="1991551"/>
          </a:xfrm>
        </p:spPr>
        <p:txBody>
          <a:bodyPr/>
          <a:lstStyle/>
          <a:p>
            <a:r>
              <a:rPr lang="en-US" dirty="0" smtClean="0"/>
              <a:t>Streamline note writing </a:t>
            </a:r>
          </a:p>
          <a:p>
            <a:r>
              <a:rPr lang="en-US" dirty="0" smtClean="0"/>
              <a:t>More clinical time, less screen time</a:t>
            </a:r>
          </a:p>
          <a:p>
            <a:r>
              <a:rPr lang="en-US" dirty="0" smtClean="0"/>
              <a:t>Finish notes during shift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arack_Obama_Mic_Drop_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4" y="1582083"/>
            <a:ext cx="7844286" cy="43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533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Why do we need to write notes in the ED…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727" y="3649972"/>
            <a:ext cx="7184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Communication 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Billing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Legal purposes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260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2837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How long should the actual note take to complete?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0908" y="3822650"/>
            <a:ext cx="2671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3-5 minutes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958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2837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Should notes in the ED be comparable to those in clinic or wards?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8145" y="4290719"/>
            <a:ext cx="4221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Deep Thought #1 … when was the last time you cut and paste an HPI from the ED note and used it for admission note???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2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2837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What is 11 x 2 ???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4003" y="4207297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22 </a:t>
            </a:r>
          </a:p>
          <a:p>
            <a:r>
              <a:rPr lang="en-US" sz="1600" dirty="0" smtClean="0"/>
              <a:t>The maximum amount of patients you will </a:t>
            </a:r>
            <a:r>
              <a:rPr lang="en-US" sz="1600" i="1" dirty="0" smtClean="0"/>
              <a:t>probably</a:t>
            </a:r>
            <a:r>
              <a:rPr lang="en-US" sz="1600" dirty="0" smtClean="0"/>
              <a:t> ever see in a shift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218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How long should notes take???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 estimates…</a:t>
            </a:r>
          </a:p>
          <a:p>
            <a:pPr lvl="1"/>
            <a:r>
              <a:rPr lang="en-US" dirty="0" smtClean="0"/>
              <a:t>22pts x (3-5 min) = 66 – 110 min</a:t>
            </a:r>
          </a:p>
          <a:p>
            <a:pPr lvl="1"/>
            <a:r>
              <a:rPr lang="en-US" dirty="0" smtClean="0"/>
              <a:t>9.2% – 15.3% of a 12 hour shift</a:t>
            </a:r>
          </a:p>
          <a:p>
            <a:r>
              <a:rPr lang="en-US" dirty="0" smtClean="0"/>
              <a:t>What percentage of shift is screen time now?</a:t>
            </a:r>
          </a:p>
          <a:p>
            <a:r>
              <a:rPr lang="en-US" dirty="0" smtClean="0"/>
              <a:t>What other tasks are delayed because of notes now???</a:t>
            </a:r>
          </a:p>
          <a:p>
            <a:r>
              <a:rPr lang="en-US" dirty="0" smtClean="0"/>
              <a:t>Would this all be easier if there were fixed expectations.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8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What does CMS expect??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Elements of E/M coding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History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Physical Exam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Medical decision making</a:t>
            </a:r>
          </a:p>
          <a:p>
            <a:r>
              <a:rPr lang="en-US" dirty="0" smtClean="0"/>
              <a:t>Minor elements</a:t>
            </a:r>
          </a:p>
          <a:p>
            <a:pPr lvl="1"/>
            <a:r>
              <a:rPr lang="en-US" dirty="0" smtClean="0"/>
              <a:t>Counseling, coordination of care, nature of presenting problem, and time.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Procedures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1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601</Words>
  <Application>Microsoft Macintosh PowerPoint</Application>
  <PresentationFormat>On-screen Show (4:3)</PresentationFormat>
  <Paragraphs>100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ED Note Writing 101</vt:lpstr>
      <vt:lpstr>What to avoid!!!</vt:lpstr>
      <vt:lpstr>What we want to accomplish!</vt:lpstr>
      <vt:lpstr>Why do we need to write notes in the ED…</vt:lpstr>
      <vt:lpstr>How long should the actual note take to complete?</vt:lpstr>
      <vt:lpstr>Should notes in the ED be comparable to those in clinic or wards?</vt:lpstr>
      <vt:lpstr>What is 11 x 2 ???</vt:lpstr>
      <vt:lpstr>How long should notes take???</vt:lpstr>
      <vt:lpstr>What does CMS expect??</vt:lpstr>
      <vt:lpstr>Focused vs. Comprehensive</vt:lpstr>
      <vt:lpstr>How Brief is “Brief”</vt:lpstr>
      <vt:lpstr>Focused vs. Comprehensive</vt:lpstr>
      <vt:lpstr>Saving time</vt:lpstr>
      <vt:lpstr>PowerPoint Presentation</vt:lpstr>
      <vt:lpstr>PowerPoint Presentation</vt:lpstr>
      <vt:lpstr>Addenda</vt:lpstr>
      <vt:lpstr>ED Observation</vt:lpstr>
      <vt:lpstr>ED Observation</vt:lpstr>
      <vt:lpstr>ED Observation</vt:lpstr>
      <vt:lpstr>ED Observation</vt:lpstr>
      <vt:lpstr>Saving time</vt:lpstr>
      <vt:lpstr>Necessities</vt:lpstr>
      <vt:lpstr>PowerPoint Presentation</vt:lpstr>
      <vt:lpstr>PowerPoint Presentation</vt:lpstr>
      <vt:lpstr>Import VS/PMHx</vt:lpstr>
      <vt:lpstr>My Comprehensive 1 min HPI</vt:lpstr>
    </vt:vector>
  </TitlesOfParts>
  <Company>Stony Brook University SOM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 Note Writing 201</dc:title>
  <dc:creator>Carl Kaplan</dc:creator>
  <cp:lastModifiedBy>Carl Kaplan</cp:lastModifiedBy>
  <cp:revision>32</cp:revision>
  <dcterms:created xsi:type="dcterms:W3CDTF">2017-04-03T09:20:53Z</dcterms:created>
  <dcterms:modified xsi:type="dcterms:W3CDTF">2020-07-21T14:16:48Z</dcterms:modified>
</cp:coreProperties>
</file>