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4" r:id="rId1"/>
    <p:sldMasterId id="2147483978" r:id="rId2"/>
    <p:sldMasterId id="2147483989" r:id="rId3"/>
    <p:sldMasterId id="2147484019" r:id="rId4"/>
  </p:sldMasterIdLst>
  <p:handoutMasterIdLst>
    <p:handoutMasterId r:id="rId31"/>
  </p:handoutMasterIdLst>
  <p:sldIdLst>
    <p:sldId id="274" r:id="rId5"/>
    <p:sldId id="269" r:id="rId6"/>
    <p:sldId id="271" r:id="rId7"/>
    <p:sldId id="276" r:id="rId8"/>
    <p:sldId id="277" r:id="rId9"/>
    <p:sldId id="272" r:id="rId10"/>
    <p:sldId id="273" r:id="rId11"/>
    <p:sldId id="275" r:id="rId12"/>
    <p:sldId id="278" r:id="rId13"/>
    <p:sldId id="279" r:id="rId14"/>
    <p:sldId id="280" r:id="rId15"/>
    <p:sldId id="283" r:id="rId16"/>
    <p:sldId id="284" r:id="rId17"/>
    <p:sldId id="282" r:id="rId18"/>
    <p:sldId id="285" r:id="rId19"/>
    <p:sldId id="281" r:id="rId20"/>
    <p:sldId id="286" r:id="rId21"/>
    <p:sldId id="287" r:id="rId22"/>
    <p:sldId id="293" r:id="rId23"/>
    <p:sldId id="288" r:id="rId24"/>
    <p:sldId id="295" r:id="rId25"/>
    <p:sldId id="292" r:id="rId26"/>
    <p:sldId id="294" r:id="rId27"/>
    <p:sldId id="289" r:id="rId28"/>
    <p:sldId id="290" r:id="rId29"/>
    <p:sldId id="291" r:id="rId30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08B179C1-8661-784C-8DA4-6308837A7511}">
          <p14:sldIdLst>
            <p14:sldId id="274"/>
            <p14:sldId id="269"/>
            <p14:sldId id="271"/>
            <p14:sldId id="276"/>
            <p14:sldId id="277"/>
            <p14:sldId id="272"/>
            <p14:sldId id="273"/>
            <p14:sldId id="275"/>
            <p14:sldId id="278"/>
            <p14:sldId id="279"/>
            <p14:sldId id="280"/>
            <p14:sldId id="283"/>
            <p14:sldId id="284"/>
            <p14:sldId id="282"/>
            <p14:sldId id="285"/>
            <p14:sldId id="281"/>
            <p14:sldId id="286"/>
            <p14:sldId id="287"/>
            <p14:sldId id="293"/>
            <p14:sldId id="288"/>
            <p14:sldId id="295"/>
            <p14:sldId id="292"/>
            <p14:sldId id="294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00"/>
    <a:srgbClr val="969EAD"/>
    <a:srgbClr val="B60225"/>
    <a:srgbClr val="C03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F0A780-CAC4-C9E0-857A-27F62349D72B}" v="15" dt="2020-02-27T19:56:35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84"/>
      </p:cViewPr>
      <p:guideLst>
        <p:guide orient="horz" pos="921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377CAF-2816-7F40-B848-406DD27D5DEB}" type="datetime1">
              <a:rPr lang="en-US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35E4603-4871-0F40-9F04-AA53B8A0D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0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U stack_2clr_cmy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8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4978400" y="1111318"/>
            <a:ext cx="4165600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0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4978400" y="3826396"/>
            <a:ext cx="4165600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9171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941382" y="1116769"/>
            <a:ext cx="4202617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1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4941382" y="3801972"/>
            <a:ext cx="4202617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99294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2 SmartAr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4868117" y="1107212"/>
            <a:ext cx="4275883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4864100" y="3818253"/>
            <a:ext cx="4279900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9565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1"/>
            <a:ext cx="9144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2016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23999"/>
            <a:ext cx="8229600" cy="398780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72324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394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81866"/>
            <a:ext cx="82296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81553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31355"/>
            <a:ext cx="8229600" cy="4812919"/>
          </a:xfrm>
        </p:spPr>
        <p:txBody>
          <a:bodyPr tIns="0" rIns="0" bIns="0"/>
          <a:lstStyle>
            <a:lvl1pPr marL="365760" indent="-365760"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31520" indent="-365760">
              <a:buClr>
                <a:srgbClr val="B60225"/>
              </a:buClr>
              <a:buFont typeface="Courier New"/>
              <a:buChar char="o"/>
              <a:defRPr sz="2400" baseline="0"/>
            </a:lvl2pPr>
            <a:lvl3pPr marL="731520" indent="-365760">
              <a:buClr>
                <a:srgbClr val="B60225"/>
              </a:buClr>
              <a:buFont typeface="Courier New"/>
              <a:buChar char="o"/>
              <a:defRPr sz="2400" baseline="0"/>
            </a:lvl3pPr>
            <a:lvl4pPr marL="731520" indent="-365760">
              <a:buClr>
                <a:srgbClr val="B60225"/>
              </a:buClr>
              <a:buFont typeface="Courier New"/>
              <a:buChar char="o"/>
              <a:defRPr sz="2400" baseline="0"/>
            </a:lvl4pPr>
            <a:lvl5pPr marL="731520" indent="-365760">
              <a:buClr>
                <a:srgbClr val="B60225"/>
              </a:buClr>
              <a:buFont typeface="Courier New"/>
              <a:buChar char="o"/>
              <a:defRPr sz="24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621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56000" y="288518"/>
            <a:ext cx="512064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1013" y="1325650"/>
            <a:ext cx="8205787" cy="4645336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65125" indent="-365125">
              <a:buFont typeface="Arial"/>
              <a:buChar char="•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4161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 3-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5922118" y="1113257"/>
            <a:ext cx="3221882" cy="1675498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200" y="1278439"/>
            <a:ext cx="4972622" cy="4821276"/>
          </a:xfrm>
        </p:spPr>
        <p:txBody>
          <a:bodyPr tIns="0"/>
          <a:lstStyle>
            <a:lvl1pPr marL="365760" indent="-365760"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3517900" y="284311"/>
            <a:ext cx="5120640" cy="726952"/>
          </a:xfrm>
          <a:prstGeom prst="rect">
            <a:avLst/>
          </a:prstGeom>
        </p:spPr>
        <p:txBody>
          <a:bodyPr rIns="0" anchor="ctr">
            <a:noAutofit/>
          </a:bodyPr>
          <a:lstStyle>
            <a:lvl1pPr algn="r">
              <a:buFontTx/>
              <a:buNone/>
              <a:defRPr sz="1600" cap="all">
                <a:solidFill>
                  <a:srgbClr val="000000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5922118" y="4698875"/>
            <a:ext cx="3221882" cy="16765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922118" y="2907348"/>
            <a:ext cx="3221882" cy="167293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802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57800" y="1111318"/>
            <a:ext cx="38862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3567778" y="284311"/>
            <a:ext cx="5119021" cy="731520"/>
          </a:xfrm>
          <a:prstGeom prst="rect">
            <a:avLst/>
          </a:prstGeom>
        </p:spPr>
        <p:txBody>
          <a:bodyPr rIns="0" anchor="ctr">
            <a:noAutofit/>
          </a:bodyPr>
          <a:lstStyle>
            <a:lvl1pPr algn="r">
              <a:buFontTx/>
              <a:buNone/>
              <a:defRPr sz="1600" cap="all">
                <a:solidFill>
                  <a:srgbClr val="000000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200" y="1286794"/>
            <a:ext cx="4435340" cy="4846343"/>
          </a:xfrm>
        </p:spPr>
        <p:txBody>
          <a:bodyPr tIns="0"/>
          <a:lstStyle>
            <a:lvl1pPr marL="365760" indent="-365760"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665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M stack_2clr_pms1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2552700"/>
            <a:ext cx="52451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731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96659"/>
            <a:ext cx="512064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4978400" y="1111318"/>
            <a:ext cx="4165600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4978400" y="3826396"/>
            <a:ext cx="4165600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69900" y="1314510"/>
            <a:ext cx="4162137" cy="47010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633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93086"/>
            <a:ext cx="5120640" cy="72747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898" y="1270033"/>
            <a:ext cx="4079753" cy="47009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941382" y="1116769"/>
            <a:ext cx="4202617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4941382" y="3801972"/>
            <a:ext cx="4202617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148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2 SmartAr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88518"/>
            <a:ext cx="512064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900" y="1278173"/>
            <a:ext cx="4105153" cy="4703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4868117" y="1107212"/>
            <a:ext cx="4275883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4864100" y="3818253"/>
            <a:ext cx="4279900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9470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492344" y="290146"/>
            <a:ext cx="5194455" cy="727511"/>
          </a:xfrm>
          <a:prstGeom prst="rect">
            <a:avLst/>
          </a:prstGeom>
        </p:spPr>
        <p:txBody>
          <a:bodyPr rIns="0" anchor="ctr">
            <a:noAutofit/>
          </a:bodyPr>
          <a:lstStyle>
            <a:lvl1pPr algn="r">
              <a:buFontTx/>
              <a:buNone/>
              <a:defRPr sz="1600" cap="all">
                <a:solidFill>
                  <a:srgbClr val="000000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1"/>
            <a:ext cx="9144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65739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46841"/>
            <a:ext cx="8229600" cy="4045388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4465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81866"/>
            <a:ext cx="82296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9632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65313"/>
            <a:ext cx="8229600" cy="4701034"/>
          </a:xfrm>
          <a:prstGeom prst="rect">
            <a:avLst/>
          </a:prstGeom>
        </p:spPr>
        <p:txBody>
          <a:bodyPr lIns="0" tIns="0" rIns="0" b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 baseline="0">
                <a:solidFill>
                  <a:schemeClr val="tx1"/>
                </a:solidFill>
              </a:defRPr>
            </a:lvl1pPr>
            <a:lvl2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  <a:lvl3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3pPr>
            <a:lvl4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4pPr>
            <a:lvl5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15268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1013" y="1325650"/>
            <a:ext cx="8205787" cy="4645336"/>
          </a:xfrm>
        </p:spPr>
        <p:txBody>
          <a:bodyPr lIns="0"/>
          <a:lstStyle>
            <a:lvl1pPr marL="0" indent="0">
              <a:buFontTx/>
              <a:buNone/>
              <a:defRPr/>
            </a:lvl1pPr>
            <a:lvl2pPr marL="365125" indent="-365125">
              <a:buFont typeface="Arial"/>
              <a:buChar char="•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954995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1322362"/>
            <a:ext cx="4456112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5257893" y="4719416"/>
            <a:ext cx="3886107" cy="16406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257893" y="2916703"/>
            <a:ext cx="3886107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5257893" y="1113989"/>
            <a:ext cx="3886107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1317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5257800" y="1111318"/>
            <a:ext cx="38862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1322362"/>
            <a:ext cx="4456112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5087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b_childrens_horizstack_3c_CMYK_2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298" y="2235200"/>
            <a:ext cx="6076002" cy="238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4978400" y="1111318"/>
            <a:ext cx="4165600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1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4978400" y="3826396"/>
            <a:ext cx="4165600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1322362"/>
            <a:ext cx="4309573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412057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274638"/>
            <a:ext cx="5435600" cy="741362"/>
          </a:xfrm>
          <a:prstGeom prst="rect">
            <a:avLst/>
          </a:prstGeom>
        </p:spPr>
        <p:txBody>
          <a:bodyPr vert="horz" anchor="ctr"/>
          <a:lstStyle>
            <a:lvl1pPr>
              <a:defRPr sz="1800" cap="all" baseline="0">
                <a:solidFill>
                  <a:srgbClr val="B6022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941382" y="1116769"/>
            <a:ext cx="4202617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4941382" y="3801972"/>
            <a:ext cx="4202617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8788" y="1322362"/>
            <a:ext cx="4198162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33411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2 SmartAr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88518"/>
            <a:ext cx="512064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4868117" y="1107212"/>
            <a:ext cx="4275883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4864100" y="3818253"/>
            <a:ext cx="4279900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458788" y="1322362"/>
            <a:ext cx="4142457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30955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1"/>
            <a:ext cx="9144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7483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ny Brook Univers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23999"/>
            <a:ext cx="8229600" cy="398780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72324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91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72324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81866"/>
            <a:ext cx="82296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2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25651"/>
            <a:ext cx="8229600" cy="4701034"/>
          </a:xfrm>
        </p:spPr>
        <p:txBody>
          <a:bodyPr tIns="0" rIns="0" bIns="0"/>
          <a:lstStyle>
            <a:lvl1pPr marL="0" indent="-365760"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31520" indent="-365760">
              <a:buClr>
                <a:srgbClr val="C03137"/>
              </a:buClr>
              <a:buFont typeface="Courier New"/>
              <a:buChar char="o"/>
              <a:defRPr sz="2400"/>
            </a:lvl2pPr>
            <a:lvl3pPr marL="731520" indent="-365760">
              <a:buFont typeface="Courier New"/>
              <a:buChar char="o"/>
              <a:defRPr sz="2400" baseline="0"/>
            </a:lvl3pPr>
            <a:lvl4pPr marL="731520" indent="-365760">
              <a:buFont typeface="Courier New"/>
              <a:buChar char="o"/>
              <a:defRPr sz="2400" baseline="0"/>
            </a:lvl4pPr>
            <a:lvl5pPr marL="731520" indent="-365760">
              <a:buFont typeface="Courier New"/>
              <a:buChar char="o"/>
              <a:defRPr sz="24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678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1013" y="1325650"/>
            <a:ext cx="8205787" cy="4645336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B60225"/>
                </a:solidFill>
              </a:defRPr>
            </a:lvl1pPr>
            <a:lvl2pPr marL="365125" marR="0" indent="-365125" algn="l" defTabSz="4572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>
                <a:srgbClr val="B60225"/>
              </a:buClr>
              <a:buSzTx/>
              <a:buFont typeface="Arial"/>
              <a:buChar char="•"/>
              <a:tabLst/>
              <a:defRPr baseline="0"/>
            </a:lvl2pPr>
            <a:lvl3pPr marL="709295" indent="-342900">
              <a:buFont typeface="Courier New"/>
              <a:buChar char="o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marL="731520" marR="0" lvl="2" indent="-365125" algn="l" defTabSz="4572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>
                <a:srgbClr val="B60225"/>
              </a:buClr>
              <a:buSzTx/>
              <a:buFont typeface="Arial"/>
              <a:buChar char="•"/>
              <a:tabLst/>
              <a:defRPr/>
            </a:pP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7"/>
          </p:nvPr>
        </p:nvSpPr>
        <p:spPr>
          <a:xfrm>
            <a:off x="5922118" y="1113257"/>
            <a:ext cx="3221882" cy="1675498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21"/>
          </p:nvPr>
        </p:nvSpPr>
        <p:spPr>
          <a:xfrm>
            <a:off x="5922118" y="4698875"/>
            <a:ext cx="3221882" cy="16765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22"/>
          </p:nvPr>
        </p:nvSpPr>
        <p:spPr>
          <a:xfrm>
            <a:off x="5922118" y="2907348"/>
            <a:ext cx="3221882" cy="167293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5743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5257800" y="1111318"/>
            <a:ext cx="38862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289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4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25651"/>
            <a:ext cx="8229600" cy="470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46483"/>
            <a:ext cx="2740025" cy="47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20834" y="300777"/>
            <a:ext cx="5065965" cy="724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374611"/>
            <a:ext cx="9144000" cy="491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aseline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6" r:id="rId1"/>
    <p:sldLayoutId id="2147484557" r:id="rId2"/>
    <p:sldLayoutId id="2147484558" r:id="rId3"/>
    <p:sldLayoutId id="2147484591" r:id="rId4"/>
    <p:sldLayoutId id="2147484559" r:id="rId5"/>
    <p:sldLayoutId id="2147484560" r:id="rId6"/>
    <p:sldLayoutId id="2147484582" r:id="rId7"/>
    <p:sldLayoutId id="2147484583" r:id="rId8"/>
    <p:sldLayoutId id="2147484586" r:id="rId9"/>
    <p:sldLayoutId id="2147484575" r:id="rId10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02596"/>
            <a:ext cx="8229600" cy="4689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4" name="Picture 7" descr="SBM horz_2clr_pms1.eps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429143"/>
            <a:ext cx="2728912" cy="49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56000" y="296659"/>
            <a:ext cx="5120640" cy="723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374611"/>
            <a:ext cx="9144000" cy="491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aseline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88" r:id="rId4"/>
    <p:sldLayoutId id="2147484564" r:id="rId5"/>
    <p:sldLayoutId id="2147484565" r:id="rId6"/>
    <p:sldLayoutId id="2147484580" r:id="rId7"/>
    <p:sldLayoutId id="2147484581" r:id="rId8"/>
    <p:sldLayoutId id="2147484579" r:id="rId9"/>
    <p:sldLayoutId id="2147484576" r:id="rId10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 descr="sb_childrens_horiz_3c_Cnotag.eps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403226"/>
            <a:ext cx="2743201" cy="5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476062" y="283983"/>
            <a:ext cx="5210737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0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788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7" r:id="rId1"/>
    <p:sldLayoutId id="2147484568" r:id="rId2"/>
    <p:sldLayoutId id="2147484569" r:id="rId3"/>
    <p:sldLayoutId id="2147484584" r:id="rId4"/>
    <p:sldLayoutId id="2147484570" r:id="rId5"/>
    <p:sldLayoutId id="2147484587" r:id="rId6"/>
    <p:sldLayoutId id="2147484577" r:id="rId7"/>
    <p:sldLayoutId id="2147484578" r:id="rId8"/>
    <p:sldLayoutId id="2147484590" r:id="rId9"/>
    <p:sldLayoutId id="2147484585" r:id="rId10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neonatalsepsiscalculator.kaiserpermanente.org/" TargetMode="Externa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neonatalsepsiscalculator.kaiserpermanente.org/" TargetMode="Externa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neonatalsepsiscalculator.kaiserpermanente.org/" TargetMode="Externa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neonatalsepsiscalculator.kaiserpermanente.org/" TargetMode="Externa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B3F5C914-62AA-3E4E-A753-56801224C5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Updates to Estimating Risk for Early-Onset Sepsis (EOS) in the Newborn Nursery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0B1B499B-5E5E-7A47-B482-3F3DF80FB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1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1CE184F-B0C0-324A-A149-D8EFBD4BC0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  <a:p>
            <a:pPr lvl="1"/>
            <a:r>
              <a:rPr lang="en-US" dirty="0"/>
              <a:t>How can we better identity asymptomatic infants with a high likelihood of EOS?</a:t>
            </a:r>
          </a:p>
          <a:p>
            <a:pPr lvl="1"/>
            <a:r>
              <a:rPr lang="en-US" dirty="0"/>
              <a:t>Can we </a:t>
            </a:r>
            <a:r>
              <a:rPr lang="en-US"/>
              <a:t>safely </a:t>
            </a:r>
            <a:r>
              <a:rPr lang="en-US" smtClean="0"/>
              <a:t>expose </a:t>
            </a:r>
            <a:r>
              <a:rPr lang="en-US" dirty="0"/>
              <a:t>fewer infants to testing and antibiotics, while still identifying the infected ones?</a:t>
            </a:r>
          </a:p>
          <a:p>
            <a:r>
              <a:rPr lang="en-US" dirty="0"/>
              <a:t>Limitations of Current Methods</a:t>
            </a:r>
          </a:p>
          <a:p>
            <a:pPr lvl="1"/>
            <a:r>
              <a:rPr lang="en-US" dirty="0"/>
              <a:t>Risk does not change along a continuum, i.e. ROM of 19 hours is assessed the same as 48 hours</a:t>
            </a:r>
          </a:p>
          <a:p>
            <a:pPr lvl="1"/>
            <a:r>
              <a:rPr lang="en-US" dirty="0"/>
              <a:t>No accounting for interactions between predictors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0AF657-B825-6A45-ABE7-EAFF8AEDFB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1E5DF832-8CC1-5B43-846E-C1DE0A6A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Newborn early onset sepsis screening</a:t>
            </a:r>
          </a:p>
        </p:txBody>
      </p:sp>
    </p:spTree>
    <p:extLst>
      <p:ext uri="{BB962C8B-B14F-4D97-AF65-F5344CB8AC3E}">
        <p14:creationId xmlns:p14="http://schemas.microsoft.com/office/powerpoint/2010/main" val="48815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E7DA83D4-3E67-984F-A11D-92D8B72925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AAP Clinical Report August 2019</a:t>
            </a:r>
          </a:p>
          <a:p>
            <a:pPr lvl="1"/>
            <a:r>
              <a:rPr lang="en-US" dirty="0"/>
              <a:t>Recommended 3 possible approaches to the risk assessment of infant ≧35 weeks gestation</a:t>
            </a:r>
          </a:p>
          <a:p>
            <a:pPr marL="2743200" lvl="5" indent="-457200">
              <a:buFont typeface="+mj-lt"/>
              <a:buAutoNum type="arabicPeriod"/>
            </a:pPr>
            <a:r>
              <a:rPr lang="en-US" dirty="0"/>
              <a:t>Categorical risk assessment</a:t>
            </a:r>
          </a:p>
          <a:p>
            <a:pPr marL="2743200" lvl="5" indent="-457200">
              <a:buFont typeface="+mj-lt"/>
              <a:buAutoNum type="arabicPeriod"/>
            </a:pPr>
            <a:r>
              <a:rPr lang="en-US" dirty="0" smtClean="0"/>
              <a:t>Enhanced </a:t>
            </a:r>
            <a:r>
              <a:rPr lang="en-US" dirty="0"/>
              <a:t>Observation based on clinical </a:t>
            </a:r>
            <a:r>
              <a:rPr lang="en-US" dirty="0" smtClean="0"/>
              <a:t>condition</a:t>
            </a:r>
          </a:p>
          <a:p>
            <a:pPr marL="2743200" lvl="5" indent="-457200">
              <a:buFont typeface="+mj-lt"/>
              <a:buAutoNum type="arabicPeriod"/>
            </a:pPr>
            <a:r>
              <a:rPr lang="en-US" dirty="0"/>
              <a:t>Multivariate Risk Assessment (Neonatal Early-Onset Sepsis Calculator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4E7144-D41A-704B-9FCA-F19940D3C0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Puopolo</a:t>
            </a:r>
            <a:r>
              <a:rPr lang="en-US" sz="1200" dirty="0"/>
              <a:t>, </a:t>
            </a:r>
            <a:r>
              <a:rPr lang="en-US" sz="1200" dirty="0" err="1"/>
              <a:t>Lynfield</a:t>
            </a:r>
            <a:r>
              <a:rPr lang="en-US" sz="1200" dirty="0"/>
              <a:t>, Cummings, </a:t>
            </a:r>
            <a:r>
              <a:rPr lang="en-US" sz="1200" dirty="0" smtClean="0"/>
              <a:t>2019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4F3400A-0FDE-804B-9DC1-1ACE148B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Updated Guidelines</a:t>
            </a:r>
          </a:p>
        </p:txBody>
      </p:sp>
    </p:spTree>
    <p:extLst>
      <p:ext uri="{BB962C8B-B14F-4D97-AF65-F5344CB8AC3E}">
        <p14:creationId xmlns:p14="http://schemas.microsoft.com/office/powerpoint/2010/main" val="1203484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E304F4-B4AE-F842-BE77-DB869DB979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 smtClean="0"/>
              <a:t>Puopolo</a:t>
            </a:r>
            <a:r>
              <a:rPr lang="en-US" sz="1200" dirty="0" smtClean="0"/>
              <a:t>, </a:t>
            </a:r>
            <a:r>
              <a:rPr lang="en-US" sz="1200" dirty="0" err="1" smtClean="0"/>
              <a:t>Lynfield</a:t>
            </a:r>
            <a:r>
              <a:rPr lang="en-US" sz="1200" dirty="0" smtClean="0"/>
              <a:t>, Cummings, 2019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68D1E0BA-94C1-F941-9F7E-F589A98C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Categorical Approach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084" y="1275008"/>
            <a:ext cx="3279483" cy="493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49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58637EC1-362A-0845-B927-0C33BA296B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Limitations</a:t>
            </a:r>
          </a:p>
          <a:p>
            <a:pPr lvl="1"/>
            <a:r>
              <a:rPr lang="en-US"/>
              <a:t>Risk is highly variable among newborn infants recommended to receive empiric treatment in this approach</a:t>
            </a:r>
          </a:p>
          <a:p>
            <a:pPr lvl="1"/>
            <a:r>
              <a:rPr lang="en-US"/>
              <a:t>Unable to risk stratify along a continuum </a:t>
            </a:r>
          </a:p>
          <a:p>
            <a:pPr lvl="1"/>
            <a:r>
              <a:rPr lang="en-US"/>
              <a:t>Many low risk infants will be treated empirically with this approach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3D8F7C-B4F3-C948-A4D7-8D83CF76E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Puopolo</a:t>
            </a:r>
            <a:r>
              <a:rPr lang="en-US" sz="1200" dirty="0"/>
              <a:t>, </a:t>
            </a:r>
            <a:r>
              <a:rPr lang="en-US" sz="1200" dirty="0" err="1"/>
              <a:t>Lynfield</a:t>
            </a:r>
            <a:r>
              <a:rPr lang="en-US" sz="1200" dirty="0"/>
              <a:t>, Cummings, </a:t>
            </a:r>
            <a:r>
              <a:rPr lang="en-US" sz="1200" dirty="0" smtClean="0"/>
              <a:t>2019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71E4CD67-75F0-B94F-ACBD-F1879077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Categorial approach</a:t>
            </a:r>
          </a:p>
        </p:txBody>
      </p:sp>
    </p:spTree>
    <p:extLst>
      <p:ext uri="{BB962C8B-B14F-4D97-AF65-F5344CB8AC3E}">
        <p14:creationId xmlns:p14="http://schemas.microsoft.com/office/powerpoint/2010/main" val="1957072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190C849-FAE7-2045-8ACB-2A89509E2A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Risk assessment based on newborn clinical condition</a:t>
            </a:r>
          </a:p>
          <a:p>
            <a:pPr lvl="1"/>
            <a:r>
              <a:rPr lang="en-US"/>
              <a:t>Relies on clinical signs of illness to identify at risk infants</a:t>
            </a:r>
          </a:p>
          <a:p>
            <a:pPr lvl="1"/>
            <a:r>
              <a:rPr lang="en-US"/>
              <a:t>Well appearing exam at birth associated with a 60-70% risk reduction for EOS</a:t>
            </a:r>
          </a:p>
          <a:p>
            <a:pPr lvl="1"/>
            <a:r>
              <a:rPr lang="en-US"/>
              <a:t>Empiric treatment for any ill appearing infant in the first 48 hours after birth</a:t>
            </a:r>
          </a:p>
          <a:p>
            <a:pPr lvl="1"/>
            <a:r>
              <a:rPr lang="en-US"/>
              <a:t>Requires serial, structured and documented physical assessments to identify at risk infants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446DBD-5867-2E47-B86B-27B78C6E47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Puopolo</a:t>
            </a:r>
            <a:r>
              <a:rPr lang="en-US" sz="1200" dirty="0"/>
              <a:t>, </a:t>
            </a:r>
            <a:r>
              <a:rPr lang="en-US" sz="1200" dirty="0" err="1"/>
              <a:t>Lynfield</a:t>
            </a:r>
            <a:r>
              <a:rPr lang="en-US" sz="1200" dirty="0"/>
              <a:t>, Cummings, </a:t>
            </a:r>
            <a:r>
              <a:rPr lang="en-US" sz="1200" dirty="0" smtClean="0"/>
              <a:t>2019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791B2D75-A890-5E42-8004-C55BD3DA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Enhanced Observation</a:t>
            </a:r>
          </a:p>
        </p:txBody>
      </p:sp>
    </p:spTree>
    <p:extLst>
      <p:ext uri="{BB962C8B-B14F-4D97-AF65-F5344CB8AC3E}">
        <p14:creationId xmlns:p14="http://schemas.microsoft.com/office/powerpoint/2010/main" val="111403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C3CB99-E8D3-B940-9B32-1011FAC04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Puopolo</a:t>
            </a:r>
            <a:r>
              <a:rPr lang="en-US" sz="1200" dirty="0"/>
              <a:t>, </a:t>
            </a:r>
            <a:r>
              <a:rPr lang="en-US" sz="1200" dirty="0" err="1"/>
              <a:t>Lynfield</a:t>
            </a:r>
            <a:r>
              <a:rPr lang="en-US" sz="1200" dirty="0"/>
              <a:t>, Cummings, </a:t>
            </a:r>
            <a:r>
              <a:rPr lang="en-US" sz="1200" dirty="0" smtClean="0"/>
              <a:t>2019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D10DEE46-1264-DD42-8475-4009C4D28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Enhanced observation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252" y="1192503"/>
            <a:ext cx="4113487" cy="518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16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CE44E6FD-9477-3A49-B052-0900C047DB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Multivariate model used to develop sepsis risk calculator </a:t>
            </a:r>
          </a:p>
          <a:p>
            <a:pPr lvl="1"/>
            <a:r>
              <a:rPr lang="en-US" dirty="0"/>
              <a:t>Maternal </a:t>
            </a:r>
            <a:r>
              <a:rPr lang="en-US" dirty="0" smtClean="0"/>
              <a:t>factors – used to establish a prior probability for EOS</a:t>
            </a:r>
            <a:endParaRPr lang="en-US" dirty="0"/>
          </a:p>
          <a:p>
            <a:pPr lvl="5"/>
            <a:r>
              <a:rPr lang="en-US" dirty="0"/>
              <a:t>Intrapartum maximum temperature</a:t>
            </a:r>
          </a:p>
          <a:p>
            <a:pPr lvl="5"/>
            <a:r>
              <a:rPr lang="en-US" dirty="0"/>
              <a:t>Duration of ROM</a:t>
            </a:r>
          </a:p>
          <a:p>
            <a:pPr lvl="5"/>
            <a:r>
              <a:rPr lang="en-US" dirty="0"/>
              <a:t>GBS status</a:t>
            </a:r>
          </a:p>
          <a:p>
            <a:pPr lvl="5"/>
            <a:r>
              <a:rPr lang="en-US" dirty="0"/>
              <a:t>Intrapartum antibiotic treatment</a:t>
            </a:r>
          </a:p>
          <a:p>
            <a:pPr lvl="4"/>
            <a:r>
              <a:rPr lang="en-US" dirty="0"/>
              <a:t>Neonatal </a:t>
            </a:r>
            <a:r>
              <a:rPr lang="en-US" dirty="0" smtClean="0"/>
              <a:t>factors – used to establish a posterior probability of EOS to guide evaluation and management decisions</a:t>
            </a:r>
            <a:endParaRPr lang="en-US" dirty="0"/>
          </a:p>
          <a:p>
            <a:pPr lvl="5"/>
            <a:r>
              <a:rPr lang="en-US" dirty="0"/>
              <a:t>Gestational age</a:t>
            </a:r>
          </a:p>
          <a:p>
            <a:pPr lvl="5"/>
            <a:r>
              <a:rPr lang="en-US" dirty="0"/>
              <a:t>Clinical exam findings</a:t>
            </a:r>
          </a:p>
          <a:p>
            <a:pPr lvl="1"/>
            <a:r>
              <a:rPr lang="en-US" dirty="0">
                <a:hlinkClick r:id="rId2"/>
              </a:rPr>
              <a:t>https://neonatalsepsiscalculator.kaiserpermanente.org/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1FBA09-AFFF-DF48-B73A-D64EB2C8BB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/>
              <a:t>Escobar, 2014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D5AD966A-88E2-C249-8AEF-F697D145A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Kaiser Permanente</a:t>
            </a:r>
            <a:br>
              <a:rPr lang="en-US"/>
            </a:br>
            <a:r>
              <a:rPr lang="en-US"/>
              <a:t>Neonatal early-onset sepsis calculator</a:t>
            </a:r>
          </a:p>
        </p:txBody>
      </p:sp>
    </p:spTree>
    <p:extLst>
      <p:ext uri="{BB962C8B-B14F-4D97-AF65-F5344CB8AC3E}">
        <p14:creationId xmlns:p14="http://schemas.microsoft.com/office/powerpoint/2010/main" val="630213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6E1DF2-D067-994E-9A5D-A87F4AFFE3E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>
                <a:hlinkClick r:id="rId2"/>
              </a:rPr>
              <a:t>https://neonatalsepsiscalculator.kaiserpermanente.org/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92EBDC57-0CF4-9E44-9F11-0921B976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KAISER PERMANENTE</a:t>
            </a:r>
            <a:br>
              <a:rPr lang="en-US" dirty="0"/>
            </a:br>
            <a:r>
              <a:rPr lang="en-US" dirty="0"/>
              <a:t>NEONATAL EARLY-ONSET SEPSIS CALCULATOR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957" y="1163605"/>
            <a:ext cx="7798158" cy="5216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27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FC9100-18ED-AF4E-B8D6-48FF5E0E5C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>
                <a:hlinkClick r:id="rId2"/>
              </a:rPr>
              <a:t>https://neonatalsepsiscalculator.kaiserpermanente.org</a:t>
            </a:r>
            <a:r>
              <a:rPr lang="en-US" sz="1200" dirty="0" smtClean="0">
                <a:hlinkClick r:id="rId2"/>
              </a:rPr>
              <a:t>/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BCFF1055-AD5F-8D4F-82AA-EB394390E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KAISER PERMANENTE</a:t>
            </a:r>
            <a:br>
              <a:rPr lang="en-US" dirty="0"/>
            </a:br>
            <a:r>
              <a:rPr lang="en-US" dirty="0"/>
              <a:t>NEONATAL EARLY-ONSET SEPSIS CALCULATOR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3" y="1210670"/>
            <a:ext cx="7918208" cy="503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79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Efficient – fewer infants evaluated, but still able to identify same proportion of cases</a:t>
            </a:r>
          </a:p>
          <a:p>
            <a:pPr lvl="1"/>
            <a:r>
              <a:rPr lang="en-US" dirty="0" smtClean="0"/>
              <a:t>Uses mostly objective data</a:t>
            </a:r>
          </a:p>
          <a:p>
            <a:pPr lvl="1"/>
            <a:r>
              <a:rPr lang="en-US" dirty="0" smtClean="0"/>
              <a:t>Clearly defines sick and well-appearing based on vital signs and time frame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KAISER PERMANENTE</a:t>
            </a:r>
            <a:br>
              <a:rPr lang="en-US" dirty="0"/>
            </a:br>
            <a:r>
              <a:rPr lang="en-US" dirty="0"/>
              <a:t>NEONATAL EARLY-ONSET SEPSIS CALCULATOR</a:t>
            </a:r>
          </a:p>
        </p:txBody>
      </p:sp>
    </p:spTree>
    <p:extLst>
      <p:ext uri="{BB962C8B-B14F-4D97-AF65-F5344CB8AC3E}">
        <p14:creationId xmlns:p14="http://schemas.microsoft.com/office/powerpoint/2010/main" val="37486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77982" y="1365313"/>
            <a:ext cx="8229600" cy="4701034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Neonatal Early Onset Sepsis (EOS)</a:t>
            </a:r>
          </a:p>
          <a:p>
            <a:pPr lvl="1"/>
            <a:r>
              <a:rPr lang="en-US" dirty="0"/>
              <a:t>Culture proven invasive infection (blood or CSF) that occurs from birth to 6 days of age</a:t>
            </a:r>
          </a:p>
          <a:p>
            <a:pPr lvl="1"/>
            <a:r>
              <a:rPr lang="en-US" dirty="0"/>
              <a:t>Rare, but life-threatening</a:t>
            </a:r>
          </a:p>
          <a:p>
            <a:pPr lvl="1"/>
            <a:r>
              <a:rPr lang="en-US" dirty="0"/>
              <a:t>Most often caused by Group B </a:t>
            </a:r>
            <a:r>
              <a:rPr lang="en-US" i="1" dirty="0"/>
              <a:t>Streptococcus</a:t>
            </a:r>
            <a:r>
              <a:rPr lang="en-US" dirty="0"/>
              <a:t> (GBS) or Escherichia coli</a:t>
            </a:r>
          </a:p>
          <a:p>
            <a:pPr lvl="1"/>
            <a:r>
              <a:rPr lang="en-US" dirty="0"/>
              <a:t>Diagnostic challenge</a:t>
            </a:r>
          </a:p>
          <a:p>
            <a:pPr lvl="5"/>
            <a:r>
              <a:rPr lang="en-US" dirty="0"/>
              <a:t>Delayed onset of symptoms</a:t>
            </a:r>
          </a:p>
          <a:p>
            <a:pPr lvl="5"/>
            <a:r>
              <a:rPr lang="en-US" dirty="0"/>
              <a:t>Low specificity of </a:t>
            </a:r>
            <a:r>
              <a:rPr lang="en-US" dirty="0" smtClean="0"/>
              <a:t>biomarkers</a:t>
            </a:r>
          </a:p>
          <a:p>
            <a:pPr lvl="4"/>
            <a:r>
              <a:rPr lang="en-US" dirty="0" smtClean="0"/>
              <a:t>Majority of infants will become symptomatic by 12-24 hours of life (HOL)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Puopolo</a:t>
            </a:r>
            <a:r>
              <a:rPr lang="en-US" sz="1200" dirty="0"/>
              <a:t>, </a:t>
            </a:r>
            <a:r>
              <a:rPr lang="en-US" sz="1200" dirty="0" err="1"/>
              <a:t>Lynfield</a:t>
            </a:r>
            <a:r>
              <a:rPr lang="en-US" sz="1200" dirty="0"/>
              <a:t>, Cummings, </a:t>
            </a:r>
            <a:r>
              <a:rPr lang="en-US" sz="1200" dirty="0" smtClean="0"/>
              <a:t>2019</a:t>
            </a:r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EOS?</a:t>
            </a:r>
          </a:p>
        </p:txBody>
      </p:sp>
    </p:spTree>
    <p:extLst>
      <p:ext uri="{BB962C8B-B14F-4D97-AF65-F5344CB8AC3E}">
        <p14:creationId xmlns:p14="http://schemas.microsoft.com/office/powerpoint/2010/main" val="718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CBCC45-4A3A-0B47-A1D4-27C7E7BFEC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smtClean="0"/>
              <a:t>Escobar, 2014</a:t>
            </a:r>
            <a:endParaRPr lang="en-US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D0C02577-656E-F442-93B6-2460D654A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risk stratification for EOS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48" y="1375162"/>
            <a:ext cx="8276751" cy="483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64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GBS specific antibiotics include PCN, ampicillin and cefazolin</a:t>
            </a:r>
          </a:p>
          <a:p>
            <a:pPr lvl="1"/>
            <a:r>
              <a:rPr lang="en-US" dirty="0" smtClean="0"/>
              <a:t>Clindamycin and Vancomycin (or other non-</a:t>
            </a:r>
            <a:r>
              <a:rPr lang="el-GR" dirty="0" smtClean="0"/>
              <a:t>β</a:t>
            </a:r>
            <a:r>
              <a:rPr lang="en-US" dirty="0"/>
              <a:t>-</a:t>
            </a:r>
            <a:r>
              <a:rPr lang="en-US" dirty="0" smtClean="0"/>
              <a:t>lactam antibiotics)</a:t>
            </a:r>
          </a:p>
          <a:p>
            <a:pPr lvl="5"/>
            <a:r>
              <a:rPr lang="en-US" dirty="0" smtClean="0"/>
              <a:t>when given of any duration for GBS prophylaxis, are not considered adequate in neonatal risk calculation due to insufficient evidence for their efficacy</a:t>
            </a:r>
          </a:p>
          <a:p>
            <a:pPr lvl="1"/>
            <a:r>
              <a:rPr lang="en-US" dirty="0" smtClean="0"/>
              <a:t>Calculator distinguishes between &lt;2 hours before delivery and &gt;2 hours before delivery</a:t>
            </a:r>
          </a:p>
          <a:p>
            <a:pPr lvl="5"/>
            <a:r>
              <a:rPr lang="en-US" dirty="0" smtClean="0"/>
              <a:t>GBS specific </a:t>
            </a:r>
            <a:r>
              <a:rPr lang="en-US" dirty="0" err="1" smtClean="0"/>
              <a:t>abx</a:t>
            </a:r>
            <a:r>
              <a:rPr lang="en-US" dirty="0" smtClean="0"/>
              <a:t> ≥ 4 hours prior to delivery is most effective</a:t>
            </a:r>
          </a:p>
          <a:p>
            <a:pPr lvl="5"/>
            <a:r>
              <a:rPr lang="en-US" dirty="0" smtClean="0"/>
              <a:t>However, if given at least 2 hours </a:t>
            </a:r>
            <a:r>
              <a:rPr lang="en-US" dirty="0"/>
              <a:t>b</a:t>
            </a:r>
            <a:r>
              <a:rPr lang="en-US" dirty="0" smtClean="0"/>
              <a:t>efore delivery, are effective in decreasing maternal vaginal colonization and neonatal surface colonization in 97% of cases studied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43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Case Example (using incidence of 0.6/1000 live births)</a:t>
            </a:r>
          </a:p>
          <a:p>
            <a:pPr lvl="1"/>
            <a:r>
              <a:rPr lang="en-US" dirty="0" smtClean="0"/>
              <a:t>38 weeks gestation infant</a:t>
            </a:r>
          </a:p>
          <a:p>
            <a:pPr lvl="1"/>
            <a:r>
              <a:rPr lang="en-US" dirty="0" smtClean="0"/>
              <a:t>Mother with max temp of 37.2</a:t>
            </a:r>
          </a:p>
          <a:p>
            <a:pPr lvl="1"/>
            <a:r>
              <a:rPr lang="en-US" dirty="0" smtClean="0"/>
              <a:t>ROM x 23 hours</a:t>
            </a:r>
          </a:p>
          <a:p>
            <a:pPr lvl="1"/>
            <a:r>
              <a:rPr lang="en-US" dirty="0" smtClean="0"/>
              <a:t>GBS negative</a:t>
            </a:r>
          </a:p>
          <a:p>
            <a:pPr lvl="1"/>
            <a:r>
              <a:rPr lang="en-US" dirty="0" smtClean="0"/>
              <a:t>no intrapartum antibiotics given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KAISER PERMANENTE</a:t>
            </a:r>
            <a:br>
              <a:rPr lang="en-US" dirty="0"/>
            </a:br>
            <a:r>
              <a:rPr lang="en-US" dirty="0"/>
              <a:t>NEONATAL EARLY-ONSET SEPSIS CALCULATOR</a:t>
            </a:r>
          </a:p>
        </p:txBody>
      </p:sp>
    </p:spTree>
    <p:extLst>
      <p:ext uri="{BB962C8B-B14F-4D97-AF65-F5344CB8AC3E}">
        <p14:creationId xmlns:p14="http://schemas.microsoft.com/office/powerpoint/2010/main" val="2490120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>
                <a:hlinkClick r:id="rId2"/>
              </a:rPr>
              <a:t>https://neonatalsepsiscalculator.kaiserpermanente.org</a:t>
            </a:r>
            <a:r>
              <a:rPr lang="en-US" sz="1200" dirty="0" smtClean="0">
                <a:hlinkClick r:id="rId2"/>
              </a:rPr>
              <a:t>/</a:t>
            </a:r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KAISER PERMANENTE</a:t>
            </a:r>
            <a:br>
              <a:rPr lang="en-US" dirty="0"/>
            </a:br>
            <a:r>
              <a:rPr lang="en-US" dirty="0"/>
              <a:t>NEONATAL EARLY-ONSET SEPSIS CALCULATOR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371" y="1207971"/>
            <a:ext cx="8198427" cy="509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44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Stony Brook Children’s will adopt the use of a multivariate risk assessment for EOS using the Kaiser Permanent Early-Onset Sepsis Calculator</a:t>
            </a:r>
          </a:p>
          <a:p>
            <a:r>
              <a:rPr lang="en-US" dirty="0" smtClean="0"/>
              <a:t>L&amp;D or Post-partum RN to notify on call pediatrics resident for Newborn Nursery/ NICU of the following infants with risk factors within the first 4 HOL</a:t>
            </a:r>
          </a:p>
          <a:p>
            <a:pPr lvl="1"/>
            <a:r>
              <a:rPr lang="en-US" dirty="0" smtClean="0"/>
              <a:t>Maternal GBS positive</a:t>
            </a:r>
          </a:p>
          <a:p>
            <a:pPr lvl="1"/>
            <a:r>
              <a:rPr lang="en-US" dirty="0" smtClean="0"/>
              <a:t>ROM ≥ 18 hours</a:t>
            </a:r>
          </a:p>
          <a:p>
            <a:pPr lvl="1"/>
            <a:r>
              <a:rPr lang="en-US" dirty="0" smtClean="0"/>
              <a:t>Maternal intrapartum temp (prior to delivery and up to 1 hour post delivery) ≥ 38C</a:t>
            </a:r>
          </a:p>
          <a:p>
            <a:pPr lvl="1"/>
            <a:r>
              <a:rPr lang="en-US" dirty="0" smtClean="0"/>
              <a:t>Gestational age &lt;37 weeks</a:t>
            </a:r>
          </a:p>
          <a:p>
            <a:pPr lvl="1"/>
            <a:r>
              <a:rPr lang="en-US" dirty="0" smtClean="0"/>
              <a:t>Need for resuscitation/signs of clinical illness</a:t>
            </a:r>
          </a:p>
          <a:p>
            <a:r>
              <a:rPr lang="en-US" dirty="0" smtClean="0"/>
              <a:t>Physician to complete Kaiser Sepsis Score and document results in EMR of infant using baseline incidence of EOS of 0.6/1000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 of EOS screening </a:t>
            </a:r>
            <a:br>
              <a:rPr lang="en-US" dirty="0" smtClean="0"/>
            </a:br>
            <a:r>
              <a:rPr lang="en-US" dirty="0" smtClean="0"/>
              <a:t>Stony Brook children’s </a:t>
            </a:r>
            <a:r>
              <a:rPr lang="en-US" dirty="0" err="1" smtClean="0"/>
              <a:t>NewbOrn</a:t>
            </a:r>
            <a:r>
              <a:rPr lang="en-US" dirty="0" smtClean="0"/>
              <a:t> Nursery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4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B050"/>
                </a:solidFill>
              </a:rPr>
              <a:t>GREEN</a:t>
            </a:r>
          </a:p>
          <a:p>
            <a:pPr lvl="1"/>
            <a:r>
              <a:rPr lang="en-US" dirty="0" smtClean="0"/>
              <a:t>Routine vitals (Q4 hours) in newborn nursery</a:t>
            </a:r>
          </a:p>
          <a:p>
            <a:r>
              <a:rPr lang="en-US" dirty="0" smtClean="0">
                <a:solidFill>
                  <a:srgbClr val="FFCC00"/>
                </a:solidFill>
              </a:rPr>
              <a:t>YELLOW</a:t>
            </a:r>
            <a:r>
              <a:rPr lang="en-US" dirty="0" smtClean="0"/>
              <a:t> </a:t>
            </a:r>
            <a:r>
              <a:rPr lang="en-US" sz="2000" i="1" dirty="0" smtClean="0"/>
              <a:t>**pay close attention to written recommendations</a:t>
            </a:r>
          </a:p>
          <a:p>
            <a:pPr lvl="1"/>
            <a:r>
              <a:rPr lang="en-US" dirty="0" smtClean="0"/>
              <a:t>No culture, no antibiotics</a:t>
            </a:r>
          </a:p>
          <a:p>
            <a:pPr lvl="5"/>
            <a:r>
              <a:rPr lang="en-US" dirty="0" smtClean="0"/>
              <a:t>Observation in Newborn Nursery with q4 vitals.  </a:t>
            </a:r>
          </a:p>
          <a:p>
            <a:pPr lvl="5"/>
            <a:r>
              <a:rPr lang="en-US" dirty="0" smtClean="0"/>
              <a:t>Not eligible for discharge until after 36-48 HOL</a:t>
            </a:r>
          </a:p>
          <a:p>
            <a:pPr lvl="4"/>
            <a:r>
              <a:rPr lang="en-US" dirty="0" smtClean="0"/>
              <a:t>Blood culture, +/- antibiotics</a:t>
            </a:r>
          </a:p>
          <a:p>
            <a:pPr lvl="5"/>
            <a:r>
              <a:rPr lang="en-US" dirty="0" smtClean="0"/>
              <a:t>NICU admission and management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RED</a:t>
            </a:r>
          </a:p>
          <a:p>
            <a:pPr lvl="1"/>
            <a:r>
              <a:rPr lang="en-US" dirty="0" smtClean="0"/>
              <a:t>NICU admission and management</a:t>
            </a:r>
          </a:p>
          <a:p>
            <a:pPr lvl="1"/>
            <a:r>
              <a:rPr lang="en-US" dirty="0" smtClean="0"/>
              <a:t>Blood culture and empiric treatment per NICU attending</a:t>
            </a:r>
          </a:p>
          <a:p>
            <a:pPr lvl="1"/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based on KSS </a:t>
            </a:r>
            <a:r>
              <a:rPr lang="en-US" smtClean="0"/>
              <a:t>risk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35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Using the 2002 Criteria for EOS screening</a:t>
            </a:r>
            <a:r>
              <a:rPr lang="en-US" baseline="30000" dirty="0" smtClean="0"/>
              <a:t>1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3.2% of evaluated infants and a CBC with an abnormal WBC count or I/T ratio</a:t>
            </a:r>
          </a:p>
          <a:p>
            <a:pPr lvl="1"/>
            <a:r>
              <a:rPr lang="en-US" dirty="0" smtClean="0"/>
              <a:t>None of these infants has a blood-culture proven infection</a:t>
            </a:r>
          </a:p>
          <a:p>
            <a:r>
              <a:rPr lang="en-US" dirty="0" smtClean="0"/>
              <a:t>2019 AAP Clinical Report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b="1" dirty="0" smtClean="0"/>
              <a:t>Routine measurement of CBCs or CRPs alone </a:t>
            </a:r>
            <a:r>
              <a:rPr lang="en-US" dirty="0" smtClean="0"/>
              <a:t>in newborn infants to determine risk GBS EOS </a:t>
            </a:r>
            <a:r>
              <a:rPr lang="en-US" b="1" dirty="0" smtClean="0"/>
              <a:t>is not justified</a:t>
            </a:r>
            <a:r>
              <a:rPr lang="en-US" dirty="0" smtClean="0"/>
              <a:t> given the </a:t>
            </a:r>
            <a:r>
              <a:rPr lang="en-US" b="1" dirty="0" smtClean="0"/>
              <a:t>poor test performance </a:t>
            </a:r>
            <a:r>
              <a:rPr lang="en-US" dirty="0" smtClean="0"/>
              <a:t>of these in predicting what is currently a </a:t>
            </a:r>
            <a:r>
              <a:rPr lang="en-US" b="1" dirty="0" smtClean="0"/>
              <a:t>low incidence disease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baseline="30000" dirty="0" smtClean="0"/>
              <a:t>1</a:t>
            </a:r>
            <a:r>
              <a:rPr lang="en-US" sz="1200" dirty="0" smtClean="0"/>
              <a:t>Mukhopadhyay </a:t>
            </a:r>
            <a:r>
              <a:rPr lang="en-US" sz="1200" dirty="0"/>
              <a:t>S, </a:t>
            </a:r>
            <a:r>
              <a:rPr lang="en-US" sz="1200" dirty="0" err="1"/>
              <a:t>Eichenwald</a:t>
            </a:r>
            <a:r>
              <a:rPr lang="en-US" sz="1200" dirty="0"/>
              <a:t> EC, </a:t>
            </a:r>
            <a:r>
              <a:rPr lang="en-US" sz="1200" dirty="0" err="1"/>
              <a:t>Puopolo</a:t>
            </a:r>
            <a:r>
              <a:rPr lang="en-US" sz="1200" dirty="0"/>
              <a:t> KM. (2013) </a:t>
            </a:r>
            <a:r>
              <a:rPr lang="en-US" sz="1200" i="1" dirty="0"/>
              <a:t>J </a:t>
            </a:r>
            <a:r>
              <a:rPr lang="en-US" sz="1200" i="1" dirty="0" err="1"/>
              <a:t>Perinatol</a:t>
            </a:r>
            <a:r>
              <a:rPr lang="en-US" sz="1200" i="1" dirty="0"/>
              <a:t>. </a:t>
            </a:r>
            <a:r>
              <a:rPr lang="en-US" sz="1200" dirty="0"/>
              <a:t>33:198-205</a:t>
            </a:r>
            <a:r>
              <a:rPr lang="en-US" sz="1200" dirty="0" smtClean="0"/>
              <a:t>.; 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Puopolo</a:t>
            </a:r>
            <a:r>
              <a:rPr lang="en-US" sz="1200" dirty="0"/>
              <a:t>, </a:t>
            </a:r>
            <a:r>
              <a:rPr lang="en-US" sz="1200" dirty="0" err="1"/>
              <a:t>Lynfield</a:t>
            </a:r>
            <a:r>
              <a:rPr lang="en-US" sz="1200" dirty="0"/>
              <a:t>, Cummings, </a:t>
            </a:r>
            <a:r>
              <a:rPr lang="en-US" sz="1200" dirty="0" smtClean="0"/>
              <a:t>2019  </a:t>
            </a:r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CBC?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7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sz="2000" b="1" dirty="0" smtClean="0"/>
              <a:t>Maternal</a:t>
            </a:r>
            <a:endParaRPr lang="en-US" sz="2000" b="1" dirty="0"/>
          </a:p>
          <a:p>
            <a:r>
              <a:rPr lang="en-US" sz="1400" dirty="0" smtClean="0"/>
              <a:t>Age</a:t>
            </a:r>
            <a:endParaRPr lang="en-US" sz="1400" dirty="0"/>
          </a:p>
          <a:p>
            <a:r>
              <a:rPr lang="en-US" sz="1400" dirty="0" smtClean="0"/>
              <a:t>African American </a:t>
            </a:r>
            <a:r>
              <a:rPr lang="en-US" sz="1400" dirty="0"/>
              <a:t>race</a:t>
            </a:r>
          </a:p>
          <a:p>
            <a:r>
              <a:rPr lang="en-US" sz="1400" b="1" dirty="0"/>
              <a:t>Intrapartum fever</a:t>
            </a:r>
          </a:p>
          <a:p>
            <a:r>
              <a:rPr lang="en-US" sz="1400" b="1" dirty="0" err="1" smtClean="0"/>
              <a:t>Intramniotic</a:t>
            </a:r>
            <a:r>
              <a:rPr lang="en-US" sz="1400" b="1" dirty="0" smtClean="0"/>
              <a:t> infection (aka “</a:t>
            </a:r>
            <a:r>
              <a:rPr lang="en-US" sz="1400" b="1" dirty="0" err="1" smtClean="0"/>
              <a:t>Chorioamnionitis</a:t>
            </a:r>
            <a:r>
              <a:rPr lang="en-US" sz="1400" b="1" dirty="0" smtClean="0"/>
              <a:t>”)</a:t>
            </a:r>
            <a:endParaRPr lang="en-US" sz="1400" b="1" dirty="0"/>
          </a:p>
          <a:p>
            <a:r>
              <a:rPr lang="en-US" sz="1400" b="1" dirty="0"/>
              <a:t>Duration of ROM</a:t>
            </a:r>
          </a:p>
          <a:p>
            <a:r>
              <a:rPr lang="en-US" sz="1400" b="1" dirty="0"/>
              <a:t>GBS colonization</a:t>
            </a:r>
          </a:p>
          <a:p>
            <a:r>
              <a:rPr lang="en-US" sz="1400" b="1" dirty="0" smtClean="0"/>
              <a:t>Intrapartum </a:t>
            </a:r>
            <a:r>
              <a:rPr lang="en-US" sz="1400" b="1" dirty="0"/>
              <a:t>antibiotics</a:t>
            </a:r>
          </a:p>
          <a:p>
            <a:r>
              <a:rPr lang="en-US" sz="1400" dirty="0" smtClean="0"/>
              <a:t>Meconium-stained amniotic fluid</a:t>
            </a:r>
          </a:p>
          <a:p>
            <a:r>
              <a:rPr lang="en-US" sz="1400" dirty="0" smtClean="0"/>
              <a:t>Foul-smelling amniotic fluid</a:t>
            </a:r>
          </a:p>
          <a:p>
            <a:r>
              <a:rPr lang="en-US" sz="1400" dirty="0" smtClean="0"/>
              <a:t>Obstetrical interventions (frequent vaginal exams, invasive fetal monitoring, membrane sweeping)</a:t>
            </a: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b="1" dirty="0" smtClean="0"/>
              <a:t>Neonatal</a:t>
            </a:r>
            <a:endParaRPr lang="en-US" sz="2000" b="1" dirty="0"/>
          </a:p>
          <a:p>
            <a:r>
              <a:rPr lang="en-US" sz="1400" b="1" dirty="0"/>
              <a:t>Gestational age</a:t>
            </a:r>
          </a:p>
          <a:p>
            <a:r>
              <a:rPr lang="en-US" sz="1400" b="1" dirty="0"/>
              <a:t>Birth weight</a:t>
            </a:r>
          </a:p>
          <a:p>
            <a:r>
              <a:rPr lang="en-US" sz="1400" dirty="0"/>
              <a:t>Twin gestation</a:t>
            </a:r>
          </a:p>
          <a:p>
            <a:r>
              <a:rPr lang="en-US" sz="1400" dirty="0"/>
              <a:t>Fetal tachycardia</a:t>
            </a:r>
          </a:p>
          <a:p>
            <a:r>
              <a:rPr lang="en-US" sz="1400" b="1" dirty="0"/>
              <a:t>Postnatal </a:t>
            </a:r>
            <a:r>
              <a:rPr lang="en-US" sz="1400" b="1" dirty="0" smtClean="0"/>
              <a:t>distress</a:t>
            </a:r>
          </a:p>
          <a:p>
            <a:r>
              <a:rPr lang="en-US" sz="1400" dirty="0" smtClean="0"/>
              <a:t>*CBC and CRP abnormalities?</a:t>
            </a:r>
            <a:endParaRPr lang="en-US" sz="14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Mukhopadhyay</a:t>
            </a:r>
            <a:r>
              <a:rPr lang="en-US" sz="1200" dirty="0"/>
              <a:t> and </a:t>
            </a:r>
            <a:r>
              <a:rPr lang="en-US" sz="1200" dirty="0" err="1"/>
              <a:t>Puopolo</a:t>
            </a:r>
            <a:r>
              <a:rPr lang="en-US" sz="1200" dirty="0"/>
              <a:t> (2010) </a:t>
            </a:r>
            <a:r>
              <a:rPr lang="en-US" sz="1200" i="1" dirty="0" err="1"/>
              <a:t>Semin</a:t>
            </a:r>
            <a:r>
              <a:rPr lang="en-US" sz="1200" i="1" dirty="0"/>
              <a:t> </a:t>
            </a:r>
            <a:r>
              <a:rPr lang="en-US" sz="1200" i="1" dirty="0" err="1"/>
              <a:t>Perinatol</a:t>
            </a:r>
            <a:r>
              <a:rPr lang="en-US" sz="1200" i="1" dirty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are the risk factors for EOS?</a:t>
            </a:r>
          </a:p>
        </p:txBody>
      </p:sp>
    </p:spTree>
    <p:extLst>
      <p:ext uri="{BB962C8B-B14F-4D97-AF65-F5344CB8AC3E}">
        <p14:creationId xmlns:p14="http://schemas.microsoft.com/office/powerpoint/2010/main" val="1268596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1D5B2A15-5D30-B647-B3B5-379CC558E9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EOS Decisions</a:t>
            </a:r>
          </a:p>
          <a:p>
            <a:pPr lvl="1"/>
            <a:r>
              <a:rPr lang="en-US"/>
              <a:t>Who should be evaluated?</a:t>
            </a:r>
          </a:p>
          <a:p>
            <a:pPr lvl="1"/>
            <a:r>
              <a:rPr lang="en-US"/>
              <a:t>Who should receive empiric antibiotics?</a:t>
            </a:r>
          </a:p>
          <a:p>
            <a:pPr lvl="1"/>
            <a:r>
              <a:rPr lang="en-US"/>
              <a:t>How long to evaluate/observe?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BE9AC5-4351-9D4D-BC34-54D25D0AE66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387738DD-960B-8040-BBE6-D6899463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9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93EC0C5-2933-1A4C-AA93-053A73570D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At Stony Brook, our current practice has been based on the CDC 2010 and AAP 2012 recommendations</a:t>
            </a:r>
          </a:p>
          <a:p>
            <a:pPr lvl="1"/>
            <a:r>
              <a:rPr lang="en-US"/>
              <a:t>Using CBC w/ diff +/- CRP to evaluate infants with risk factors (inadequate GBS treatment of mother, prolonged rupture of membranes, gestational age &lt;37 weeks) and clinical observation</a:t>
            </a:r>
          </a:p>
          <a:p>
            <a:pPr lvl="1"/>
            <a:r>
              <a:rPr lang="en-US"/>
              <a:t>NICU admission and empiric antibiotics for chorioamnionitis, clinically ill appearing infants, infants with abnormal screening labs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40D8C89-BE25-5A42-9C9E-BD0F1DFBFA2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B6215CDD-0279-F54D-BDFF-D9BE3129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6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 smtClean="0"/>
              <a:t>Verami</a:t>
            </a:r>
            <a:r>
              <a:rPr lang="en-US" sz="1200" dirty="0" smtClean="0"/>
              <a:t>, 2010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Prior management guidelines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u="sng"/>
              <a:t>Management of Newborns (CDC 2010 Guidelines)</a:t>
            </a:r>
          </a:p>
          <a:p>
            <a:r>
              <a:rPr lang="en-US" sz="2000"/>
              <a:t>EOS evaluation and empiric treatment of:</a:t>
            </a:r>
          </a:p>
          <a:p>
            <a:pPr lvl="1"/>
            <a:r>
              <a:rPr lang="en-US" sz="1400"/>
              <a:t>All infants who are not well-appearing</a:t>
            </a:r>
          </a:p>
          <a:p>
            <a:pPr lvl="1"/>
            <a:r>
              <a:rPr lang="en-US" sz="1400"/>
              <a:t>All infants born to a mother with </a:t>
            </a:r>
            <a:r>
              <a:rPr lang="en-US" sz="1400" err="1"/>
              <a:t>chorioamnionitis</a:t>
            </a:r>
            <a:endParaRPr lang="en-US" sz="1400"/>
          </a:p>
          <a:p>
            <a:r>
              <a:rPr lang="en-US" sz="2000"/>
              <a:t>In the event of inadequate indicated GBS prophylaxis</a:t>
            </a:r>
          </a:p>
          <a:p>
            <a:pPr lvl="1"/>
            <a:r>
              <a:rPr lang="en-US" sz="1400"/>
              <a:t>Limited EOS evaluation and observation of preterm infants</a:t>
            </a:r>
          </a:p>
          <a:p>
            <a:pPr lvl="1"/>
            <a:r>
              <a:rPr lang="en-US" sz="1400"/>
              <a:t>Limiter EOS evaluation and observation of term infants if ROM &gt; 18 hours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419" y="1322362"/>
            <a:ext cx="3680678" cy="453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14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/>
              <a:t>AAP Committee on the Fetus and Newborn (2012)</a:t>
            </a:r>
          </a:p>
          <a:p>
            <a:r>
              <a:rPr lang="en-US" sz="2400"/>
              <a:t>For infants &gt;37 weeks and asymptomatic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Polin</a:t>
            </a:r>
            <a:r>
              <a:rPr lang="en-US" sz="1200" dirty="0"/>
              <a:t> and COFN (2012) </a:t>
            </a:r>
            <a:r>
              <a:rPr lang="en-US" sz="1200" i="1" dirty="0"/>
              <a:t>Pediatrics</a:t>
            </a:r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Prior management guidelines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29" y="2792498"/>
            <a:ext cx="5242133" cy="327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7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BDB62491-6B45-B24A-AD6D-33BA30B3A3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Based on these approaches, many more newborns are treated compared to the incidence of EOS</a:t>
            </a:r>
          </a:p>
          <a:p>
            <a:pPr lvl="1"/>
            <a:r>
              <a:rPr lang="en-US"/>
              <a:t>Brigham and Women’s Hospital (Boston)</a:t>
            </a:r>
          </a:p>
          <a:p>
            <a:pPr lvl="5"/>
            <a:r>
              <a:rPr lang="en-US"/>
              <a:t>8% of well appearing infants born ≧ 34 weeks treated with antibiotics</a:t>
            </a:r>
          </a:p>
          <a:p>
            <a:pPr lvl="5"/>
            <a:r>
              <a:rPr lang="en-US"/>
              <a:t>Incidence of EOS 0.4 cases/1,000 live births</a:t>
            </a:r>
          </a:p>
          <a:p>
            <a:pPr lvl="4"/>
            <a:r>
              <a:rPr lang="en-US"/>
              <a:t>Kaiser Permanente (Northern California)</a:t>
            </a:r>
          </a:p>
          <a:p>
            <a:pPr lvl="5"/>
            <a:r>
              <a:rPr lang="en-US"/>
              <a:t>15% of infants ≧ 34 weeks had blood cultures</a:t>
            </a:r>
          </a:p>
          <a:p>
            <a:pPr lvl="5"/>
            <a:r>
              <a:rPr lang="en-US"/>
              <a:t>5.4% received antibiotics</a:t>
            </a:r>
          </a:p>
          <a:p>
            <a:pPr lvl="5"/>
            <a:r>
              <a:rPr lang="en-US"/>
              <a:t>Incidence of EOS 0.3 cases/1,000 live births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5F4A248-8BEA-664B-AE1A-62E382F1CC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Mukhopadhyah</a:t>
            </a:r>
            <a:r>
              <a:rPr lang="en-US" sz="1200" dirty="0"/>
              <a:t>, 2013; </a:t>
            </a:r>
            <a:r>
              <a:rPr lang="en-US" sz="1200" dirty="0" err="1"/>
              <a:t>Kuzniewicz</a:t>
            </a:r>
            <a:r>
              <a:rPr lang="en-US" sz="1200" dirty="0"/>
              <a:t>, 2016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A19618B6-C562-DD4D-8DAC-0A03660D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3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11726630-51CB-734B-BF76-69022D6C8E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Risks of Evaluation and Treatment</a:t>
            </a:r>
          </a:p>
          <a:p>
            <a:pPr lvl="1"/>
            <a:r>
              <a:rPr lang="en-US" dirty="0"/>
              <a:t>Admission to NICU if lab testing abnormal</a:t>
            </a:r>
          </a:p>
          <a:p>
            <a:pPr lvl="1"/>
            <a:r>
              <a:rPr lang="en-US" dirty="0"/>
              <a:t>Maternal-infant separation</a:t>
            </a:r>
          </a:p>
          <a:p>
            <a:pPr lvl="1"/>
            <a:r>
              <a:rPr lang="en-US" dirty="0"/>
              <a:t>Decreased breastfeeding</a:t>
            </a:r>
          </a:p>
          <a:p>
            <a:pPr lvl="1"/>
            <a:r>
              <a:rPr lang="en-US" dirty="0"/>
              <a:t>Early antibiotic exposure which has been associated with:</a:t>
            </a:r>
          </a:p>
          <a:p>
            <a:pPr lvl="5"/>
            <a:r>
              <a:rPr lang="en-US" dirty="0"/>
              <a:t>Childhood obesity</a:t>
            </a:r>
          </a:p>
          <a:p>
            <a:pPr lvl="5"/>
            <a:r>
              <a:rPr lang="en-US" dirty="0"/>
              <a:t>Gut microbiome changes</a:t>
            </a:r>
          </a:p>
          <a:p>
            <a:pPr lvl="5"/>
            <a:r>
              <a:rPr lang="en-US" dirty="0"/>
              <a:t>Wheezing</a:t>
            </a:r>
          </a:p>
          <a:p>
            <a:pPr lvl="5"/>
            <a:r>
              <a:rPr lang="en-US" dirty="0"/>
              <a:t>Inflammatory bowel disease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A634F1-5BB2-A847-B3BB-BFFCE3B123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 err="1"/>
              <a:t>Kuzniewicz</a:t>
            </a:r>
            <a:r>
              <a:rPr lang="en-US" sz="1200" dirty="0"/>
              <a:t>, 2016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9EB6E70F-25B8-3C48-BDF2-D74A632A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8236"/>
      </p:ext>
    </p:extLst>
  </p:cSld>
  <p:clrMapOvr>
    <a:masterClrMapping/>
  </p:clrMapOvr>
</p:sld>
</file>

<file path=ppt/theme/theme1.xml><?xml version="1.0" encoding="utf-8"?>
<a:theme xmlns:a="http://schemas.openxmlformats.org/drawingml/2006/main" name="14110733H_SBU_SBM_CH_PowerPoint Template 1-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tony Brook Medic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tony Brook Children's Hospit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135</TotalTime>
  <Words>1237</Words>
  <Application>Microsoft Office PowerPoint</Application>
  <PresentationFormat>On-screen Show (4:3)</PresentationFormat>
  <Paragraphs>173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Calibri</vt:lpstr>
      <vt:lpstr>Courier New</vt:lpstr>
      <vt:lpstr>Helvetica</vt:lpstr>
      <vt:lpstr>ヒラギノ角ゴ Pro W3</vt:lpstr>
      <vt:lpstr>14110733H_SBU_SBM_CH_PowerPoint Template 1-15</vt:lpstr>
      <vt:lpstr>Stony Brook University</vt:lpstr>
      <vt:lpstr>Stony Brook Medicine</vt:lpstr>
      <vt:lpstr>Stony Brook Children's Hospital</vt:lpstr>
      <vt:lpstr>PowerPoint Presentation</vt:lpstr>
      <vt:lpstr>What is EOS?</vt:lpstr>
      <vt:lpstr>What are the risk factors for EOS?</vt:lpstr>
      <vt:lpstr>PowerPoint Presentation</vt:lpstr>
      <vt:lpstr>PowerPoint Presentation</vt:lpstr>
      <vt:lpstr>Review of Prior management guidelines</vt:lpstr>
      <vt:lpstr>Review of Prior management guidelines</vt:lpstr>
      <vt:lpstr>PowerPoint Presentation</vt:lpstr>
      <vt:lpstr>PowerPoint Presentation</vt:lpstr>
      <vt:lpstr>Newborn early onset sepsis screening</vt:lpstr>
      <vt:lpstr>Updated Guidelines</vt:lpstr>
      <vt:lpstr>Categorical Approach</vt:lpstr>
      <vt:lpstr>Categorial approach</vt:lpstr>
      <vt:lpstr>Enhanced Observation</vt:lpstr>
      <vt:lpstr>Enhanced observation</vt:lpstr>
      <vt:lpstr>Kaiser Permanente Neonatal early-onset sepsis calculator</vt:lpstr>
      <vt:lpstr>KAISER PERMANENTE NEONATAL EARLY-ONSET SEPSIS CALCULATOR</vt:lpstr>
      <vt:lpstr>KAISER PERMANENTE NEONATAL EARLY-ONSET SEPSIS CALCULATOR</vt:lpstr>
      <vt:lpstr>KAISER PERMANENTE NEONATAL EARLY-ONSET SEPSIS CALCULATOR</vt:lpstr>
      <vt:lpstr>Quantitative risk stratification for EOS</vt:lpstr>
      <vt:lpstr>PowerPoint Presentation</vt:lpstr>
      <vt:lpstr>KAISER PERMANENTE NEONATAL EARLY-ONSET SEPSIS CALCULATOR</vt:lpstr>
      <vt:lpstr>KAISER PERMANENTE NEONATAL EARLY-ONSET SEPSIS CALCULATOR</vt:lpstr>
      <vt:lpstr>Implementation of EOS screening  Stony Brook children’s NewbOrn Nursery</vt:lpstr>
      <vt:lpstr>Management based on KSS risk assessment</vt:lpstr>
      <vt:lpstr>What about the CBC?</vt:lpstr>
    </vt:vector>
  </TitlesOfParts>
  <Company>SUNY Stony Brook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Pearce, James</dc:creator>
  <cp:lastModifiedBy>Connolly, Margaret A.</cp:lastModifiedBy>
  <cp:revision>18</cp:revision>
  <cp:lastPrinted>2012-02-02T20:51:24Z</cp:lastPrinted>
  <dcterms:created xsi:type="dcterms:W3CDTF">2016-04-04T20:17:22Z</dcterms:created>
  <dcterms:modified xsi:type="dcterms:W3CDTF">2020-03-03T17:30:35Z</dcterms:modified>
</cp:coreProperties>
</file>