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7A43-D37E-4142-8592-7EE859DA7ABD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7B85-09DC-4DEF-A761-0C8CE152D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B7A43-D37E-4142-8592-7EE859DA7ABD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57B85-09DC-4DEF-A761-0C8CE152D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9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Osaka" charset="-128"/>
              </a:rPr>
              <a:t>Pediatric Enteral Nutrition </a:t>
            </a:r>
            <a:endParaRPr lang="en-US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35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History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49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Osaka" charset="-128"/>
              </a:rPr>
              <a:t>History of EN</a:t>
            </a:r>
            <a:endParaRPr lang="en-US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79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Indications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8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Osaka" charset="-128"/>
              </a:rPr>
              <a:t>Indications for Nutrition Intervention</a:t>
            </a:r>
            <a:endParaRPr lang="en-US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08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E9D4A0"/>
                </a:solidFill>
                <a:cs typeface="Osaka" charset="-128"/>
              </a:rPr>
              <a:t>Pediatric Enteral Nutrition </a:t>
            </a:r>
            <a:endParaRPr lang="en-US" dirty="0">
              <a:solidFill>
                <a:srgbClr val="E9D4A0"/>
              </a:solidFill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22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Osaka" charset="-128"/>
              </a:rPr>
              <a:t>Progressive Intervention</a:t>
            </a:r>
            <a:endParaRPr lang="en-US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5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CA" sz="5400"/>
            </a:br>
            <a:br>
              <a:rPr lang="en-CA" sz="5400"/>
            </a:br>
            <a:r>
              <a:rPr lang="en-CA" sz="5400"/>
              <a:t>Delivery Modes</a:t>
            </a:r>
            <a:r>
              <a:rPr lang="en-CA" sz="2000"/>
              <a:t> </a:t>
            </a:r>
            <a:r>
              <a:rPr lang="en-CA" sz="5400"/>
              <a:t>/</a:t>
            </a:r>
            <a:r>
              <a:rPr lang="en-CA" sz="2000"/>
              <a:t> </a:t>
            </a:r>
            <a:r>
              <a:rPr lang="en-CA" sz="5400"/>
              <a:t>Tubes</a:t>
            </a:r>
            <a:endParaRPr lang="en-CA" sz="5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45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Nasogastric (NG), Nasoduodenal (ND) and Nasojejunal (NJ) Tubes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1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Osaka" charset="-128"/>
              </a:rPr>
              <a:t>What is a G Tube?</a:t>
            </a:r>
            <a:endParaRPr lang="en-US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7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Osaka" charset="-128"/>
              </a:rPr>
              <a:t>Gastrojejunostomy Tube (G-J Tube)</a:t>
            </a:r>
            <a:endParaRPr lang="en-US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Osaka" charset="-128"/>
              </a:rPr>
              <a:t>Objectives</a:t>
            </a:r>
            <a:endParaRPr lang="en-US" sz="4000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27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Osaka" charset="-128"/>
              </a:rPr>
              <a:t>Why Use a G or J Tube?</a:t>
            </a:r>
            <a:endParaRPr lang="en-US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45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Osaka" charset="-128"/>
              </a:rPr>
              <a:t>Bolus vs. Continuous Feedings</a:t>
            </a:r>
            <a:endParaRPr lang="en-US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15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/>
              <a:t>Review of EN Components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57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Osaka" charset="-128"/>
              </a:rPr>
              <a:t>Infant Formulas: Protein Content</a:t>
            </a:r>
            <a:endParaRPr lang="en-US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25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/>
              <a:t>Review of EN Components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82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Osaka" charset="-128"/>
              </a:rPr>
              <a:t>Infant Formulas – CHO</a:t>
            </a:r>
            <a:endParaRPr lang="en-US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14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/>
              <a:t>Review of EN Components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28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Osaka" charset="-128"/>
              </a:rPr>
              <a:t>Infant Formulas – Fat Content</a:t>
            </a:r>
            <a:endParaRPr lang="en-US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02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Osaka" charset="-128"/>
              </a:rPr>
              <a:t>DHA and ARA</a:t>
            </a:r>
            <a:endParaRPr lang="en-US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35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/>
              <a:t>Review of EN Components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9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>
                <a:cs typeface="Osaka" charset="-128"/>
              </a:rPr>
              <a:t>Program Outline</a:t>
            </a:r>
            <a:endParaRPr lang="en-US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30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Osaka" charset="-128"/>
              </a:rPr>
              <a:t>Immune Input</a:t>
            </a:r>
            <a:endParaRPr lang="en-US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71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Osaka" charset="-128"/>
              </a:rPr>
              <a:t>Standard Cow Milk–Based</a:t>
            </a:r>
            <a:endParaRPr lang="en-US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2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Osaka" charset="-128"/>
              </a:rPr>
              <a:t>Di- and Tripeptide Formulas</a:t>
            </a:r>
            <a:endParaRPr lang="en-US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94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Osaka" charset="-128"/>
              </a:rPr>
              <a:t>Elemental Pediatric Formulas</a:t>
            </a:r>
            <a:endParaRPr lang="en-US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48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Osaka" charset="-128"/>
              </a:rPr>
              <a:t>Enteral Feeding Questions</a:t>
            </a:r>
            <a:endParaRPr lang="en-US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50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Osaka" charset="-128"/>
              </a:rPr>
              <a:t>Blenderized Formula</a:t>
            </a:r>
            <a:endParaRPr lang="en-US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24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Principles of Designing/Monitoring Pediatric EN Support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15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Administration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932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Enteral Feeding Methods </a:t>
            </a:r>
            <a:br>
              <a:rPr lang="en-US"/>
            </a:br>
            <a:r>
              <a:rPr lang="en-US"/>
              <a:t>Gastric Vs. Post-pyloric - 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87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Enteral Feeding Methods </a:t>
            </a:r>
            <a:br>
              <a:rPr lang="en-US"/>
            </a:br>
            <a:r>
              <a:rPr lang="en-US"/>
              <a:t>Gastric Vs. Post-pyloric - II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1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Osaka" charset="-128"/>
              </a:rPr>
              <a:t>Program Faculty</a:t>
            </a:r>
            <a:endParaRPr lang="en-US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140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Bolus vs. Continuous Feeds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9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Monitoring /Evaluation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902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Monitoring/ Evaluation - I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652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Monitoring/ Evaluation - II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529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Selecting the Right Formula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781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of Products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649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Infant Formulas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113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Specialty Infant Formulas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262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Standard Pediatric Formulas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735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Specialty Pediatric Formulas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5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Osaka" charset="-128"/>
              </a:rPr>
              <a:t>Program Faculty </a:t>
            </a:r>
            <a:r>
              <a:rPr lang="en-US" sz="2800" b="0" i="1">
                <a:cs typeface="Osaka" charset="-128"/>
              </a:rPr>
              <a:t>(continued)</a:t>
            </a:r>
            <a:endParaRPr lang="en-US" sz="2800" b="0" i="1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481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Specialty Pediatric Formulas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43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Modular Additives - Protein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702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Modular Additives - CHO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005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Modular Additives - Fat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324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Modular Additives - Combination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4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Principles of Designing/Monitoring Pediatric EN Support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272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Osaka" charset="-128"/>
              </a:rPr>
              <a:t>Monitoring Tube Position</a:t>
            </a:r>
            <a:endParaRPr lang="en-US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828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Gastric Residual Volumes (GRV)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76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Osaka" charset="-128"/>
              </a:rPr>
              <a:t>Intolerance Interventions</a:t>
            </a:r>
            <a:endParaRPr lang="en-US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573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/>
              <a:t>Principles of Designing/Monitoring Pediatric EN Support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Osaka" charset="-128"/>
              </a:rPr>
              <a:t>Program Content and CME Reviewers</a:t>
            </a:r>
            <a:endParaRPr lang="en-US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501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Osaka" charset="-128"/>
              </a:rPr>
              <a:t>Refeeding Syndrome (RFS)</a:t>
            </a:r>
            <a:endParaRPr lang="en-US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709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/>
                <a:cs typeface="Osaka" charset="-128"/>
              </a:rPr>
              <a:t>Serum Abnormalities</a:t>
            </a:r>
            <a:r>
              <a:rPr lang="en-US" baseline="30000">
                <a:effectLst/>
                <a:cs typeface="Osaka" charset="-128"/>
              </a:rPr>
              <a:t> </a:t>
            </a:r>
            <a:r>
              <a:rPr lang="en-US">
                <a:effectLst/>
                <a:cs typeface="Osaka" charset="-128"/>
              </a:rPr>
              <a:t>During Refeeding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434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/>
                <a:cs typeface="Osaka" charset="-128"/>
              </a:rPr>
              <a:t>Management Guidelines for RFS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974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Osaka" charset="-128"/>
              </a:rPr>
              <a:t>Electrolyte/Micronutrient Replacements</a:t>
            </a:r>
            <a:endParaRPr lang="en-US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596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Osaka" charset="-128"/>
              </a:rPr>
              <a:t>Faculty  Disclosures</a:t>
            </a:r>
            <a:endParaRPr lang="en-US" sz="2800" b="0" i="1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45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Osaka" charset="-128"/>
              </a:rPr>
              <a:t>Disclosures</a:t>
            </a:r>
            <a:r>
              <a:rPr lang="en-US">
                <a:cs typeface="Osaka" charset="-128"/>
              </a:rPr>
              <a:t> </a:t>
            </a:r>
            <a:endParaRPr lang="en-US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3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Osaka" charset="-128"/>
              </a:rPr>
              <a:t>List of Abbreviations</a:t>
            </a:r>
            <a:endParaRPr lang="en-US" dirty="0">
              <a:cs typeface="Osaka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1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On-screen Show (4:3)</PresentationFormat>
  <Paragraphs>64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Pediatric Enteral Nutrition </vt:lpstr>
      <vt:lpstr>Objectives</vt:lpstr>
      <vt:lpstr>Program Outline</vt:lpstr>
      <vt:lpstr>Program Faculty</vt:lpstr>
      <vt:lpstr>Program Faculty (continued)</vt:lpstr>
      <vt:lpstr>Program Content and CME Reviewers</vt:lpstr>
      <vt:lpstr>Faculty  Disclosures</vt:lpstr>
      <vt:lpstr>Disclosures </vt:lpstr>
      <vt:lpstr>List of Abbreviations</vt:lpstr>
      <vt:lpstr>History</vt:lpstr>
      <vt:lpstr>History of EN</vt:lpstr>
      <vt:lpstr>Indications</vt:lpstr>
      <vt:lpstr>Indications for Nutrition Intervention</vt:lpstr>
      <vt:lpstr>Pediatric Enteral Nutrition </vt:lpstr>
      <vt:lpstr>Progressive Intervention</vt:lpstr>
      <vt:lpstr>  Delivery Modes / Tubes</vt:lpstr>
      <vt:lpstr>Nasogastric (NG), Nasoduodenal (ND) and Nasojejunal (NJ) Tubes</vt:lpstr>
      <vt:lpstr>What is a G Tube?</vt:lpstr>
      <vt:lpstr>Gastrojejunostomy Tube (G-J Tube)</vt:lpstr>
      <vt:lpstr>Why Use a G or J Tube?</vt:lpstr>
      <vt:lpstr>Bolus vs. Continuous Feedings</vt:lpstr>
      <vt:lpstr>Review of EN Components</vt:lpstr>
      <vt:lpstr>Infant Formulas: Protein Content</vt:lpstr>
      <vt:lpstr>Review of EN Components</vt:lpstr>
      <vt:lpstr>Infant Formulas – CHO</vt:lpstr>
      <vt:lpstr>Review of EN Components</vt:lpstr>
      <vt:lpstr>Infant Formulas – Fat Content</vt:lpstr>
      <vt:lpstr>DHA and ARA</vt:lpstr>
      <vt:lpstr>Review of EN Components</vt:lpstr>
      <vt:lpstr>Immune Input</vt:lpstr>
      <vt:lpstr>Standard Cow Milk–Based</vt:lpstr>
      <vt:lpstr>Di- and Tripeptide Formulas</vt:lpstr>
      <vt:lpstr>Elemental Pediatric Formulas</vt:lpstr>
      <vt:lpstr>Enteral Feeding Questions</vt:lpstr>
      <vt:lpstr>Blenderized Formula</vt:lpstr>
      <vt:lpstr>Principles of Designing/Monitoring Pediatric EN Support</vt:lpstr>
      <vt:lpstr>Administration </vt:lpstr>
      <vt:lpstr>Enteral Feeding Methods  Gastric Vs. Post-pyloric - I</vt:lpstr>
      <vt:lpstr>Enteral Feeding Methods  Gastric Vs. Post-pyloric - II</vt:lpstr>
      <vt:lpstr>Bolus vs. Continuous Feeds</vt:lpstr>
      <vt:lpstr>Monitoring /Evaluation</vt:lpstr>
      <vt:lpstr>Monitoring/ Evaluation - I </vt:lpstr>
      <vt:lpstr>Monitoring/ Evaluation - II </vt:lpstr>
      <vt:lpstr>Selecting the Right Formula</vt:lpstr>
      <vt:lpstr>Outline of Products</vt:lpstr>
      <vt:lpstr>Infant Formulas</vt:lpstr>
      <vt:lpstr>Specialty Infant Formulas</vt:lpstr>
      <vt:lpstr>Standard Pediatric Formulas</vt:lpstr>
      <vt:lpstr>Specialty Pediatric Formulas</vt:lpstr>
      <vt:lpstr>Specialty Pediatric Formulas</vt:lpstr>
      <vt:lpstr>Modular Additives - Protein</vt:lpstr>
      <vt:lpstr>Modular Additives - CHO</vt:lpstr>
      <vt:lpstr>Modular Additives - Fat</vt:lpstr>
      <vt:lpstr>Modular Additives - Combination</vt:lpstr>
      <vt:lpstr>Principles of Designing/Monitoring Pediatric EN Support</vt:lpstr>
      <vt:lpstr>Monitoring Tube Position</vt:lpstr>
      <vt:lpstr>Gastric Residual Volumes (GRV)</vt:lpstr>
      <vt:lpstr>Intolerance Interventions</vt:lpstr>
      <vt:lpstr>Principles of Designing/Monitoring Pediatric EN Support</vt:lpstr>
      <vt:lpstr>Refeeding Syndrome (RFS)</vt:lpstr>
      <vt:lpstr>Serum Abnormalities During Refeeding</vt:lpstr>
      <vt:lpstr>Management Guidelines for RFS</vt:lpstr>
      <vt:lpstr>Electrolyte/Micronutrient Replacements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Enteral Nutrition </dc:title>
  <dc:creator>Rick Weimer</dc:creator>
  <cp:lastModifiedBy>Rick Weimer</cp:lastModifiedBy>
  <cp:revision>2</cp:revision>
  <dcterms:created xsi:type="dcterms:W3CDTF">2012-10-12T17:11:38Z</dcterms:created>
  <dcterms:modified xsi:type="dcterms:W3CDTF">2020-07-29T16:46:25Z</dcterms:modified>
</cp:coreProperties>
</file>