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 id="2147483659" r:id="rId3"/>
  </p:sldMasterIdLst>
  <p:notesMasterIdLst>
    <p:notesMasterId r:id="rId109"/>
  </p:notesMasterIdLst>
  <p:sldIdLst>
    <p:sldId id="256" r:id="rId4"/>
    <p:sldId id="363" r:id="rId5"/>
    <p:sldId id="362"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39" autoAdjust="0"/>
  </p:normalViewPr>
  <p:slideViewPr>
    <p:cSldViewPr>
      <p:cViewPr varScale="1">
        <p:scale>
          <a:sx n="65" d="100"/>
          <a:sy n="65" d="100"/>
        </p:scale>
        <p:origin x="-581" y="-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notesMaster" Target="notesMasters/notesMaster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2939F1-8603-406F-94DF-4606A5C871E1}" type="datetimeFigureOut">
              <a:rPr lang="en-US" smtClean="0"/>
              <a:t>7/29/2020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BFED3C-8E91-435E-AF54-70150622D5DA}" type="slidenum">
              <a:rPr lang="en-US" smtClean="0"/>
              <a:t>‹#›</a:t>
            </a:fld>
            <a:endParaRPr lang="en-US"/>
          </a:p>
        </p:txBody>
      </p:sp>
    </p:spTree>
    <p:extLst>
      <p:ext uri="{BB962C8B-B14F-4D97-AF65-F5344CB8AC3E}">
        <p14:creationId xmlns:p14="http://schemas.microsoft.com/office/powerpoint/2010/main" val="45720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EoE</a:t>
            </a:r>
            <a:r>
              <a:rPr lang="en-US" baseline="0" dirty="0"/>
              <a:t> was </a:t>
            </a:r>
            <a:r>
              <a:rPr lang="en-US" dirty="0"/>
              <a:t>originally described in the northeastern</a:t>
            </a:r>
            <a:r>
              <a:rPr lang="en-US" baseline="0" dirty="0"/>
              <a:t> part of the </a:t>
            </a:r>
            <a:r>
              <a:rPr lang="en-US" dirty="0"/>
              <a:t>United States (1995) and Switzerland.</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6</a:t>
            </a:fld>
            <a:endParaRPr lang="en-US"/>
          </a:p>
        </p:txBody>
      </p:sp>
    </p:spTree>
    <p:extLst>
      <p:ext uri="{BB962C8B-B14F-4D97-AF65-F5344CB8AC3E}">
        <p14:creationId xmlns:p14="http://schemas.microsoft.com/office/powerpoint/2010/main" val="2426102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Incidence calculations were based on the 2000 United States Census.  The Hamilton County cohort suggests increasing incidence through the 4 years that were assayed for the study; however, this apparent trend was not statistically significant.  The pediatric incidence of EoE approximates 1 per 10,000 population (0-19 years).  As EoE is a chronic disease, the prevalence increases as cases are added on a yearly basis and no cases went into spontaneous remission.  Data collection and analysis are ongoing at Cincinnati Children’s Hospital Medical Center and will hopefully provide long-term information regarding the epidemiology of EoE.</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18</a:t>
            </a:fld>
            <a:endParaRPr lang="en-US"/>
          </a:p>
        </p:txBody>
      </p:sp>
    </p:spTree>
    <p:extLst>
      <p:ext uri="{BB962C8B-B14F-4D97-AF65-F5344CB8AC3E}">
        <p14:creationId xmlns:p14="http://schemas.microsoft.com/office/powerpoint/2010/main" val="3319614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Avoidance of allergens is the mainstay of treatment for allergic disorders.  Avoidance of aeroallergens in allergic rhinitis, asthma and atopic dermatitis, and avoidance of food allergens in food allergy and atopic dermatitis leads to a reduction of both symptoms and end-organ inflammation.  Similarly, in eosinophilic esophagitis, avoidance of food allergens can lead to clinical remission of the disease, resulting in both symptom control and reduction of tissue eosinophilia.  In addition, topical steroids, which are standard treatment in allergic disorders have also been shown to be effective in eosinophilic esophagitis.  Other more targeted immune therapies, such as anti-IL5 and anti-</a:t>
            </a:r>
            <a:r>
              <a:rPr lang="en-US" dirty="0" err="1"/>
              <a:t>IgE</a:t>
            </a:r>
            <a:r>
              <a:rPr lang="en-US" dirty="0"/>
              <a:t> may also provide control.</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20</a:t>
            </a:fld>
            <a:endParaRPr lang="en-US"/>
          </a:p>
        </p:txBody>
      </p:sp>
    </p:spTree>
    <p:extLst>
      <p:ext uri="{BB962C8B-B14F-4D97-AF65-F5344CB8AC3E}">
        <p14:creationId xmlns:p14="http://schemas.microsoft.com/office/powerpoint/2010/main" val="418826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Introduces</a:t>
            </a:r>
            <a:r>
              <a:rPr lang="en-US" baseline="0" dirty="0"/>
              <a:t> the idea that while eosinophils currently the most important cell type for diagnosis and management of EoE, other cell types may be fund to be an important factor in the diagnosis, treatment and management of EoE.</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21</a:t>
            </a:fld>
            <a:endParaRPr lang="en-US"/>
          </a:p>
        </p:txBody>
      </p:sp>
    </p:spTree>
    <p:extLst>
      <p:ext uri="{BB962C8B-B14F-4D97-AF65-F5344CB8AC3E}">
        <p14:creationId xmlns:p14="http://schemas.microsoft.com/office/powerpoint/2010/main" val="1142747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Esophageal tissue from Normal healthy controls and EoE individuals was subjected to gene-wide microarray transcript profile analysis.  This identified an EoE </a:t>
            </a:r>
            <a:r>
              <a:rPr lang="en-US" dirty="0" err="1"/>
              <a:t>transcriptome</a:t>
            </a:r>
            <a:r>
              <a:rPr lang="en-US" dirty="0"/>
              <a:t> involving ~1% of the human genome (here 230 </a:t>
            </a:r>
            <a:r>
              <a:rPr lang="en-US" dirty="0" err="1"/>
              <a:t>upregulated</a:t>
            </a:r>
            <a:r>
              <a:rPr lang="en-US" dirty="0"/>
              <a:t> and 344 down-regulated genes are shown).  </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23</a:t>
            </a:fld>
            <a:endParaRPr lang="en-US"/>
          </a:p>
        </p:txBody>
      </p:sp>
    </p:spTree>
    <p:extLst>
      <p:ext uri="{BB962C8B-B14F-4D97-AF65-F5344CB8AC3E}">
        <p14:creationId xmlns:p14="http://schemas.microsoft.com/office/powerpoint/2010/main" val="3968929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identification of the TSLP gene and chromosome 5q22 in 2010</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24</a:t>
            </a:fld>
            <a:endParaRPr lang="en-US"/>
          </a:p>
        </p:txBody>
      </p:sp>
    </p:spTree>
    <p:extLst>
      <p:ext uri="{BB962C8B-B14F-4D97-AF65-F5344CB8AC3E}">
        <p14:creationId xmlns:p14="http://schemas.microsoft.com/office/powerpoint/2010/main" val="1290654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a:t>
            </a:r>
            <a:r>
              <a:rPr lang="en-US" dirty="0" err="1"/>
              <a:t>Straumann</a:t>
            </a:r>
            <a:r>
              <a:rPr lang="en-US" dirty="0"/>
              <a:t> looked at disease natural history in 30 adult patients </a:t>
            </a:r>
          </a:p>
          <a:p>
            <a:pPr eaLnBrk="1" hangingPunct="1"/>
            <a:r>
              <a:rPr lang="en-US" dirty="0"/>
              <a:t>-Mishra et al evaluated the fibrotic response to allergen challenge with </a:t>
            </a:r>
            <a:r>
              <a:rPr lang="en-US" dirty="0" err="1"/>
              <a:t>Aspergillus</a:t>
            </a:r>
            <a:r>
              <a:rPr lang="en-US" dirty="0"/>
              <a:t> in an animal model of concurrent pulmonary and esophageal eosinophilia and showed increased collagen deposition dependent on IL-5, eosinophils.  They also showed increased levels of TGF</a:t>
            </a:r>
            <a:r>
              <a:rPr lang="en-US" dirty="0">
                <a:latin typeface="Symbol" charset="2"/>
              </a:rPr>
              <a:t>b</a:t>
            </a:r>
            <a:r>
              <a:rPr lang="en-US" baseline="-25000" dirty="0"/>
              <a:t>1</a:t>
            </a:r>
            <a:r>
              <a:rPr lang="en-US" dirty="0"/>
              <a:t> RNA in patient biopsies</a:t>
            </a:r>
          </a:p>
          <a:p>
            <a:pPr eaLnBrk="1" hangingPunct="1"/>
            <a:r>
              <a:rPr lang="en-US" dirty="0"/>
              <a:t>-</a:t>
            </a:r>
            <a:r>
              <a:rPr lang="en-US" dirty="0" err="1"/>
              <a:t>Chehade</a:t>
            </a:r>
            <a:r>
              <a:rPr lang="en-US" dirty="0"/>
              <a:t> et al did a retrospective analysis and documented that of patients with </a:t>
            </a:r>
            <a:r>
              <a:rPr lang="en-US" dirty="0" err="1"/>
              <a:t>subepithelial</a:t>
            </a:r>
            <a:r>
              <a:rPr lang="en-US" dirty="0"/>
              <a:t> fibrosis, 42% complained of dysphagia, often with concurrent food impaction</a:t>
            </a:r>
          </a:p>
          <a:p>
            <a:pPr eaLnBrk="1" hangingPunct="1"/>
            <a:r>
              <a:rPr lang="en-US" dirty="0"/>
              <a:t>-</a:t>
            </a:r>
            <a:r>
              <a:rPr lang="en-US" dirty="0" err="1"/>
              <a:t>Aceves</a:t>
            </a:r>
            <a:r>
              <a:rPr lang="en-US" dirty="0"/>
              <a:t> et al demonstrated that stricture associated and long-standing untreated EE in children was associated with increased fibrosis scores, increased levels of </a:t>
            </a:r>
            <a:r>
              <a:rPr lang="en-US" dirty="0" err="1"/>
              <a:t>TGFb</a:t>
            </a:r>
            <a:r>
              <a:rPr lang="en-US" dirty="0"/>
              <a:t> and pSmad2/3, increased blood vessel numbers, and increased vascular activation when compared with normal or GERD control patients. </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26</a:t>
            </a:fld>
            <a:endParaRPr lang="en-US"/>
          </a:p>
        </p:txBody>
      </p:sp>
    </p:spTree>
    <p:extLst>
      <p:ext uri="{BB962C8B-B14F-4D97-AF65-F5344CB8AC3E}">
        <p14:creationId xmlns:p14="http://schemas.microsoft.com/office/powerpoint/2010/main" val="1564248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suggests that age and length of time EoE</a:t>
            </a:r>
            <a:r>
              <a:rPr lang="en-US" baseline="0" dirty="0"/>
              <a:t> is undiagnosed or untreated may give rise to the development of esophageal </a:t>
            </a:r>
            <a:r>
              <a:rPr lang="en-US" baseline="0" dirty="0" err="1"/>
              <a:t>fibrostenotic</a:t>
            </a:r>
            <a:r>
              <a:rPr lang="en-US" baseline="0" dirty="0"/>
              <a:t> disease.  </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27</a:t>
            </a:fld>
            <a:endParaRPr lang="en-US"/>
          </a:p>
        </p:txBody>
      </p:sp>
    </p:spTree>
    <p:extLst>
      <p:ext uri="{BB962C8B-B14F-4D97-AF65-F5344CB8AC3E}">
        <p14:creationId xmlns:p14="http://schemas.microsoft.com/office/powerpoint/2010/main" val="2532231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Studies of adults and children have consistently demonstrated a male predominance with an approximate sex ration of 3:1.</a:t>
            </a:r>
          </a:p>
          <a:p>
            <a:pPr eaLnBrk="1" hangingPunct="1"/>
            <a:r>
              <a:rPr lang="en-US" dirty="0"/>
              <a:t>Multiple reports have described familial clustering within families and across generations. The extent to which this represents a genetic predisposition versus common environmental exposures is unknown. Adults and children with EoE commonly coexisting allergic and atopic conditions. While there have been few long-term studies of the natural history, what data exists suggest that EoE is chronic in both adults and children, although symptoms may vary with time. </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29</a:t>
            </a:fld>
            <a:endParaRPr lang="en-US"/>
          </a:p>
        </p:txBody>
      </p:sp>
    </p:spTree>
    <p:extLst>
      <p:ext uri="{BB962C8B-B14F-4D97-AF65-F5344CB8AC3E}">
        <p14:creationId xmlns:p14="http://schemas.microsoft.com/office/powerpoint/2010/main" val="995214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predominant presenting symptom of EoE varies by age.  These retrospective, cross-sectional data reflect the varying complaint offered by patients, by age. These are not the sole symptom reported, but the primary complaint at referral.  Longitudinal observation of untreated patients to understand the progression of untreated disease has not been reported in children.</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30</a:t>
            </a:fld>
            <a:endParaRPr lang="en-US"/>
          </a:p>
        </p:txBody>
      </p:sp>
    </p:spTree>
    <p:extLst>
      <p:ext uri="{BB962C8B-B14F-4D97-AF65-F5344CB8AC3E}">
        <p14:creationId xmlns:p14="http://schemas.microsoft.com/office/powerpoint/2010/main" val="2900286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Self-explanatory</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31</a:t>
            </a:fld>
            <a:endParaRPr lang="en-US"/>
          </a:p>
        </p:txBody>
      </p:sp>
    </p:spTree>
    <p:extLst>
      <p:ext uri="{BB962C8B-B14F-4D97-AF65-F5344CB8AC3E}">
        <p14:creationId xmlns:p14="http://schemas.microsoft.com/office/powerpoint/2010/main" val="332288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originally described in the NE United States (1995) and Switzerland and thought to be a rare disorder, EoE has</a:t>
            </a:r>
            <a:r>
              <a:rPr lang="en-US" baseline="0" dirty="0"/>
              <a:t> been </a:t>
            </a:r>
            <a:r>
              <a:rPr lang="en-US" dirty="0"/>
              <a:t>increasing in incidence and prevalence and now has been reported</a:t>
            </a:r>
            <a:r>
              <a:rPr lang="en-US" baseline="0" dirty="0"/>
              <a:t>, </a:t>
            </a:r>
            <a:r>
              <a:rPr lang="en-US" dirty="0"/>
              <a:t>worldwide.</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7</a:t>
            </a:fld>
            <a:endParaRPr lang="en-US"/>
          </a:p>
        </p:txBody>
      </p:sp>
    </p:spTree>
    <p:extLst>
      <p:ext uri="{BB962C8B-B14F-4D97-AF65-F5344CB8AC3E}">
        <p14:creationId xmlns:p14="http://schemas.microsoft.com/office/powerpoint/2010/main" val="691014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Dysphagia varies considerably, depending on the age of the patient and their ability to effectively communicate the difficulty swallowing. The feeding problems manifest in very young children may be a manifestation of disordered swallowing associated with esophagitis, but is difficult to assess due to the young age of the child and the age-related consistency of food being offered.</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33</a:t>
            </a:fld>
            <a:endParaRPr lang="en-US"/>
          </a:p>
        </p:txBody>
      </p:sp>
    </p:spTree>
    <p:extLst>
      <p:ext uri="{BB962C8B-B14F-4D97-AF65-F5344CB8AC3E}">
        <p14:creationId xmlns:p14="http://schemas.microsoft.com/office/powerpoint/2010/main" val="642277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Asthma, allergic rhinitis, atopic dermatitis and </a:t>
            </a:r>
            <a:r>
              <a:rPr lang="en-US" dirty="0" err="1"/>
              <a:t>IgE</a:t>
            </a:r>
            <a:r>
              <a:rPr lang="en-US" dirty="0"/>
              <a:t> mediated food allergies are common in the general population but much higher in those with EoE. Patients with eosinophilic gastrointestinal disorders have a higher prevalence of all atopic disorders. Studies report between 50% to 93% of EoE patients have some type of atopic disorder. </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35</a:t>
            </a:fld>
            <a:endParaRPr lang="en-US"/>
          </a:p>
        </p:txBody>
      </p:sp>
    </p:spTree>
    <p:extLst>
      <p:ext uri="{BB962C8B-B14F-4D97-AF65-F5344CB8AC3E}">
        <p14:creationId xmlns:p14="http://schemas.microsoft.com/office/powerpoint/2010/main" val="2438922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Among children in the Hamilton County cohort, there was a significant incidence of atopic disease with approximately half having coincident </a:t>
            </a:r>
            <a:r>
              <a:rPr lang="en-US" dirty="0" err="1"/>
              <a:t>rhinoconjunctivitis</a:t>
            </a:r>
            <a:r>
              <a:rPr lang="en-US" dirty="0"/>
              <a:t> and/or evidence of food allergy or intolerance.  Approximately one third had coincident wheezing (some not formally diagnosed as asthma).  Almost three quarters of the cohort was remarkable for a family history of atopic disease, and a small fraction (6.8%) had a family history of diagnosed EoE.</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36</a:t>
            </a:fld>
            <a:endParaRPr lang="en-US"/>
          </a:p>
        </p:txBody>
      </p:sp>
    </p:spTree>
    <p:extLst>
      <p:ext uri="{BB962C8B-B14F-4D97-AF65-F5344CB8AC3E}">
        <p14:creationId xmlns:p14="http://schemas.microsoft.com/office/powerpoint/2010/main" val="2477943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Case report of a 20 year old female with negative skin test and atopy patch test to all foods. She had symptoms in pollen seasons only and was treated with standard allergy medications and allergy immunotherapy.  Slide suggests that in rare</a:t>
            </a:r>
            <a:r>
              <a:rPr lang="en-US" baseline="0" dirty="0"/>
              <a:t> individuals, seasonal environmental allergens may effect esophageal eosinophilia.</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38</a:t>
            </a:fld>
            <a:endParaRPr lang="en-US"/>
          </a:p>
        </p:txBody>
      </p:sp>
    </p:spTree>
    <p:extLst>
      <p:ext uri="{BB962C8B-B14F-4D97-AF65-F5344CB8AC3E}">
        <p14:creationId xmlns:p14="http://schemas.microsoft.com/office/powerpoint/2010/main" val="2694605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UGI study</a:t>
            </a:r>
            <a:r>
              <a:rPr lang="en-US" baseline="0" dirty="0"/>
              <a:t> demonstrating esophageal fibrosis and ring formation from EoE.  UGI’s are a useful diagnostic test especially in suspected or known EoE patients with dysphagia, swallowing problems, food impaction or feeding disorders.</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40</a:t>
            </a:fld>
            <a:endParaRPr lang="en-US"/>
          </a:p>
        </p:txBody>
      </p:sp>
    </p:spTree>
    <p:extLst>
      <p:ext uri="{BB962C8B-B14F-4D97-AF65-F5344CB8AC3E}">
        <p14:creationId xmlns:p14="http://schemas.microsoft.com/office/powerpoint/2010/main" val="4000445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UGI study</a:t>
            </a:r>
            <a:r>
              <a:rPr lang="en-US" baseline="0" dirty="0"/>
              <a:t> demonstrating a small caliber esophagus due to severe esophageal fibrosis from EoE.</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41</a:t>
            </a:fld>
            <a:endParaRPr lang="en-US"/>
          </a:p>
        </p:txBody>
      </p:sp>
    </p:spTree>
    <p:extLst>
      <p:ext uri="{BB962C8B-B14F-4D97-AF65-F5344CB8AC3E}">
        <p14:creationId xmlns:p14="http://schemas.microsoft.com/office/powerpoint/2010/main" val="2097893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Endoscopic photo (left) of esophageal furrowing along with mild </a:t>
            </a:r>
            <a:r>
              <a:rPr lang="en-US" dirty="0" err="1"/>
              <a:t>trachealization</a:t>
            </a:r>
            <a:r>
              <a:rPr lang="en-US" dirty="0"/>
              <a:t> (rings).  While the exact cause of the furrowing and ring-like formation is unknown, they are thought to represent tissue edema, inflammation and possible fibrosis.</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43</a:t>
            </a:fld>
            <a:endParaRPr lang="en-US"/>
          </a:p>
        </p:txBody>
      </p:sp>
    </p:spTree>
    <p:extLst>
      <p:ext uri="{BB962C8B-B14F-4D97-AF65-F5344CB8AC3E}">
        <p14:creationId xmlns:p14="http://schemas.microsoft.com/office/powerpoint/2010/main" val="3590508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Endoscopic photo of white plaques in the esophagus of a patient with EoE.  Although the exact etiology is not known, the plaques are thought to represent eosinophilic abscesses on the surface of the esophageal mucosa. They can be confused with esophageal candidiasis; thus, esophageal biopsies (culture) are necessary to differentiate these disorders.</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44</a:t>
            </a:fld>
            <a:endParaRPr lang="en-US"/>
          </a:p>
        </p:txBody>
      </p:sp>
    </p:spTree>
    <p:extLst>
      <p:ext uri="{BB962C8B-B14F-4D97-AF65-F5344CB8AC3E}">
        <p14:creationId xmlns:p14="http://schemas.microsoft.com/office/powerpoint/2010/main" val="4236796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Esophageal rings. Other terms for this finding include esophageal “</a:t>
            </a:r>
            <a:r>
              <a:rPr lang="en-US" dirty="0" err="1"/>
              <a:t>trachealization</a:t>
            </a:r>
            <a:r>
              <a:rPr lang="en-US" dirty="0"/>
              <a:t>” or “</a:t>
            </a:r>
            <a:r>
              <a:rPr lang="en-US" dirty="0" err="1"/>
              <a:t>felinization</a:t>
            </a:r>
            <a:r>
              <a:rPr lang="en-US" dirty="0"/>
              <a:t>”</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45</a:t>
            </a:fld>
            <a:endParaRPr lang="en-US"/>
          </a:p>
        </p:txBody>
      </p:sp>
    </p:spTree>
    <p:extLst>
      <p:ext uri="{BB962C8B-B14F-4D97-AF65-F5344CB8AC3E}">
        <p14:creationId xmlns:p14="http://schemas.microsoft.com/office/powerpoint/2010/main" val="3039472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instrumentation, tearing of the esophagus (arrows) may occurs in patients with moderate to severe EoE.  Because of underlying edema and fibrosis, the mucosa may be extremely fragile and sensitive and may tear simply with the introduction of an endoscope during a routine diagnostic study.  More significant tears have been reported in patients with small caliber esophagus or in patient undergoing esophageal dilatation.</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46</a:t>
            </a:fld>
            <a:endParaRPr lang="en-US"/>
          </a:p>
        </p:txBody>
      </p:sp>
    </p:spTree>
    <p:extLst>
      <p:ext uri="{BB962C8B-B14F-4D97-AF65-F5344CB8AC3E}">
        <p14:creationId xmlns:p14="http://schemas.microsoft.com/office/powerpoint/2010/main" val="3232822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Complications of EoE include recurrent vomiting and Failure to Thrive (FTT), food impactions, secondary </a:t>
            </a:r>
            <a:r>
              <a:rPr lang="en-US" dirty="0" err="1"/>
              <a:t>gastroesophageal</a:t>
            </a:r>
            <a:r>
              <a:rPr lang="en-US" dirty="0"/>
              <a:t> reflux disease(GERD), secondary fungal/viral infections of the esophagus, or esophageal rupture. </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8</a:t>
            </a:fld>
            <a:endParaRPr lang="en-US"/>
          </a:p>
        </p:txBody>
      </p:sp>
    </p:spTree>
    <p:extLst>
      <p:ext uri="{BB962C8B-B14F-4D97-AF65-F5344CB8AC3E}">
        <p14:creationId xmlns:p14="http://schemas.microsoft.com/office/powerpoint/2010/main" val="3332830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47</a:t>
            </a:fld>
            <a:endParaRPr lang="en-US"/>
          </a:p>
        </p:txBody>
      </p:sp>
    </p:spTree>
    <p:extLst>
      <p:ext uri="{BB962C8B-B14F-4D97-AF65-F5344CB8AC3E}">
        <p14:creationId xmlns:p14="http://schemas.microsoft.com/office/powerpoint/2010/main" val="3005818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overall thickness of the epithelium is increased, and the basal layer is markedly expanded in this biopsy of EoE.  The elongated papilla at the right of the photograph extends almost to the epithelial surface.  There are numerous intraepithelial eosinophils, and many are </a:t>
            </a:r>
            <a:r>
              <a:rPr lang="en-US" dirty="0" err="1"/>
              <a:t>degranulated</a:t>
            </a:r>
            <a:r>
              <a:rPr lang="en-US" dirty="0"/>
              <a:t>.</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48</a:t>
            </a:fld>
            <a:endParaRPr lang="en-US"/>
          </a:p>
        </p:txBody>
      </p:sp>
    </p:spTree>
    <p:extLst>
      <p:ext uri="{BB962C8B-B14F-4D97-AF65-F5344CB8AC3E}">
        <p14:creationId xmlns:p14="http://schemas.microsoft.com/office/powerpoint/2010/main" val="3847417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photograph of EoE, there is an intraepithelial eosinophilic abscess in the markedly thickened epithelium at the left of the photograph (arrow), as well as an eosinophilic abscess on the surface of the epithelium in the center of the photograph.  Such foci of eosinophils may shed or become partially detached from the surface epithelial cells which correlates with the white flecks, plaques or exudates seen during endoscopy.</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49</a:t>
            </a:fld>
            <a:endParaRPr lang="en-US"/>
          </a:p>
        </p:txBody>
      </p:sp>
    </p:spTree>
    <p:extLst>
      <p:ext uri="{BB962C8B-B14F-4D97-AF65-F5344CB8AC3E}">
        <p14:creationId xmlns:p14="http://schemas.microsoft.com/office/powerpoint/2010/main" val="259809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Slides depict biopsies taken</a:t>
            </a:r>
            <a:r>
              <a:rPr lang="en-US" baseline="0" dirty="0"/>
              <a:t> only 3 cm apart from the same patient (top slide is a more distal biopsy).  Slides demonstrate patchy nature of EoE in some patients, the need for multiple biopsies and why the number of eosinophils the most severely affected field is the number of eosinophils utilized.</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50</a:t>
            </a:fld>
            <a:endParaRPr lang="en-US"/>
          </a:p>
        </p:txBody>
      </p:sp>
    </p:spTree>
    <p:extLst>
      <p:ext uri="{BB962C8B-B14F-4D97-AF65-F5344CB8AC3E}">
        <p14:creationId xmlns:p14="http://schemas.microsoft.com/office/powerpoint/2010/main" val="3113972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histologic abnormalities in individual patients with eosinophilic esophagitis is variable and a patchy distribution of esophageal eosinophilia has been reported. This observation stresses the importance of obtaining multiple biopsy specimens in patients with suspected EoE. In this cohort of 30 pediatric patients with EoE, a single biopsy had a sensitivity of 73 % based on a diagnostic threshold of 15 </a:t>
            </a:r>
            <a:r>
              <a:rPr lang="en-US" dirty="0" err="1"/>
              <a:t>eos</a:t>
            </a:r>
            <a:r>
              <a:rPr lang="en-US" dirty="0"/>
              <a:t>/</a:t>
            </a:r>
            <a:r>
              <a:rPr lang="en-US" dirty="0" err="1"/>
              <a:t>hpf</a:t>
            </a:r>
            <a:r>
              <a:rPr lang="en-US" dirty="0"/>
              <a:t>. This sensitivity rose to 84 and 97% after 2 and 3 biopsies respectively. To be included in this study, patients had to have evidence of persistent esophageal eosinophilia following acid suppression.</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51</a:t>
            </a:fld>
            <a:endParaRPr lang="en-US"/>
          </a:p>
        </p:txBody>
      </p:sp>
    </p:spTree>
    <p:extLst>
      <p:ext uri="{BB962C8B-B14F-4D97-AF65-F5344CB8AC3E}">
        <p14:creationId xmlns:p14="http://schemas.microsoft.com/office/powerpoint/2010/main" val="3210394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Strictures may occur in patients with EoE. Strictures may occur at any level of the esophagus.  At times, apparent “fixed” strictures may in fact respond to medical or dietary therapy; thus, dilatation is not always necessary </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53</a:t>
            </a:fld>
            <a:endParaRPr lang="en-US"/>
          </a:p>
        </p:txBody>
      </p:sp>
    </p:spTree>
    <p:extLst>
      <p:ext uri="{BB962C8B-B14F-4D97-AF65-F5344CB8AC3E}">
        <p14:creationId xmlns:p14="http://schemas.microsoft.com/office/powerpoint/2010/main" val="3143568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Endoscopic photo of a small caliber esophagus in a 7 year old patient with EoE.  The diameter of the esophageal lumen was narrowed to less than 4mm.  Note the tear created simply from the normal introduction of the endoscope.  It is important to remember to be extremely careful when introducing the endoscope in any patient suspected of having EoE.</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54</a:t>
            </a:fld>
            <a:endParaRPr lang="en-US"/>
          </a:p>
        </p:txBody>
      </p:sp>
    </p:spTree>
    <p:extLst>
      <p:ext uri="{BB962C8B-B14F-4D97-AF65-F5344CB8AC3E}">
        <p14:creationId xmlns:p14="http://schemas.microsoft.com/office/powerpoint/2010/main" val="1911981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Impacted pill in the esophageal in a teenage with EoE.  This patient did not have a definitive esophageal stricture; however, note the esophageal rings visualized.</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55</a:t>
            </a:fld>
            <a:endParaRPr lang="en-US"/>
          </a:p>
        </p:txBody>
      </p:sp>
    </p:spTree>
    <p:extLst>
      <p:ext uri="{BB962C8B-B14F-4D97-AF65-F5344CB8AC3E}">
        <p14:creationId xmlns:p14="http://schemas.microsoft.com/office/powerpoint/2010/main" val="3616087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presents the various ways that EoE and GERD can cause esophageal damage or coexist.</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57</a:t>
            </a:fld>
            <a:endParaRPr lang="en-US"/>
          </a:p>
        </p:txBody>
      </p:sp>
    </p:spTree>
    <p:extLst>
      <p:ext uri="{BB962C8B-B14F-4D97-AF65-F5344CB8AC3E}">
        <p14:creationId xmlns:p14="http://schemas.microsoft.com/office/powerpoint/2010/main" val="2191718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Study demonstrating that a significant</a:t>
            </a:r>
            <a:r>
              <a:rPr lang="en-US" baseline="0" dirty="0"/>
              <a:t> esophageal eosinophilia can respond to PPI therapy.  Doses ranging from 20-40 mg twice daily in adults and 1 mg/kg twice daily (to max adult doses) in children are sometime needed to determine PPI-responsive esophageal eosinophilia. </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58</a:t>
            </a:fld>
            <a:endParaRPr lang="en-US"/>
          </a:p>
        </p:txBody>
      </p:sp>
    </p:spTree>
    <p:extLst>
      <p:ext uri="{BB962C8B-B14F-4D97-AF65-F5344CB8AC3E}">
        <p14:creationId xmlns:p14="http://schemas.microsoft.com/office/powerpoint/2010/main" val="186352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importance of this slide relates</a:t>
            </a:r>
            <a:r>
              <a:rPr lang="en-US" baseline="0" dirty="0"/>
              <a:t> to the fact that the normal esophagus has no inflammatory cells and no eosinophils.  In contrast, e</a:t>
            </a:r>
            <a:r>
              <a:rPr lang="en-US" dirty="0"/>
              <a:t>osinophils are commonly found in the mucosa and submucosa of the remainder</a:t>
            </a:r>
            <a:r>
              <a:rPr lang="en-US" baseline="0" dirty="0"/>
              <a:t> of the </a:t>
            </a:r>
            <a:r>
              <a:rPr lang="en-US" dirty="0"/>
              <a:t>gastrointestinal tract (stomach, intestine,</a:t>
            </a:r>
            <a:r>
              <a:rPr lang="en-US" baseline="0" dirty="0"/>
              <a:t> colon)</a:t>
            </a:r>
            <a:r>
              <a:rPr lang="en-US" dirty="0"/>
              <a:t>.  The number of</a:t>
            </a:r>
            <a:r>
              <a:rPr lang="en-US" baseline="0" dirty="0"/>
              <a:t> eosinophils that are normally seen in the stomach, intestine and colon vary depending on geographic location.  The pathologist is very important when attempting to determine if an abnormal number of eosinophils exists beyond the esophagus.  In the esophagus,</a:t>
            </a:r>
            <a:r>
              <a:rPr lang="en-US" dirty="0"/>
              <a:t> esophageal eosinophils are always a hallmark of tissue inflammation. </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10</a:t>
            </a:fld>
            <a:endParaRPr lang="en-US"/>
          </a:p>
        </p:txBody>
      </p:sp>
    </p:spTree>
    <p:extLst>
      <p:ext uri="{BB962C8B-B14F-4D97-AF65-F5344CB8AC3E}">
        <p14:creationId xmlns:p14="http://schemas.microsoft.com/office/powerpoint/2010/main" val="1767704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Acid suppression therapy is: 1) useful in making the diagnosis of EoE; 2) useful for treating GERD symptoms associated with EoE; 3) Proton pump inhibitor therapy alone, is insufficient for the treatment of EoE; that is, patients with EoE will continue to be symptomatic and have esophageal eosinophilia despite treatment with acid suppression.</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59</a:t>
            </a:fld>
            <a:endParaRPr lang="en-US"/>
          </a:p>
        </p:txBody>
      </p:sp>
    </p:spTree>
    <p:extLst>
      <p:ext uri="{BB962C8B-B14F-4D97-AF65-F5344CB8AC3E}">
        <p14:creationId xmlns:p14="http://schemas.microsoft.com/office/powerpoint/2010/main" val="2555304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Savary</a:t>
            </a:r>
            <a:r>
              <a:rPr lang="en-US" dirty="0"/>
              <a:t> esophageal </a:t>
            </a:r>
            <a:r>
              <a:rPr lang="en-US" dirty="0" err="1"/>
              <a:t>bougies</a:t>
            </a:r>
            <a:r>
              <a:rPr lang="en-US" dirty="0"/>
              <a:t> are commonly used for esophageal dilation in eosinophilic esophagitis.  The technique involves placement of a </a:t>
            </a:r>
            <a:r>
              <a:rPr lang="en-US" dirty="0" err="1"/>
              <a:t>guidewire</a:t>
            </a:r>
            <a:r>
              <a:rPr lang="en-US" dirty="0"/>
              <a:t> into the gastric </a:t>
            </a:r>
            <a:r>
              <a:rPr lang="en-US" dirty="0" err="1"/>
              <a:t>antrum</a:t>
            </a:r>
            <a:r>
              <a:rPr lang="en-US" dirty="0"/>
              <a:t> with serial passage of the </a:t>
            </a:r>
            <a:r>
              <a:rPr lang="en-US" dirty="0" err="1"/>
              <a:t>bougie</a:t>
            </a:r>
            <a:r>
              <a:rPr lang="en-US" dirty="0"/>
              <a:t> over the </a:t>
            </a:r>
            <a:r>
              <a:rPr lang="en-US" dirty="0" err="1"/>
              <a:t>guidewire</a:t>
            </a:r>
            <a:r>
              <a:rPr lang="en-US" dirty="0"/>
              <a:t>. Fluoroscopy is not necessary in most cases but can be helpful in the dilation of complex or very </a:t>
            </a:r>
            <a:r>
              <a:rPr lang="en-US" dirty="0" err="1"/>
              <a:t>stenotic</a:t>
            </a:r>
            <a:r>
              <a:rPr lang="en-US" dirty="0"/>
              <a:t> strictures.</a:t>
            </a:r>
          </a:p>
        </p:txBody>
      </p:sp>
      <p:sp>
        <p:nvSpPr>
          <p:cNvPr id="4" name="Slide Number Placeholder 3"/>
          <p:cNvSpPr>
            <a:spLocks noGrp="1"/>
          </p:cNvSpPr>
          <p:nvPr>
            <p:ph type="sldNum" sz="quarter" idx="10"/>
          </p:nvPr>
        </p:nvSpPr>
        <p:spPr/>
        <p:txBody>
          <a:bodyPr/>
          <a:lstStyle/>
          <a:p>
            <a:fld id="{BFBFED3C-8E91-435E-AF54-70150622D5DA}" type="slidenum">
              <a:rPr lang="en-US" smtClean="0"/>
              <a:t>61</a:t>
            </a:fld>
            <a:endParaRPr lang="en-US"/>
          </a:p>
        </p:txBody>
      </p:sp>
    </p:spTree>
    <p:extLst>
      <p:ext uri="{BB962C8B-B14F-4D97-AF65-F5344CB8AC3E}">
        <p14:creationId xmlns:p14="http://schemas.microsoft.com/office/powerpoint/2010/main" val="408892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endoscopic view of a ringed esophagus before and after esophageal dilation is depicted. A long mucosal laceration with hemorrhage is seen and may present with significant chest pain and odynophagia following the procedure. Similar lacerations may occur during food impaction and passage of a diagnostic endoscope.</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62</a:t>
            </a:fld>
            <a:endParaRPr lang="en-US"/>
          </a:p>
        </p:txBody>
      </p:sp>
    </p:spTree>
    <p:extLst>
      <p:ext uri="{BB962C8B-B14F-4D97-AF65-F5344CB8AC3E}">
        <p14:creationId xmlns:p14="http://schemas.microsoft.com/office/powerpoint/2010/main" val="1292179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Summary statements regarding the role of esophageal dilation in EoE  as per the 2007</a:t>
            </a:r>
            <a:r>
              <a:rPr lang="en-US" baseline="0" dirty="0"/>
              <a:t> (</a:t>
            </a:r>
            <a:r>
              <a:rPr lang="en-US" sz="1200" dirty="0" err="1">
                <a:solidFill>
                  <a:schemeClr val="tx2"/>
                </a:solidFill>
                <a:latin typeface="Arial Narrow"/>
                <a:ea typeface="Osaka" charset="-128"/>
                <a:cs typeface="Osaka" charset="-128"/>
              </a:rPr>
              <a:t>Furuta</a:t>
            </a:r>
            <a:r>
              <a:rPr lang="en-US" sz="1200" dirty="0">
                <a:solidFill>
                  <a:schemeClr val="tx2"/>
                </a:solidFill>
                <a:latin typeface="Arial Narrow"/>
                <a:ea typeface="Osaka" charset="-128"/>
                <a:cs typeface="Osaka" charset="-128"/>
              </a:rPr>
              <a:t> et al. </a:t>
            </a:r>
            <a:r>
              <a:rPr lang="en-US" sz="1200" i="1" dirty="0">
                <a:solidFill>
                  <a:schemeClr val="tx2"/>
                </a:solidFill>
                <a:latin typeface="Arial Narrow"/>
                <a:ea typeface="Osaka" charset="-128"/>
                <a:cs typeface="Osaka" charset="-128"/>
              </a:rPr>
              <a:t>Gastroenterology. </a:t>
            </a:r>
            <a:r>
              <a:rPr lang="en-US" sz="1200" dirty="0">
                <a:solidFill>
                  <a:schemeClr val="tx2"/>
                </a:solidFill>
                <a:latin typeface="Arial Narrow"/>
                <a:ea typeface="Osaka" charset="-128"/>
                <a:cs typeface="Osaka" charset="-128"/>
              </a:rPr>
              <a:t>2007; 133:1342-63</a:t>
            </a:r>
            <a:r>
              <a:rPr lang="en-US" sz="1400" dirty="0">
                <a:solidFill>
                  <a:schemeClr val="tx2"/>
                </a:solidFill>
                <a:latin typeface="Arial Narrow"/>
                <a:ea typeface="Osaka" charset="-128"/>
                <a:cs typeface="Osaka" charset="-128"/>
              </a:rPr>
              <a:t>)</a:t>
            </a:r>
            <a:r>
              <a:rPr lang="en-US" sz="1400" baseline="0" dirty="0">
                <a:solidFill>
                  <a:schemeClr val="tx2"/>
                </a:solidFill>
                <a:latin typeface="Arial Narrow"/>
                <a:ea typeface="Osaka" charset="-128"/>
                <a:cs typeface="Osaka" charset="-128"/>
              </a:rPr>
              <a:t> and </a:t>
            </a:r>
            <a:r>
              <a:rPr lang="en-US" sz="1400" dirty="0"/>
              <a:t>2011 (</a:t>
            </a:r>
            <a:r>
              <a:rPr lang="fr-FR" sz="1400" dirty="0">
                <a:solidFill>
                  <a:schemeClr val="tx2"/>
                </a:solidFill>
                <a:latin typeface="Arial Narrow"/>
              </a:rPr>
              <a:t>Liacouras et al. </a:t>
            </a:r>
            <a:r>
              <a:rPr lang="fr-FR" sz="1400" i="1" dirty="0">
                <a:solidFill>
                  <a:schemeClr val="tx2"/>
                </a:solidFill>
                <a:latin typeface="Arial Narrow"/>
              </a:rPr>
              <a:t>J </a:t>
            </a:r>
            <a:r>
              <a:rPr lang="fr-FR" sz="1400" i="1" dirty="0" err="1">
                <a:solidFill>
                  <a:schemeClr val="tx2"/>
                </a:solidFill>
                <a:latin typeface="Arial Narrow"/>
              </a:rPr>
              <a:t>Allergy</a:t>
            </a:r>
            <a:r>
              <a:rPr lang="fr-FR" sz="1400" i="1" dirty="0">
                <a:solidFill>
                  <a:schemeClr val="tx2"/>
                </a:solidFill>
                <a:latin typeface="Arial Narrow"/>
              </a:rPr>
              <a:t> Clin </a:t>
            </a:r>
            <a:r>
              <a:rPr lang="fr-FR" sz="1400" i="1" dirty="0" err="1">
                <a:solidFill>
                  <a:schemeClr val="tx2"/>
                </a:solidFill>
                <a:latin typeface="Arial Narrow"/>
              </a:rPr>
              <a:t>Immunol</a:t>
            </a:r>
            <a:r>
              <a:rPr lang="fr-FR" sz="1400" i="1" dirty="0">
                <a:solidFill>
                  <a:schemeClr val="tx2"/>
                </a:solidFill>
                <a:latin typeface="Arial Narrow"/>
              </a:rPr>
              <a:t>. </a:t>
            </a:r>
            <a:r>
              <a:rPr lang="fr-FR" sz="1400" dirty="0">
                <a:solidFill>
                  <a:schemeClr val="tx2"/>
                </a:solidFill>
                <a:latin typeface="Arial Narrow"/>
              </a:rPr>
              <a:t>2011; 128:3–20)</a:t>
            </a:r>
            <a:r>
              <a:rPr lang="fr-FR" sz="1400" baseline="0" dirty="0">
                <a:solidFill>
                  <a:schemeClr val="tx2"/>
                </a:solidFill>
                <a:latin typeface="Arial Narrow"/>
              </a:rPr>
              <a:t> </a:t>
            </a:r>
            <a:r>
              <a:rPr lang="en-US" sz="1400" dirty="0"/>
              <a:t>EoE guidelines</a:t>
            </a:r>
            <a:r>
              <a:rPr lang="en-US" sz="1400" dirty="0">
                <a:solidFill>
                  <a:schemeClr val="tx2"/>
                </a:solidFill>
                <a:latin typeface="Arial Narrow"/>
                <a:ea typeface="Osaka" charset="-128"/>
              </a:rPr>
              <a:t>.</a:t>
            </a:r>
            <a:endParaRPr lang="fr-FR" sz="1400" dirty="0">
              <a:solidFill>
                <a:schemeClr val="tx2"/>
              </a:solidFill>
              <a:latin typeface="Arial Narrow"/>
            </a:endParaRP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63</a:t>
            </a:fld>
            <a:endParaRPr lang="en-US"/>
          </a:p>
        </p:txBody>
      </p:sp>
    </p:spTree>
    <p:extLst>
      <p:ext uri="{BB962C8B-B14F-4D97-AF65-F5344CB8AC3E}">
        <p14:creationId xmlns:p14="http://schemas.microsoft.com/office/powerpoint/2010/main" val="217472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Comparison of studies utilizing oral</a:t>
            </a:r>
            <a:r>
              <a:rPr lang="en-US" baseline="0" dirty="0"/>
              <a:t> </a:t>
            </a:r>
            <a:r>
              <a:rPr lang="en-US" baseline="0" dirty="0" err="1"/>
              <a:t>methylprednisone</a:t>
            </a:r>
            <a:r>
              <a:rPr lang="en-US" baseline="0" dirty="0"/>
              <a:t> (1998) and oral prednisone (2008) on patients with EoE.  Both improve symptoms and histology significantly but were not used long-term.</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65</a:t>
            </a:fld>
            <a:endParaRPr lang="en-US"/>
          </a:p>
        </p:txBody>
      </p:sp>
    </p:spTree>
    <p:extLst>
      <p:ext uri="{BB962C8B-B14F-4D97-AF65-F5344CB8AC3E}">
        <p14:creationId xmlns:p14="http://schemas.microsoft.com/office/powerpoint/2010/main" val="1268300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err="1"/>
              <a:t>Konikoff</a:t>
            </a:r>
            <a:r>
              <a:rPr lang="en-US" dirty="0"/>
              <a:t> Duration: 3 months </a:t>
            </a:r>
            <a:r>
              <a:rPr lang="en-US" dirty="0" err="1"/>
              <a:t>therapySource</a:t>
            </a:r>
            <a:r>
              <a:rPr lang="en-US" dirty="0"/>
              <a:t>: Gastroenterology 2006N: 18 children. </a:t>
            </a:r>
            <a:r>
              <a:rPr lang="en-US" dirty="0" err="1"/>
              <a:t>Prer</a:t>
            </a:r>
            <a:r>
              <a:rPr lang="en-US" dirty="0"/>
              <a:t>:  84.6 </a:t>
            </a:r>
            <a:r>
              <a:rPr lang="en-US" dirty="0" err="1"/>
              <a:t>eos</a:t>
            </a:r>
            <a:r>
              <a:rPr lang="en-US" dirty="0"/>
              <a:t>/</a:t>
            </a:r>
            <a:r>
              <a:rPr lang="en-US" dirty="0" err="1"/>
              <a:t>hpf</a:t>
            </a:r>
            <a:r>
              <a:rPr lang="en-US" dirty="0"/>
              <a:t> Post: 19.7 </a:t>
            </a:r>
            <a:r>
              <a:rPr lang="en-US" dirty="0" err="1"/>
              <a:t>eos</a:t>
            </a:r>
            <a:r>
              <a:rPr lang="en-US" dirty="0"/>
              <a:t>/</a:t>
            </a:r>
            <a:r>
              <a:rPr lang="en-US" dirty="0" err="1"/>
              <a:t>hpf</a:t>
            </a:r>
            <a:r>
              <a:rPr lang="en-US" dirty="0"/>
              <a:t> post Rx. </a:t>
            </a:r>
          </a:p>
          <a:p>
            <a:pPr eaLnBrk="1" hangingPunct="1"/>
            <a:r>
              <a:rPr lang="en-US" dirty="0"/>
              <a:t>Design: Randomized placebo control trial. Max dose 880 mcg/day</a:t>
            </a:r>
          </a:p>
          <a:p>
            <a:pPr eaLnBrk="1" hangingPunct="1"/>
            <a:endParaRPr lang="en-US" dirty="0"/>
          </a:p>
          <a:p>
            <a:pPr eaLnBrk="1" hangingPunct="1"/>
            <a:r>
              <a:rPr lang="en-US" dirty="0"/>
              <a:t>Noel R Duration: mean 4.8 </a:t>
            </a:r>
            <a:r>
              <a:rPr lang="en-US" dirty="0" err="1"/>
              <a:t>monthsSource</a:t>
            </a:r>
            <a:r>
              <a:rPr lang="en-US" dirty="0"/>
              <a:t>: </a:t>
            </a:r>
            <a:r>
              <a:rPr lang="en-US" dirty="0" err="1"/>
              <a:t>Clin</a:t>
            </a:r>
            <a:r>
              <a:rPr lang="en-US" dirty="0"/>
              <a:t> </a:t>
            </a:r>
            <a:r>
              <a:rPr lang="en-US" dirty="0" err="1"/>
              <a:t>Gastroenterol</a:t>
            </a:r>
            <a:r>
              <a:rPr lang="en-US" dirty="0"/>
              <a:t> </a:t>
            </a:r>
            <a:r>
              <a:rPr lang="en-US" dirty="0" err="1"/>
              <a:t>Hepatol</a:t>
            </a:r>
            <a:r>
              <a:rPr lang="en-US" dirty="0"/>
              <a:t> 2004N: 20 children max dose 1320 mcg/</a:t>
            </a:r>
            <a:r>
              <a:rPr lang="en-US" dirty="0" err="1"/>
              <a:t>dayPre</a:t>
            </a:r>
            <a:r>
              <a:rPr lang="en-US" dirty="0"/>
              <a:t>: 43.4 </a:t>
            </a:r>
            <a:r>
              <a:rPr lang="en-US" dirty="0" err="1"/>
              <a:t>eos</a:t>
            </a:r>
            <a:r>
              <a:rPr lang="en-US" dirty="0"/>
              <a:t>/</a:t>
            </a:r>
            <a:r>
              <a:rPr lang="en-US" dirty="0" err="1"/>
              <a:t>hpf</a:t>
            </a:r>
            <a:r>
              <a:rPr lang="en-US" dirty="0"/>
              <a:t> </a:t>
            </a:r>
          </a:p>
          <a:p>
            <a:pPr eaLnBrk="1" hangingPunct="1"/>
            <a:r>
              <a:rPr lang="en-US" dirty="0"/>
              <a:t>Post: 1 </a:t>
            </a:r>
            <a:r>
              <a:rPr lang="en-US" dirty="0" err="1"/>
              <a:t>eos</a:t>
            </a:r>
            <a:r>
              <a:rPr lang="en-US" dirty="0"/>
              <a:t>/</a:t>
            </a:r>
            <a:r>
              <a:rPr lang="en-US" dirty="0" err="1"/>
              <a:t>hpf</a:t>
            </a:r>
            <a:r>
              <a:rPr lang="en-US" dirty="0"/>
              <a:t> in 16 of 20 patients (2 other were partial responders with 7-24 </a:t>
            </a:r>
            <a:r>
              <a:rPr lang="en-US" dirty="0" err="1"/>
              <a:t>eos</a:t>
            </a:r>
            <a:r>
              <a:rPr lang="en-US" dirty="0"/>
              <a:t>/</a:t>
            </a:r>
            <a:r>
              <a:rPr lang="en-US" dirty="0" err="1"/>
              <a:t>hpf</a:t>
            </a:r>
            <a:r>
              <a:rPr lang="en-US" dirty="0"/>
              <a:t> and 2 were non responders with &gt;24 </a:t>
            </a:r>
            <a:r>
              <a:rPr lang="en-US" dirty="0" err="1"/>
              <a:t>eos</a:t>
            </a:r>
            <a:r>
              <a:rPr lang="en-US" dirty="0"/>
              <a:t>/</a:t>
            </a:r>
            <a:r>
              <a:rPr lang="en-US" dirty="0" err="1"/>
              <a:t>hpf</a:t>
            </a:r>
            <a:r>
              <a:rPr lang="en-US" dirty="0"/>
              <a:t>). </a:t>
            </a:r>
          </a:p>
          <a:p>
            <a:pPr eaLnBrk="1" hangingPunct="1"/>
            <a:r>
              <a:rPr lang="en-US" dirty="0"/>
              <a:t>Design: Retrospective study</a:t>
            </a:r>
          </a:p>
          <a:p>
            <a:pPr eaLnBrk="1" hangingPunct="1"/>
            <a:endParaRPr lang="en-US" dirty="0"/>
          </a:p>
          <a:p>
            <a:pPr eaLnBrk="1" hangingPunct="1"/>
            <a:endParaRPr lang="en-US" dirty="0"/>
          </a:p>
          <a:p>
            <a:pPr eaLnBrk="1" hangingPunct="1"/>
            <a:r>
              <a:rPr lang="en-US" dirty="0"/>
              <a:t>Teitelbaum Source: Gastroenterology 2002. N: 13 children Duration: 8 weeks Max dose 880 mcg/day Pre: 23 </a:t>
            </a:r>
            <a:r>
              <a:rPr lang="en-US" dirty="0" err="1"/>
              <a:t>eos</a:t>
            </a:r>
            <a:r>
              <a:rPr lang="en-US" dirty="0"/>
              <a:t>/</a:t>
            </a:r>
            <a:r>
              <a:rPr lang="en-US" dirty="0" err="1"/>
              <a:t>hpf</a:t>
            </a:r>
            <a:r>
              <a:rPr lang="en-US" dirty="0"/>
              <a:t> Post: 2.7 </a:t>
            </a:r>
            <a:r>
              <a:rPr lang="en-US" dirty="0" err="1"/>
              <a:t>eos</a:t>
            </a:r>
            <a:r>
              <a:rPr lang="en-US" dirty="0"/>
              <a:t>/</a:t>
            </a:r>
            <a:r>
              <a:rPr lang="en-US" dirty="0" err="1"/>
              <a:t>hpf</a:t>
            </a:r>
            <a:r>
              <a:rPr lang="en-US" dirty="0"/>
              <a:t>. </a:t>
            </a:r>
          </a:p>
          <a:p>
            <a:pPr eaLnBrk="1" hangingPunct="1"/>
            <a:r>
              <a:rPr lang="en-US" dirty="0"/>
              <a:t>Design: Prospective</a:t>
            </a:r>
          </a:p>
          <a:p>
            <a:pPr eaLnBrk="1" hangingPunct="1"/>
            <a:r>
              <a:rPr lang="en-US" dirty="0"/>
              <a:t>Schaefer Source: </a:t>
            </a:r>
            <a:r>
              <a:rPr lang="en-US" dirty="0" err="1"/>
              <a:t>Clinc</a:t>
            </a:r>
            <a:r>
              <a:rPr lang="en-US" dirty="0"/>
              <a:t> Gastro </a:t>
            </a:r>
            <a:r>
              <a:rPr lang="en-US" dirty="0" err="1"/>
              <a:t>Hepatol</a:t>
            </a:r>
            <a:r>
              <a:rPr lang="en-US" dirty="0"/>
              <a:t> 2008 N: 40 children Duration:  4 weeks Max dose: 1760 mcg/day Pre 33.3 Post 4.8 Design: prospective randomized</a:t>
            </a:r>
            <a:endParaRPr lang="en-US" b="1"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66</a:t>
            </a:fld>
            <a:endParaRPr lang="en-US"/>
          </a:p>
        </p:txBody>
      </p:sp>
    </p:spTree>
    <p:extLst>
      <p:ext uri="{BB962C8B-B14F-4D97-AF65-F5344CB8AC3E}">
        <p14:creationId xmlns:p14="http://schemas.microsoft.com/office/powerpoint/2010/main" val="4272915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Liquid budesonide use</a:t>
            </a:r>
            <a:r>
              <a:rPr lang="en-US" baseline="0" dirty="0"/>
              <a:t> first reported by </a:t>
            </a:r>
            <a:r>
              <a:rPr lang="en-US" baseline="0" dirty="0" err="1"/>
              <a:t>Aceves</a:t>
            </a:r>
            <a:r>
              <a:rPr lang="en-US" baseline="0" dirty="0"/>
              <a:t> in 2007</a:t>
            </a:r>
            <a:r>
              <a:rPr lang="en-US" dirty="0"/>
              <a:t>.</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67</a:t>
            </a:fld>
            <a:endParaRPr lang="en-US"/>
          </a:p>
        </p:txBody>
      </p:sp>
    </p:spTree>
    <p:extLst>
      <p:ext uri="{BB962C8B-B14F-4D97-AF65-F5344CB8AC3E}">
        <p14:creationId xmlns:p14="http://schemas.microsoft.com/office/powerpoint/2010/main" val="147758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a:p>
            <a:pPr eaLnBrk="1" hangingPunct="1"/>
            <a:r>
              <a:rPr lang="en-US" dirty="0"/>
              <a:t>Double blind placebo controlled trial;  36 adolescent or adult </a:t>
            </a:r>
            <a:r>
              <a:rPr lang="en-US" dirty="0" err="1"/>
              <a:t>pts</a:t>
            </a:r>
            <a:r>
              <a:rPr lang="en-US" dirty="0"/>
              <a:t> with active EoE (</a:t>
            </a:r>
            <a:r>
              <a:rPr lang="en-US" dirty="0" err="1"/>
              <a:t>eos</a:t>
            </a:r>
            <a:r>
              <a:rPr lang="en-US" dirty="0"/>
              <a:t>&gt;20/</a:t>
            </a:r>
            <a:r>
              <a:rPr lang="en-US" dirty="0" err="1"/>
              <a:t>hpf</a:t>
            </a:r>
            <a:r>
              <a:rPr lang="en-US" dirty="0"/>
              <a:t>); Received budesonide 1mg twice daily or placebo; Primary endpoint was histologic remission.   A recently reported double blind, placebo controlled trial compared the efficacy of swallowed budesonide with placebo in 36 adult patients with EoE treated for 15 days. A significant improvement in esophageal eosinophil was demonstrated with budesonide with no change with placebo. The esophageal eosinophil concentrations fell from 62 to 4 </a:t>
            </a:r>
            <a:r>
              <a:rPr lang="en-US" dirty="0" err="1"/>
              <a:t>eos</a:t>
            </a:r>
            <a:r>
              <a:rPr lang="en-US" dirty="0"/>
              <a:t>/</a:t>
            </a:r>
            <a:r>
              <a:rPr lang="en-US" dirty="0" err="1"/>
              <a:t>hpf</a:t>
            </a:r>
            <a:r>
              <a:rPr lang="en-US" dirty="0"/>
              <a:t> with budesonide.</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68</a:t>
            </a:fld>
            <a:endParaRPr lang="en-US"/>
          </a:p>
        </p:txBody>
      </p:sp>
    </p:spTree>
    <p:extLst>
      <p:ext uri="{BB962C8B-B14F-4D97-AF65-F5344CB8AC3E}">
        <p14:creationId xmlns:p14="http://schemas.microsoft.com/office/powerpoint/2010/main" val="916206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50000"/>
              </a:spcBef>
              <a:spcAft>
                <a:spcPct val="0"/>
              </a:spcAft>
              <a:buClrTx/>
              <a:buSzTx/>
              <a:buFontTx/>
              <a:buNone/>
              <a:tabLst/>
              <a:defRPr/>
            </a:pPr>
            <a:r>
              <a:rPr lang="en-US" dirty="0"/>
              <a:t>Summary statements regarding the role of esophageal dilation in EoE  as per the 2007</a:t>
            </a:r>
            <a:r>
              <a:rPr lang="en-US" baseline="0" dirty="0"/>
              <a:t> (</a:t>
            </a:r>
            <a:r>
              <a:rPr lang="en-US" sz="1200" dirty="0" err="1">
                <a:solidFill>
                  <a:schemeClr val="tx2"/>
                </a:solidFill>
                <a:latin typeface="Arial Narrow"/>
                <a:ea typeface="Osaka" charset="-128"/>
                <a:cs typeface="Osaka" charset="-128"/>
              </a:rPr>
              <a:t>Furuta</a:t>
            </a:r>
            <a:r>
              <a:rPr lang="en-US" sz="1200" dirty="0">
                <a:solidFill>
                  <a:schemeClr val="tx2"/>
                </a:solidFill>
                <a:latin typeface="Arial Narrow"/>
                <a:ea typeface="Osaka" charset="-128"/>
                <a:cs typeface="Osaka" charset="-128"/>
              </a:rPr>
              <a:t> et al. </a:t>
            </a:r>
            <a:r>
              <a:rPr lang="en-US" sz="1200" i="1" dirty="0">
                <a:solidFill>
                  <a:schemeClr val="tx2"/>
                </a:solidFill>
                <a:latin typeface="Arial Narrow"/>
                <a:ea typeface="Osaka" charset="-128"/>
                <a:cs typeface="Osaka" charset="-128"/>
              </a:rPr>
              <a:t>Gastroenterology. </a:t>
            </a:r>
            <a:r>
              <a:rPr lang="en-US" sz="1200" dirty="0">
                <a:solidFill>
                  <a:schemeClr val="tx2"/>
                </a:solidFill>
                <a:latin typeface="Arial Narrow"/>
                <a:ea typeface="Osaka" charset="-128"/>
                <a:cs typeface="Osaka" charset="-128"/>
              </a:rPr>
              <a:t>2007; 133:1342-63</a:t>
            </a:r>
            <a:r>
              <a:rPr lang="en-US" sz="1400" dirty="0">
                <a:solidFill>
                  <a:schemeClr val="tx2"/>
                </a:solidFill>
                <a:latin typeface="Arial Narrow"/>
                <a:ea typeface="Osaka" charset="-128"/>
                <a:cs typeface="Osaka" charset="-128"/>
              </a:rPr>
              <a:t>)</a:t>
            </a:r>
            <a:r>
              <a:rPr lang="en-US" sz="1400" baseline="0" dirty="0">
                <a:solidFill>
                  <a:schemeClr val="tx2"/>
                </a:solidFill>
                <a:latin typeface="Arial Narrow"/>
                <a:ea typeface="Osaka" charset="-128"/>
                <a:cs typeface="Osaka" charset="-128"/>
              </a:rPr>
              <a:t> and </a:t>
            </a:r>
            <a:r>
              <a:rPr lang="en-US" sz="1400" dirty="0"/>
              <a:t>2011 (</a:t>
            </a:r>
            <a:r>
              <a:rPr lang="fr-FR" sz="1400" dirty="0">
                <a:solidFill>
                  <a:schemeClr val="tx2"/>
                </a:solidFill>
                <a:latin typeface="Arial Narrow"/>
              </a:rPr>
              <a:t>Liacouras et al. </a:t>
            </a:r>
            <a:r>
              <a:rPr lang="fr-FR" sz="1400" i="1" dirty="0">
                <a:solidFill>
                  <a:schemeClr val="tx2"/>
                </a:solidFill>
                <a:latin typeface="Arial Narrow"/>
              </a:rPr>
              <a:t>J </a:t>
            </a:r>
            <a:r>
              <a:rPr lang="fr-FR" sz="1400" i="1" dirty="0" err="1">
                <a:solidFill>
                  <a:schemeClr val="tx2"/>
                </a:solidFill>
                <a:latin typeface="Arial Narrow"/>
              </a:rPr>
              <a:t>Allergy</a:t>
            </a:r>
            <a:r>
              <a:rPr lang="fr-FR" sz="1400" i="1" dirty="0">
                <a:solidFill>
                  <a:schemeClr val="tx2"/>
                </a:solidFill>
                <a:latin typeface="Arial Narrow"/>
              </a:rPr>
              <a:t> Clin </a:t>
            </a:r>
            <a:r>
              <a:rPr lang="fr-FR" sz="1400" i="1" dirty="0" err="1">
                <a:solidFill>
                  <a:schemeClr val="tx2"/>
                </a:solidFill>
                <a:latin typeface="Arial Narrow"/>
              </a:rPr>
              <a:t>Immunol</a:t>
            </a:r>
            <a:r>
              <a:rPr lang="fr-FR" sz="1400" i="1" dirty="0">
                <a:solidFill>
                  <a:schemeClr val="tx2"/>
                </a:solidFill>
                <a:latin typeface="Arial Narrow"/>
              </a:rPr>
              <a:t>. </a:t>
            </a:r>
            <a:r>
              <a:rPr lang="fr-FR" sz="1400" dirty="0">
                <a:solidFill>
                  <a:schemeClr val="tx2"/>
                </a:solidFill>
                <a:latin typeface="Arial Narrow"/>
              </a:rPr>
              <a:t>2011; 128:3–20)</a:t>
            </a:r>
            <a:r>
              <a:rPr lang="fr-FR" sz="1400" baseline="0" dirty="0">
                <a:solidFill>
                  <a:schemeClr val="tx2"/>
                </a:solidFill>
                <a:latin typeface="Arial Narrow"/>
              </a:rPr>
              <a:t> </a:t>
            </a:r>
            <a:r>
              <a:rPr lang="en-US" sz="1400" dirty="0"/>
              <a:t>EoE guidelines</a:t>
            </a:r>
            <a:r>
              <a:rPr lang="en-US" sz="1400" dirty="0">
                <a:solidFill>
                  <a:schemeClr val="tx2"/>
                </a:solidFill>
                <a:latin typeface="Arial Narrow"/>
                <a:ea typeface="Osaka" charset="-128"/>
              </a:rPr>
              <a:t>.</a:t>
            </a:r>
            <a:endParaRPr lang="fr-FR" sz="1400" dirty="0">
              <a:solidFill>
                <a:schemeClr val="tx2"/>
              </a:solidFill>
              <a:latin typeface="Arial Narrow"/>
            </a:endParaRPr>
          </a:p>
        </p:txBody>
      </p:sp>
      <p:sp>
        <p:nvSpPr>
          <p:cNvPr id="4" name="Slide Number Placeholder 3"/>
          <p:cNvSpPr>
            <a:spLocks noGrp="1"/>
          </p:cNvSpPr>
          <p:nvPr>
            <p:ph type="sldNum" sz="quarter" idx="10"/>
          </p:nvPr>
        </p:nvSpPr>
        <p:spPr/>
        <p:txBody>
          <a:bodyPr/>
          <a:lstStyle/>
          <a:p>
            <a:fld id="{BFBFED3C-8E91-435E-AF54-70150622D5DA}" type="slidenum">
              <a:rPr lang="en-US" smtClean="0"/>
              <a:t>69</a:t>
            </a:fld>
            <a:endParaRPr lang="en-US"/>
          </a:p>
        </p:txBody>
      </p:sp>
    </p:spTree>
    <p:extLst>
      <p:ext uri="{BB962C8B-B14F-4D97-AF65-F5344CB8AC3E}">
        <p14:creationId xmlns:p14="http://schemas.microsoft.com/office/powerpoint/2010/main" val="23420362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1995, a study from Johns Hopkins revealed that patients previously thought to have reflux esophagitis, instead demonstrated resolution of symptoms and tissue eosinophilic inflammation after the withdrawal of foods (except for corn and apples) and the use of an amino acid based formula.</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71</a:t>
            </a:fld>
            <a:endParaRPr lang="en-US"/>
          </a:p>
        </p:txBody>
      </p:sp>
    </p:spTree>
    <p:extLst>
      <p:ext uri="{BB962C8B-B14F-4D97-AF65-F5344CB8AC3E}">
        <p14:creationId xmlns:p14="http://schemas.microsoft.com/office/powerpoint/2010/main" val="176515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Differential</a:t>
            </a:r>
            <a:r>
              <a:rPr lang="en-US" baseline="0" dirty="0"/>
              <a:t> diagnosis of esophageal eosinophilia.  EoE, GERD and PPI responsive esophageal </a:t>
            </a:r>
            <a:r>
              <a:rPr lang="en-US" baseline="0" dirty="0" err="1"/>
              <a:t>eosinophila</a:t>
            </a:r>
            <a:r>
              <a:rPr lang="en-US" baseline="0" dirty="0"/>
              <a:t> are most common causes and can have similar clinical symptoms and endoscopic/histologic features.  </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11</a:t>
            </a:fld>
            <a:endParaRPr lang="en-US"/>
          </a:p>
        </p:txBody>
      </p:sp>
    </p:spTree>
    <p:extLst>
      <p:ext uri="{BB962C8B-B14F-4D97-AF65-F5344CB8AC3E}">
        <p14:creationId xmlns:p14="http://schemas.microsoft.com/office/powerpoint/2010/main" val="255460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results of the Johns Hopkins study depicts a significant improvement in esophageal eosinophilia (graph).  Symptoms and histology improved within 3-6 weeks and recurred with the reintroduction of foods. </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72</a:t>
            </a:fld>
            <a:endParaRPr lang="en-US"/>
          </a:p>
        </p:txBody>
      </p:sp>
    </p:spTree>
    <p:extLst>
      <p:ext uri="{BB962C8B-B14F-4D97-AF65-F5344CB8AC3E}">
        <p14:creationId xmlns:p14="http://schemas.microsoft.com/office/powerpoint/2010/main" val="513098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2005, Liacouras reported findings similar to the Hopkins study.  The Liacouras study confirmed that &gt; 95% patients diagnosed with EoE, who were treated with the strict use of an amino acid formula, responded to both clinically and histologically.  Approximately 75% of these patients required an enteral feeding tube for formula administration.</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73</a:t>
            </a:fld>
            <a:endParaRPr lang="en-US"/>
          </a:p>
        </p:txBody>
      </p:sp>
    </p:spTree>
    <p:extLst>
      <p:ext uri="{BB962C8B-B14F-4D97-AF65-F5344CB8AC3E}">
        <p14:creationId xmlns:p14="http://schemas.microsoft.com/office/powerpoint/2010/main" val="9137731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Esophageal histology before and after the administration of a strict amino acid based formula (all other foods excluded).  In one patient, a large number of esophageal eosinophils is appreciated (left) prior to dietary therapy.  After 4 weeks, the tissue eosinophilia has resolved (right). </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74</a:t>
            </a:fld>
            <a:endParaRPr lang="en-US"/>
          </a:p>
        </p:txBody>
      </p:sp>
    </p:spTree>
    <p:extLst>
      <p:ext uri="{BB962C8B-B14F-4D97-AF65-F5344CB8AC3E}">
        <p14:creationId xmlns:p14="http://schemas.microsoft.com/office/powerpoint/2010/main" val="26331114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Several types of dietary therapy have been utilized for patients with EoE.  All food can be restricted when using a total elimination diet with an amino acid based formula.  In contrast, selective foods can be eliminated either based on allergy testing  or by simply removing the foods most likely known to cause EoE.</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75</a:t>
            </a:fld>
            <a:endParaRPr lang="en-US"/>
          </a:p>
        </p:txBody>
      </p:sp>
    </p:spTree>
    <p:extLst>
      <p:ext uri="{BB962C8B-B14F-4D97-AF65-F5344CB8AC3E}">
        <p14:creationId xmlns:p14="http://schemas.microsoft.com/office/powerpoint/2010/main" val="12633935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initiation of an elemental formula is done correctly, greater than 95% of EoE patients demonstrate both a clinical and histologic response.  Dietary therapy allows for the systematic re-introduction of foods and may lead to prolonged remission clinically and histologically without the need for medications.  There is some evidence that the causative foods may be able to be reintroduced successfully later (patients may develop tolerance).</a:t>
            </a:r>
          </a:p>
        </p:txBody>
      </p:sp>
      <p:sp>
        <p:nvSpPr>
          <p:cNvPr id="4" name="Slide Number Placeholder 3"/>
          <p:cNvSpPr>
            <a:spLocks noGrp="1"/>
          </p:cNvSpPr>
          <p:nvPr>
            <p:ph type="sldNum" sz="quarter" idx="10"/>
          </p:nvPr>
        </p:nvSpPr>
        <p:spPr/>
        <p:txBody>
          <a:bodyPr/>
          <a:lstStyle/>
          <a:p>
            <a:fld id="{BFBFED3C-8E91-435E-AF54-70150622D5DA}" type="slidenum">
              <a:rPr lang="en-US" smtClean="0"/>
              <a:t>76</a:t>
            </a:fld>
            <a:endParaRPr lang="en-US"/>
          </a:p>
        </p:txBody>
      </p:sp>
    </p:spTree>
    <p:extLst>
      <p:ext uri="{BB962C8B-B14F-4D97-AF65-F5344CB8AC3E}">
        <p14:creationId xmlns:p14="http://schemas.microsoft.com/office/powerpoint/2010/main" val="5000653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While the use of an elemental diet is successful in the vast majority of EoE patients, there are some obstacles to its use.  Many patients find that elemental formula is unpalatable, they commonly require the use of a nasogastric or gastrostomy tube for its administration, their nutritional status must be monitored closely, the formula is expensive and there may be quality of life and social issues.</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77</a:t>
            </a:fld>
            <a:endParaRPr lang="en-US"/>
          </a:p>
        </p:txBody>
      </p:sp>
    </p:spTree>
    <p:extLst>
      <p:ext uri="{BB962C8B-B14F-4D97-AF65-F5344CB8AC3E}">
        <p14:creationId xmlns:p14="http://schemas.microsoft.com/office/powerpoint/2010/main" val="40436225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selective diet requires the removal of a limited number of foods from the diet.   Two types of selective diets may be employed: 1) An empiric diet (based on history of the most likely foods).  The usual suspects” Milk, soy, egg, peanut, wheat, fish, meats or 2) A directed diet based on allergy testing (Skin prick tests, Atopy patch tests) or clinical symptoms.</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78</a:t>
            </a:fld>
            <a:endParaRPr lang="en-US"/>
          </a:p>
        </p:txBody>
      </p:sp>
    </p:spTree>
    <p:extLst>
      <p:ext uri="{BB962C8B-B14F-4D97-AF65-F5344CB8AC3E}">
        <p14:creationId xmlns:p14="http://schemas.microsoft.com/office/powerpoint/2010/main" val="65748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Kagalwalla</a:t>
            </a:r>
            <a:r>
              <a:rPr lang="en-US" dirty="0"/>
              <a:t> studied 60 EoE patients.  He separated them into 2 groups: 1) 35 were given a selective elimination diet with the removal of milk, soy, wheat, egg, peanut/nut and fish; 2) 25 were placed on a strict elemental diet (using an amino acid based formula).  Biopsies were obtained before and after 6 weeks of dietary therapy.  Clinical symptoms were also monitored.  Patients in both groups demonstrated significant improvement.  Greater than 90% of patients treated with an amino acid based formula significantly improved with almost complete histologic resolution.  Patients placed on the 6 food selective diet also improved but to a lessor degree.  Approximately 75% of patients improved clinically and histologically; however, the histologic improvement was not a great as the patients receiving an elemental formula </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79</a:t>
            </a:fld>
            <a:endParaRPr lang="en-US"/>
          </a:p>
        </p:txBody>
      </p:sp>
    </p:spTree>
    <p:extLst>
      <p:ext uri="{BB962C8B-B14F-4D97-AF65-F5344CB8AC3E}">
        <p14:creationId xmlns:p14="http://schemas.microsoft.com/office/powerpoint/2010/main" val="1121682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administration of an empiric diet is often easy because allergy testing is not required.  However, there are few studies in the literature and the diet may not eliminate all foods necessary to induce complete remission.  In addition, the diet may eliminate some foods that do not necessarily need to be eliminated and the diet may prolong the process of food elimination and re-introduction.</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80</a:t>
            </a:fld>
            <a:endParaRPr lang="en-US"/>
          </a:p>
        </p:txBody>
      </p:sp>
    </p:spTree>
    <p:extLst>
      <p:ext uri="{BB962C8B-B14F-4D97-AF65-F5344CB8AC3E}">
        <p14:creationId xmlns:p14="http://schemas.microsoft.com/office/powerpoint/2010/main" val="36994256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use of directed dietary elimination based on clinical symptoms and allergy testing is challenging because food reactions may be delayed several days after exposure.  In addition, reactions may persist several days after exposure and more than one food may be causing reaction.  Finally, present day allergy testing is not completely accurate.</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81</a:t>
            </a:fld>
            <a:endParaRPr lang="en-US"/>
          </a:p>
        </p:txBody>
      </p:sp>
    </p:spTree>
    <p:extLst>
      <p:ext uri="{BB962C8B-B14F-4D97-AF65-F5344CB8AC3E}">
        <p14:creationId xmlns:p14="http://schemas.microsoft.com/office/powerpoint/2010/main" val="3616136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201</a:t>
            </a:r>
            <a:r>
              <a:rPr lang="en-US" baseline="0" dirty="0"/>
              <a:t>1 EoE guidelines utilized an increased physician panel (pediatric and adult subspecialists) and a “new” conceptual definition</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12</a:t>
            </a:fld>
            <a:endParaRPr lang="en-US"/>
          </a:p>
        </p:txBody>
      </p:sp>
    </p:spTree>
    <p:extLst>
      <p:ext uri="{BB962C8B-B14F-4D97-AF65-F5344CB8AC3E}">
        <p14:creationId xmlns:p14="http://schemas.microsoft.com/office/powerpoint/2010/main" val="2889193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charset="0"/>
              </a:rPr>
              <a:t>An example of atopy patch testing.  The photo on the top left demonstrates</a:t>
            </a:r>
            <a:r>
              <a:rPr lang="en-US" altLang="en-US" baseline="0" dirty="0">
                <a:latin typeface="Times" charset="0"/>
              </a:rPr>
              <a:t> the well-accepted skin prick testing (</a:t>
            </a:r>
            <a:r>
              <a:rPr lang="en-US" altLang="en-US" baseline="0" dirty="0" err="1">
                <a:latin typeface="Times" charset="0"/>
              </a:rPr>
              <a:t>IgE</a:t>
            </a:r>
            <a:r>
              <a:rPr lang="en-US" altLang="en-US" baseline="0" dirty="0">
                <a:latin typeface="Times" charset="0"/>
              </a:rPr>
              <a:t> medicated). The other two photos </a:t>
            </a:r>
            <a:r>
              <a:rPr lang="en-US" altLang="en-US" dirty="0">
                <a:latin typeface="Times" charset="0"/>
              </a:rPr>
              <a:t>show the typical aluminum wells in which the reagent (food) is placed for atopy patch</a:t>
            </a:r>
            <a:r>
              <a:rPr lang="en-US" altLang="en-US" baseline="0" dirty="0">
                <a:latin typeface="Times" charset="0"/>
              </a:rPr>
              <a:t> testing (cell mediated)</a:t>
            </a:r>
            <a:r>
              <a:rPr lang="en-US" altLang="en-US" dirty="0">
                <a:latin typeface="Times" charset="0"/>
              </a:rPr>
              <a:t>.  The well is placed on the patient’s back, for two days.  Once removed, reactions may consist of hives, small bumps, or erythema (photo on right).  Because of the lack of standardization for atopy patch testing, the results should only be interpreted by qualified experts in atopy patch testing.  These tests,</a:t>
            </a:r>
            <a:r>
              <a:rPr lang="en-US" altLang="en-US" baseline="0" dirty="0">
                <a:latin typeface="Times" charset="0"/>
              </a:rPr>
              <a:t> when combined together, provide some degree of accuracy (50-75%) in determining those foods causing EoE.  </a:t>
            </a:r>
            <a:r>
              <a:rPr lang="en-US" altLang="en-US" dirty="0">
                <a:latin typeface="Times" charset="0"/>
              </a:rPr>
              <a:t>Other</a:t>
            </a:r>
            <a:r>
              <a:rPr lang="en-US" altLang="en-US" baseline="0" dirty="0">
                <a:latin typeface="Times" charset="0"/>
              </a:rPr>
              <a:t> allergy tests such as RAST tests and other serum blood testing have not been shown to have any correlation in determining the foods that cause EoE.</a:t>
            </a:r>
            <a:endParaRPr lang="en-US" altLang="en-US" dirty="0">
              <a:latin typeface="Times" charset="0"/>
            </a:endParaRP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82</a:t>
            </a:fld>
            <a:endParaRPr lang="en-US"/>
          </a:p>
        </p:txBody>
      </p:sp>
    </p:spTree>
    <p:extLst>
      <p:ext uri="{BB962C8B-B14F-4D97-AF65-F5344CB8AC3E}">
        <p14:creationId xmlns:p14="http://schemas.microsoft.com/office/powerpoint/2010/main" val="31762295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graph compares the various types of dietary therapy.  Selective diets were employed by both </a:t>
            </a:r>
            <a:r>
              <a:rPr lang="en-US" dirty="0" err="1"/>
              <a:t>Kagalwalla</a:t>
            </a:r>
            <a:r>
              <a:rPr lang="en-US" dirty="0"/>
              <a:t> and </a:t>
            </a:r>
            <a:r>
              <a:rPr lang="en-US" dirty="0" err="1"/>
              <a:t>Spergel</a:t>
            </a:r>
            <a:r>
              <a:rPr lang="en-US" dirty="0"/>
              <a:t>.  Note that similar results were achieved in both the clinical responses and the number of esophageal eosinophils that remained after selective</a:t>
            </a:r>
            <a:r>
              <a:rPr lang="en-US" baseline="0" dirty="0"/>
              <a:t>-type dietary </a:t>
            </a:r>
            <a:r>
              <a:rPr lang="en-US" dirty="0"/>
              <a:t>therapy .  In contrast, the use of a total elimination diet prompted a greater clinical response and a more significant resolution in esophageal histology. </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83</a:t>
            </a:fld>
            <a:endParaRPr lang="en-US"/>
          </a:p>
        </p:txBody>
      </p:sp>
    </p:spTree>
    <p:extLst>
      <p:ext uri="{BB962C8B-B14F-4D97-AF65-F5344CB8AC3E}">
        <p14:creationId xmlns:p14="http://schemas.microsoft.com/office/powerpoint/2010/main" val="36841960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Self-explanatory</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84</a:t>
            </a:fld>
            <a:endParaRPr lang="en-US"/>
          </a:p>
        </p:txBody>
      </p:sp>
    </p:spTree>
    <p:extLst>
      <p:ext uri="{BB962C8B-B14F-4D97-AF65-F5344CB8AC3E}">
        <p14:creationId xmlns:p14="http://schemas.microsoft.com/office/powerpoint/2010/main" val="41995226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depicts the most likely foods found to cause EoE (milk &gt; egg &gt; soy, etc.).  Most patients with EoE do not have reactions to a single food but instead develop esophageal eosinophilia to an average of 4 to 5 foods.  More importantly, approximately 25% of EoE patients react to ALL foods and require the strict use of an amino acid based formula.</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85</a:t>
            </a:fld>
            <a:endParaRPr lang="en-US"/>
          </a:p>
        </p:txBody>
      </p:sp>
    </p:spTree>
    <p:extLst>
      <p:ext uri="{BB962C8B-B14F-4D97-AF65-F5344CB8AC3E}">
        <p14:creationId xmlns:p14="http://schemas.microsoft.com/office/powerpoint/2010/main" val="31287018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Suggested order of diet</a:t>
            </a:r>
            <a:r>
              <a:rPr lang="en-US" baseline="0" dirty="0"/>
              <a:t> reintroduction for EoE patients doing well after dietary restriction and who are ready to reintroduce foods.   These foods are typically reintroduced one at a time for at least 8 weeks to assess for clinical symptoms.  If asymptomatic, because symptoms and histology often do not correlate, it is recommended that endoscopy with biopsy be performed. </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86</a:t>
            </a:fld>
            <a:endParaRPr lang="en-US"/>
          </a:p>
        </p:txBody>
      </p:sp>
    </p:spTree>
    <p:extLst>
      <p:ext uri="{BB962C8B-B14F-4D97-AF65-F5344CB8AC3E}">
        <p14:creationId xmlns:p14="http://schemas.microsoft.com/office/powerpoint/2010/main" val="19934680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Self-explanatory</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87</a:t>
            </a:fld>
            <a:endParaRPr lang="en-US"/>
          </a:p>
        </p:txBody>
      </p:sp>
    </p:spTree>
    <p:extLst>
      <p:ext uri="{BB962C8B-B14F-4D97-AF65-F5344CB8AC3E}">
        <p14:creationId xmlns:p14="http://schemas.microsoft.com/office/powerpoint/2010/main" val="29545572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study by </a:t>
            </a:r>
            <a:r>
              <a:rPr lang="en-US" dirty="0" err="1"/>
              <a:t>Straumann</a:t>
            </a:r>
            <a:r>
              <a:rPr lang="en-US" dirty="0"/>
              <a:t>, et al. is the only available prospective study on the natural history of EoE. It suggests that EoE does not spontaneously resolve, esophageal fibrosis may occur and that there is a high probability of esophageal stricture formation if EoE is left untreated or is poorly controlled.</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88</a:t>
            </a:fld>
            <a:endParaRPr lang="en-US"/>
          </a:p>
        </p:txBody>
      </p:sp>
    </p:spTree>
    <p:extLst>
      <p:ext uri="{BB962C8B-B14F-4D97-AF65-F5344CB8AC3E}">
        <p14:creationId xmlns:p14="http://schemas.microsoft.com/office/powerpoint/2010/main" val="39067358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subsequent pediatric dose trial has been performed with </a:t>
            </a:r>
            <a:r>
              <a:rPr lang="en-US" dirty="0" err="1"/>
              <a:t>mepolizumab</a:t>
            </a:r>
            <a:r>
              <a:rPr lang="en-US" dirty="0"/>
              <a:t>, but the results have not been fully analyzed. A trial with another monoclonal antibody against IL5 (</a:t>
            </a:r>
            <a:r>
              <a:rPr lang="en-US" dirty="0" err="1"/>
              <a:t>reslizumab</a:t>
            </a:r>
            <a:r>
              <a:rPr lang="en-US" dirty="0"/>
              <a:t>) has begun enrolling patients.  Both drugs remain investigational. Because the reported studies analyzed only outcomes after short term administration, the longer term use of the medication for chronic disease control is uncertain</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91</a:t>
            </a:fld>
            <a:endParaRPr lang="en-US"/>
          </a:p>
        </p:txBody>
      </p:sp>
    </p:spTree>
    <p:extLst>
      <p:ext uri="{BB962C8B-B14F-4D97-AF65-F5344CB8AC3E}">
        <p14:creationId xmlns:p14="http://schemas.microsoft.com/office/powerpoint/2010/main" val="34664777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Regardless of whether there is an increasing incidence of EoE, it is clear that the prevalence has been increasing over the last decade.</a:t>
            </a:r>
          </a:p>
          <a:p>
            <a:pPr eaLnBrk="1" hangingPunct="1"/>
            <a:r>
              <a:rPr lang="en-US" dirty="0"/>
              <a:t>The condition is now recognized in both pediatric and adult populations and has lead to the rise of centers of excellence that focus on advanced clinical care and research.</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94</a:t>
            </a:fld>
            <a:endParaRPr lang="en-US"/>
          </a:p>
        </p:txBody>
      </p:sp>
    </p:spTree>
    <p:extLst>
      <p:ext uri="{BB962C8B-B14F-4D97-AF65-F5344CB8AC3E}">
        <p14:creationId xmlns:p14="http://schemas.microsoft.com/office/powerpoint/2010/main" val="27984874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Self-explanatory</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95</a:t>
            </a:fld>
            <a:endParaRPr lang="en-US"/>
          </a:p>
        </p:txBody>
      </p:sp>
    </p:spTree>
    <p:extLst>
      <p:ext uri="{BB962C8B-B14F-4D97-AF65-F5344CB8AC3E}">
        <p14:creationId xmlns:p14="http://schemas.microsoft.com/office/powerpoint/2010/main" val="1132527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t>Updated </a:t>
            </a:r>
            <a:r>
              <a:rPr lang="en-US" b="0" baseline="0" dirty="0"/>
              <a:t>EoE guidelines developed in 2011.</a:t>
            </a:r>
            <a:endParaRPr lang="en-US" b="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fr-FR" sz="1400" b="1" dirty="0">
                <a:solidFill>
                  <a:schemeClr val="tx2"/>
                </a:solidFill>
                <a:latin typeface="Arial Narrow"/>
              </a:rPr>
              <a:t>Liacouras et al. </a:t>
            </a:r>
            <a:r>
              <a:rPr lang="fr-FR" sz="1400" b="1" i="1" dirty="0">
                <a:solidFill>
                  <a:schemeClr val="tx2"/>
                </a:solidFill>
                <a:latin typeface="Arial Narrow"/>
              </a:rPr>
              <a:t>J </a:t>
            </a:r>
            <a:r>
              <a:rPr lang="fr-FR" sz="1400" b="1" i="1" dirty="0" err="1">
                <a:solidFill>
                  <a:schemeClr val="tx2"/>
                </a:solidFill>
                <a:latin typeface="Arial Narrow"/>
              </a:rPr>
              <a:t>Allergy</a:t>
            </a:r>
            <a:r>
              <a:rPr lang="fr-FR" sz="1400" b="1" i="1" dirty="0">
                <a:solidFill>
                  <a:schemeClr val="tx2"/>
                </a:solidFill>
                <a:latin typeface="Arial Narrow"/>
              </a:rPr>
              <a:t> Clin </a:t>
            </a:r>
            <a:r>
              <a:rPr lang="fr-FR" sz="1400" b="1" i="1" dirty="0" err="1">
                <a:solidFill>
                  <a:schemeClr val="tx2"/>
                </a:solidFill>
                <a:latin typeface="Arial Narrow"/>
              </a:rPr>
              <a:t>Immunol</a:t>
            </a:r>
            <a:r>
              <a:rPr lang="fr-FR" sz="1400" b="1" i="1" dirty="0">
                <a:solidFill>
                  <a:schemeClr val="tx2"/>
                </a:solidFill>
                <a:latin typeface="Arial Narrow"/>
              </a:rPr>
              <a:t>. </a:t>
            </a:r>
            <a:r>
              <a:rPr lang="fr-FR" sz="1400" b="1" dirty="0">
                <a:solidFill>
                  <a:schemeClr val="tx2"/>
                </a:solidFill>
                <a:latin typeface="Arial Narrow"/>
              </a:rPr>
              <a:t>2011; 128:3–20.</a:t>
            </a:r>
          </a:p>
          <a:p>
            <a:r>
              <a:rPr lang="en-US" dirty="0"/>
              <a:t>PPI-responsive</a:t>
            </a:r>
            <a:r>
              <a:rPr lang="en-US" baseline="0" dirty="0"/>
              <a:t> esophageal eosinophilia introduced as a new concept.</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13</a:t>
            </a:fld>
            <a:endParaRPr lang="en-US"/>
          </a:p>
        </p:txBody>
      </p:sp>
    </p:spTree>
    <p:extLst>
      <p:ext uri="{BB962C8B-B14F-4D97-AF65-F5344CB8AC3E}">
        <p14:creationId xmlns:p14="http://schemas.microsoft.com/office/powerpoint/2010/main" val="34686271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Self-explanatory</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96</a:t>
            </a:fld>
            <a:endParaRPr lang="en-US"/>
          </a:p>
        </p:txBody>
      </p:sp>
    </p:spTree>
    <p:extLst>
      <p:ext uri="{BB962C8B-B14F-4D97-AF65-F5344CB8AC3E}">
        <p14:creationId xmlns:p14="http://schemas.microsoft.com/office/powerpoint/2010/main" val="5018220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Narrow"/>
                <a:ea typeface="ＭＳ Ｐゴシック" charset="-128"/>
                <a:cs typeface="ＭＳ Ｐゴシック" charset="-128"/>
              </a:rPr>
              <a:t>ANY patient with symptoms that could be considered EoE should be treated with a PPI so that you save the patient from having 2 EGD’s instead of 1.  The top header is titled “Suspected EoE” because EoE can present in a variety of ways – GER symptoms, dysphagia, food impaction, or if the patient</a:t>
            </a:r>
            <a:r>
              <a:rPr lang="en-US" sz="1200" kern="1200" baseline="0" dirty="0">
                <a:solidFill>
                  <a:schemeClr val="tx1"/>
                </a:solidFill>
                <a:effectLst/>
                <a:latin typeface="Arial Narrow"/>
                <a:ea typeface="ＭＳ Ｐゴシック" charset="-128"/>
                <a:cs typeface="ＭＳ Ｐゴシック" charset="-128"/>
              </a:rPr>
              <a:t> had an </a:t>
            </a:r>
            <a:r>
              <a:rPr lang="en-US" sz="1200" kern="1200" dirty="0">
                <a:solidFill>
                  <a:schemeClr val="tx1"/>
                </a:solidFill>
                <a:effectLst/>
                <a:latin typeface="Arial Narrow"/>
                <a:ea typeface="ＭＳ Ｐゴシック" charset="-128"/>
                <a:cs typeface="ＭＳ Ｐゴシック" charset="-128"/>
              </a:rPr>
              <a:t>EGD before being</a:t>
            </a:r>
            <a:r>
              <a:rPr lang="en-US" sz="1200" kern="1200" baseline="0" dirty="0">
                <a:solidFill>
                  <a:schemeClr val="tx1"/>
                </a:solidFill>
                <a:effectLst/>
                <a:latin typeface="Arial Narrow"/>
                <a:ea typeface="ＭＳ Ｐゴシック" charset="-128"/>
                <a:cs typeface="ＭＳ Ｐゴシック" charset="-128"/>
              </a:rPr>
              <a:t> on a </a:t>
            </a:r>
            <a:r>
              <a:rPr lang="en-US" sz="1200" kern="1200" dirty="0">
                <a:solidFill>
                  <a:schemeClr val="tx1"/>
                </a:solidFill>
                <a:effectLst/>
                <a:latin typeface="Arial Narrow"/>
                <a:ea typeface="ＭＳ Ｐゴシック" charset="-128"/>
                <a:cs typeface="ＭＳ Ｐゴシック" charset="-128"/>
              </a:rPr>
              <a:t>PPI and was found a severe esophageal eosinophilia. </a:t>
            </a:r>
            <a:r>
              <a:rPr lang="en-US" dirty="0"/>
              <a:t>If an initial</a:t>
            </a:r>
            <a:r>
              <a:rPr lang="en-US" baseline="0" dirty="0"/>
              <a:t> biopsy is performed and demonstrates esophageal eosinophilia WITHOUT the patient being treated with a PPI, a PPI should be started and the patient should be treated for 8 weeks and then undergo a repeat endoscopy with biopsy.</a:t>
            </a:r>
            <a:r>
              <a:rPr lang="en-US" sz="1200" kern="1200" dirty="0">
                <a:solidFill>
                  <a:schemeClr val="tx1"/>
                </a:solidFill>
                <a:effectLst/>
                <a:latin typeface="Arial Narrow"/>
                <a:ea typeface="ＭＳ Ｐゴシック" charset="-128"/>
                <a:cs typeface="ＭＳ Ｐゴシック" charset="-128"/>
              </a:rPr>
              <a:t> </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97</a:t>
            </a:fld>
            <a:endParaRPr lang="en-US"/>
          </a:p>
        </p:txBody>
      </p:sp>
    </p:spTree>
    <p:extLst>
      <p:ext uri="{BB962C8B-B14F-4D97-AF65-F5344CB8AC3E}">
        <p14:creationId xmlns:p14="http://schemas.microsoft.com/office/powerpoint/2010/main" val="1210610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Self-explanatory</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100</a:t>
            </a:fld>
            <a:endParaRPr lang="en-US"/>
          </a:p>
        </p:txBody>
      </p:sp>
    </p:spTree>
    <p:extLst>
      <p:ext uri="{BB962C8B-B14F-4D97-AF65-F5344CB8AC3E}">
        <p14:creationId xmlns:p14="http://schemas.microsoft.com/office/powerpoint/2010/main" val="2418369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Several non profit organizations exist which promote patient resources and advocacy for gastrointestinal eosinophilic disorders and food allergies.</a:t>
            </a:r>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102</a:t>
            </a:fld>
            <a:endParaRPr lang="en-US"/>
          </a:p>
        </p:txBody>
      </p:sp>
    </p:spTree>
    <p:extLst>
      <p:ext uri="{BB962C8B-B14F-4D97-AF65-F5344CB8AC3E}">
        <p14:creationId xmlns:p14="http://schemas.microsoft.com/office/powerpoint/2010/main" val="28944859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International Gastrointestinal Eosinophilic Researchers was formed in 2007.  This organization comprises both pediatric and adult physicians of various subspecialties (gastroenterology, allergy, pathology and basic science).  </a:t>
            </a:r>
            <a:r>
              <a:rPr lang="en-US"/>
              <a:t>The aim of this group is to continue to work toward the identification, epidemiology, diagnosis, treatment and research of eosinophilic gastrointestinal diseases.</a:t>
            </a:r>
          </a:p>
          <a:p>
            <a:endParaRPr lang="en-US"/>
          </a:p>
        </p:txBody>
      </p:sp>
      <p:sp>
        <p:nvSpPr>
          <p:cNvPr id="4" name="Slide Number Placeholder 3"/>
          <p:cNvSpPr>
            <a:spLocks noGrp="1"/>
          </p:cNvSpPr>
          <p:nvPr>
            <p:ph type="sldNum" sz="quarter" idx="10"/>
          </p:nvPr>
        </p:nvSpPr>
        <p:spPr/>
        <p:txBody>
          <a:bodyPr/>
          <a:lstStyle/>
          <a:p>
            <a:fld id="{BFBFED3C-8E91-435E-AF54-70150622D5DA}" type="slidenum">
              <a:rPr lang="en-US" smtClean="0"/>
              <a:t>104</a:t>
            </a:fld>
            <a:endParaRPr lang="en-US"/>
          </a:p>
        </p:txBody>
      </p:sp>
    </p:spTree>
    <p:extLst>
      <p:ext uri="{BB962C8B-B14F-4D97-AF65-F5344CB8AC3E}">
        <p14:creationId xmlns:p14="http://schemas.microsoft.com/office/powerpoint/2010/main" val="4185535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PPI-responsive esophageal eosinophilia is a new classification for some patients with esophageal eosinophilia.  It is not yet known</a:t>
            </a:r>
            <a:r>
              <a:rPr lang="en-US" baseline="0" dirty="0"/>
              <a:t> whether it is due to acid-related disease or represent a new anti-inflammatory feature of PPI’s.</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15</a:t>
            </a:fld>
            <a:endParaRPr lang="en-US"/>
          </a:p>
        </p:txBody>
      </p:sp>
    </p:spTree>
    <p:extLst>
      <p:ext uri="{BB962C8B-B14F-4D97-AF65-F5344CB8AC3E}">
        <p14:creationId xmlns:p14="http://schemas.microsoft.com/office/powerpoint/2010/main" val="906516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t>EoE affects adults and children. Although</a:t>
            </a:r>
            <a:r>
              <a:rPr lang="en-US" baseline="0" dirty="0"/>
              <a:t> one</a:t>
            </a:r>
            <a:r>
              <a:rPr lang="en-US" dirty="0"/>
              <a:t> possibility is that the disease uniformly begins in children, some of whom are not diagnosed until they are adults,</a:t>
            </a:r>
            <a:r>
              <a:rPr lang="en-US" baseline="0" dirty="0"/>
              <a:t> a</a:t>
            </a:r>
            <a:r>
              <a:rPr lang="en-US" dirty="0"/>
              <a:t>nother explanation is that the disease can arise de-novo in both adults and children. </a:t>
            </a:r>
            <a:r>
              <a:rPr lang="en-US" baseline="0" dirty="0"/>
              <a:t> Liacouras reported that children typically are diagnosed between 5-10 years of age while </a:t>
            </a:r>
            <a:r>
              <a:rPr lang="en-US" baseline="0" dirty="0" err="1"/>
              <a:t>Straumann</a:t>
            </a:r>
            <a:r>
              <a:rPr lang="en-US" baseline="0" dirty="0"/>
              <a:t> reported that adults were routinely diagnosed in their early thirties (top graph). </a:t>
            </a:r>
            <a:r>
              <a:rPr lang="en-US" dirty="0"/>
              <a:t>The bell curves depict the peak ages at which symptoms developed in adults and children suggesting a bimodal peak age of onset. </a:t>
            </a:r>
          </a:p>
          <a:p>
            <a:pPr eaLnBrk="1" hangingPunct="1">
              <a:spcBef>
                <a:spcPct val="0"/>
              </a:spcBef>
            </a:pPr>
            <a:r>
              <a:rPr lang="en-US" baseline="0" dirty="0"/>
              <a:t> Two adult studies (bottom 2 charts) demonstrate t</a:t>
            </a:r>
            <a:r>
              <a:rPr lang="en-US" dirty="0"/>
              <a:t>he range of ages at diagnosis and at symptom onset. The bottom</a:t>
            </a:r>
            <a:r>
              <a:rPr lang="en-US" baseline="0" dirty="0"/>
              <a:t> left chart explains that adult patients had symptoms for 4 years prior to diagnosis while the bottom right chart reports that patients often have symptoms for 7 years prior to diagnosis.  </a:t>
            </a:r>
            <a:endParaRPr lang="en-US" dirty="0"/>
          </a:p>
          <a:p>
            <a:endParaRPr lang="en-US" dirty="0"/>
          </a:p>
        </p:txBody>
      </p:sp>
      <p:sp>
        <p:nvSpPr>
          <p:cNvPr id="4" name="Slide Number Placeholder 3"/>
          <p:cNvSpPr>
            <a:spLocks noGrp="1"/>
          </p:cNvSpPr>
          <p:nvPr>
            <p:ph type="sldNum" sz="quarter" idx="10"/>
          </p:nvPr>
        </p:nvSpPr>
        <p:spPr/>
        <p:txBody>
          <a:bodyPr/>
          <a:lstStyle/>
          <a:p>
            <a:fld id="{BFBFED3C-8E91-435E-AF54-70150622D5DA}" type="slidenum">
              <a:rPr lang="en-US" smtClean="0"/>
              <a:t>17</a:t>
            </a:fld>
            <a:endParaRPr lang="en-US"/>
          </a:p>
        </p:txBody>
      </p:sp>
    </p:spTree>
    <p:extLst>
      <p:ext uri="{BB962C8B-B14F-4D97-AF65-F5344CB8AC3E}">
        <p14:creationId xmlns:p14="http://schemas.microsoft.com/office/powerpoint/2010/main" val="200349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A1AC03-5549-43F3-933A-F9FDAB1E5AE5}" type="datetimeFigureOut">
              <a:rPr lang="en-US" smtClean="0"/>
              <a:t>7/29/2020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A82477-BC1D-486A-8BFF-F2B4B8008773}" type="slidenum">
              <a:rPr lang="en-US" smtClean="0"/>
              <a:t>‹#›</a:t>
            </a:fld>
            <a:endParaRPr lang="en-US"/>
          </a:p>
        </p:txBody>
      </p:sp>
    </p:spTree>
    <p:extLst>
      <p:ext uri="{BB962C8B-B14F-4D97-AF65-F5344CB8AC3E}">
        <p14:creationId xmlns:p14="http://schemas.microsoft.com/office/powerpoint/2010/main" val="168980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52FF2B-A577-442A-AD63-CA84C38AB1B4}" type="datetimeFigureOut">
              <a:rPr lang="en-US" smtClean="0">
                <a:solidFill>
                  <a:prstClr val="black">
                    <a:tint val="75000"/>
                  </a:prstClr>
                </a:solidFill>
              </a:rPr>
              <a:pPr/>
              <a:t>7/29/2020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6C90B0-06BB-4C3A-886E-8A2EF1B0A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682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152F86-81CD-473E-9137-1594C0359EC8}" type="datetimeFigureOut">
              <a:rPr lang="en-US" smtClean="0">
                <a:solidFill>
                  <a:prstClr val="black">
                    <a:tint val="75000"/>
                  </a:prstClr>
                </a:solidFill>
              </a:rPr>
              <a:pPr/>
              <a:t>7/29/2020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DFFB12-8216-4E70-B14A-A929414D96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73546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1AC03-5549-43F3-933A-F9FDAB1E5AE5}" type="datetimeFigureOut">
              <a:rPr lang="en-US" smtClean="0"/>
              <a:t>7/29/2020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82477-BC1D-486A-8BFF-F2B4B8008773}" type="slidenum">
              <a:rPr lang="en-US" smtClean="0"/>
              <a:t>‹#›</a:t>
            </a:fld>
            <a:endParaRPr lang="en-US"/>
          </a:p>
        </p:txBody>
      </p:sp>
    </p:spTree>
    <p:extLst>
      <p:ext uri="{BB962C8B-B14F-4D97-AF65-F5344CB8AC3E}">
        <p14:creationId xmlns:p14="http://schemas.microsoft.com/office/powerpoint/2010/main" val="3166345208"/>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2FF2B-A577-442A-AD63-CA84C38AB1B4}" type="datetimeFigureOut">
              <a:rPr lang="en-US" smtClean="0">
                <a:solidFill>
                  <a:prstClr val="black">
                    <a:tint val="75000"/>
                  </a:prstClr>
                </a:solidFill>
              </a:rPr>
              <a:pPr/>
              <a:t>7/29/2020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C90B0-06BB-4C3A-886E-8A2EF1B0A0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805693"/>
      </p:ext>
    </p:extLst>
  </p:cSld>
  <p:clrMap bg1="lt1" tx1="dk1" bg2="lt2" tx2="dk2" accent1="accent1" accent2="accent2" accent3="accent3" accent4="accent4" accent5="accent5" accent6="accent6" hlink="hlink" folHlink="folHlink"/>
  <p:sldLayoutIdLst>
    <p:sldLayoutId id="214748365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52F86-81CD-473E-9137-1594C0359EC8}" type="datetimeFigureOut">
              <a:rPr lang="en-US" smtClean="0">
                <a:solidFill>
                  <a:prstClr val="black">
                    <a:tint val="75000"/>
                  </a:prstClr>
                </a:solidFill>
              </a:rPr>
              <a:pPr/>
              <a:t>7/29/2020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FFB12-8216-4E70-B14A-A929414D96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630901"/>
      </p:ext>
    </p:extLst>
  </p:cSld>
  <p:clrMap bg1="lt1" tx1="dk1" bg2="lt2" tx2="dk2" accent1="accent1" accent2="accent2" accent3="accent3" accent4="accent4" accent5="accent5" accent6="accent6" hlink="hlink" folHlink="folHlink"/>
  <p:sldLayoutIdLst>
    <p:sldLayoutId id="214748366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gn="ctr" eaLnBrk="1" hangingPunct="1">
              <a:lnSpc>
                <a:spcPct val="90000"/>
              </a:lnSpc>
              <a:defRPr/>
            </a:pPr>
            <a:r>
              <a:rPr lang="en-US" sz="5300">
                <a:ea typeface="+mj-ea"/>
                <a:cs typeface="+mj-cs"/>
              </a:rPr>
              <a:t>Eosinophilic Esophagitis</a:t>
            </a:r>
            <a:br>
              <a:rPr lang="en-US" sz="5300">
                <a:ea typeface="+mj-ea"/>
                <a:cs typeface="+mj-cs"/>
              </a:rPr>
            </a:br>
            <a:r>
              <a:rPr lang="en-US" sz="5300">
                <a:ea typeface="+mj-ea"/>
                <a:cs typeface="+mj-cs"/>
              </a:rPr>
              <a:t>Diagnosis &amp; Management</a:t>
            </a:r>
            <a:br>
              <a:rPr lang="en-US" sz="5300">
                <a:ea typeface="+mj-ea"/>
                <a:cs typeface="+mj-cs"/>
              </a:rPr>
            </a:br>
            <a:r>
              <a:rPr lang="en-US" sz="3600" i="1">
                <a:solidFill>
                  <a:srgbClr val="C00000"/>
                </a:solidFill>
                <a:cs typeface="+mj-cs"/>
              </a:rPr>
              <a:t>2nd Edition</a:t>
            </a:r>
            <a:br>
              <a:rPr lang="en-US" sz="3600" i="1">
                <a:solidFill>
                  <a:srgbClr val="C00000"/>
                </a:solidFill>
                <a:cs typeface="+mj-cs"/>
              </a:rPr>
            </a:br>
            <a:r>
              <a:rPr lang="en-US" sz="3600" i="1">
                <a:solidFill>
                  <a:schemeClr val="tx1">
                    <a:lumMod val="90000"/>
                    <a:lumOff val="10000"/>
                  </a:schemeClr>
                </a:solidFill>
                <a:cs typeface="+mj-cs"/>
              </a:rPr>
              <a:t>Core Slide Set</a:t>
            </a:r>
            <a:endParaRPr lang="en-US" sz="3600" i="1" dirty="0">
              <a:solidFill>
                <a:schemeClr val="tx1">
                  <a:lumMod val="90000"/>
                  <a:lumOff val="10000"/>
                </a:schemeClr>
              </a:solidFill>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5817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Gastrointestinal Eosinophils</a:t>
            </a:r>
            <a:endParaRPr lang="en-US" dirty="0">
              <a:solidFill>
                <a:srgbClr val="FFFF00"/>
              </a:solidFill>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70135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EoE - Future Testing Methods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828270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Advocacy Groups</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486568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a:t>Advocacy Groups</a:t>
            </a:r>
            <a:endParaRPr lang="en-US" alt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631775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TIGER</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544336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196210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Conclusions</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6194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a:ea typeface="+mj-ea"/>
                <a:cs typeface="+mj-cs"/>
              </a:rPr>
              <a:t>Esophageal Eosinophilia</a:t>
            </a:r>
            <a:endParaRPr lang="en-US"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59868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a:ea typeface="+mj-ea"/>
                <a:cs typeface="+mj-cs"/>
              </a:rPr>
              <a:t>2011 Consensus Report</a:t>
            </a:r>
            <a:endParaRPr lang="en-US"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79267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a:ea typeface="+mj-ea"/>
                <a:cs typeface="+mj-cs"/>
              </a:rPr>
              <a:t>2011 Consensus Report</a:t>
            </a:r>
            <a:endParaRPr lang="en-US"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88432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eaLnBrk="1" hangingPunct="1">
              <a:defRPr/>
            </a:pPr>
            <a:r>
              <a:rPr lang="en-US">
                <a:cs typeface="+mj-cs"/>
              </a:rPr>
              <a:t>PPI-Responsive</a:t>
            </a:r>
            <a:br>
              <a:rPr lang="en-US">
                <a:cs typeface="+mj-cs"/>
              </a:rPr>
            </a:br>
            <a:r>
              <a:rPr lang="en-US">
                <a:cs typeface="+mj-cs"/>
              </a:rPr>
              <a:t>Esophageal Eosinophilia</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64314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a:t>PPI-Responsive Esophageal Eosinophilia</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4108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nSpc>
                <a:spcPct val="90000"/>
              </a:lnSpc>
            </a:pPr>
            <a:r>
              <a:rPr lang="en-US" altLang="en-US"/>
              <a:t>Epidemiology of </a:t>
            </a:r>
            <a:br>
              <a:rPr lang="en-US" altLang="en-US"/>
            </a:br>
            <a:r>
              <a:rPr lang="en-US" altLang="en-US"/>
              <a:t>Eosinophilic Esophagitis</a:t>
            </a:r>
            <a:endParaRPr lang="en-US" alt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29819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Age of Onset of EoE</a:t>
            </a:r>
            <a:endParaRPr lang="en-US" sz="2000"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43475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a:t>Frequency of EoE in a Single County</a:t>
            </a:r>
            <a:r>
              <a:rPr lang="en-US" baseline="30000"/>
              <a:t>‡</a:t>
            </a:r>
            <a:endParaRPr lang="en-US" baseline="300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44006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Pathophysiology of EoE</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27512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Disclosures</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82729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t>Potential Pathophysiology of EoE</a:t>
            </a:r>
            <a:endParaRPr lang="en-US" sz="4400" dirty="0">
              <a:solidFill>
                <a:schemeClr val="tx1"/>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6334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a:t>Cells Related to EoE</a:t>
            </a:r>
            <a:endParaRPr lang="en-US" alt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73196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Genetics</a:t>
            </a: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08651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Gene Expression Profile of EoE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52041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EoE - Genetics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34289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Fibrosis</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83075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a:ea typeface="+mj-ea"/>
                <a:cs typeface="+mj-cs"/>
              </a:rPr>
              <a:t>Esophageal Fibrosis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71357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EoE as a Progressive Disease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13579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Pediatric Clinical Symptoms</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08839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a:t>Clinical Features</a:t>
            </a:r>
            <a:endParaRPr lang="en-US" alt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14065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a:ea typeface="+mj-ea"/>
                <a:cs typeface="+mj-cs"/>
              </a:rPr>
              <a:t>Presenter Disclosure</a:t>
            </a:r>
          </a:p>
        </p:txBody>
      </p:sp>
      <p:pic>
        <p:nvPicPr>
          <p:cNvPr id="3" name="Picture 2"/>
          <p:cNvPicPr/>
          <p:nvPr/>
        </p:nvPicPr>
        <p:blipFill>
          <a:blip r:embed="rId2"/>
          <a:stretch>
            <a:fillRect/>
          </a:stretch>
        </p:blipFill>
        <p:spPr>
          <a:xfrm>
            <a:off x="0" y="0"/>
            <a:ext cx="9144000" cy="6858000"/>
          </a:xfrm>
          <a:prstGeom prst="rect">
            <a:avLst/>
          </a:prstGeom>
        </p:spPr>
      </p:pic>
      <p:sp>
        <p:nvSpPr>
          <p:cNvPr id="4" name="TextBox 3"/>
          <p:cNvSpPr txBox="1"/>
          <p:nvPr/>
        </p:nvSpPr>
        <p:spPr>
          <a:xfrm>
            <a:off x="914400" y="1524000"/>
            <a:ext cx="5410200" cy="480131"/>
          </a:xfrm>
          <a:prstGeom prst="rect">
            <a:avLst/>
          </a:prstGeom>
          <a:noFill/>
        </p:spPr>
        <p:txBody>
          <a:bodyPr wrap="square" rtlCol="0">
            <a:spAutoFit/>
          </a:bodyPr>
          <a:lstStyle/>
          <a:p>
            <a:pPr marL="227013" lvl="0" indent="-227013" fontAlgn="base">
              <a:lnSpc>
                <a:spcPct val="90000"/>
              </a:lnSpc>
              <a:spcAft>
                <a:spcPts val="1400"/>
              </a:spcAft>
              <a:buClr>
                <a:srgbClr val="4D0411">
                  <a:lumMod val="90000"/>
                  <a:lumOff val="10000"/>
                </a:srgbClr>
              </a:buClr>
              <a:buFontTx/>
              <a:buChar char="•"/>
            </a:pPr>
            <a:r>
              <a:rPr lang="en-US" sz="2800" kern="0" dirty="0">
                <a:solidFill>
                  <a:srgbClr val="000000"/>
                </a:solidFill>
                <a:latin typeface="Arial Narrow"/>
              </a:rPr>
              <a:t>Put your disclosure here</a:t>
            </a:r>
          </a:p>
        </p:txBody>
      </p:sp>
    </p:spTree>
    <p:extLst>
      <p:ext uri="{BB962C8B-B14F-4D97-AF65-F5344CB8AC3E}">
        <p14:creationId xmlns:p14="http://schemas.microsoft.com/office/powerpoint/2010/main" val="3082287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a:t>EoE Presentation by Age</a:t>
            </a:r>
            <a:endParaRPr lang="en-US" alt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41802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sz="3600">
                <a:ea typeface="+mj-ea"/>
                <a:cs typeface="+mj-cs"/>
              </a:rPr>
              <a:t>Clinical Symptoms - Pain</a:t>
            </a:r>
            <a:endParaRPr lang="en-US" altLang="en-US" sz="3600"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50693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sz="3600">
                <a:ea typeface="+mj-ea"/>
                <a:cs typeface="+mj-cs"/>
              </a:rPr>
              <a:t>Clinical Symptoms - Vomiting</a:t>
            </a:r>
            <a:endParaRPr lang="en-US" altLang="en-US" sz="3600"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59937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a:t>Clinical Symptoms- Dysphagia</a:t>
            </a:r>
            <a:endParaRPr lang="en-US" alt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00590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EoE and Atopy</a:t>
            </a:r>
            <a:endParaRPr lang="en-US" sz="3800"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79478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a:t>Prevalence of Atopic Disease in EoE</a:t>
            </a:r>
            <a:endParaRPr lang="en-US" alt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72084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Incidence of Atopic Symptoms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76379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eaLnBrk="1" hangingPunct="1">
              <a:defRPr/>
            </a:pPr>
            <a:r>
              <a:rPr lang="en-US">
                <a:ea typeface="+mj-ea"/>
                <a:cs typeface="+mj-cs"/>
              </a:rPr>
              <a:t>Association with Environmental Allergies</a:t>
            </a: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35010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Seasonal Variation in EoE</a:t>
            </a:r>
            <a:endParaRPr lang="en-US" dirty="0">
              <a:solidFill>
                <a:srgbClr val="FFFF00"/>
              </a:solidFill>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2511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Radiologic Findings</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0047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Learning Objectives</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22716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Esophageal Rings</a:t>
            </a:r>
            <a:endParaRPr lang="en-US"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30589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Small Caliber Esophagus</a:t>
            </a:r>
            <a:endParaRPr lang="en-US"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19221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Endoscopic Findings </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10081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a:ea typeface="+mj-ea"/>
                <a:cs typeface="+mj-cs"/>
              </a:rPr>
              <a:t>Esophageal Furrowing</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0737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a:ea typeface="+mj-ea"/>
                <a:cs typeface="+mj-cs"/>
              </a:rPr>
              <a:t>White Plaques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23065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a:ea typeface="+mj-ea"/>
                <a:cs typeface="+mj-cs"/>
              </a:rPr>
              <a:t>Esophageal Rings</a:t>
            </a:r>
            <a:endParaRPr lang="en-US" altLang="en-US"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15237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a:ea typeface="+mj-ea"/>
                <a:cs typeface="+mj-cs"/>
              </a:rPr>
              <a:t>Esophageal Fragility</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990256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Histology of EoE</a:t>
            </a:r>
            <a:endParaRPr lang="en-US"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29943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a:ea typeface="+mj-ea"/>
                <a:cs typeface="+mj-cs"/>
              </a:rPr>
              <a:t>EoE Histology</a:t>
            </a:r>
            <a:endParaRPr lang="en-US" altLang="en-US"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27672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a:ea typeface="+mj-ea"/>
                <a:cs typeface="+mj-cs"/>
              </a:rPr>
              <a:t>EoE Histology</a:t>
            </a:r>
            <a:endParaRPr lang="en-US" altLang="en-US"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44567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eaLnBrk="1" hangingPunct="1">
              <a:lnSpc>
                <a:spcPct val="90000"/>
              </a:lnSpc>
              <a:defRPr/>
            </a:pPr>
            <a:r>
              <a:rPr lang="en-US">
                <a:ea typeface="+mj-ea"/>
                <a:cs typeface="+mj-cs"/>
              </a:rPr>
              <a:t>Background &amp; </a:t>
            </a:r>
            <a:br>
              <a:rPr lang="en-US">
                <a:ea typeface="+mj-ea"/>
                <a:cs typeface="+mj-cs"/>
              </a:rPr>
            </a:br>
            <a:r>
              <a:rPr lang="en-US">
                <a:ea typeface="+mj-ea"/>
                <a:cs typeface="+mj-cs"/>
              </a:rPr>
              <a:t>Natural History</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40436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Histology of EoE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51842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a:t>Number of Biopsies to Diagnose Pediatric EoE</a:t>
            </a:r>
            <a:br>
              <a:rPr lang="en-US"/>
            </a:b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32284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de-CH"/>
              <a:t>Complications</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03551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a:t>Distal Esophageal Stricture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71472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Small Caliber Esophagus</a:t>
            </a:r>
            <a:endParaRPr lang="en-US">
              <a:solidFill>
                <a:srgbClr val="FFFF00"/>
              </a:solidFill>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23986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Pill Impaction</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55289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Treatment with PPIs</a:t>
            </a: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87920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sz="3600">
                <a:ea typeface="+mj-ea"/>
                <a:cs typeface="+mj-cs"/>
              </a:rPr>
              <a:t>Rationale for PPI Therapy</a:t>
            </a:r>
            <a:endParaRPr lang="en-US" altLang="en-US" sz="3600"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05309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altLang="en-US"/>
              <a:t>Eosinophils Respond to PPI’s</a:t>
            </a:r>
            <a:br>
              <a:rPr lang="en-US" altLang="en-US"/>
            </a:br>
            <a:r>
              <a:rPr lang="en-US" altLang="en-US"/>
              <a:t>Adolescents/Young Adults </a:t>
            </a:r>
            <a:endParaRPr lang="en-US" alt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828697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PPI Therapy and EoE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19985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defRPr/>
            </a:pPr>
            <a:r>
              <a:rPr lang="en-US"/>
              <a:t>1995 Distribution of EoE</a:t>
            </a:r>
            <a:endParaRPr lang="en-US" dirty="0">
              <a:solidFill>
                <a:srgbClr val="FFFF00"/>
              </a:solidFill>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165916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Dilation</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65431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Savary Esophageal Dilators </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751983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a:ea typeface="+mj-ea"/>
                <a:cs typeface="+mj-cs"/>
              </a:rPr>
              <a:t>Laceration After Dilation in EoE</a:t>
            </a:r>
            <a:endParaRPr lang="en-US" altLang="en-US"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53747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Esophageal Dilation in EoE </a:t>
            </a:r>
            <a:endParaRPr lang="en-US" sz="4000" b="0" i="1" dirty="0">
              <a:solidFill>
                <a:srgbClr val="000000"/>
              </a:solidFill>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78420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altLang="en-US"/>
              <a:t>Steroid Treatment </a:t>
            </a:r>
            <a:br>
              <a:rPr lang="en-US" altLang="en-US"/>
            </a:br>
            <a:r>
              <a:rPr lang="en-US" altLang="en-US"/>
              <a:t>in Pediatrics</a:t>
            </a: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6308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GB">
                <a:ea typeface="+mj-ea"/>
                <a:cs typeface="+mj-cs"/>
              </a:rPr>
              <a:t>Oral Steroid Studies </a:t>
            </a:r>
            <a:endParaRPr lang="en-US" sz="310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184300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a:ea typeface="+mj-ea"/>
                <a:cs typeface="+mj-cs"/>
              </a:rPr>
              <a:t>Topical Steroids </a:t>
            </a:r>
            <a:r>
              <a:rPr lang="en-US" altLang="en-US" sz="2800" i="1">
                <a:ea typeface="+mj-ea"/>
                <a:cs typeface="+mj-cs"/>
              </a:rPr>
              <a:t>(Swallowed </a:t>
            </a:r>
            <a:r>
              <a:rPr lang="en-US" altLang="en-US" sz="2800" i="1">
                <a:cs typeface="+mj-cs"/>
              </a:rPr>
              <a:t>F</a:t>
            </a:r>
            <a:r>
              <a:rPr lang="en-US" altLang="en-US" sz="2800" i="1">
                <a:ea typeface="+mj-ea"/>
                <a:cs typeface="+mj-cs"/>
              </a:rPr>
              <a:t>luticasone)</a:t>
            </a:r>
            <a:endParaRPr lang="en-US" altLang="en-US" sz="2800" i="1"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938927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a:t>Liquid Budesonide</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79850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a:t>Randomized, Double-Blind Placebo Controlled Trial Budesonide (BEE Trial)</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913997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eaLnBrk="1" hangingPunct="1">
              <a:defRPr/>
            </a:pPr>
            <a:r>
              <a:rPr lang="en-US">
                <a:ea typeface="+mj-ea"/>
                <a:cs typeface="+mj-cs"/>
              </a:rPr>
              <a:t>Guidelines for Corticosteroids in EoE </a:t>
            </a:r>
            <a:endParaRPr lang="en-US" sz="4000" b="0" i="1" dirty="0">
              <a:solidFill>
                <a:srgbClr val="000000"/>
              </a:solidFill>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50646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2013 Distribution of EoE</a:t>
            </a:r>
            <a:endParaRPr lang="en-US" dirty="0">
              <a:solidFill>
                <a:srgbClr val="FFFF00"/>
              </a:solidFill>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220916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eaLnBrk="1" hangingPunct="1">
              <a:lnSpc>
                <a:spcPct val="90000"/>
              </a:lnSpc>
              <a:defRPr/>
            </a:pPr>
            <a:r>
              <a:rPr lang="en-US">
                <a:ea typeface="+mj-ea"/>
                <a:cs typeface="+mj-cs"/>
              </a:rPr>
              <a:t>Dietary Treatment </a:t>
            </a:r>
            <a:br>
              <a:rPr lang="en-US">
                <a:ea typeface="+mj-ea"/>
                <a:cs typeface="+mj-cs"/>
              </a:rPr>
            </a:br>
            <a:r>
              <a:rPr lang="en-US">
                <a:ea typeface="+mj-ea"/>
                <a:cs typeface="+mj-cs"/>
              </a:rPr>
              <a:t>in Pediatrics</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399053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History of Diet and EoE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087869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Diet and Eosinophilic Esophagitis </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936971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a:t>Dietary Management </a:t>
            </a:r>
            <a:br>
              <a:rPr lang="en-US"/>
            </a:br>
            <a:r>
              <a:rPr lang="en-US"/>
              <a:t>Amino Acid–Based Formula</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077251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EoE – Elemental Diet</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103618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Types of Dietary Therapy for EoE</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286210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Advantages of Elemental Diet</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865247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Obstacles to Elemental Diet</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470394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Selective Elimination Diet</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001931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Empiric Elimination Diet</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35839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ltLang="en-US">
                <a:ea typeface="+mj-ea"/>
                <a:cs typeface="+mj-cs"/>
              </a:rPr>
              <a:t>Natural History Adults</a:t>
            </a:r>
            <a:endParaRPr lang="en-US" altLang="en-US"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69678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Empiric Diet Elimination</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159916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Directed Diet Elimination</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464592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eaLnBrk="1" hangingPunct="1">
              <a:defRPr/>
            </a:pPr>
            <a:r>
              <a:rPr lang="en-US"/>
              <a:t>Methods of Direct Allergy Testing for EoE</a:t>
            </a:r>
            <a:endParaRPr lang="en-US" sz="3200" b="0" dirty="0">
              <a:solidFill>
                <a:srgbClr val="FFFF00"/>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438512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GB"/>
              <a:t>Response of 3 Types of Dietary Restriction</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55506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solidFill>
                  <a:schemeClr val="accent4">
                    <a:lumMod val="50000"/>
                  </a:schemeClr>
                </a:solidFill>
              </a:rPr>
              <a:t>Diet Choice</a:t>
            </a:r>
            <a:endParaRPr lang="en-US" dirty="0">
              <a:solidFill>
                <a:schemeClr val="accent4">
                  <a:lumMod val="50000"/>
                </a:schemeClr>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86011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Foods Causing EoE  </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239605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solidFill>
                  <a:schemeClr val="accent4">
                    <a:lumMod val="50000"/>
                  </a:schemeClr>
                </a:solidFill>
              </a:rPr>
              <a:t>Food Reintroduction</a:t>
            </a:r>
            <a:endParaRPr lang="en-US" dirty="0">
              <a:solidFill>
                <a:schemeClr val="accent4">
                  <a:lumMod val="50000"/>
                </a:schemeClr>
              </a:solidFill>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182856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a:t>Role of Dietician in EoE</a:t>
            </a:r>
            <a:endParaRPr lang="en-US" sz="3600"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254441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altLang="en-US"/>
              <a:t>Guidelines for Dietary Therapy in EoE</a:t>
            </a:r>
            <a:endParaRPr lang="en-US" alt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50655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Biologic Treatment</a:t>
            </a: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11321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defRPr/>
            </a:pPr>
            <a:r>
              <a:rPr lang="en-US">
                <a:ea typeface="+mj-ea"/>
                <a:cs typeface="+mj-cs"/>
              </a:rPr>
              <a:t>Definition</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915383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GB">
                <a:solidFill>
                  <a:schemeClr val="accent4">
                    <a:lumMod val="50000"/>
                  </a:schemeClr>
                </a:solidFill>
              </a:rPr>
              <a:t>Anti-Interleukin 5</a:t>
            </a:r>
            <a:br>
              <a:rPr lang="en-GB">
                <a:solidFill>
                  <a:schemeClr val="accent4">
                    <a:lumMod val="50000"/>
                  </a:schemeClr>
                </a:solidFill>
              </a:rPr>
            </a:b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445574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Anti-IL5 on Esophageal Eosinophils</a:t>
            </a: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4141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a:t>Anti-IL5 - Current Studies</a:t>
            </a:r>
            <a:br>
              <a:rPr lang="en-US"/>
            </a:b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984574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eaLnBrk="1" hangingPunct="1">
              <a:lnSpc>
                <a:spcPct val="90000"/>
              </a:lnSpc>
              <a:defRPr/>
            </a:pPr>
            <a:r>
              <a:rPr lang="en-US">
                <a:ea typeface="+mj-ea"/>
                <a:cs typeface="+mj-cs"/>
              </a:rPr>
              <a:t>Overall Treatment Approaches</a:t>
            </a:r>
            <a:endParaRPr lang="en-US" dirty="0">
              <a:ea typeface="+mj-ea"/>
              <a:cs typeface="+mj-cs"/>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45899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a:t>Treatment</a:t>
            </a:r>
            <a:endParaRPr lang="en-US" alt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787539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eaLnBrk="1" hangingPunct="1">
              <a:lnSpc>
                <a:spcPct val="100000"/>
              </a:lnSpc>
              <a:defRPr/>
            </a:pPr>
            <a:r>
              <a:rPr lang="en-US" sz="4300">
                <a:ea typeface="+mj-ea"/>
                <a:cs typeface="+mj-cs"/>
              </a:rPr>
              <a:t>A trial of PPI therapy is required </a:t>
            </a:r>
            <a:br>
              <a:rPr lang="en-US" sz="4300">
                <a:ea typeface="+mj-ea"/>
                <a:cs typeface="+mj-cs"/>
              </a:rPr>
            </a:br>
            <a:r>
              <a:rPr lang="en-US" sz="4300">
                <a:cs typeface="+mj-cs"/>
              </a:rPr>
              <a:t>for</a:t>
            </a:r>
            <a:r>
              <a:rPr lang="en-US" sz="4300">
                <a:ea typeface="+mj-ea"/>
                <a:cs typeface="+mj-cs"/>
              </a:rPr>
              <a:t> patients with presumed eosinophilic esophagitis, even if the diagnosis seems clear-cut.</a:t>
            </a:r>
            <a:endParaRPr lang="en-US" sz="4300" dirty="0">
              <a:ea typeface="+mj-ea"/>
              <a:cs typeface="+mj-cs"/>
            </a:endParaRPr>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153639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a:t>Proposed Endpoints for Treatment of Eosinophilic Esophagitis</a:t>
            </a: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47781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altLang="en-US"/>
              <a:t>Suggested Algorithm for Management</a:t>
            </a:r>
            <a:br>
              <a:rPr lang="en-US" altLang="en-US"/>
            </a:br>
            <a:r>
              <a:rPr lang="en-US" altLang="en-US"/>
              <a:t>of Eosinophilic Esophagitis</a:t>
            </a:r>
            <a:br>
              <a:rPr lang="en-US" altLang="en-US"/>
            </a:br>
            <a:endParaRPr lang="en-US" dirty="0"/>
          </a:p>
        </p:txBody>
      </p:sp>
      <p:pic>
        <p:nvPicPr>
          <p:cNvPr id="3" name="Picture 2"/>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35397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Future </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304489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t>The Next Frontiers</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46135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4464</Words>
  <Application>Microsoft Office PowerPoint</Application>
  <PresentationFormat>On-screen Show (4:3)</PresentationFormat>
  <Paragraphs>271</Paragraphs>
  <Slides>105</Slides>
  <Notes>74</Notes>
  <HiddenSlides>0</HiddenSlides>
  <MMClips>0</MMClips>
  <ScaleCrop>false</ScaleCrop>
  <HeadingPairs>
    <vt:vector size="4" baseType="variant">
      <vt:variant>
        <vt:lpstr>Theme</vt:lpstr>
      </vt:variant>
      <vt:variant>
        <vt:i4>3</vt:i4>
      </vt:variant>
      <vt:variant>
        <vt:lpstr>Slide Titles</vt:lpstr>
      </vt:variant>
      <vt:variant>
        <vt:i4>105</vt:i4>
      </vt:variant>
    </vt:vector>
  </HeadingPairs>
  <TitlesOfParts>
    <vt:vector size="108" baseType="lpstr">
      <vt:lpstr>Office Theme</vt:lpstr>
      <vt:lpstr>2_Office Theme</vt:lpstr>
      <vt:lpstr>1_Office Theme</vt:lpstr>
      <vt:lpstr>Eosinophilic Esophagitis Diagnosis &amp; Management 2nd Edition Core Slide Set</vt:lpstr>
      <vt:lpstr>Disclosures</vt:lpstr>
      <vt:lpstr>Presenter Disclosure</vt:lpstr>
      <vt:lpstr>Learning Objectives</vt:lpstr>
      <vt:lpstr>Background &amp;  Natural History</vt:lpstr>
      <vt:lpstr>1995 Distribution of EoE</vt:lpstr>
      <vt:lpstr>2013 Distribution of EoE</vt:lpstr>
      <vt:lpstr>Natural History Adults</vt:lpstr>
      <vt:lpstr>Definition</vt:lpstr>
      <vt:lpstr>Gastrointestinal Eosinophils</vt:lpstr>
      <vt:lpstr>Esophageal Eosinophilia</vt:lpstr>
      <vt:lpstr>2011 Consensus Report</vt:lpstr>
      <vt:lpstr>2011 Consensus Report</vt:lpstr>
      <vt:lpstr>PPI-Responsive Esophageal Eosinophilia</vt:lpstr>
      <vt:lpstr>PPI-Responsive Esophageal Eosinophilia</vt:lpstr>
      <vt:lpstr>Epidemiology of  Eosinophilic Esophagitis</vt:lpstr>
      <vt:lpstr>Age of Onset of EoE</vt:lpstr>
      <vt:lpstr>Frequency of EoE in a Single County‡</vt:lpstr>
      <vt:lpstr>Pathophysiology of EoE</vt:lpstr>
      <vt:lpstr>Potential Pathophysiology of EoE</vt:lpstr>
      <vt:lpstr>Cells Related to EoE</vt:lpstr>
      <vt:lpstr>Genetics</vt:lpstr>
      <vt:lpstr>Gene Expression Profile of EoE</vt:lpstr>
      <vt:lpstr>EoE - Genetics</vt:lpstr>
      <vt:lpstr>Fibrosis</vt:lpstr>
      <vt:lpstr>Esophageal Fibrosis</vt:lpstr>
      <vt:lpstr>EoE as a Progressive Disease</vt:lpstr>
      <vt:lpstr>Pediatric Clinical Symptoms</vt:lpstr>
      <vt:lpstr>Clinical Features</vt:lpstr>
      <vt:lpstr>EoE Presentation by Age</vt:lpstr>
      <vt:lpstr>Clinical Symptoms - Pain</vt:lpstr>
      <vt:lpstr>Clinical Symptoms - Vomiting</vt:lpstr>
      <vt:lpstr>Clinical Symptoms- Dysphagia</vt:lpstr>
      <vt:lpstr>EoE and Atopy</vt:lpstr>
      <vt:lpstr>Prevalence of Atopic Disease in EoE</vt:lpstr>
      <vt:lpstr>Incidence of Atopic Symptoms</vt:lpstr>
      <vt:lpstr>Association with Environmental Allergies</vt:lpstr>
      <vt:lpstr>Seasonal Variation in EoE</vt:lpstr>
      <vt:lpstr>Radiologic Findings</vt:lpstr>
      <vt:lpstr>Esophageal Rings</vt:lpstr>
      <vt:lpstr>Small Caliber Esophagus</vt:lpstr>
      <vt:lpstr>Endoscopic Findings </vt:lpstr>
      <vt:lpstr>Esophageal Furrowing</vt:lpstr>
      <vt:lpstr>White Plaques</vt:lpstr>
      <vt:lpstr>Esophageal Rings</vt:lpstr>
      <vt:lpstr>Esophageal Fragility</vt:lpstr>
      <vt:lpstr>Histology of EoE</vt:lpstr>
      <vt:lpstr>EoE Histology</vt:lpstr>
      <vt:lpstr>EoE Histology</vt:lpstr>
      <vt:lpstr>Histology of EoE</vt:lpstr>
      <vt:lpstr>Number of Biopsies to Diagnose Pediatric EoE </vt:lpstr>
      <vt:lpstr>Complications</vt:lpstr>
      <vt:lpstr>Distal Esophageal Stricture</vt:lpstr>
      <vt:lpstr>Small Caliber Esophagus</vt:lpstr>
      <vt:lpstr>Pill Impaction</vt:lpstr>
      <vt:lpstr>Treatment with PPIs</vt:lpstr>
      <vt:lpstr>Rationale for PPI Therapy</vt:lpstr>
      <vt:lpstr>Eosinophils Respond to PPI’s Adolescents/Young Adults </vt:lpstr>
      <vt:lpstr>PPI Therapy and EoE</vt:lpstr>
      <vt:lpstr>Dilation</vt:lpstr>
      <vt:lpstr>Savary Esophageal Dilators </vt:lpstr>
      <vt:lpstr>Laceration After Dilation in EoE</vt:lpstr>
      <vt:lpstr>Esophageal Dilation in EoE </vt:lpstr>
      <vt:lpstr>Steroid Treatment  in Pediatrics</vt:lpstr>
      <vt:lpstr>Oral Steroid Studies </vt:lpstr>
      <vt:lpstr>Topical Steroids (Swallowed Fluticasone)</vt:lpstr>
      <vt:lpstr>Liquid Budesonide</vt:lpstr>
      <vt:lpstr>Randomized, Double-Blind Placebo Controlled Trial Budesonide (BEE Trial)</vt:lpstr>
      <vt:lpstr>Guidelines for Corticosteroids in EoE </vt:lpstr>
      <vt:lpstr>Dietary Treatment  in Pediatrics</vt:lpstr>
      <vt:lpstr>History of Diet and EoE</vt:lpstr>
      <vt:lpstr>Diet and Eosinophilic Esophagitis </vt:lpstr>
      <vt:lpstr>Dietary Management  Amino Acid–Based Formula</vt:lpstr>
      <vt:lpstr>EoE – Elemental Diet</vt:lpstr>
      <vt:lpstr>Types of Dietary Therapy for EoE</vt:lpstr>
      <vt:lpstr>Advantages of Elemental Diet</vt:lpstr>
      <vt:lpstr>Obstacles to Elemental Diet</vt:lpstr>
      <vt:lpstr>Selective Elimination Diet</vt:lpstr>
      <vt:lpstr>Empiric Elimination Diet</vt:lpstr>
      <vt:lpstr>Empiric Diet Elimination</vt:lpstr>
      <vt:lpstr>Directed Diet Elimination</vt:lpstr>
      <vt:lpstr>Methods of Direct Allergy Testing for EoE</vt:lpstr>
      <vt:lpstr>Response of 3 Types of Dietary Restriction</vt:lpstr>
      <vt:lpstr>Diet Choice</vt:lpstr>
      <vt:lpstr>Foods Causing EoE  </vt:lpstr>
      <vt:lpstr>Food Reintroduction</vt:lpstr>
      <vt:lpstr>Role of Dietician in EoE</vt:lpstr>
      <vt:lpstr>Guidelines for Dietary Therapy in EoE</vt:lpstr>
      <vt:lpstr>Biologic Treatment</vt:lpstr>
      <vt:lpstr>Anti-Interleukin 5 </vt:lpstr>
      <vt:lpstr>Anti-IL5 on Esophageal Eosinophils</vt:lpstr>
      <vt:lpstr>Anti-IL5 - Current Studies </vt:lpstr>
      <vt:lpstr>Overall Treatment Approaches</vt:lpstr>
      <vt:lpstr>Treatment</vt:lpstr>
      <vt:lpstr>A trial of PPI therapy is required  for patients with presumed eosinophilic esophagitis, even if the diagnosis seems clear-cut.</vt:lpstr>
      <vt:lpstr>Proposed Endpoints for Treatment of Eosinophilic Esophagitis</vt:lpstr>
      <vt:lpstr>Suggested Algorithm for Management of Eosinophilic Esophagitis </vt:lpstr>
      <vt:lpstr>Future </vt:lpstr>
      <vt:lpstr>The Next Frontiers</vt:lpstr>
      <vt:lpstr>EoE - Future Testing Methods</vt:lpstr>
      <vt:lpstr>Advocacy Groups</vt:lpstr>
      <vt:lpstr>Advocacy Groups</vt:lpstr>
      <vt:lpstr>TIGER</vt:lpstr>
      <vt:lpstr>PowerPoint Presentation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Eosinophilic Esophagitis Diagnosis &amp; Management 2nd Edition Core Slide Set</dc:title>
  <dc:creator>Rick Weimer</dc:creator>
  <cp:lastModifiedBy>Rick Weimer</cp:lastModifiedBy>
  <cp:revision>8</cp:revision>
  <dcterms:created xsi:type="dcterms:W3CDTF">2014-02-19T13:34:36Z</dcterms:created>
  <dcterms:modified xsi:type="dcterms:W3CDTF">2020-07-29T16:46:58Z</dcterms:modified>
</cp:coreProperties>
</file>