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2" r:id="rId2"/>
    <p:sldMasterId id="2147483676" r:id="rId3"/>
    <p:sldMasterId id="2147483683" r:id="rId4"/>
    <p:sldMasterId id="2147483690" r:id="rId5"/>
    <p:sldMasterId id="2147483704" r:id="rId6"/>
    <p:sldMasterId id="2147483716" r:id="rId7"/>
  </p:sldMasterIdLst>
  <p:notesMasterIdLst>
    <p:notesMasterId r:id="rId47"/>
  </p:notesMasterIdLst>
  <p:handoutMasterIdLst>
    <p:handoutMasterId r:id="rId48"/>
  </p:handoutMasterIdLst>
  <p:sldIdLst>
    <p:sldId id="687" r:id="rId8"/>
    <p:sldId id="751" r:id="rId9"/>
    <p:sldId id="688" r:id="rId10"/>
    <p:sldId id="659" r:id="rId11"/>
    <p:sldId id="662" r:id="rId12"/>
    <p:sldId id="665" r:id="rId13"/>
    <p:sldId id="767" r:id="rId14"/>
    <p:sldId id="482" r:id="rId15"/>
    <p:sldId id="766" r:id="rId16"/>
    <p:sldId id="763" r:id="rId17"/>
    <p:sldId id="641" r:id="rId18"/>
    <p:sldId id="658" r:id="rId19"/>
    <p:sldId id="756" r:id="rId20"/>
    <p:sldId id="583" r:id="rId21"/>
    <p:sldId id="757" r:id="rId22"/>
    <p:sldId id="542" r:id="rId23"/>
    <p:sldId id="677" r:id="rId24"/>
    <p:sldId id="742" r:id="rId25"/>
    <p:sldId id="569" r:id="rId26"/>
    <p:sldId id="553" r:id="rId27"/>
    <p:sldId id="608" r:id="rId28"/>
    <p:sldId id="555" r:id="rId29"/>
    <p:sldId id="562" r:id="rId30"/>
    <p:sldId id="661" r:id="rId31"/>
    <p:sldId id="673" r:id="rId32"/>
    <p:sldId id="671" r:id="rId33"/>
    <p:sldId id="556" r:id="rId34"/>
    <p:sldId id="473" r:id="rId35"/>
    <p:sldId id="657" r:id="rId36"/>
    <p:sldId id="747" r:id="rId37"/>
    <p:sldId id="667" r:id="rId38"/>
    <p:sldId id="493" r:id="rId39"/>
    <p:sldId id="675" r:id="rId40"/>
    <p:sldId id="676" r:id="rId41"/>
    <p:sldId id="674" r:id="rId42"/>
    <p:sldId id="495" r:id="rId43"/>
    <p:sldId id="749" r:id="rId44"/>
    <p:sldId id="748" r:id="rId45"/>
    <p:sldId id="640" r:id="rId46"/>
  </p:sldIdLst>
  <p:sldSz cx="9144000" cy="6858000" type="screen4x3"/>
  <p:notesSz cx="9388475" cy="7102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auss, Lori" initials="SL" lastIdx="1" clrIdx="0">
    <p:extLst>
      <p:ext uri="{19B8F6BF-5375-455C-9EA6-DF929625EA0E}">
        <p15:presenceInfo xmlns:p15="http://schemas.microsoft.com/office/powerpoint/2012/main" userId="S-1-5-21-2019896198-308760431-1726288727-109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B9D"/>
    <a:srgbClr val="B72819"/>
    <a:srgbClr val="FF0000"/>
    <a:srgbClr val="FF9900"/>
    <a:srgbClr val="808000"/>
    <a:srgbClr val="0A8061"/>
    <a:srgbClr val="186972"/>
    <a:srgbClr val="B818A1"/>
    <a:srgbClr val="FFFFE1"/>
    <a:srgbClr val="FFF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33" autoAdjust="0"/>
  </p:normalViewPr>
  <p:slideViewPr>
    <p:cSldViewPr>
      <p:cViewPr varScale="1">
        <p:scale>
          <a:sx n="77" d="100"/>
          <a:sy n="77" d="100"/>
        </p:scale>
        <p:origin x="1368"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58F84278-2AD8-491E-83FD-6DBBDC638388}" type="datetimeFigureOut">
              <a:rPr lang="en-US" smtClean="0"/>
              <a:t>6/24/2024</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5F1D2827-5BE5-40CF-B8B9-2950C3833361}" type="slidenum">
              <a:rPr lang="en-US" smtClean="0"/>
              <a:t>‹#›</a:t>
            </a:fld>
            <a:endParaRPr lang="en-US"/>
          </a:p>
        </p:txBody>
      </p:sp>
    </p:spTree>
    <p:extLst>
      <p:ext uri="{BB962C8B-B14F-4D97-AF65-F5344CB8AC3E}">
        <p14:creationId xmlns:p14="http://schemas.microsoft.com/office/powerpoint/2010/main" val="2828237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29" tIns="47114" rIns="94229" bIns="47114" rtlCol="0"/>
          <a:lstStyle>
            <a:lvl1pPr algn="l">
              <a:defRPr sz="1200"/>
            </a:lvl1pPr>
          </a:lstStyle>
          <a:p>
            <a:pPr>
              <a:defRPr/>
            </a:pPr>
            <a:endParaRPr lang="en-US" dirty="0"/>
          </a:p>
        </p:txBody>
      </p:sp>
      <p:sp>
        <p:nvSpPr>
          <p:cNvPr id="3" name="Date Placeholder 2"/>
          <p:cNvSpPr>
            <a:spLocks noGrp="1"/>
          </p:cNvSpPr>
          <p:nvPr>
            <p:ph type="dt" idx="1"/>
          </p:nvPr>
        </p:nvSpPr>
        <p:spPr>
          <a:xfrm>
            <a:off x="5317963" y="0"/>
            <a:ext cx="4068339" cy="355124"/>
          </a:xfrm>
          <a:prstGeom prst="rect">
            <a:avLst/>
          </a:prstGeom>
        </p:spPr>
        <p:txBody>
          <a:bodyPr vert="horz" lIns="94229" tIns="47114" rIns="94229" bIns="47114" rtlCol="0"/>
          <a:lstStyle>
            <a:lvl1pPr algn="r">
              <a:defRPr sz="1200"/>
            </a:lvl1pPr>
          </a:lstStyle>
          <a:p>
            <a:pPr>
              <a:defRPr/>
            </a:pPr>
            <a:fld id="{2434FAB9-434E-4E08-9C72-14713CFAA981}" type="datetimeFigureOut">
              <a:rPr lang="en-US"/>
              <a:pPr>
                <a:defRPr/>
              </a:pPr>
              <a:t>6/24/2024</a:t>
            </a:fld>
            <a:endParaRPr lang="en-US" dirty="0"/>
          </a:p>
        </p:txBody>
      </p:sp>
      <p:sp>
        <p:nvSpPr>
          <p:cNvPr id="4" name="Slide Image Placeholder 3"/>
          <p:cNvSpPr>
            <a:spLocks noGrp="1" noRot="1" noChangeAspect="1"/>
          </p:cNvSpPr>
          <p:nvPr>
            <p:ph type="sldImg" idx="2"/>
          </p:nvPr>
        </p:nvSpPr>
        <p:spPr>
          <a:xfrm>
            <a:off x="2919413" y="533400"/>
            <a:ext cx="3549650" cy="2662238"/>
          </a:xfrm>
          <a:prstGeom prst="rect">
            <a:avLst/>
          </a:prstGeom>
          <a:noFill/>
          <a:ln w="12700">
            <a:solidFill>
              <a:prstClr val="black"/>
            </a:solidFill>
          </a:ln>
        </p:spPr>
        <p:txBody>
          <a:bodyPr vert="horz" lIns="94229" tIns="47114" rIns="94229" bIns="47114" rtlCol="0" anchor="ctr"/>
          <a:lstStyle/>
          <a:p>
            <a:pPr lvl="0"/>
            <a:endParaRPr lang="en-US" noProof="0" dirty="0"/>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746119"/>
            <a:ext cx="4068339" cy="355124"/>
          </a:xfrm>
          <a:prstGeom prst="rect">
            <a:avLst/>
          </a:prstGeom>
        </p:spPr>
        <p:txBody>
          <a:bodyPr vert="horz" lIns="94229" tIns="47114" rIns="94229" bIns="47114"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5317963" y="6746119"/>
            <a:ext cx="4068339" cy="355124"/>
          </a:xfrm>
          <a:prstGeom prst="rect">
            <a:avLst/>
          </a:prstGeom>
        </p:spPr>
        <p:txBody>
          <a:bodyPr vert="horz" lIns="94229" tIns="47114" rIns="94229" bIns="47114" rtlCol="0" anchor="b"/>
          <a:lstStyle>
            <a:lvl1pPr algn="r">
              <a:defRPr sz="1200"/>
            </a:lvl1pPr>
          </a:lstStyle>
          <a:p>
            <a:pPr>
              <a:defRPr/>
            </a:pPr>
            <a:fld id="{DDF55E4D-2CB0-4DD3-9E79-74DB9722F698}" type="slidenum">
              <a:rPr lang="en-US"/>
              <a:pPr>
                <a:defRPr/>
              </a:pPr>
              <a:t>‹#›</a:t>
            </a:fld>
            <a:endParaRPr lang="en-US" dirty="0"/>
          </a:p>
        </p:txBody>
      </p:sp>
    </p:spTree>
    <p:extLst>
      <p:ext uri="{BB962C8B-B14F-4D97-AF65-F5344CB8AC3E}">
        <p14:creationId xmlns:p14="http://schemas.microsoft.com/office/powerpoint/2010/main" val="3152867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241" indent="-301009">
              <a:defRPr>
                <a:solidFill>
                  <a:schemeClr val="tx1"/>
                </a:solidFill>
                <a:latin typeface="Calibri" panose="020F0502020204030204" pitchFamily="34" charset="0"/>
              </a:defRPr>
            </a:lvl2pPr>
            <a:lvl3pPr marL="1208944" indent="-240481">
              <a:defRPr>
                <a:solidFill>
                  <a:schemeClr val="tx1"/>
                </a:solidFill>
                <a:latin typeface="Calibri" panose="020F0502020204030204" pitchFamily="34" charset="0"/>
              </a:defRPr>
            </a:lvl3pPr>
            <a:lvl4pPr marL="1693176" indent="-240481">
              <a:defRPr>
                <a:solidFill>
                  <a:schemeClr val="tx1"/>
                </a:solidFill>
                <a:latin typeface="Calibri" panose="020F0502020204030204" pitchFamily="34" charset="0"/>
              </a:defRPr>
            </a:lvl4pPr>
            <a:lvl5pPr marL="2177408" indent="-240481">
              <a:defRPr>
                <a:solidFill>
                  <a:schemeClr val="tx1"/>
                </a:solidFill>
                <a:latin typeface="Calibri" panose="020F0502020204030204" pitchFamily="34" charset="0"/>
              </a:defRPr>
            </a:lvl5pPr>
            <a:lvl6pPr marL="2648553" indent="-240481" eaLnBrk="0" fontAlgn="base" hangingPunct="0">
              <a:spcBef>
                <a:spcPct val="0"/>
              </a:spcBef>
              <a:spcAft>
                <a:spcPct val="0"/>
              </a:spcAft>
              <a:defRPr>
                <a:solidFill>
                  <a:schemeClr val="tx1"/>
                </a:solidFill>
                <a:latin typeface="Calibri" panose="020F0502020204030204" pitchFamily="34" charset="0"/>
              </a:defRPr>
            </a:lvl6pPr>
            <a:lvl7pPr marL="3119698" indent="-240481" eaLnBrk="0" fontAlgn="base" hangingPunct="0">
              <a:spcBef>
                <a:spcPct val="0"/>
              </a:spcBef>
              <a:spcAft>
                <a:spcPct val="0"/>
              </a:spcAft>
              <a:defRPr>
                <a:solidFill>
                  <a:schemeClr val="tx1"/>
                </a:solidFill>
                <a:latin typeface="Calibri" panose="020F0502020204030204" pitchFamily="34" charset="0"/>
              </a:defRPr>
            </a:lvl7pPr>
            <a:lvl8pPr marL="3590842" indent="-240481" eaLnBrk="0" fontAlgn="base" hangingPunct="0">
              <a:spcBef>
                <a:spcPct val="0"/>
              </a:spcBef>
              <a:spcAft>
                <a:spcPct val="0"/>
              </a:spcAft>
              <a:defRPr>
                <a:solidFill>
                  <a:schemeClr val="tx1"/>
                </a:solidFill>
                <a:latin typeface="Calibri" panose="020F0502020204030204" pitchFamily="34" charset="0"/>
              </a:defRPr>
            </a:lvl8pPr>
            <a:lvl9pPr marL="4061987" indent="-240481"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FFE24EF1-1085-4EDC-9682-FF81D828C8A0}" type="slidenum">
              <a:rPr lang="en-US" altLang="en-US">
                <a:solidFill>
                  <a:prstClr val="black"/>
                </a:solidFill>
              </a:rPr>
              <a:pPr defTabSz="942289">
                <a:defRPr/>
              </a:pPr>
              <a:t>1</a:t>
            </a:fld>
            <a:endParaRPr lang="en-US" altLang="en-US" dirty="0">
              <a:solidFill>
                <a:prstClr val="black"/>
              </a:solidFill>
            </a:endParaRPr>
          </a:p>
        </p:txBody>
      </p:sp>
    </p:spTree>
    <p:extLst>
      <p:ext uri="{BB962C8B-B14F-4D97-AF65-F5344CB8AC3E}">
        <p14:creationId xmlns:p14="http://schemas.microsoft.com/office/powerpoint/2010/main" val="592747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25</a:t>
            </a:fld>
            <a:endParaRPr lang="en-US" dirty="0"/>
          </a:p>
        </p:txBody>
      </p:sp>
    </p:spTree>
    <p:extLst>
      <p:ext uri="{BB962C8B-B14F-4D97-AF65-F5344CB8AC3E}">
        <p14:creationId xmlns:p14="http://schemas.microsoft.com/office/powerpoint/2010/main" val="4281066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28</a:t>
            </a:fld>
            <a:endParaRPr lang="en-US" dirty="0"/>
          </a:p>
        </p:txBody>
      </p:sp>
    </p:spTree>
    <p:extLst>
      <p:ext uri="{BB962C8B-B14F-4D97-AF65-F5344CB8AC3E}">
        <p14:creationId xmlns:p14="http://schemas.microsoft.com/office/powerpoint/2010/main" val="2699202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32</a:t>
            </a:fld>
            <a:endParaRPr lang="en-US" dirty="0"/>
          </a:p>
        </p:txBody>
      </p:sp>
    </p:spTree>
    <p:extLst>
      <p:ext uri="{BB962C8B-B14F-4D97-AF65-F5344CB8AC3E}">
        <p14:creationId xmlns:p14="http://schemas.microsoft.com/office/powerpoint/2010/main" val="876282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33</a:t>
            </a:fld>
            <a:endParaRPr lang="en-US" dirty="0"/>
          </a:p>
        </p:txBody>
      </p:sp>
    </p:spTree>
    <p:extLst>
      <p:ext uri="{BB962C8B-B14F-4D97-AF65-F5344CB8AC3E}">
        <p14:creationId xmlns:p14="http://schemas.microsoft.com/office/powerpoint/2010/main" val="3602069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34</a:t>
            </a:fld>
            <a:endParaRPr lang="en-US" dirty="0"/>
          </a:p>
        </p:txBody>
      </p:sp>
    </p:spTree>
    <p:extLst>
      <p:ext uri="{BB962C8B-B14F-4D97-AF65-F5344CB8AC3E}">
        <p14:creationId xmlns:p14="http://schemas.microsoft.com/office/powerpoint/2010/main" val="801872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35</a:t>
            </a:fld>
            <a:endParaRPr lang="en-US" dirty="0"/>
          </a:p>
        </p:txBody>
      </p:sp>
    </p:spTree>
    <p:extLst>
      <p:ext uri="{BB962C8B-B14F-4D97-AF65-F5344CB8AC3E}">
        <p14:creationId xmlns:p14="http://schemas.microsoft.com/office/powerpoint/2010/main" val="1693435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36</a:t>
            </a:fld>
            <a:endParaRPr lang="en-US" dirty="0"/>
          </a:p>
        </p:txBody>
      </p:sp>
    </p:spTree>
    <p:extLst>
      <p:ext uri="{BB962C8B-B14F-4D97-AF65-F5344CB8AC3E}">
        <p14:creationId xmlns:p14="http://schemas.microsoft.com/office/powerpoint/2010/main" val="918150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C29B7B-D7EE-4FBA-9A7D-CC08D5A6C420}" type="slidenum">
              <a:rPr lang="en-US" smtClean="0"/>
              <a:pPr/>
              <a:t>39</a:t>
            </a:fld>
            <a:endParaRPr lang="en-US" dirty="0"/>
          </a:p>
        </p:txBody>
      </p:sp>
    </p:spTree>
    <p:extLst>
      <p:ext uri="{BB962C8B-B14F-4D97-AF65-F5344CB8AC3E}">
        <p14:creationId xmlns:p14="http://schemas.microsoft.com/office/powerpoint/2010/main" val="74914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514" indent="-294428">
              <a:defRPr>
                <a:solidFill>
                  <a:schemeClr val="tx1"/>
                </a:solidFill>
                <a:latin typeface="Calibri" panose="020F0502020204030204" pitchFamily="34" charset="0"/>
              </a:defRPr>
            </a:lvl2pPr>
            <a:lvl3pPr marL="1177714" indent="-235543">
              <a:defRPr>
                <a:solidFill>
                  <a:schemeClr val="tx1"/>
                </a:solidFill>
                <a:latin typeface="Calibri" panose="020F0502020204030204" pitchFamily="34" charset="0"/>
              </a:defRPr>
            </a:lvl3pPr>
            <a:lvl4pPr marL="1648799" indent="-235543">
              <a:defRPr>
                <a:solidFill>
                  <a:schemeClr val="tx1"/>
                </a:solidFill>
                <a:latin typeface="Calibri" panose="020F0502020204030204" pitchFamily="34" charset="0"/>
              </a:defRPr>
            </a:lvl4pPr>
            <a:lvl5pPr marL="2119885" indent="-235543">
              <a:defRPr>
                <a:solidFill>
                  <a:schemeClr val="tx1"/>
                </a:solidFill>
                <a:latin typeface="Calibri" panose="020F0502020204030204" pitchFamily="34" charset="0"/>
              </a:defRPr>
            </a:lvl5pPr>
            <a:lvl6pPr marL="2590969" indent="-235543" eaLnBrk="0" fontAlgn="base" hangingPunct="0">
              <a:spcBef>
                <a:spcPct val="0"/>
              </a:spcBef>
              <a:spcAft>
                <a:spcPct val="0"/>
              </a:spcAft>
              <a:defRPr>
                <a:solidFill>
                  <a:schemeClr val="tx1"/>
                </a:solidFill>
                <a:latin typeface="Calibri" panose="020F0502020204030204" pitchFamily="34" charset="0"/>
              </a:defRPr>
            </a:lvl6pPr>
            <a:lvl7pPr marL="3062056" indent="-235543" eaLnBrk="0" fontAlgn="base" hangingPunct="0">
              <a:spcBef>
                <a:spcPct val="0"/>
              </a:spcBef>
              <a:spcAft>
                <a:spcPct val="0"/>
              </a:spcAft>
              <a:defRPr>
                <a:solidFill>
                  <a:schemeClr val="tx1"/>
                </a:solidFill>
                <a:latin typeface="Calibri" panose="020F0502020204030204" pitchFamily="34" charset="0"/>
              </a:defRPr>
            </a:lvl7pPr>
            <a:lvl8pPr marL="3533142" indent="-235543" eaLnBrk="0" fontAlgn="base" hangingPunct="0">
              <a:spcBef>
                <a:spcPct val="0"/>
              </a:spcBef>
              <a:spcAft>
                <a:spcPct val="0"/>
              </a:spcAft>
              <a:defRPr>
                <a:solidFill>
                  <a:schemeClr val="tx1"/>
                </a:solidFill>
                <a:latin typeface="Calibri" panose="020F0502020204030204" pitchFamily="34" charset="0"/>
              </a:defRPr>
            </a:lvl8pPr>
            <a:lvl9pPr marL="4004227" indent="-235543" eaLnBrk="0" fontAlgn="base" hangingPunct="0">
              <a:spcBef>
                <a:spcPct val="0"/>
              </a:spcBef>
              <a:spcAft>
                <a:spcPct val="0"/>
              </a:spcAft>
              <a:defRPr>
                <a:solidFill>
                  <a:schemeClr val="tx1"/>
                </a:solidFill>
                <a:latin typeface="Calibri" panose="020F0502020204030204" pitchFamily="34" charset="0"/>
              </a:defRPr>
            </a:lvl9pPr>
          </a:lstStyle>
          <a:p>
            <a:pPr defTabSz="942170">
              <a:defRPr/>
            </a:pPr>
            <a:fld id="{5F91F4C9-A456-42BB-B5DA-DA44AC9A776E}" type="slidenum">
              <a:rPr lang="en-US" altLang="en-US">
                <a:solidFill>
                  <a:prstClr val="black"/>
                </a:solidFill>
              </a:rPr>
              <a:pPr defTabSz="942170">
                <a:defRPr/>
              </a:pPr>
              <a:t>3</a:t>
            </a:fld>
            <a:endParaRPr lang="en-US" altLang="en-US" dirty="0">
              <a:solidFill>
                <a:prstClr val="black"/>
              </a:solidFill>
            </a:endParaRPr>
          </a:p>
        </p:txBody>
      </p:sp>
    </p:spTree>
    <p:extLst>
      <p:ext uri="{BB962C8B-B14F-4D97-AF65-F5344CB8AC3E}">
        <p14:creationId xmlns:p14="http://schemas.microsoft.com/office/powerpoint/2010/main" val="425438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4</a:t>
            </a:fld>
            <a:endParaRPr lang="en-US" dirty="0"/>
          </a:p>
        </p:txBody>
      </p:sp>
    </p:spTree>
    <p:extLst>
      <p:ext uri="{BB962C8B-B14F-4D97-AF65-F5344CB8AC3E}">
        <p14:creationId xmlns:p14="http://schemas.microsoft.com/office/powerpoint/2010/main" val="104606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5</a:t>
            </a:fld>
            <a:endParaRPr lang="en-US" dirty="0"/>
          </a:p>
        </p:txBody>
      </p:sp>
    </p:spTree>
    <p:extLst>
      <p:ext uri="{BB962C8B-B14F-4D97-AF65-F5344CB8AC3E}">
        <p14:creationId xmlns:p14="http://schemas.microsoft.com/office/powerpoint/2010/main" val="3860118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DDF670-51EA-42CF-B43A-DABE1AF4D962}" type="slidenum">
              <a:rPr lang="en-US" smtClean="0"/>
              <a:t>6</a:t>
            </a:fld>
            <a:endParaRPr lang="en-US"/>
          </a:p>
        </p:txBody>
      </p:sp>
    </p:spTree>
    <p:extLst>
      <p:ext uri="{BB962C8B-B14F-4D97-AF65-F5344CB8AC3E}">
        <p14:creationId xmlns:p14="http://schemas.microsoft.com/office/powerpoint/2010/main" val="14321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7</a:t>
            </a:fld>
            <a:endParaRPr lang="en-US" dirty="0"/>
          </a:p>
        </p:txBody>
      </p:sp>
    </p:spTree>
    <p:extLst>
      <p:ext uri="{BB962C8B-B14F-4D97-AF65-F5344CB8AC3E}">
        <p14:creationId xmlns:p14="http://schemas.microsoft.com/office/powerpoint/2010/main" val="214573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8</a:t>
            </a:fld>
            <a:endParaRPr lang="en-US" dirty="0"/>
          </a:p>
        </p:txBody>
      </p:sp>
    </p:spTree>
    <p:extLst>
      <p:ext uri="{BB962C8B-B14F-4D97-AF65-F5344CB8AC3E}">
        <p14:creationId xmlns:p14="http://schemas.microsoft.com/office/powerpoint/2010/main" val="127322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11</a:t>
            </a:fld>
            <a:endParaRPr lang="en-US" dirty="0"/>
          </a:p>
        </p:txBody>
      </p:sp>
    </p:spTree>
    <p:extLst>
      <p:ext uri="{BB962C8B-B14F-4D97-AF65-F5344CB8AC3E}">
        <p14:creationId xmlns:p14="http://schemas.microsoft.com/office/powerpoint/2010/main" val="1516681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24</a:t>
            </a:fld>
            <a:endParaRPr lang="en-US" dirty="0"/>
          </a:p>
        </p:txBody>
      </p:sp>
    </p:spTree>
    <p:extLst>
      <p:ext uri="{BB962C8B-B14F-4D97-AF65-F5344CB8AC3E}">
        <p14:creationId xmlns:p14="http://schemas.microsoft.com/office/powerpoint/2010/main" val="176846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BM Full Page Photo">
    <p:spTree>
      <p:nvGrpSpPr>
        <p:cNvPr id="1" name=""/>
        <p:cNvGrpSpPr/>
        <p:nvPr/>
      </p:nvGrpSpPr>
      <p:grpSpPr>
        <a:xfrm>
          <a:off x="0" y="0"/>
          <a:ext cx="0" cy="0"/>
          <a:chOff x="0" y="0"/>
          <a:chExt cx="0" cy="0"/>
        </a:xfrm>
      </p:grpSpPr>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Picture Placeholder 2"/>
          <p:cNvSpPr>
            <a:spLocks noGrp="1"/>
          </p:cNvSpPr>
          <p:nvPr>
            <p:ph type="pic" idx="1" hasCustomPrompt="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to add picture/chart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BM Logo">
    <p:spTree>
      <p:nvGrpSpPr>
        <p:cNvPr id="1" name=""/>
        <p:cNvGrpSpPr/>
        <p:nvPr/>
      </p:nvGrpSpPr>
      <p:grpSpPr>
        <a:xfrm>
          <a:off x="0" y="0"/>
          <a:ext cx="0" cy="0"/>
          <a:chOff x="0" y="0"/>
          <a:chExt cx="0" cy="0"/>
        </a:xfrm>
      </p:grpSpPr>
      <p:pic>
        <p:nvPicPr>
          <p:cNvPr id="3" name="Picture 2" descr="SBM stack_2clr_pms1.eps"/>
          <p:cNvPicPr>
            <a:picLocks noChangeAspect="1"/>
          </p:cNvPicPr>
          <p:nvPr userDrawn="1"/>
        </p:nvPicPr>
        <p:blipFill>
          <a:blip r:embed="rId2" cstate="print"/>
          <a:srcRect/>
          <a:stretch>
            <a:fillRect/>
          </a:stretch>
        </p:blipFill>
        <p:spPr bwMode="auto">
          <a:xfrm>
            <a:off x="1949450" y="2552700"/>
            <a:ext cx="5245100" cy="170815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B Children's Logo">
    <p:spTree>
      <p:nvGrpSpPr>
        <p:cNvPr id="1" name=""/>
        <p:cNvGrpSpPr/>
        <p:nvPr/>
      </p:nvGrpSpPr>
      <p:grpSpPr>
        <a:xfrm>
          <a:off x="0" y="0"/>
          <a:ext cx="0" cy="0"/>
          <a:chOff x="0" y="0"/>
          <a:chExt cx="0" cy="0"/>
        </a:xfrm>
      </p:grpSpPr>
      <p:pic>
        <p:nvPicPr>
          <p:cNvPr id="3" name="Picture 2" descr="sb_childrens_horizstack_3c_C.eps"/>
          <p:cNvPicPr>
            <a:picLocks noChangeAspect="1"/>
          </p:cNvPicPr>
          <p:nvPr userDrawn="1"/>
        </p:nvPicPr>
        <p:blipFill>
          <a:blip r:embed="rId2" cstate="print"/>
          <a:stretch>
            <a:fillRect/>
          </a:stretch>
        </p:blipFill>
        <p:spPr>
          <a:xfrm>
            <a:off x="1511300" y="2025651"/>
            <a:ext cx="6100318" cy="266077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idx="1" hasCustomPrompt="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to add picture/chart</a:t>
            </a:r>
          </a:p>
        </p:txBody>
      </p:sp>
      <p:sp>
        <p:nvSpPr>
          <p:cNvPr id="5"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BU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Text Placeholder 7"/>
          <p:cNvSpPr>
            <a:spLocks noGrp="1"/>
          </p:cNvSpPr>
          <p:nvPr>
            <p:ph type="body" sz="quarter" idx="15"/>
          </p:nvPr>
        </p:nvSpPr>
        <p:spPr>
          <a:xfrm>
            <a:off x="457200" y="1066801"/>
            <a:ext cx="8229600" cy="5207000"/>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7"/>
          <p:cNvSpPr>
            <a:spLocks noGrp="1"/>
          </p:cNvSpPr>
          <p:nvPr>
            <p:ph type="body" sz="quarter" idx="15"/>
          </p:nvPr>
        </p:nvSpPr>
        <p:spPr>
          <a:xfrm>
            <a:off x="457200" y="1367657"/>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BU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84047"/>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9"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baseline="0">
                <a:solidFill>
                  <a:schemeClr val="tx1"/>
                </a:solidFill>
                <a:latin typeface="Helvetica"/>
                <a:cs typeface="Helvetica"/>
              </a:defRPr>
            </a:lvl1pPr>
          </a:lstStyle>
          <a:p>
            <a:pPr lvl="0"/>
            <a:r>
              <a:rPr lang="en-US" dirty="0"/>
              <a:t>Department Name Here</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10" name="Content Placeholder 2"/>
          <p:cNvSpPr>
            <a:spLocks noGrp="1"/>
          </p:cNvSpPr>
          <p:nvPr>
            <p:ph idx="12"/>
          </p:nvPr>
        </p:nvSpPr>
        <p:spPr>
          <a:xfrm>
            <a:off x="457199" y="1392239"/>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BC Full Page Photo">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80975" y="195263"/>
            <a:ext cx="8767762" cy="5332780"/>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to add picture/chart</a:t>
            </a:r>
          </a:p>
        </p:txBody>
      </p:sp>
      <p:sp>
        <p:nvSpPr>
          <p:cNvPr id="6"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BC Title Slide">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Text Placeholder 7"/>
          <p:cNvSpPr>
            <a:spLocks noGrp="1"/>
          </p:cNvSpPr>
          <p:nvPr>
            <p:ph type="body" sz="quarter" idx="15"/>
          </p:nvPr>
        </p:nvSpPr>
        <p:spPr>
          <a:xfrm>
            <a:off x="457200" y="165101"/>
            <a:ext cx="8229600" cy="4991100"/>
          </a:xfrm>
          <a:prstGeom prst="rect">
            <a:avLst/>
          </a:prstGeo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5"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BC Centered Paragraph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5" name="Text Placeholder 7"/>
          <p:cNvSpPr>
            <a:spLocks noGrp="1"/>
          </p:cNvSpPr>
          <p:nvPr>
            <p:ph type="body" sz="quarter" idx="15"/>
          </p:nvPr>
        </p:nvSpPr>
        <p:spPr>
          <a:xfrm>
            <a:off x="457200" y="1"/>
            <a:ext cx="8229600" cy="5588000"/>
          </a:xfrm>
          <a:prstGeom prst="rect">
            <a:avLst/>
          </a:prstGeo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BC Left Bulleted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Text Placeholder 7"/>
          <p:cNvSpPr>
            <a:spLocks noGrp="1"/>
          </p:cNvSpPr>
          <p:nvPr>
            <p:ph type="body" sz="quarter" idx="15"/>
          </p:nvPr>
        </p:nvSpPr>
        <p:spPr>
          <a:xfrm>
            <a:off x="457200" y="1045651"/>
            <a:ext cx="8229600" cy="4911060"/>
          </a:xfrm>
          <a:prstGeom prst="rect">
            <a:avLst/>
          </a:prstGeom>
        </p:spPr>
        <p:txBody>
          <a:bodyPr lIns="0"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BC Bulleted Text 3 Photo">
    <p:spTree>
      <p:nvGrpSpPr>
        <p:cNvPr id="1" name=""/>
        <p:cNvGrpSpPr/>
        <p:nvPr/>
      </p:nvGrpSpPr>
      <p:grpSpPr>
        <a:xfrm>
          <a:off x="0" y="0"/>
          <a:ext cx="0" cy="0"/>
          <a:chOff x="0" y="0"/>
          <a:chExt cx="0" cy="0"/>
        </a:xfrm>
      </p:grpSpPr>
      <p:sp>
        <p:nvSpPr>
          <p:cNvPr id="11" name="Subtitle 2"/>
          <p:cNvSpPr>
            <a:spLocks noGrp="1"/>
          </p:cNvSpPr>
          <p:nvPr>
            <p:ph type="subTitle" idx="10"/>
          </p:nvPr>
        </p:nvSpPr>
        <p:spPr>
          <a:xfrm>
            <a:off x="348734" y="5949682"/>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7" name="Content Placeholder 2"/>
          <p:cNvSpPr>
            <a:spLocks noGrp="1"/>
          </p:cNvSpPr>
          <p:nvPr>
            <p:ph idx="12"/>
          </p:nvPr>
        </p:nvSpPr>
        <p:spPr>
          <a:xfrm>
            <a:off x="458788" y="642939"/>
            <a:ext cx="4456112" cy="4841719"/>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9" name="Picture Placeholder 2"/>
          <p:cNvSpPr>
            <a:spLocks noGrp="1"/>
          </p:cNvSpPr>
          <p:nvPr>
            <p:ph type="pic" idx="21"/>
          </p:nvPr>
        </p:nvSpPr>
        <p:spPr>
          <a:xfrm>
            <a:off x="5216071" y="3822700"/>
            <a:ext cx="3724729"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6" name="Picture Placeholder 2"/>
          <p:cNvSpPr>
            <a:spLocks noGrp="1"/>
          </p:cNvSpPr>
          <p:nvPr>
            <p:ph type="pic" idx="22"/>
          </p:nvPr>
        </p:nvSpPr>
        <p:spPr>
          <a:xfrm>
            <a:off x="5216071" y="2019300"/>
            <a:ext cx="3724729"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7" name="Picture Placeholder 2"/>
          <p:cNvSpPr>
            <a:spLocks noGrp="1"/>
          </p:cNvSpPr>
          <p:nvPr>
            <p:ph type="pic" idx="23"/>
          </p:nvPr>
        </p:nvSpPr>
        <p:spPr>
          <a:xfrm>
            <a:off x="5216071" y="215900"/>
            <a:ext cx="3724729"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BC Bulleted Text 1 Photo">
    <p:spTree>
      <p:nvGrpSpPr>
        <p:cNvPr id="1" name=""/>
        <p:cNvGrpSpPr/>
        <p:nvPr/>
      </p:nvGrpSpPr>
      <p:grpSpPr>
        <a:xfrm>
          <a:off x="0" y="0"/>
          <a:ext cx="0" cy="0"/>
          <a:chOff x="0" y="0"/>
          <a:chExt cx="0" cy="0"/>
        </a:xfrm>
      </p:grpSpPr>
      <p:sp>
        <p:nvSpPr>
          <p:cNvPr id="9" name="Picture Placeholder 2"/>
          <p:cNvSpPr>
            <a:spLocks noGrp="1"/>
          </p:cNvSpPr>
          <p:nvPr>
            <p:ph type="pic" idx="23"/>
          </p:nvPr>
        </p:nvSpPr>
        <p:spPr>
          <a:xfrm>
            <a:off x="5245193" y="215900"/>
            <a:ext cx="3682907" cy="5257800"/>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8" name="Content Placeholder 2"/>
          <p:cNvSpPr>
            <a:spLocks noGrp="1"/>
          </p:cNvSpPr>
          <p:nvPr>
            <p:ph idx="12"/>
          </p:nvPr>
        </p:nvSpPr>
        <p:spPr>
          <a:xfrm>
            <a:off x="458788" y="642939"/>
            <a:ext cx="4456112" cy="4841719"/>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832967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5"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1853174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63960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7"/>
          <p:cNvSpPr>
            <a:spLocks noGrp="1"/>
          </p:cNvSpPr>
          <p:nvPr>
            <p:ph type="body" sz="quarter" idx="15"/>
          </p:nvPr>
        </p:nvSpPr>
        <p:spPr>
          <a:xfrm>
            <a:off x="457200" y="1375851"/>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133535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228777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0" name="Content Placeholder 2"/>
          <p:cNvSpPr>
            <a:spLocks noGrp="1"/>
          </p:cNvSpPr>
          <p:nvPr>
            <p:ph idx="12"/>
          </p:nvPr>
        </p:nvSpPr>
        <p:spPr>
          <a:xfrm>
            <a:off x="457199" y="1379891"/>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02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2" name="Picture 6" descr="SBU stack_2clr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6275" y="2543175"/>
            <a:ext cx="5253038"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405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484FE75-9C87-4F2A-A5F8-48CF67FB452A}" type="datetimeFigureOut">
              <a:rPr lang="en-US"/>
              <a:pPr>
                <a:defRPr/>
              </a:pPr>
              <a:t>6/24/2024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8684CBE-74A6-4752-BCB9-5B8E10EE4256}" type="slidenum">
              <a:rPr lang="en-US"/>
              <a:pPr>
                <a:defRPr/>
              </a:pPr>
              <a:t>‹#›</a:t>
            </a:fld>
            <a:endParaRPr lang="en-US" dirty="0"/>
          </a:p>
        </p:txBody>
      </p:sp>
    </p:spTree>
    <p:extLst>
      <p:ext uri="{BB962C8B-B14F-4D97-AF65-F5344CB8AC3E}">
        <p14:creationId xmlns:p14="http://schemas.microsoft.com/office/powerpoint/2010/main" val="283576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75851"/>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757330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Messa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69511F-C066-8140-8352-80E189325B30}"/>
              </a:ext>
            </a:extLst>
          </p:cNvPr>
          <p:cNvSpPr/>
          <p:nvPr userDrawn="1"/>
        </p:nvSpPr>
        <p:spPr>
          <a:xfrm>
            <a:off x="914400" y="1904400"/>
            <a:ext cx="7769772" cy="325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12"/>
          </p:nvPr>
        </p:nvSpPr>
        <p:spPr>
          <a:xfrm>
            <a:off x="8763000" y="6244760"/>
            <a:ext cx="228600" cy="365125"/>
          </a:xfrm>
          <a:prstGeom prst="rect">
            <a:avLst/>
          </a:prstGeom>
        </p:spPr>
        <p:txBody>
          <a:bodyPr anchor="ctr"/>
          <a:lstStyle>
            <a:lvl1pPr algn="r">
              <a:defRPr sz="10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6222864"/>
            <a:ext cx="5486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06716" y="444677"/>
            <a:ext cx="7769773" cy="1358123"/>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3022600"/>
            <a:ext cx="7772400" cy="2235200"/>
          </a:xfrm>
          <a:prstGeom prst="rect">
            <a:avLst/>
          </a:prstGeom>
        </p:spPr>
        <p:txBody>
          <a:bodyPr lIns="0" tIns="0" rIns="0" bIns="0"/>
          <a:lstStyle>
            <a:lvl1pPr algn="ctr">
              <a:lnSpc>
                <a:spcPct val="90000"/>
              </a:lnSpc>
              <a:spcBef>
                <a:spcPts val="900"/>
              </a:spcBef>
              <a:spcAft>
                <a:spcPts val="900"/>
              </a:spcAft>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Center red text here. Use ”Shift return” within paragraph, “return” to make paragraph two.</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9377401" y="1904400"/>
            <a:ext cx="2359025" cy="15926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377401" y="3580800"/>
            <a:ext cx="2359025"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Tree>
    <p:extLst>
      <p:ext uri="{BB962C8B-B14F-4D97-AF65-F5344CB8AC3E}">
        <p14:creationId xmlns:p14="http://schemas.microsoft.com/office/powerpoint/2010/main" val="80607808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23999"/>
            <a:ext cx="8229600" cy="3987801"/>
          </a:xfrm>
        </p:spPr>
        <p:txBody>
          <a:bodyPr tIns="0" rIns="0" bIns="0" anchor="ctr"/>
          <a:lstStyle>
            <a:lvl1pPr algn="ctr">
              <a:buFontTx/>
              <a:buNone/>
              <a:defRPr sz="44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
        <p:nvSpPr>
          <p:cNvPr id="3" name="Title 2"/>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72324"/>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867936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BM Centered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Text Placeholder 7"/>
          <p:cNvSpPr>
            <a:spLocks noGrp="1"/>
          </p:cNvSpPr>
          <p:nvPr>
            <p:ph type="body" sz="quarter" idx="15"/>
          </p:nvPr>
        </p:nvSpPr>
        <p:spPr>
          <a:xfrm>
            <a:off x="457200" y="1581866"/>
            <a:ext cx="8229600" cy="3653886"/>
          </a:xfrm>
          <a:prstGeom prst="rect">
            <a:avLst/>
          </a:prstGeom>
        </p:spPr>
        <p:txBody>
          <a:bodyPr tIns="0" rIns="0" bIns="0" anchor="ctr"/>
          <a:lstStyle>
            <a:lvl1pPr algn="ctr">
              <a:buFontTx/>
              <a:buNone/>
              <a:defRPr sz="36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4630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31355"/>
            <a:ext cx="8229600" cy="4812919"/>
          </a:xfrm>
        </p:spPr>
        <p:txBody>
          <a:bodyPr tIns="0" rIns="0" bIns="0"/>
          <a:lstStyle>
            <a:lvl1pPr marL="365760" indent="-365760">
              <a:buFont typeface="Arial"/>
              <a:buChar char="•"/>
              <a:defRPr>
                <a:solidFill>
                  <a:schemeClr val="tx1"/>
                </a:solidFill>
              </a:defRPr>
            </a:lvl1pPr>
            <a:lvl2pPr marL="731520" indent="-365760">
              <a:buClr>
                <a:srgbClr val="B60225"/>
              </a:buClr>
              <a:buFont typeface="Courier New"/>
              <a:buChar char="o"/>
              <a:defRPr sz="2400" baseline="0"/>
            </a:lvl2pPr>
            <a:lvl3pPr marL="731520" indent="-365760">
              <a:buClr>
                <a:srgbClr val="B60225"/>
              </a:buClr>
              <a:buFont typeface="Courier New"/>
              <a:buChar char="o"/>
              <a:defRPr sz="2400" baseline="0"/>
            </a:lvl3pPr>
            <a:lvl4pPr marL="731520" indent="-365760">
              <a:buClr>
                <a:srgbClr val="B60225"/>
              </a:buClr>
              <a:buFont typeface="Courier New"/>
              <a:buChar char="o"/>
              <a:defRPr sz="2400" baseline="0"/>
            </a:lvl4pPr>
            <a:lvl5pPr marL="731520" indent="-365760">
              <a:buClr>
                <a:srgbClr val="B60225"/>
              </a:buClr>
              <a:buFont typeface="Courier New"/>
              <a:buChar char="o"/>
              <a:defRPr sz="24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4189343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BM Header followed by Bullet">
    <p:spTree>
      <p:nvGrpSpPr>
        <p:cNvPr id="1" name=""/>
        <p:cNvGrpSpPr/>
        <p:nvPr/>
      </p:nvGrpSpPr>
      <p:grpSpPr>
        <a:xfrm>
          <a:off x="0" y="0"/>
          <a:ext cx="0" cy="0"/>
          <a:chOff x="0" y="0"/>
          <a:chExt cx="0" cy="0"/>
        </a:xfrm>
      </p:grpSpPr>
      <p:sp>
        <p:nvSpPr>
          <p:cNvPr id="4" name="Title 3"/>
          <p:cNvSpPr>
            <a:spLocks noGrp="1"/>
          </p:cNvSpPr>
          <p:nvPr>
            <p:ph type="title"/>
          </p:nvPr>
        </p:nvSpPr>
        <p:spPr>
          <a:xfrm>
            <a:off x="3556000" y="288518"/>
            <a:ext cx="5120640" cy="723900"/>
          </a:xfrm>
        </p:spPr>
        <p:txBody>
          <a:bodyPr/>
          <a:lstStyle/>
          <a:p>
            <a:r>
              <a:rPr lang="en-US"/>
              <a:t>Click to edit Master title style</a:t>
            </a:r>
          </a:p>
        </p:txBody>
      </p:sp>
      <p:sp>
        <p:nvSpPr>
          <p:cNvPr id="6" name="Text Placeholder 5"/>
          <p:cNvSpPr>
            <a:spLocks noGrp="1"/>
          </p:cNvSpPr>
          <p:nvPr>
            <p:ph type="body" sz="quarter" idx="11"/>
          </p:nvPr>
        </p:nvSpPr>
        <p:spPr>
          <a:xfrm>
            <a:off x="481013" y="1325650"/>
            <a:ext cx="8205787" cy="4645336"/>
          </a:xfrm>
        </p:spPr>
        <p:txBody>
          <a:bodyPr/>
          <a:lstStyle>
            <a:lvl1pPr marL="0" indent="0">
              <a:buFontTx/>
              <a:buNone/>
              <a:defRPr/>
            </a:lvl1pPr>
            <a:lvl2pPr marL="365125" indent="-365125">
              <a:buFont typeface="Arial"/>
              <a:buChar char="•"/>
              <a:defRPr/>
            </a:lvl2p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154961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BM Bulleted Text 3-Photos">
    <p:spTree>
      <p:nvGrpSpPr>
        <p:cNvPr id="1" name=""/>
        <p:cNvGrpSpPr/>
        <p:nvPr/>
      </p:nvGrpSpPr>
      <p:grpSpPr>
        <a:xfrm>
          <a:off x="0" y="0"/>
          <a:ext cx="0" cy="0"/>
          <a:chOff x="0" y="0"/>
          <a:chExt cx="0" cy="0"/>
        </a:xfrm>
      </p:grpSpPr>
      <p:sp>
        <p:nvSpPr>
          <p:cNvPr id="11" name="Picture Placeholder 2"/>
          <p:cNvSpPr>
            <a:spLocks noGrp="1"/>
          </p:cNvSpPr>
          <p:nvPr>
            <p:ph type="pic" idx="17"/>
          </p:nvPr>
        </p:nvSpPr>
        <p:spPr>
          <a:xfrm>
            <a:off x="5922118" y="1113257"/>
            <a:ext cx="3221882" cy="1675498"/>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Content Placeholder 2"/>
          <p:cNvSpPr>
            <a:spLocks noGrp="1"/>
          </p:cNvSpPr>
          <p:nvPr>
            <p:ph idx="12"/>
          </p:nvPr>
        </p:nvSpPr>
        <p:spPr>
          <a:xfrm>
            <a:off x="457200" y="1278439"/>
            <a:ext cx="4972622" cy="4821276"/>
          </a:xfrm>
        </p:spPr>
        <p:txBody>
          <a:bodyPr tIns="0"/>
          <a:lstStyle>
            <a:lvl1pPr marL="365760" indent="-365760">
              <a:buFont typeface="Arial"/>
              <a:buChar char="•"/>
              <a:defRPr sz="3200">
                <a:solidFill>
                  <a:schemeClr val="tx1"/>
                </a:solidFill>
              </a:defRPr>
            </a:lvl1pPr>
            <a:lvl2pPr marL="731520" indent="-365760" algn="l">
              <a:buClr>
                <a:srgbClr val="B60225"/>
              </a:buClr>
              <a:buFont typeface="Courier New"/>
              <a:buChar char="o"/>
              <a:defRPr sz="2400" baseline="0">
                <a:solidFill>
                  <a:schemeClr val="tx1"/>
                </a:solidFill>
              </a:defRPr>
            </a:lvl2pPr>
          </a:lstStyle>
          <a:p>
            <a:pPr lvl="0"/>
            <a:r>
              <a:rPr lang="en-US" dirty="0"/>
              <a:t>Click to edit Master text styles</a:t>
            </a:r>
          </a:p>
          <a:p>
            <a:pPr lvl="1"/>
            <a:r>
              <a:rPr lang="en-US" dirty="0"/>
              <a:t>Second level</a:t>
            </a:r>
          </a:p>
        </p:txBody>
      </p:sp>
      <p:sp>
        <p:nvSpPr>
          <p:cNvPr id="9" name="Text Placeholder 13"/>
          <p:cNvSpPr>
            <a:spLocks noGrp="1"/>
          </p:cNvSpPr>
          <p:nvPr>
            <p:ph type="body" sz="quarter" idx="20"/>
          </p:nvPr>
        </p:nvSpPr>
        <p:spPr>
          <a:xfrm>
            <a:off x="3517900" y="284311"/>
            <a:ext cx="5120640" cy="726952"/>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15" name="Picture Placeholder 2"/>
          <p:cNvSpPr>
            <a:spLocks noGrp="1"/>
          </p:cNvSpPr>
          <p:nvPr>
            <p:ph type="pic" idx="21"/>
          </p:nvPr>
        </p:nvSpPr>
        <p:spPr>
          <a:xfrm>
            <a:off x="5922118" y="4698875"/>
            <a:ext cx="3221882" cy="1676525"/>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5922118" y="2907348"/>
            <a:ext cx="3221882" cy="167293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0"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783905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BM Bulleted Text-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257800" y="1111318"/>
            <a:ext cx="3886200" cy="5271436"/>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Text Placeholder 13"/>
          <p:cNvSpPr>
            <a:spLocks noGrp="1"/>
          </p:cNvSpPr>
          <p:nvPr>
            <p:ph type="body" sz="quarter" idx="20"/>
          </p:nvPr>
        </p:nvSpPr>
        <p:spPr>
          <a:xfrm>
            <a:off x="3567778" y="284311"/>
            <a:ext cx="5119021" cy="731520"/>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10" name="Content Placeholder 2"/>
          <p:cNvSpPr>
            <a:spLocks noGrp="1"/>
          </p:cNvSpPr>
          <p:nvPr>
            <p:ph idx="12"/>
          </p:nvPr>
        </p:nvSpPr>
        <p:spPr>
          <a:xfrm>
            <a:off x="457200" y="1286794"/>
            <a:ext cx="4435340" cy="4846343"/>
          </a:xfrm>
        </p:spPr>
        <p:txBody>
          <a:bodyPr tIns="0"/>
          <a:lstStyle>
            <a:lvl1pPr marL="365760" indent="-365760">
              <a:buFont typeface="Arial"/>
              <a:buChar char="•"/>
              <a:defRPr sz="3200">
                <a:solidFill>
                  <a:schemeClr val="tx1"/>
                </a:solidFill>
              </a:defRPr>
            </a:lvl1pPr>
            <a:lvl2pPr marL="731520" indent="-365760" algn="l">
              <a:buClr>
                <a:srgbClr val="B60225"/>
              </a:buClr>
              <a:buFont typeface="Courier New"/>
              <a:buChar char="o"/>
              <a:defRPr sz="2400" baseline="0">
                <a:solidFill>
                  <a:schemeClr val="tx1"/>
                </a:solidFill>
              </a:defRPr>
            </a:lvl2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71838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7"/>
          <p:cNvSpPr>
            <a:spLocks noGrp="1"/>
          </p:cNvSpPr>
          <p:nvPr>
            <p:ph type="body" sz="quarter" idx="15"/>
          </p:nvPr>
        </p:nvSpPr>
        <p:spPr>
          <a:xfrm>
            <a:off x="457200" y="1375851"/>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BM Bulleted Text-2 Chart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6659"/>
            <a:ext cx="5120640" cy="723900"/>
          </a:xfrm>
        </p:spPr>
        <p:txBody>
          <a:bodyPr/>
          <a:lstStyle/>
          <a:p>
            <a:r>
              <a:rPr lang="en-US" dirty="0"/>
              <a:t>Click to edit Master title style</a:t>
            </a:r>
          </a:p>
        </p:txBody>
      </p:sp>
      <p:sp>
        <p:nvSpPr>
          <p:cNvPr id="6" name="Chart Placeholder 5"/>
          <p:cNvSpPr>
            <a:spLocks noGrp="1"/>
          </p:cNvSpPr>
          <p:nvPr>
            <p:ph type="chart" sz="quarter" idx="10"/>
          </p:nvPr>
        </p:nvSpPr>
        <p:spPr>
          <a:xfrm>
            <a:off x="4978400" y="1111318"/>
            <a:ext cx="4165600" cy="2560393"/>
          </a:xfrm>
        </p:spPr>
        <p:txBody>
          <a:bodyPr/>
          <a:lstStyle>
            <a:lvl1pPr marL="0" indent="0">
              <a:buFontTx/>
              <a:buNone/>
              <a:defRPr/>
            </a:lvl1pPr>
          </a:lstStyle>
          <a:p>
            <a:pPr lvl="0"/>
            <a:endParaRPr lang="en-US" noProof="0" dirty="0"/>
          </a:p>
        </p:txBody>
      </p:sp>
      <p:sp>
        <p:nvSpPr>
          <p:cNvPr id="8" name="Chart Placeholder 7"/>
          <p:cNvSpPr>
            <a:spLocks noGrp="1"/>
          </p:cNvSpPr>
          <p:nvPr>
            <p:ph type="chart" sz="quarter" idx="11"/>
          </p:nvPr>
        </p:nvSpPr>
        <p:spPr>
          <a:xfrm>
            <a:off x="4978400" y="3826396"/>
            <a:ext cx="4165600" cy="2556364"/>
          </a:xfrm>
        </p:spPr>
        <p:txBody>
          <a:bodyPr/>
          <a:lstStyle>
            <a:lvl1pPr marL="0" indent="0">
              <a:buFontTx/>
              <a:buNone/>
              <a:defRPr/>
            </a:lvl1pPr>
          </a:lstStyle>
          <a:p>
            <a:pPr lvl="0"/>
            <a:endParaRPr lang="en-US" noProof="0" dirty="0"/>
          </a:p>
        </p:txBody>
      </p:sp>
      <p:sp>
        <p:nvSpPr>
          <p:cNvPr id="10" name="Text Placeholder 9"/>
          <p:cNvSpPr>
            <a:spLocks noGrp="1"/>
          </p:cNvSpPr>
          <p:nvPr>
            <p:ph type="body" sz="quarter" idx="12"/>
          </p:nvPr>
        </p:nvSpPr>
        <p:spPr>
          <a:xfrm>
            <a:off x="469900" y="1314510"/>
            <a:ext cx="4162137" cy="4701035"/>
          </a:xfrm>
        </p:spPr>
        <p:txBody>
          <a:body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4055823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BM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3086"/>
            <a:ext cx="5120640" cy="727473"/>
          </a:xfrm>
        </p:spPr>
        <p:txBody>
          <a:bodyPr/>
          <a:lstStyle/>
          <a:p>
            <a:r>
              <a:rPr lang="en-US"/>
              <a:t>Click to edit Master title style</a:t>
            </a:r>
          </a:p>
        </p:txBody>
      </p:sp>
      <p:sp>
        <p:nvSpPr>
          <p:cNvPr id="4" name="Text Placeholder 3"/>
          <p:cNvSpPr>
            <a:spLocks noGrp="1"/>
          </p:cNvSpPr>
          <p:nvPr>
            <p:ph type="body" sz="quarter" idx="10"/>
          </p:nvPr>
        </p:nvSpPr>
        <p:spPr>
          <a:xfrm>
            <a:off x="469898" y="1270033"/>
            <a:ext cx="4079753" cy="4700954"/>
          </a:xfrm>
        </p:spPr>
        <p:txBody>
          <a:bodyPr/>
          <a:lstStyle/>
          <a:p>
            <a:pPr lvl="0"/>
            <a:r>
              <a:rPr lang="en-US" dirty="0"/>
              <a:t>Click to edit Master text styles</a:t>
            </a:r>
          </a:p>
          <a:p>
            <a:pPr lvl="1"/>
            <a:r>
              <a:rPr lang="en-US" dirty="0"/>
              <a:t>Second level</a:t>
            </a:r>
          </a:p>
        </p:txBody>
      </p:sp>
      <p:sp>
        <p:nvSpPr>
          <p:cNvPr id="6" name="Table Placeholder 5"/>
          <p:cNvSpPr>
            <a:spLocks noGrp="1"/>
          </p:cNvSpPr>
          <p:nvPr>
            <p:ph type="tbl" sz="quarter" idx="11"/>
          </p:nvPr>
        </p:nvSpPr>
        <p:spPr>
          <a:xfrm>
            <a:off x="4941382" y="1116769"/>
            <a:ext cx="4202617" cy="2554943"/>
          </a:xfrm>
        </p:spPr>
        <p:txBody>
          <a:bodyPr/>
          <a:lstStyle>
            <a:lvl1pPr marL="0" indent="0">
              <a:buFontTx/>
              <a:buNone/>
              <a:defRPr/>
            </a:lvl1pPr>
          </a:lstStyle>
          <a:p>
            <a:pPr lvl="0"/>
            <a:endParaRPr lang="en-US" noProof="0" dirty="0"/>
          </a:p>
        </p:txBody>
      </p:sp>
      <p:sp>
        <p:nvSpPr>
          <p:cNvPr id="8" name="Table Placeholder 7"/>
          <p:cNvSpPr>
            <a:spLocks noGrp="1"/>
          </p:cNvSpPr>
          <p:nvPr>
            <p:ph type="tbl" sz="quarter" idx="12"/>
          </p:nvPr>
        </p:nvSpPr>
        <p:spPr>
          <a:xfrm>
            <a:off x="4941382" y="3801972"/>
            <a:ext cx="4202617" cy="2572640"/>
          </a:xfrm>
        </p:spPr>
        <p:txBody>
          <a:bodyPr/>
          <a:lstStyle>
            <a:lvl1pPr marL="0" indent="0">
              <a:buFontTx/>
              <a:buNone/>
              <a:defRPr/>
            </a:lvl1pPr>
          </a:lstStyle>
          <a:p>
            <a:pPr lvl="0"/>
            <a:endParaRPr lang="en-US" noProof="0"/>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929801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BM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3556000" y="288518"/>
            <a:ext cx="5120640" cy="723900"/>
          </a:xfrm>
        </p:spPr>
        <p:txBody>
          <a:bodyPr/>
          <a:lstStyle/>
          <a:p>
            <a:r>
              <a:rPr lang="en-US" dirty="0"/>
              <a:t>Click to edit Master title style</a:t>
            </a:r>
          </a:p>
        </p:txBody>
      </p:sp>
      <p:sp>
        <p:nvSpPr>
          <p:cNvPr id="4" name="Text Placeholder 3"/>
          <p:cNvSpPr>
            <a:spLocks noGrp="1"/>
          </p:cNvSpPr>
          <p:nvPr>
            <p:ph type="body" sz="quarter" idx="10"/>
          </p:nvPr>
        </p:nvSpPr>
        <p:spPr>
          <a:xfrm>
            <a:off x="469900" y="1278173"/>
            <a:ext cx="4105153" cy="4703952"/>
          </a:xfrm>
        </p:spPr>
        <p:txBody>
          <a:bodyPr/>
          <a:lstStyle/>
          <a:p>
            <a:pPr lvl="0"/>
            <a:r>
              <a:rPr lang="en-US" dirty="0"/>
              <a:t>Click to edit Master text styles</a:t>
            </a:r>
          </a:p>
          <a:p>
            <a:pPr lvl="1"/>
            <a:r>
              <a:rPr lang="en-US" dirty="0"/>
              <a:t>Second level</a:t>
            </a:r>
          </a:p>
        </p:txBody>
      </p:sp>
      <p:sp>
        <p:nvSpPr>
          <p:cNvPr id="6" name="SmartArt Placeholder 5"/>
          <p:cNvSpPr>
            <a:spLocks noGrp="1"/>
          </p:cNvSpPr>
          <p:nvPr>
            <p:ph type="dgm" sz="quarter" idx="11"/>
          </p:nvPr>
        </p:nvSpPr>
        <p:spPr>
          <a:xfrm>
            <a:off x="4868117" y="1107212"/>
            <a:ext cx="4275883" cy="2572642"/>
          </a:xfrm>
        </p:spPr>
        <p:txBody>
          <a:bodyPr/>
          <a:lstStyle>
            <a:lvl1pPr marL="0" indent="0">
              <a:buFontTx/>
              <a:buNone/>
              <a:defRPr/>
            </a:lvl1pPr>
          </a:lstStyle>
          <a:p>
            <a:pPr lvl="0"/>
            <a:endParaRPr lang="en-US" noProof="0" dirty="0"/>
          </a:p>
        </p:txBody>
      </p:sp>
      <p:sp>
        <p:nvSpPr>
          <p:cNvPr id="8" name="SmartArt Placeholder 7"/>
          <p:cNvSpPr>
            <a:spLocks noGrp="1"/>
          </p:cNvSpPr>
          <p:nvPr>
            <p:ph type="dgm" sz="quarter" idx="12"/>
          </p:nvPr>
        </p:nvSpPr>
        <p:spPr>
          <a:xfrm>
            <a:off x="4864100" y="3818253"/>
            <a:ext cx="4279900" cy="2572641"/>
          </a:xfrm>
        </p:spPr>
        <p:txBody>
          <a:bodyPr/>
          <a:lstStyle>
            <a:lvl1pPr marL="0" indent="0">
              <a:buFontTx/>
              <a:buNone/>
              <a:defRPr/>
            </a:lvl1pPr>
          </a:lstStyle>
          <a:p>
            <a:pPr lvl="0"/>
            <a:endParaRPr lang="en-US" noProof="0" dirty="0"/>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378474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3492344" y="290146"/>
            <a:ext cx="5194455" cy="727511"/>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6" name="Text Placeholder 12"/>
          <p:cNvSpPr>
            <a:spLocks noGrp="1"/>
          </p:cNvSpPr>
          <p:nvPr>
            <p:ph type="body" sz="quarter" idx="14"/>
          </p:nvPr>
        </p:nvSpPr>
        <p:spPr>
          <a:xfrm>
            <a:off x="0" y="6400800"/>
            <a:ext cx="9144000" cy="4572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Picture Placeholder 2"/>
          <p:cNvSpPr>
            <a:spLocks noGrp="1"/>
          </p:cNvSpPr>
          <p:nvPr>
            <p:ph type="pic" idx="1"/>
          </p:nvPr>
        </p:nvSpPr>
        <p:spPr>
          <a:xfrm>
            <a:off x="0" y="1099071"/>
            <a:ext cx="9144000" cy="528368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3320852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7200" eaLnBrk="1" hangingPunct="1">
              <a:defRPr>
                <a:solidFill>
                  <a:prstClr val="black"/>
                </a:solidFill>
                <a:latin typeface="Arial" charset="0"/>
                <a:ea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eaLnBrk="0" hangingPunct="0">
              <a:defRPr>
                <a:latin typeface="Calibri" panose="020F0502020204030204" pitchFamily="34" charset="0"/>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457200" eaLnBrk="1" hangingPunct="1">
              <a:defRPr>
                <a:solidFill>
                  <a:prstClr val="black"/>
                </a:solidFill>
                <a:latin typeface="Arial" charset="0"/>
                <a:ea typeface="ＭＳ Ｐゴシック" charset="0"/>
              </a:defRPr>
            </a:lvl1pPr>
          </a:lstStyle>
          <a:p>
            <a:pPr>
              <a:defRPr/>
            </a:pPr>
            <a:fld id="{73DC5992-2F20-4D96-B86D-19BFDC9C07F0}" type="slidenum">
              <a:rPr lang="en-US"/>
              <a:pPr>
                <a:defRPr/>
              </a:pPr>
              <a:t>‹#›</a:t>
            </a:fld>
            <a:endParaRPr lang="en-US"/>
          </a:p>
        </p:txBody>
      </p:sp>
    </p:spTree>
    <p:extLst>
      <p:ext uri="{BB962C8B-B14F-4D97-AF65-F5344CB8AC3E}">
        <p14:creationId xmlns:p14="http://schemas.microsoft.com/office/powerpoint/2010/main" val="41914199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2546187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6" name="Text Placeholder 7"/>
          <p:cNvSpPr>
            <a:spLocks noGrp="1"/>
          </p:cNvSpPr>
          <p:nvPr>
            <p:ph type="body" sz="quarter" idx="15"/>
          </p:nvPr>
        </p:nvSpPr>
        <p:spPr>
          <a:xfrm>
            <a:off x="457200" y="1066800"/>
            <a:ext cx="8229600" cy="52119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3948916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BU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066801"/>
            <a:ext cx="8229600" cy="5207000"/>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825353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Text Placeholder 7"/>
          <p:cNvSpPr>
            <a:spLocks noGrp="1"/>
          </p:cNvSpPr>
          <p:nvPr>
            <p:ph type="body" sz="quarter" idx="15"/>
          </p:nvPr>
        </p:nvSpPr>
        <p:spPr>
          <a:xfrm>
            <a:off x="457200" y="1367657"/>
            <a:ext cx="8229600" cy="4804543"/>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42046160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BU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84047"/>
            <a:ext cx="5275716" cy="4788153"/>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a:t>Click to edit Master text styles</a:t>
            </a:r>
          </a:p>
          <a:p>
            <a:pPr lvl="1"/>
            <a:r>
              <a:rPr lang="en-US" dirty="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970249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9"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0" name="Content Placeholder 2"/>
          <p:cNvSpPr>
            <a:spLocks noGrp="1"/>
          </p:cNvSpPr>
          <p:nvPr>
            <p:ph idx="12"/>
          </p:nvPr>
        </p:nvSpPr>
        <p:spPr>
          <a:xfrm>
            <a:off x="457199" y="1392239"/>
            <a:ext cx="4229101" cy="4805361"/>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326876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defTabSz="457200" eaLnBrk="1" hangingPunct="1">
              <a:defRPr>
                <a:solidFill>
                  <a:prstClr val="black"/>
                </a:solidFill>
                <a:latin typeface="Arial" charset="0"/>
                <a:ea typeface="ＭＳ Ｐゴシック"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defTabSz="457200" eaLnBrk="1" hangingPunct="1">
              <a:defRPr>
                <a:solidFill>
                  <a:prstClr val="black"/>
                </a:solidFill>
                <a:latin typeface="Arial" charset="0"/>
                <a:ea typeface="ＭＳ Ｐゴシック"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defTabSz="457200" eaLnBrk="1" hangingPunct="1">
              <a:defRPr>
                <a:solidFill>
                  <a:prstClr val="black"/>
                </a:solidFill>
                <a:latin typeface="Arial" charset="0"/>
                <a:ea typeface="ＭＳ Ｐゴシック" charset="0"/>
              </a:defRPr>
            </a:lvl1pPr>
          </a:lstStyle>
          <a:p>
            <a:pPr>
              <a:defRPr/>
            </a:pPr>
            <a:fld id="{353B2C3A-40D3-45C3-9353-D90E05729741}" type="slidenum">
              <a:rPr lang="en-US"/>
              <a:pPr>
                <a:defRPr/>
              </a:pPr>
              <a:t>‹#›</a:t>
            </a:fld>
            <a:endParaRPr lang="en-US"/>
          </a:p>
        </p:txBody>
      </p:sp>
    </p:spTree>
    <p:extLst>
      <p:ext uri="{BB962C8B-B14F-4D97-AF65-F5344CB8AC3E}">
        <p14:creationId xmlns:p14="http://schemas.microsoft.com/office/powerpoint/2010/main" val="879626105"/>
      </p:ext>
    </p:extLst>
  </p:cSld>
  <p:clrMapOvr>
    <a:masterClrMapping/>
  </p:clrMapOvr>
  <p:transition advTm="500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10" name="Content Placeholder 2"/>
          <p:cNvSpPr>
            <a:spLocks noGrp="1"/>
          </p:cNvSpPr>
          <p:nvPr>
            <p:ph idx="12"/>
          </p:nvPr>
        </p:nvSpPr>
        <p:spPr>
          <a:xfrm>
            <a:off x="457199" y="1379891"/>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26D4B4CC-EB1C-4668-B5FE-53E3322962C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7B19F2F-DDE3-46A9-9E4D-5CD953BFD0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2" name="Picture 1" descr="SBU stack_2clr_cmyk.eps"/>
          <p:cNvPicPr>
            <a:picLocks noChangeAspect="1"/>
          </p:cNvPicPr>
          <p:nvPr userDrawn="1"/>
        </p:nvPicPr>
        <p:blipFill>
          <a:blip r:embed="rId2" cstate="print"/>
          <a:srcRect/>
          <a:stretch>
            <a:fillRect/>
          </a:stretch>
        </p:blipFill>
        <p:spPr bwMode="auto">
          <a:xfrm>
            <a:off x="1946275" y="2543175"/>
            <a:ext cx="5253038" cy="1862138"/>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0.xml"/><Relationship Id="rId7"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9.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0.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12.emf"/><Relationship Id="rId4" Type="http://schemas.openxmlformats.org/officeDocument/2006/relationships/slideLayout" Target="../slideLayouts/slideLayout48.xml"/><Relationship Id="rId9"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10" cstate="print"/>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8196" name="Text Placeholder 2"/>
          <p:cNvSpPr>
            <a:spLocks noGrp="1"/>
          </p:cNvSpPr>
          <p:nvPr>
            <p:ph type="body" idx="1"/>
          </p:nvPr>
        </p:nvSpPr>
        <p:spPr bwMode="auto">
          <a:xfrm>
            <a:off x="458788" y="1330325"/>
            <a:ext cx="8229600" cy="45259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8" name="Picture 7" descr="SBM horz_2clr_pms1.eps"/>
          <p:cNvPicPr>
            <a:picLocks noChangeAspect="1"/>
          </p:cNvPicPr>
          <p:nvPr/>
        </p:nvPicPr>
        <p:blipFill>
          <a:blip r:embed="rId11" cstate="print"/>
          <a:srcRect/>
          <a:stretch>
            <a:fillRect/>
          </a:stretch>
        </p:blipFill>
        <p:spPr bwMode="auto">
          <a:xfrm>
            <a:off x="458788" y="298450"/>
            <a:ext cx="3454400"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r" defTabSz="457200" rtl="0" eaLnBrk="1" fontAlgn="base" hangingPunct="1">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1" fontAlgn="base" hangingPunct="1">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8" cstate="print"/>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1027" name="Text Placeholder 2"/>
          <p:cNvSpPr>
            <a:spLocks noGrp="1"/>
          </p:cNvSpPr>
          <p:nvPr>
            <p:ph type="body" idx="1"/>
          </p:nvPr>
        </p:nvSpPr>
        <p:spPr bwMode="auto">
          <a:xfrm>
            <a:off x="458788" y="1330325"/>
            <a:ext cx="8229600" cy="45259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 descr="SBU horz_2clr_cmyk.eps"/>
          <p:cNvPicPr>
            <a:picLocks noChangeAspect="1"/>
          </p:cNvPicPr>
          <p:nvPr/>
        </p:nvPicPr>
        <p:blipFill>
          <a:blip r:embed="rId9" cstate="print"/>
          <a:srcRect/>
          <a:stretch>
            <a:fillRect/>
          </a:stretch>
        </p:blipFill>
        <p:spPr bwMode="auto">
          <a:xfrm>
            <a:off x="460375" y="295275"/>
            <a:ext cx="3619500" cy="622300"/>
          </a:xfrm>
          <a:prstGeom prst="rect">
            <a:avLst/>
          </a:prstGeom>
          <a:noFill/>
          <a:ln w="9525">
            <a:noFill/>
            <a:miter lim="800000"/>
            <a:headEnd/>
            <a:tailEnd/>
          </a:ln>
        </p:spPr>
      </p:pic>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r" defTabSz="457200" rtl="0" eaLnBrk="1" fontAlgn="base" hangingPunct="1">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1" fontAlgn="base" hangingPunct="1">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362" name="Picture 4" descr="SolidFooterArt_CH.jpg"/>
          <p:cNvPicPr>
            <a:picLocks noChangeAspect="1"/>
          </p:cNvPicPr>
          <p:nvPr/>
        </p:nvPicPr>
        <p:blipFill>
          <a:blip r:embed="rId8" cstate="print"/>
          <a:srcRect/>
          <a:stretch>
            <a:fillRect/>
          </a:stretch>
        </p:blipFill>
        <p:spPr bwMode="auto">
          <a:xfrm>
            <a:off x="165100" y="5692775"/>
            <a:ext cx="8799513" cy="984250"/>
          </a:xfrm>
          <a:prstGeom prst="rect">
            <a:avLst/>
          </a:prstGeom>
          <a:noFill/>
          <a:ln w="9525">
            <a:noFill/>
            <a:miter lim="800000"/>
            <a:headEnd/>
            <a:tailEnd/>
          </a:ln>
        </p:spPr>
      </p:pic>
      <p:pic>
        <p:nvPicPr>
          <p:cNvPr id="4" name="Picture 3" descr="sb_childrens_horiz_3c_Cnotag.eps"/>
          <p:cNvPicPr>
            <a:picLocks noChangeAspect="1"/>
          </p:cNvPicPr>
          <p:nvPr/>
        </p:nvPicPr>
        <p:blipFill>
          <a:blip r:embed="rId9" cstate="print"/>
          <a:stretch>
            <a:fillRect/>
          </a:stretch>
        </p:blipFill>
        <p:spPr>
          <a:xfrm>
            <a:off x="5499100" y="5876925"/>
            <a:ext cx="3223260" cy="624840"/>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txStyles>
    <p:titleStyle>
      <a:lvl1pPr algn="r" defTabSz="457200" rtl="0" eaLnBrk="1" fontAlgn="base" hangingPunct="1">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defRPr sz="3200" kern="1200">
          <a:solidFill>
            <a:srgbClr val="C03137"/>
          </a:solidFill>
          <a:latin typeface="Helvetica"/>
          <a:ea typeface="ＭＳ Ｐゴシック" pitchFamily="-112" charset="-128"/>
          <a:cs typeface="Helvetica"/>
        </a:defRPr>
      </a:lvl1pPr>
      <a:lvl2pPr marL="107950" indent="-107950" algn="l" defTabSz="576263" rtl="0" eaLnBrk="1" fontAlgn="base" hangingPunct="1">
        <a:spcBef>
          <a:spcPct val="20000"/>
        </a:spcBef>
        <a:spcAft>
          <a:spcPct val="0"/>
        </a:spcAft>
        <a:defRPr sz="2800" kern="1200">
          <a:solidFill>
            <a:schemeClr val="tx1"/>
          </a:solidFill>
          <a:latin typeface="Helvetica"/>
          <a:ea typeface="ＭＳ Ｐゴシック" pitchFamily="-112" charset="-128"/>
          <a:cs typeface="Helvetica"/>
        </a:defRPr>
      </a:lvl2pPr>
      <a:lvl3pPr marL="515938" indent="-228600" algn="l" defTabSz="457200" rtl="0" eaLnBrk="1" fontAlgn="base" hangingPunct="1">
        <a:spcBef>
          <a:spcPct val="20000"/>
        </a:spcBef>
        <a:spcAft>
          <a:spcPct val="0"/>
        </a:spcAft>
        <a:buClr>
          <a:srgbClr val="C03137"/>
        </a:buClr>
        <a:buFont typeface="Arial" charset="0"/>
        <a:buChar char="•"/>
        <a:defRPr sz="2400" kern="1200">
          <a:solidFill>
            <a:schemeClr val="tx1"/>
          </a:solidFill>
          <a:latin typeface="Helvetica"/>
          <a:ea typeface="ＭＳ Ｐゴシック" pitchFamily="-112" charset="-128"/>
          <a:cs typeface="Helvetica"/>
        </a:defRPr>
      </a:lvl3pPr>
      <a:lvl4pPr marL="1373188" indent="-231775" algn="l" defTabSz="457200" rtl="0" eaLnBrk="1" fontAlgn="base" hangingPunct="1">
        <a:spcBef>
          <a:spcPct val="20000"/>
        </a:spcBef>
        <a:spcAft>
          <a:spcPct val="0"/>
        </a:spcAft>
        <a:defRPr sz="2000" kern="1200">
          <a:solidFill>
            <a:schemeClr val="tx1"/>
          </a:solidFill>
          <a:latin typeface="Helvetica"/>
          <a:ea typeface="ＭＳ Ｐゴシック" pitchFamily="-112" charset="-128"/>
          <a:cs typeface="Helvetica"/>
        </a:defRPr>
      </a:lvl4pPr>
      <a:lvl5pPr marL="747713" indent="-231775" algn="l" defTabSz="457200" rtl="0" eaLnBrk="1" fontAlgn="base" hangingPunct="1">
        <a:spcBef>
          <a:spcPct val="20000"/>
        </a:spcBef>
        <a:spcAft>
          <a:spcPct val="0"/>
        </a:spcAft>
        <a:buClr>
          <a:srgbClr val="C03137"/>
        </a:buClr>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12"/>
          <a:srcRect b="97813"/>
          <a:stretch>
            <a:fillRect/>
          </a:stretch>
        </p:blipFill>
        <p:spPr bwMode="auto">
          <a:xfrm>
            <a:off x="0" y="0"/>
            <a:ext cx="9144000" cy="149225"/>
          </a:xfrm>
          <a:prstGeom prst="rect">
            <a:avLst/>
          </a:prstGeom>
          <a:noFill/>
          <a:ln>
            <a:noFill/>
          </a:ln>
          <a:effectLst>
            <a:outerShdw blurRad="136525"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Placeholder 2"/>
          <p:cNvSpPr>
            <a:spLocks noGrp="1"/>
          </p:cNvSpPr>
          <p:nvPr>
            <p:ph type="body" idx="1"/>
          </p:nvPr>
        </p:nvSpPr>
        <p:spPr bwMode="auto">
          <a:xfrm>
            <a:off x="458788" y="1330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5126" name="Picture 7" descr="SBM horz_2clr_pms1.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58788" y="298450"/>
            <a:ext cx="345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8212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9" r:id="rId8"/>
    <p:sldLayoutId id="2147483724" r:id="rId9"/>
    <p:sldLayoutId id="2147483725" r:id="rId10"/>
  </p:sldLayoutIdLst>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idx="1"/>
          </p:nvPr>
        </p:nvSpPr>
        <p:spPr bwMode="auto">
          <a:xfrm>
            <a:off x="458788" y="1303338"/>
            <a:ext cx="8229600"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10244" name="Picture 7" descr="SBM horz_2clr_pms1.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58788" y="428625"/>
            <a:ext cx="27289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9" name="Rectangle 8"/>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2" name="Title Placeholder 1"/>
          <p:cNvSpPr>
            <a:spLocks noGrp="1"/>
          </p:cNvSpPr>
          <p:nvPr>
            <p:ph type="title"/>
          </p:nvPr>
        </p:nvSpPr>
        <p:spPr>
          <a:xfrm>
            <a:off x="3556000" y="296863"/>
            <a:ext cx="5121275" cy="723900"/>
          </a:xfrm>
          <a:prstGeom prst="rect">
            <a:avLst/>
          </a:prstGeom>
        </p:spPr>
        <p:txBody>
          <a:bodyPr vert="horz" lIns="91440" tIns="45720" rIns="91440" bIns="45720" rtlCol="0" anchor="ctr">
            <a:normAutofit/>
          </a:bodyPr>
          <a:lstStyle/>
          <a:p>
            <a:r>
              <a:rPr lang="en-US" dirty="0"/>
              <a:t>Click to edit Master title style</a:t>
            </a:r>
          </a:p>
        </p:txBody>
      </p:sp>
      <p:sp>
        <p:nvSpPr>
          <p:cNvPr id="3" name="Footer Placeholder 2"/>
          <p:cNvSpPr>
            <a:spLocks noGrp="1"/>
          </p:cNvSpPr>
          <p:nvPr>
            <p:ph type="ftr" sz="quarter" idx="3"/>
          </p:nvPr>
        </p:nvSpPr>
        <p:spPr>
          <a:xfrm>
            <a:off x="0" y="6375400"/>
            <a:ext cx="9144000" cy="490538"/>
          </a:xfrm>
          <a:prstGeom prst="rect">
            <a:avLst/>
          </a:prstGeom>
        </p:spPr>
        <p:txBody>
          <a:bodyPr vert="horz" lIns="91440" tIns="45720" rIns="91440" bIns="45720" rtlCol="0" anchor="ctr"/>
          <a:lstStyle>
            <a:lvl1pPr algn="ctr" defTabSz="457200" eaLnBrk="1" hangingPunct="1">
              <a:defRPr sz="2000" baseline="0">
                <a:solidFill>
                  <a:prstClr val="white"/>
                </a:solidFill>
                <a:latin typeface="Arial" charset="0"/>
                <a:ea typeface="ＭＳ Ｐゴシック" charset="0"/>
              </a:defRPr>
            </a:lvl1pPr>
          </a:lstStyle>
          <a:p>
            <a:pPr>
              <a:defRPr/>
            </a:pPr>
            <a:endParaRPr lang="en-US"/>
          </a:p>
        </p:txBody>
      </p:sp>
    </p:spTree>
    <p:extLst>
      <p:ext uri="{BB962C8B-B14F-4D97-AF65-F5344CB8AC3E}">
        <p14:creationId xmlns:p14="http://schemas.microsoft.com/office/powerpoint/2010/main" val="379282032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lvl1pPr algn="r" defTabSz="457200" rtl="0" eaLnBrk="0" fontAlgn="base" hangingPunct="0">
        <a:spcBef>
          <a:spcPct val="0"/>
        </a:spcBef>
        <a:spcAft>
          <a:spcPct val="0"/>
        </a:spcAft>
        <a:defRPr sz="1600" kern="1200" cap="all">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1600">
          <a:solidFill>
            <a:srgbClr val="000000"/>
          </a:solidFill>
          <a:latin typeface="Helvetica" pitchFamily="-112" charset="0"/>
          <a:ea typeface="ＭＳ Ｐゴシック" pitchFamily="-112" charset="-128"/>
          <a:cs typeface="Helvetica" panose="020B0604020202020204" pitchFamily="34" charset="0"/>
        </a:defRPr>
      </a:lvl2pPr>
      <a:lvl3pPr algn="r" defTabSz="457200" rtl="0" eaLnBrk="0" fontAlgn="base" hangingPunct="0">
        <a:spcBef>
          <a:spcPct val="0"/>
        </a:spcBef>
        <a:spcAft>
          <a:spcPct val="0"/>
        </a:spcAft>
        <a:defRPr sz="1600">
          <a:solidFill>
            <a:srgbClr val="000000"/>
          </a:solidFill>
          <a:latin typeface="Helvetica" pitchFamily="-112" charset="0"/>
          <a:ea typeface="ＭＳ Ｐゴシック" pitchFamily="-112" charset="-128"/>
          <a:cs typeface="Helvetica" panose="020B0604020202020204" pitchFamily="34" charset="0"/>
        </a:defRPr>
      </a:lvl3pPr>
      <a:lvl4pPr algn="r" defTabSz="457200" rtl="0" eaLnBrk="0" fontAlgn="base" hangingPunct="0">
        <a:spcBef>
          <a:spcPct val="0"/>
        </a:spcBef>
        <a:spcAft>
          <a:spcPct val="0"/>
        </a:spcAft>
        <a:defRPr sz="1600">
          <a:solidFill>
            <a:srgbClr val="000000"/>
          </a:solidFill>
          <a:latin typeface="Helvetica" pitchFamily="-112" charset="0"/>
          <a:ea typeface="ＭＳ Ｐゴシック" pitchFamily="-112" charset="-128"/>
          <a:cs typeface="Helvetica" panose="020B0604020202020204" pitchFamily="34" charset="0"/>
        </a:defRPr>
      </a:lvl4pPr>
      <a:lvl5pPr algn="r" defTabSz="457200" rtl="0" eaLnBrk="0" fontAlgn="base" hangingPunct="0">
        <a:spcBef>
          <a:spcPct val="0"/>
        </a:spcBef>
        <a:spcAft>
          <a:spcPct val="0"/>
        </a:spcAft>
        <a:defRPr sz="1600">
          <a:solidFill>
            <a:srgbClr val="000000"/>
          </a:solidFill>
          <a:latin typeface="Helvetica" pitchFamily="-112" charset="0"/>
          <a:ea typeface="ＭＳ Ｐゴシック" pitchFamily="-112" charset="-128"/>
          <a:cs typeface="Helvetica" panose="020B0604020202020204" pitchFamily="34" charset="0"/>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125" indent="-365125" algn="l" defTabSz="457200" rtl="0" eaLnBrk="0" fontAlgn="base" hangingPunct="0">
        <a:spcBef>
          <a:spcPct val="20000"/>
        </a:spcBef>
        <a:spcAft>
          <a:spcPct val="0"/>
        </a:spcAft>
        <a:buClr>
          <a:srgbClr val="B60225"/>
        </a:buClr>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30250" indent="-365125" algn="l" defTabSz="457200" rtl="0" eaLnBrk="0" fontAlgn="base" hangingPunct="0">
        <a:spcBef>
          <a:spcPct val="20000"/>
        </a:spcBef>
        <a:spcAft>
          <a:spcPct val="0"/>
        </a:spcAft>
        <a:buClr>
          <a:srgbClr val="B60225"/>
        </a:buClr>
        <a:buFont typeface="Courier New" panose="02070309020205020404" pitchFamily="49" charset="0"/>
        <a:buChar char="o"/>
        <a:defRPr sz="2400" kern="1200">
          <a:solidFill>
            <a:schemeClr val="tx1"/>
          </a:solidFill>
          <a:latin typeface="Helvetica"/>
          <a:ea typeface="ＭＳ Ｐゴシック" pitchFamily="-112" charset="-128"/>
          <a:cs typeface="Helvetica"/>
        </a:defRPr>
      </a:lvl2pPr>
      <a:lvl3pPr marL="730250" indent="-365125" algn="l" defTabSz="457200" rtl="0" eaLnBrk="0" fontAlgn="base" hangingPunct="0">
        <a:spcBef>
          <a:spcPct val="20000"/>
        </a:spcBef>
        <a:spcAft>
          <a:spcPct val="0"/>
        </a:spcAft>
        <a:buClr>
          <a:srgbClr val="B60225"/>
        </a:buClr>
        <a:buFont typeface="Courier New" panose="02070309020205020404" pitchFamily="49" charset="0"/>
        <a:buChar char="o"/>
        <a:defRPr sz="2400" kern="1200">
          <a:solidFill>
            <a:schemeClr val="tx1"/>
          </a:solidFill>
          <a:latin typeface="Helvetica"/>
          <a:ea typeface="ＭＳ Ｐゴシック" pitchFamily="-112" charset="-128"/>
          <a:cs typeface="Helvetica"/>
        </a:defRPr>
      </a:lvl3pPr>
      <a:lvl4pPr marL="730250" indent="-365125" algn="l" defTabSz="457200" rtl="0" eaLnBrk="0" fontAlgn="base" hangingPunct="0">
        <a:spcBef>
          <a:spcPct val="20000"/>
        </a:spcBef>
        <a:spcAft>
          <a:spcPct val="0"/>
        </a:spcAft>
        <a:buClr>
          <a:srgbClr val="B60225"/>
        </a:buClr>
        <a:buFont typeface="Courier New" panose="02070309020205020404" pitchFamily="49" charset="0"/>
        <a:buChar char="o"/>
        <a:defRPr sz="2400" kern="1200">
          <a:solidFill>
            <a:schemeClr val="tx1"/>
          </a:solidFill>
          <a:latin typeface="Helvetica"/>
          <a:ea typeface="ＭＳ Ｐゴシック" pitchFamily="-112" charset="-128"/>
          <a:cs typeface="Helvetica"/>
        </a:defRPr>
      </a:lvl4pPr>
      <a:lvl5pPr marL="730250" indent="-365125" algn="l" defTabSz="457200" rtl="0" eaLnBrk="0" fontAlgn="base" hangingPunct="0">
        <a:spcBef>
          <a:spcPct val="20000"/>
        </a:spcBef>
        <a:spcAft>
          <a:spcPct val="0"/>
        </a:spcAft>
        <a:buClr>
          <a:srgbClr val="B60225"/>
        </a:buClr>
        <a:buFont typeface="Courier New" panose="02070309020205020404" pitchFamily="49" charset="0"/>
        <a:buChar char="o"/>
        <a:defRPr sz="24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9"/>
          <a:srcRect b="97813"/>
          <a:stretch>
            <a:fillRect/>
          </a:stretch>
        </p:blipFill>
        <p:spPr bwMode="auto">
          <a:xfrm>
            <a:off x="0" y="0"/>
            <a:ext cx="9144000" cy="149225"/>
          </a:xfrm>
          <a:prstGeom prst="rect">
            <a:avLst/>
          </a:prstGeom>
          <a:noFill/>
          <a:ln>
            <a:noFill/>
          </a:ln>
          <a:effectLst>
            <a:outerShdw blurRad="136525"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Placeholder 2"/>
          <p:cNvSpPr>
            <a:spLocks noGrp="1"/>
          </p:cNvSpPr>
          <p:nvPr>
            <p:ph type="body" idx="1"/>
          </p:nvPr>
        </p:nvSpPr>
        <p:spPr bwMode="auto">
          <a:xfrm>
            <a:off x="458788" y="1330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1268" name="Picture 4" descr="SBU horz_2clr_cmyk.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0375" y="295275"/>
            <a:ext cx="3619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723262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anose="020B0604020202020204" pitchFamily="34" charset="0"/>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anose="020B0604020202020204" pitchFamily="34" charset="0"/>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anose="020B0604020202020204" pitchFamily="34" charset="0"/>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anose="020B0604020202020204" pitchFamily="34" charset="0"/>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suffolkcountyny.gov/Departments/CountyExecutive/WomensServices/STOPViolence.aspx" TargetMode="Externa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381000" y="1471612"/>
            <a:ext cx="7391400" cy="3252788"/>
          </a:xfrm>
        </p:spPr>
        <p:txBody>
          <a:bodyPr/>
          <a:lstStyle/>
          <a:p>
            <a:pPr>
              <a:buFont typeface="Arial" panose="020B0604020202020204" pitchFamily="34" charset="0"/>
              <a:buNone/>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Family Violence Includes:</a:t>
            </a:r>
          </a:p>
          <a:p>
            <a:pPr marL="0" indent="0">
              <a:buNone/>
            </a:pP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Child Abuse, Neglect and Maltreatment </a:t>
            </a:r>
          </a:p>
          <a:p>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Domestic Violence/Intimate Partner Violence </a:t>
            </a:r>
          </a:p>
          <a:p>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Elder Abuse </a:t>
            </a:r>
          </a:p>
        </p:txBody>
      </p:sp>
      <p:pic>
        <p:nvPicPr>
          <p:cNvPr id="55301" name="Picture 6" descr="teddy bear with band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356518"/>
            <a:ext cx="1752600" cy="153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Placeholder 3"/>
          <p:cNvSpPr txBox="1">
            <a:spLocks/>
          </p:cNvSpPr>
          <p:nvPr/>
        </p:nvSpPr>
        <p:spPr bwMode="auto">
          <a:xfrm>
            <a:off x="6096000" y="442912"/>
            <a:ext cx="19478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Family Violence </a:t>
            </a:r>
          </a:p>
        </p:txBody>
      </p:sp>
      <p:pic>
        <p:nvPicPr>
          <p:cNvPr id="2" name="Picture 1"/>
          <p:cNvPicPr>
            <a:picLocks noChangeAspect="1"/>
          </p:cNvPicPr>
          <p:nvPr/>
        </p:nvPicPr>
        <p:blipFill>
          <a:blip r:embed="rId4"/>
          <a:stretch>
            <a:fillRect/>
          </a:stretch>
        </p:blipFill>
        <p:spPr>
          <a:xfrm>
            <a:off x="838200" y="4267200"/>
            <a:ext cx="2828925" cy="1619250"/>
          </a:xfrm>
          <a:prstGeom prst="rect">
            <a:avLst/>
          </a:prstGeom>
        </p:spPr>
      </p:pic>
      <p:pic>
        <p:nvPicPr>
          <p:cNvPr id="3" name="Picture 2"/>
          <p:cNvPicPr>
            <a:picLocks noChangeAspect="1"/>
          </p:cNvPicPr>
          <p:nvPr/>
        </p:nvPicPr>
        <p:blipFill>
          <a:blip r:embed="rId5"/>
          <a:stretch>
            <a:fillRect/>
          </a:stretch>
        </p:blipFill>
        <p:spPr>
          <a:xfrm>
            <a:off x="5791200" y="3767931"/>
            <a:ext cx="2143125" cy="2143125"/>
          </a:xfrm>
          <a:prstGeom prst="rect">
            <a:avLst/>
          </a:prstGeom>
        </p:spPr>
      </p:pic>
      <p:sp>
        <p:nvSpPr>
          <p:cNvPr id="8" name="Text Placeholder 1"/>
          <p:cNvSpPr txBox="1">
            <a:spLocks/>
          </p:cNvSpPr>
          <p:nvPr/>
        </p:nvSpPr>
        <p:spPr bwMode="auto">
          <a:xfrm>
            <a:off x="-152399" y="6363485"/>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Family Violence</a:t>
            </a:r>
          </a:p>
        </p:txBody>
      </p:sp>
      <p:sp>
        <p:nvSpPr>
          <p:cNvPr id="4" name="TextBox 3"/>
          <p:cNvSpPr txBox="1"/>
          <p:nvPr/>
        </p:nvSpPr>
        <p:spPr>
          <a:xfrm>
            <a:off x="7239000" y="6388091"/>
            <a:ext cx="1447800" cy="646331"/>
          </a:xfrm>
          <a:prstGeom prst="rect">
            <a:avLst/>
          </a:prstGeom>
          <a:noFill/>
        </p:spPr>
        <p:txBody>
          <a:bodyPr wrap="square" rtlCol="0">
            <a:spAutoFit/>
          </a:bodyPr>
          <a:lstStyle/>
          <a:p>
            <a:r>
              <a:rPr lang="en-US" smtClean="0"/>
              <a:t>June 2024</a:t>
            </a:r>
          </a:p>
          <a:p>
            <a:endParaRPr lang="en-US" dirty="0"/>
          </a:p>
        </p:txBody>
      </p:sp>
    </p:spTree>
    <p:extLst>
      <p:ext uri="{BB962C8B-B14F-4D97-AF65-F5344CB8AC3E}">
        <p14:creationId xmlns:p14="http://schemas.microsoft.com/office/powerpoint/2010/main" val="192456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Domestic Violence</a:t>
            </a:r>
          </a:p>
        </p:txBody>
      </p:sp>
      <p:sp>
        <p:nvSpPr>
          <p:cNvPr id="3" name="Text Placeholder 2"/>
          <p:cNvSpPr>
            <a:spLocks noGrp="1"/>
          </p:cNvSpPr>
          <p:nvPr>
            <p:ph type="body" sz="quarter" idx="15"/>
          </p:nvPr>
        </p:nvSpPr>
        <p:spPr/>
        <p:txBody>
          <a:bodyPr/>
          <a:lstStyle/>
          <a:p>
            <a:pPr lvl="0"/>
            <a:r>
              <a:rPr lang="en-US" sz="1400" dirty="0">
                <a:solidFill>
                  <a:prstClr val="black"/>
                </a:solidFill>
              </a:rPr>
              <a:t> 	An average of 24 people per minute are victims of rape, physical violence or stalking by an intimate partner in the US ( more then 12 million woman and men over the course of a single year) </a:t>
            </a:r>
          </a:p>
          <a:p>
            <a:pPr lvl="0"/>
            <a:endParaRPr lang="en-US" sz="1400" dirty="0">
              <a:solidFill>
                <a:prstClr val="black"/>
              </a:solidFill>
            </a:endParaRPr>
          </a:p>
          <a:p>
            <a:pPr lvl="0"/>
            <a:r>
              <a:rPr lang="en-US" sz="1400" dirty="0">
                <a:solidFill>
                  <a:prstClr val="black"/>
                </a:solidFill>
              </a:rPr>
              <a:t>      1 in 4 woman and 1 in 7 men age 18 and older in the US have been the victim of severe  violence by an intimate partner in their lifetime. </a:t>
            </a:r>
          </a:p>
          <a:p>
            <a:pPr lvl="0"/>
            <a:endParaRPr lang="en-US" sz="1400" dirty="0">
              <a:solidFill>
                <a:prstClr val="black"/>
              </a:solidFill>
            </a:endParaRPr>
          </a:p>
          <a:p>
            <a:pPr lvl="0"/>
            <a:r>
              <a:rPr lang="en-US" sz="1400" dirty="0">
                <a:solidFill>
                  <a:prstClr val="black"/>
                </a:solidFill>
              </a:rPr>
              <a:t>       Almost half of all women and men in the US have experienced psychological aggression by an intimate partner in their lifetime.</a:t>
            </a:r>
          </a:p>
          <a:p>
            <a:pPr lvl="0"/>
            <a:endParaRPr lang="en-US" sz="1400" dirty="0">
              <a:solidFill>
                <a:prstClr val="black"/>
              </a:solidFill>
            </a:endParaRPr>
          </a:p>
          <a:p>
            <a:pPr lvl="0"/>
            <a:r>
              <a:rPr lang="en-US" sz="1400" dirty="0">
                <a:solidFill>
                  <a:prstClr val="black"/>
                </a:solidFill>
              </a:rPr>
              <a:t>       Woman ages 18-24 and 25-34 generally experience the highest rates of intimate partner violence.</a:t>
            </a:r>
          </a:p>
          <a:p>
            <a:pPr lvl="0"/>
            <a:endParaRPr lang="en-US" sz="1400" dirty="0">
              <a:solidFill>
                <a:prstClr val="black"/>
              </a:solidFill>
            </a:endParaRPr>
          </a:p>
          <a:p>
            <a:pPr lvl="0"/>
            <a:r>
              <a:rPr lang="en-US" sz="1400" dirty="0">
                <a:solidFill>
                  <a:prstClr val="black"/>
                </a:solidFill>
              </a:rPr>
              <a:t>       Nearly 1 in 10 woman in the US have been raped by an intimate partner in their lifetime.</a:t>
            </a:r>
          </a:p>
          <a:p>
            <a:pPr lvl="0"/>
            <a:endParaRPr lang="en-US" sz="1400" dirty="0">
              <a:solidFill>
                <a:prstClr val="black"/>
              </a:solidFill>
            </a:endParaRPr>
          </a:p>
          <a:p>
            <a:pPr lvl="0"/>
            <a:r>
              <a:rPr lang="en-US" sz="1400" dirty="0">
                <a:solidFill>
                  <a:prstClr val="black"/>
                </a:solidFill>
              </a:rPr>
              <a:t>       Children witnessed violence in nearly 1 in 4 intimate partner violence cases </a:t>
            </a:r>
          </a:p>
          <a:p>
            <a:pPr lvl="0"/>
            <a:endParaRPr lang="en-US" sz="1400" dirty="0">
              <a:solidFill>
                <a:prstClr val="black"/>
              </a:solidFill>
            </a:endParaRPr>
          </a:p>
          <a:p>
            <a:pPr lvl="0"/>
            <a:r>
              <a:rPr lang="en-US" sz="1400" dirty="0">
                <a:solidFill>
                  <a:prstClr val="black"/>
                </a:solidFill>
              </a:rPr>
              <a:t>       30%-60% of intimate partner violence perpetrators also abuse children in the household</a:t>
            </a:r>
            <a:endParaRPr lang="en-US" dirty="0"/>
          </a:p>
        </p:txBody>
      </p:sp>
      <p:sp>
        <p:nvSpPr>
          <p:cNvPr id="4" name="Text Placeholder 3"/>
          <p:cNvSpPr>
            <a:spLocks noGrp="1"/>
          </p:cNvSpPr>
          <p:nvPr>
            <p:ph type="body" sz="quarter" idx="12"/>
          </p:nvPr>
        </p:nvSpPr>
        <p:spPr>
          <a:xfrm>
            <a:off x="5181600" y="533400"/>
            <a:ext cx="3505200" cy="389439"/>
          </a:xfrm>
        </p:spPr>
        <p:txBody>
          <a:bodyPr/>
          <a:lstStyle/>
          <a:p>
            <a:pPr algn="ctr"/>
            <a:r>
              <a:rPr lang="en-US" sz="1800" b="1" cap="none" dirty="0"/>
              <a:t>Domestic Violence Statistics</a:t>
            </a:r>
          </a:p>
        </p:txBody>
      </p:sp>
    </p:spTree>
    <p:extLst>
      <p:ext uri="{BB962C8B-B14F-4D97-AF65-F5344CB8AC3E}">
        <p14:creationId xmlns:p14="http://schemas.microsoft.com/office/powerpoint/2010/main" val="145655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91600" cy="5105400"/>
          </a:xfrm>
        </p:spPr>
        <p:txBody>
          <a:bodyPr/>
          <a:lstStyle/>
          <a:p>
            <a:pPr marL="0" indent="0">
              <a:buNone/>
            </a:pPr>
            <a:endParaRPr lang="en-US" sz="1600" dirty="0">
              <a:solidFill>
                <a:schemeClr val="tx1"/>
              </a:solidFill>
            </a:endParaRPr>
          </a:p>
          <a:p>
            <a:r>
              <a:rPr lang="en-US" sz="1600" dirty="0"/>
              <a:t> </a:t>
            </a:r>
            <a:r>
              <a:rPr lang="en-US" sz="1600" dirty="0">
                <a:solidFill>
                  <a:schemeClr val="tx1"/>
                </a:solidFill>
              </a:rPr>
              <a:t>Alcohol and drug abuse, addiction, and mental illness</a:t>
            </a:r>
            <a:r>
              <a:rPr lang="en-US" sz="1600" baseline="30000" dirty="0">
                <a:solidFill>
                  <a:schemeClr val="tx1"/>
                </a:solidFill>
              </a:rPr>
              <a:t> </a:t>
            </a:r>
            <a:r>
              <a:rPr lang="en-US" sz="1600" dirty="0">
                <a:solidFill>
                  <a:schemeClr val="tx1"/>
                </a:solidFill>
              </a:rPr>
              <a:t>can be co-morbid with domestic violence, and present additional challenges when present alongside patterns of abuse</a:t>
            </a:r>
            <a:r>
              <a:rPr lang="en-US" sz="1600" dirty="0"/>
              <a:t>.</a:t>
            </a:r>
          </a:p>
          <a:p>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On a typical day there are more than 20,000 phone calls placed to domestic violence hotlines nationwide.</a:t>
            </a:r>
          </a:p>
          <a:p>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The presence of a gun in a domestic violence situation increases the risk of homicide by 500%.</a:t>
            </a:r>
          </a:p>
          <a:p>
            <a:pPr marL="0" indent="0">
              <a:buNone/>
            </a:pPr>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Intimate partner violence accounts for 15% of all violent crime.</a:t>
            </a:r>
          </a:p>
          <a:p>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Women between the ages of 18-24 are most commonly abused by an intimate partner; only 34% of people who are injured by intimate partners receive medical care for their injuries.</a:t>
            </a:r>
          </a:p>
          <a:p>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19% of domestic violence involves a weapon.</a:t>
            </a:r>
          </a:p>
          <a:p>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Domestic victimization is correlated with a higher rate of depression and suicidal behavior.</a:t>
            </a:r>
          </a:p>
          <a:p>
            <a:pPr>
              <a:buNone/>
            </a:pPr>
            <a:r>
              <a:rPr lang="en-US" sz="2000" dirty="0">
                <a:solidFill>
                  <a:schemeClr val="bg1"/>
                </a:solidFill>
              </a:rPr>
              <a:t>							Domestic Violence Overview</a:t>
            </a:r>
          </a:p>
        </p:txBody>
      </p:sp>
      <p:sp>
        <p:nvSpPr>
          <p:cNvPr id="6" name="TextBox 5"/>
          <p:cNvSpPr txBox="1"/>
          <p:nvPr/>
        </p:nvSpPr>
        <p:spPr>
          <a:xfrm>
            <a:off x="5410200" y="496669"/>
            <a:ext cx="4114800" cy="646331"/>
          </a:xfrm>
          <a:prstGeom prst="rect">
            <a:avLst/>
          </a:prstGeom>
          <a:noFill/>
        </p:spPr>
        <p:txBody>
          <a:bodyPr wrap="square" rtlCol="0">
            <a:spAutoFit/>
          </a:bodyPr>
          <a:lstStyle/>
          <a:p>
            <a:r>
              <a:rPr lang="en-US" b="1" dirty="0">
                <a:latin typeface="Helvetica" panose="020B0604020202020204" pitchFamily="34" charset="0"/>
                <a:cs typeface="Helvetica" panose="020B0604020202020204" pitchFamily="34" charset="0"/>
              </a:rPr>
              <a:t>Domestic Violence Overview </a:t>
            </a:r>
          </a:p>
          <a:p>
            <a:r>
              <a:rPr lang="en-US" b="1" dirty="0"/>
              <a:t>	</a:t>
            </a:r>
          </a:p>
        </p:txBody>
      </p:sp>
      <p:sp>
        <p:nvSpPr>
          <p:cNvPr id="4" name="Rectangle 3"/>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1425018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81000" y="1524000"/>
            <a:ext cx="8940800" cy="5181600"/>
          </a:xfrm>
        </p:spPr>
        <p:txBody>
          <a:bodyPr/>
          <a:lstStyle/>
          <a:p>
            <a:pPr marL="171450" indent="-171450">
              <a:buFont typeface="Arial" panose="020B0604020202020204" pitchFamily="34" charset="0"/>
              <a:buChar char="•"/>
            </a:pPr>
            <a:r>
              <a:rPr lang="en-US" sz="1800" dirty="0">
                <a:solidFill>
                  <a:schemeClr val="tx1"/>
                </a:solidFill>
              </a:rPr>
              <a:t>Causing Physical Pain in any way </a:t>
            </a:r>
          </a:p>
          <a:p>
            <a:pPr marL="171450" indent="-171450">
              <a:buFont typeface="Arial" panose="020B0604020202020204" pitchFamily="34" charset="0"/>
              <a:buChar char="•"/>
            </a:pPr>
            <a:r>
              <a:rPr lang="en-US" sz="1800" dirty="0">
                <a:solidFill>
                  <a:schemeClr val="tx1"/>
                </a:solidFill>
              </a:rPr>
              <a:t>Hitting, punching, pinching,  kicking with body or other object</a:t>
            </a:r>
          </a:p>
          <a:p>
            <a:pPr marL="171450" indent="-171450">
              <a:buFont typeface="Arial" panose="020B0604020202020204" pitchFamily="34" charset="0"/>
              <a:buChar char="•"/>
            </a:pPr>
            <a:r>
              <a:rPr lang="en-US" sz="1800" dirty="0">
                <a:solidFill>
                  <a:schemeClr val="tx1"/>
                </a:solidFill>
              </a:rPr>
              <a:t>Throwing </a:t>
            </a:r>
          </a:p>
          <a:p>
            <a:pPr marL="171450" indent="-171450">
              <a:buFont typeface="Arial" panose="020B0604020202020204" pitchFamily="34" charset="0"/>
              <a:buChar char="•"/>
            </a:pPr>
            <a:r>
              <a:rPr lang="en-US" sz="1800" dirty="0">
                <a:solidFill>
                  <a:schemeClr val="tx1"/>
                </a:solidFill>
              </a:rPr>
              <a:t>Pulling hair </a:t>
            </a:r>
          </a:p>
          <a:p>
            <a:pPr marL="171450" indent="-171450">
              <a:buFont typeface="Arial" panose="020B0604020202020204" pitchFamily="34" charset="0"/>
              <a:buChar char="•"/>
            </a:pPr>
            <a:r>
              <a:rPr lang="en-US" sz="1800" dirty="0">
                <a:solidFill>
                  <a:schemeClr val="tx1"/>
                </a:solidFill>
              </a:rPr>
              <a:t>Use of a dangerous weapon or deadly weapon including objects not normally used as a weapon;  </a:t>
            </a:r>
          </a:p>
          <a:p>
            <a:pPr marL="171450" indent="-171450">
              <a:buFont typeface="Arial" panose="020B0604020202020204" pitchFamily="34" charset="0"/>
              <a:buChar char="•"/>
            </a:pPr>
            <a:r>
              <a:rPr lang="en-US" sz="1800" dirty="0">
                <a:solidFill>
                  <a:schemeClr val="tx1"/>
                </a:solidFill>
              </a:rPr>
              <a:t>Throwing objects</a:t>
            </a:r>
          </a:p>
          <a:p>
            <a:pPr marL="171450" indent="-171450">
              <a:buFont typeface="Arial" panose="020B0604020202020204" pitchFamily="34" charset="0"/>
              <a:buChar char="•"/>
            </a:pPr>
            <a:r>
              <a:rPr lang="en-US" sz="1800" dirty="0">
                <a:solidFill>
                  <a:schemeClr val="tx1"/>
                </a:solidFill>
              </a:rPr>
              <a:t>Burning </a:t>
            </a:r>
          </a:p>
          <a:p>
            <a:pPr marL="171450" indent="-171450">
              <a:buFont typeface="Arial" panose="020B0604020202020204" pitchFamily="34" charset="0"/>
              <a:buChar char="•"/>
            </a:pPr>
            <a:r>
              <a:rPr lang="en-US" sz="1800" dirty="0">
                <a:solidFill>
                  <a:schemeClr val="tx1"/>
                </a:solidFill>
              </a:rPr>
              <a:t>Holding or twisting arms/legs/other parts of body </a:t>
            </a:r>
          </a:p>
          <a:p>
            <a:pPr marL="171450" indent="-171450">
              <a:buFont typeface="Arial" panose="020B0604020202020204" pitchFamily="34" charset="0"/>
              <a:buChar char="•"/>
            </a:pPr>
            <a:r>
              <a:rPr lang="en-US" sz="1800" dirty="0">
                <a:solidFill>
                  <a:schemeClr val="tx1"/>
                </a:solidFill>
              </a:rPr>
              <a:t>Holding back doors or blocking free movement </a:t>
            </a:r>
          </a:p>
          <a:p>
            <a:pPr marL="171450" indent="-171450">
              <a:buFont typeface="Arial" panose="020B0604020202020204" pitchFamily="34" charset="0"/>
              <a:buChar char="•"/>
            </a:pPr>
            <a:r>
              <a:rPr lang="en-US" sz="1800" dirty="0">
                <a:solidFill>
                  <a:schemeClr val="tx1"/>
                </a:solidFill>
              </a:rPr>
              <a:t>Holding person down to trap or hurt </a:t>
            </a:r>
          </a:p>
          <a:p>
            <a:pPr marL="0" indent="0"/>
            <a:r>
              <a:rPr lang="en-US" sz="1600" dirty="0">
                <a:solidFill>
                  <a:schemeClr val="tx1"/>
                </a:solidFill>
              </a:rPr>
              <a:t>	</a:t>
            </a:r>
          </a:p>
        </p:txBody>
      </p:sp>
      <p:sp>
        <p:nvSpPr>
          <p:cNvPr id="4" name="Text Placeholder 3"/>
          <p:cNvSpPr>
            <a:spLocks noGrp="1"/>
          </p:cNvSpPr>
          <p:nvPr>
            <p:ph type="body" sz="quarter" idx="12"/>
          </p:nvPr>
        </p:nvSpPr>
        <p:spPr>
          <a:xfrm>
            <a:off x="4724400" y="381000"/>
            <a:ext cx="4038600" cy="533400"/>
          </a:xfrm>
        </p:spPr>
        <p:txBody>
          <a:bodyPr/>
          <a:lstStyle/>
          <a:p>
            <a:pPr algn="ctr"/>
            <a:r>
              <a:rPr lang="en-US" b="1" dirty="0"/>
              <a:t>  </a:t>
            </a:r>
            <a:r>
              <a:rPr lang="en-US" sz="1600" b="1" cap="none" dirty="0"/>
              <a:t>Domestic Violence – </a:t>
            </a:r>
          </a:p>
          <a:p>
            <a:pPr algn="ctr"/>
            <a:r>
              <a:rPr lang="en-US" sz="1600" b="1" cap="none" dirty="0"/>
              <a:t>Examples of Physical Abuse </a:t>
            </a:r>
            <a:endParaRPr lang="en-US" sz="1400" b="1" dirty="0"/>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661468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Domestic Violence</a:t>
            </a:r>
          </a:p>
        </p:txBody>
      </p:sp>
      <p:sp>
        <p:nvSpPr>
          <p:cNvPr id="3" name="Text Placeholder 2"/>
          <p:cNvSpPr>
            <a:spLocks noGrp="1"/>
          </p:cNvSpPr>
          <p:nvPr>
            <p:ph type="body" sz="quarter" idx="15"/>
          </p:nvPr>
        </p:nvSpPr>
        <p:spPr>
          <a:xfrm>
            <a:off x="369130" y="1219200"/>
            <a:ext cx="8229600" cy="4911060"/>
          </a:xfrm>
        </p:spPr>
        <p:txBody>
          <a:bodyPr/>
          <a:lstStyle/>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r>
              <a:rPr lang="en-US" sz="1800" dirty="0">
                <a:solidFill>
                  <a:schemeClr val="tx1"/>
                </a:solidFill>
              </a:rPr>
              <a:t>Any non-consensual sexual contact</a:t>
            </a:r>
          </a:p>
          <a:p>
            <a:pPr>
              <a:buFont typeface="Arial" panose="020B0604020202020204" pitchFamily="34" charset="0"/>
              <a:buChar char="•"/>
            </a:pPr>
            <a:r>
              <a:rPr lang="en-US" sz="1800" dirty="0">
                <a:solidFill>
                  <a:schemeClr val="tx1"/>
                </a:solidFill>
              </a:rPr>
              <a:t>Forcing a sexual activity</a:t>
            </a:r>
          </a:p>
          <a:p>
            <a:pPr>
              <a:buFont typeface="Arial" panose="020B0604020202020204" pitchFamily="34" charset="0"/>
              <a:buChar char="•"/>
            </a:pPr>
            <a:r>
              <a:rPr lang="en-US" sz="1800" dirty="0">
                <a:solidFill>
                  <a:schemeClr val="tx1"/>
                </a:solidFill>
              </a:rPr>
              <a:t>Forcing unwanted sexual behaviors or activities </a:t>
            </a:r>
          </a:p>
          <a:p>
            <a:pPr>
              <a:buFont typeface="Arial" panose="020B0604020202020204" pitchFamily="34" charset="0"/>
              <a:buChar char="•"/>
            </a:pPr>
            <a:r>
              <a:rPr lang="en-US" sz="1800" dirty="0">
                <a:solidFill>
                  <a:schemeClr val="tx1"/>
                </a:solidFill>
              </a:rPr>
              <a:t>Threatening behaviors </a:t>
            </a:r>
          </a:p>
          <a:p>
            <a:pPr>
              <a:buFont typeface="Arial" panose="020B0604020202020204" pitchFamily="34" charset="0"/>
              <a:buChar char="•"/>
            </a:pPr>
            <a:r>
              <a:rPr lang="en-US" sz="1800" dirty="0">
                <a:solidFill>
                  <a:schemeClr val="tx1"/>
                </a:solidFill>
              </a:rPr>
              <a:t>Derogatory Name Calling </a:t>
            </a:r>
          </a:p>
          <a:p>
            <a:pPr>
              <a:buFont typeface="Arial" panose="020B0604020202020204" pitchFamily="34" charset="0"/>
              <a:buChar char="•"/>
            </a:pPr>
            <a:r>
              <a:rPr lang="en-US" sz="1800" dirty="0">
                <a:solidFill>
                  <a:schemeClr val="tx1"/>
                </a:solidFill>
              </a:rPr>
              <a:t>Refusal to use contraception</a:t>
            </a:r>
          </a:p>
          <a:p>
            <a:pPr>
              <a:buFont typeface="Arial" panose="020B0604020202020204" pitchFamily="34" charset="0"/>
              <a:buChar char="•"/>
            </a:pPr>
            <a:r>
              <a:rPr lang="en-US" sz="1800" dirty="0">
                <a:solidFill>
                  <a:schemeClr val="tx1"/>
                </a:solidFill>
              </a:rPr>
              <a:t>Deliberately causing unwanted physical pain during sex, </a:t>
            </a:r>
          </a:p>
          <a:p>
            <a:pPr>
              <a:buFont typeface="Arial" panose="020B0604020202020204" pitchFamily="34" charset="0"/>
              <a:buChar char="•"/>
            </a:pPr>
            <a:r>
              <a:rPr lang="en-US" sz="1800" dirty="0">
                <a:solidFill>
                  <a:schemeClr val="tx1"/>
                </a:solidFill>
              </a:rPr>
              <a:t>Deliberately passing on sexual diseases or infections </a:t>
            </a:r>
          </a:p>
          <a:p>
            <a:pPr>
              <a:buFont typeface="Arial" panose="020B0604020202020204" pitchFamily="34" charset="0"/>
              <a:buChar char="•"/>
            </a:pPr>
            <a:r>
              <a:rPr lang="en-US" sz="1800" dirty="0">
                <a:solidFill>
                  <a:schemeClr val="tx1"/>
                </a:solidFill>
              </a:rPr>
              <a:t>Using objects, toys, or other items without consent</a:t>
            </a:r>
          </a:p>
        </p:txBody>
      </p:sp>
      <p:sp>
        <p:nvSpPr>
          <p:cNvPr id="4" name="Text Placeholder 3"/>
          <p:cNvSpPr>
            <a:spLocks noGrp="1"/>
          </p:cNvSpPr>
          <p:nvPr>
            <p:ph type="body" sz="quarter" idx="12"/>
          </p:nvPr>
        </p:nvSpPr>
        <p:spPr>
          <a:xfrm>
            <a:off x="5029200" y="381000"/>
            <a:ext cx="3569530" cy="381684"/>
          </a:xfrm>
        </p:spPr>
        <p:txBody>
          <a:bodyPr/>
          <a:lstStyle/>
          <a:p>
            <a:pPr algn="ctr"/>
            <a:r>
              <a:rPr lang="en-US" sz="1600" b="1" cap="none" dirty="0"/>
              <a:t>Domestic Violence – </a:t>
            </a:r>
          </a:p>
          <a:p>
            <a:pPr algn="ctr"/>
            <a:r>
              <a:rPr lang="en-US" sz="1600" b="1" cap="none" dirty="0"/>
              <a:t>Examples of Sexual Abuse </a:t>
            </a:r>
          </a:p>
        </p:txBody>
      </p:sp>
    </p:spTree>
    <p:extLst>
      <p:ext uri="{BB962C8B-B14F-4D97-AF65-F5344CB8AC3E}">
        <p14:creationId xmlns:p14="http://schemas.microsoft.com/office/powerpoint/2010/main" val="2550761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81000" y="1600200"/>
            <a:ext cx="8085559" cy="3449341"/>
          </a:xfrm>
        </p:spPr>
        <p:txBody>
          <a:bodyPr/>
          <a:lstStyle/>
          <a:p>
            <a:pPr marL="285750" indent="-285750">
              <a:buFont typeface="Arial" panose="020B0604020202020204" pitchFamily="34" charset="0"/>
              <a:buChar char="•"/>
            </a:pPr>
            <a:r>
              <a:rPr lang="en-US" sz="1800" dirty="0">
                <a:solidFill>
                  <a:schemeClr val="tx1"/>
                </a:solidFill>
              </a:rPr>
              <a:t> Controlling how all of the money is spent </a:t>
            </a:r>
          </a:p>
          <a:p>
            <a:pPr>
              <a:buFont typeface="Arial" panose="020B0604020202020204" pitchFamily="34" charset="0"/>
              <a:buChar char="•"/>
            </a:pPr>
            <a:r>
              <a:rPr lang="en-US" sz="1800" dirty="0">
                <a:solidFill>
                  <a:schemeClr val="tx1"/>
                </a:solidFill>
              </a:rPr>
              <a:t>Not allowing the victim access to bank accounts </a:t>
            </a:r>
          </a:p>
          <a:p>
            <a:pPr>
              <a:buFont typeface="Arial" panose="020B0604020202020204" pitchFamily="34" charset="0"/>
              <a:buChar char="•"/>
            </a:pPr>
            <a:r>
              <a:rPr lang="en-US" sz="1800" dirty="0">
                <a:solidFill>
                  <a:schemeClr val="tx1"/>
                </a:solidFill>
              </a:rPr>
              <a:t>Withholding money or giving “an allowance”</a:t>
            </a:r>
          </a:p>
          <a:p>
            <a:pPr>
              <a:buFont typeface="Arial" panose="020B0604020202020204" pitchFamily="34" charset="0"/>
              <a:buChar char="•"/>
            </a:pPr>
            <a:r>
              <a:rPr lang="en-US" sz="1800" dirty="0">
                <a:solidFill>
                  <a:schemeClr val="tx1"/>
                </a:solidFill>
              </a:rPr>
              <a:t>Forbidding the victim from attending job training or advancement opportunities</a:t>
            </a:r>
          </a:p>
          <a:p>
            <a:pPr>
              <a:buFont typeface="Arial" panose="020B0604020202020204" pitchFamily="34" charset="0"/>
              <a:buChar char="•"/>
            </a:pPr>
            <a:r>
              <a:rPr lang="en-US" sz="1800" dirty="0">
                <a:solidFill>
                  <a:schemeClr val="tx1"/>
                </a:solidFill>
              </a:rPr>
              <a:t>Forcing the victim to write bad checks or file fraudulent tax returns</a:t>
            </a:r>
          </a:p>
          <a:p>
            <a:pPr>
              <a:buFont typeface="Arial" panose="020B0604020202020204" pitchFamily="34" charset="0"/>
              <a:buChar char="•"/>
            </a:pPr>
            <a:r>
              <a:rPr lang="en-US" sz="1800" dirty="0">
                <a:solidFill>
                  <a:schemeClr val="tx1"/>
                </a:solidFill>
              </a:rPr>
              <a:t>Running up large amounts of debt on joint accounts, taking bad credit or loans</a:t>
            </a:r>
          </a:p>
          <a:p>
            <a:pPr>
              <a:buFont typeface="Arial" panose="020B0604020202020204" pitchFamily="34" charset="0"/>
              <a:buChar char="•"/>
            </a:pPr>
            <a:r>
              <a:rPr lang="en-US" sz="1800" dirty="0">
                <a:solidFill>
                  <a:schemeClr val="tx1"/>
                </a:solidFill>
              </a:rPr>
              <a:t>Hiding assets</a:t>
            </a:r>
          </a:p>
          <a:p>
            <a:pPr>
              <a:buFont typeface="Arial" panose="020B0604020202020204" pitchFamily="34" charset="0"/>
              <a:buChar char="•"/>
            </a:pPr>
            <a:r>
              <a:rPr lang="en-US" sz="1800" dirty="0">
                <a:solidFill>
                  <a:schemeClr val="tx1"/>
                </a:solidFill>
              </a:rPr>
              <a:t>Stealing the victim’s identity, property or inheritance</a:t>
            </a:r>
          </a:p>
          <a:p>
            <a:pPr>
              <a:buFont typeface="Arial" panose="020B0604020202020204" pitchFamily="34" charset="0"/>
              <a:buChar char="•"/>
            </a:pPr>
            <a:r>
              <a:rPr lang="en-US" sz="1800" dirty="0">
                <a:solidFill>
                  <a:schemeClr val="tx1"/>
                </a:solidFill>
              </a:rPr>
              <a:t>Refusing to pay bills and ruining the victims’ credit score</a:t>
            </a:r>
          </a:p>
          <a:p>
            <a:pPr>
              <a:buFont typeface="Arial" panose="020B0604020202020204" pitchFamily="34" charset="0"/>
              <a:buChar char="•"/>
            </a:pPr>
            <a:r>
              <a:rPr lang="en-US" sz="1800" dirty="0">
                <a:solidFill>
                  <a:schemeClr val="tx1"/>
                </a:solidFill>
              </a:rPr>
              <a:t>Refusing to pay  or evading child support or manipulating the divorce process by drawing it out by hiding or not disclosing assets</a:t>
            </a:r>
          </a:p>
          <a:p>
            <a:pPr>
              <a:buFont typeface="Arial" panose="020B0604020202020204" pitchFamily="34" charset="0"/>
              <a:buChar char="•"/>
            </a:pPr>
            <a:endParaRPr lang="en-US" sz="2000" dirty="0">
              <a:solidFill>
                <a:schemeClr val="tx1"/>
              </a:solidFill>
            </a:endParaRPr>
          </a:p>
        </p:txBody>
      </p:sp>
      <p:sp>
        <p:nvSpPr>
          <p:cNvPr id="4" name="Text Placeholder 3"/>
          <p:cNvSpPr>
            <a:spLocks noGrp="1"/>
          </p:cNvSpPr>
          <p:nvPr>
            <p:ph type="body" sz="quarter" idx="12"/>
          </p:nvPr>
        </p:nvSpPr>
        <p:spPr>
          <a:xfrm>
            <a:off x="4953000" y="360659"/>
            <a:ext cx="3950530" cy="381684"/>
          </a:xfrm>
        </p:spPr>
        <p:txBody>
          <a:bodyPr/>
          <a:lstStyle/>
          <a:p>
            <a:pPr algn="ctr"/>
            <a:r>
              <a:rPr lang="en-US" sz="1600" b="1" cap="none" dirty="0"/>
              <a:t>Domestic Violence – </a:t>
            </a:r>
          </a:p>
          <a:p>
            <a:pPr algn="ctr"/>
            <a:r>
              <a:rPr lang="en-US" sz="1600" b="1" cap="none" dirty="0"/>
              <a:t>Examples of Financial Abuse </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246151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Domestic Violence</a:t>
            </a:r>
          </a:p>
        </p:txBody>
      </p:sp>
      <p:sp>
        <p:nvSpPr>
          <p:cNvPr id="3" name="Text Placeholder 2"/>
          <p:cNvSpPr>
            <a:spLocks noGrp="1"/>
          </p:cNvSpPr>
          <p:nvPr>
            <p:ph type="body" sz="quarter" idx="15"/>
          </p:nvPr>
        </p:nvSpPr>
        <p:spPr/>
        <p:txBody>
          <a:bodyPr/>
          <a:lstStyle/>
          <a:p>
            <a:pPr>
              <a:buFont typeface="Arial" panose="020B0604020202020204" pitchFamily="34" charset="0"/>
              <a:buChar char="•"/>
            </a:pPr>
            <a:r>
              <a:rPr lang="en-US" sz="1600" dirty="0">
                <a:solidFill>
                  <a:schemeClr val="tx1"/>
                </a:solidFill>
              </a:rPr>
              <a:t>Humiliating the victim in public or private</a:t>
            </a:r>
          </a:p>
          <a:p>
            <a:pPr>
              <a:buFont typeface="Arial" panose="020B0604020202020204" pitchFamily="34" charset="0"/>
              <a:buChar char="•"/>
            </a:pPr>
            <a:r>
              <a:rPr lang="en-US" sz="1600" dirty="0">
                <a:solidFill>
                  <a:schemeClr val="tx1"/>
                </a:solidFill>
              </a:rPr>
              <a:t>Demeaning the victim in public or private </a:t>
            </a:r>
          </a:p>
          <a:p>
            <a:pPr>
              <a:buFont typeface="Arial" panose="020B0604020202020204" pitchFamily="34" charset="0"/>
              <a:buChar char="•"/>
            </a:pPr>
            <a:r>
              <a:rPr lang="en-US" sz="1600" dirty="0">
                <a:solidFill>
                  <a:schemeClr val="tx1"/>
                </a:solidFill>
              </a:rPr>
              <a:t>Controlling what the individual can and cannot do</a:t>
            </a:r>
          </a:p>
          <a:p>
            <a:pPr>
              <a:buFont typeface="Arial" panose="020B0604020202020204" pitchFamily="34" charset="0"/>
              <a:buChar char="•"/>
            </a:pPr>
            <a:r>
              <a:rPr lang="en-US" sz="1600" dirty="0">
                <a:solidFill>
                  <a:schemeClr val="tx1"/>
                </a:solidFill>
              </a:rPr>
              <a:t>Withholding information from the individual</a:t>
            </a:r>
          </a:p>
          <a:p>
            <a:pPr>
              <a:buFont typeface="Arial" panose="020B0604020202020204" pitchFamily="34" charset="0"/>
              <a:buChar char="•"/>
            </a:pPr>
            <a:r>
              <a:rPr lang="en-US" sz="1600" dirty="0">
                <a:solidFill>
                  <a:schemeClr val="tx1"/>
                </a:solidFill>
              </a:rPr>
              <a:t>Deliberately doing something to make the individual feel diminished or embarrassed</a:t>
            </a:r>
          </a:p>
          <a:p>
            <a:pPr>
              <a:buFont typeface="Arial" panose="020B0604020202020204" pitchFamily="34" charset="0"/>
              <a:buChar char="•"/>
            </a:pPr>
            <a:r>
              <a:rPr lang="en-US" sz="1600" dirty="0">
                <a:solidFill>
                  <a:schemeClr val="tx1"/>
                </a:solidFill>
              </a:rPr>
              <a:t>Isolation the Victim from friends and/or family </a:t>
            </a:r>
          </a:p>
          <a:p>
            <a:pPr>
              <a:buFont typeface="Arial" panose="020B0604020202020204" pitchFamily="34" charset="0"/>
              <a:buChar char="•"/>
            </a:pPr>
            <a:r>
              <a:rPr lang="en-US" sz="1600" dirty="0">
                <a:solidFill>
                  <a:schemeClr val="tx1"/>
                </a:solidFill>
              </a:rPr>
              <a:t>Convincing the victim that they are “crazy”</a:t>
            </a:r>
          </a:p>
          <a:p>
            <a:pPr>
              <a:buFont typeface="Arial" panose="020B0604020202020204" pitchFamily="34" charset="0"/>
              <a:buChar char="•"/>
            </a:pPr>
            <a:r>
              <a:rPr lang="en-US" sz="1600" dirty="0">
                <a:solidFill>
                  <a:schemeClr val="tx1"/>
                </a:solidFill>
              </a:rPr>
              <a:t>Purposely causing undo stress to the victim </a:t>
            </a:r>
          </a:p>
          <a:p>
            <a:pPr>
              <a:buFont typeface="Arial" panose="020B0604020202020204" pitchFamily="34" charset="0"/>
              <a:buChar char="•"/>
            </a:pPr>
            <a:r>
              <a:rPr lang="en-US" sz="1600" dirty="0">
                <a:solidFill>
                  <a:schemeClr val="tx1"/>
                </a:solidFill>
              </a:rPr>
              <a:t>Blaming the victim consistently for issues or problems in the relationship</a:t>
            </a:r>
          </a:p>
          <a:p>
            <a:pPr>
              <a:buFont typeface="Arial" panose="020B0604020202020204" pitchFamily="34" charset="0"/>
              <a:buChar char="•"/>
            </a:pPr>
            <a:r>
              <a:rPr lang="en-US" sz="1600" dirty="0">
                <a:solidFill>
                  <a:schemeClr val="tx1"/>
                </a:solidFill>
              </a:rPr>
              <a:t>Making unreasonable demands </a:t>
            </a:r>
          </a:p>
          <a:p>
            <a:pPr>
              <a:buFont typeface="Arial" panose="020B0604020202020204" pitchFamily="34" charset="0"/>
              <a:buChar char="•"/>
            </a:pPr>
            <a:r>
              <a:rPr lang="en-US" sz="1600" dirty="0">
                <a:solidFill>
                  <a:schemeClr val="tx1"/>
                </a:solidFill>
              </a:rPr>
              <a:t>Criticizing for incomplete task</a:t>
            </a:r>
          </a:p>
          <a:p>
            <a:pPr>
              <a:buFont typeface="Arial" panose="020B0604020202020204" pitchFamily="34" charset="0"/>
              <a:buChar char="•"/>
            </a:pPr>
            <a:r>
              <a:rPr lang="en-US" sz="1600" dirty="0">
                <a:solidFill>
                  <a:schemeClr val="tx1"/>
                </a:solidFill>
              </a:rPr>
              <a:t>Demanding </a:t>
            </a:r>
          </a:p>
          <a:p>
            <a:pPr>
              <a:buFont typeface="Arial" panose="020B0604020202020204" pitchFamily="34" charset="0"/>
              <a:buChar char="•"/>
            </a:pPr>
            <a:r>
              <a:rPr lang="en-US" sz="1600" dirty="0">
                <a:solidFill>
                  <a:schemeClr val="tx1"/>
                </a:solidFill>
              </a:rPr>
              <a:t>Cruel </a:t>
            </a:r>
          </a:p>
          <a:p>
            <a:pPr>
              <a:buFont typeface="Arial" panose="020B0604020202020204" pitchFamily="34" charset="0"/>
              <a:buChar char="•"/>
            </a:pPr>
            <a:r>
              <a:rPr lang="en-US" sz="1600" dirty="0">
                <a:solidFill>
                  <a:schemeClr val="tx1"/>
                </a:solidFill>
              </a:rPr>
              <a:t>Stalking </a:t>
            </a:r>
          </a:p>
          <a:p>
            <a:endParaRPr lang="en-US" sz="1400" dirty="0">
              <a:solidFill>
                <a:schemeClr val="tx1"/>
              </a:solidFill>
            </a:endParaRPr>
          </a:p>
        </p:txBody>
      </p:sp>
      <p:sp>
        <p:nvSpPr>
          <p:cNvPr id="4" name="Text Placeholder 3"/>
          <p:cNvSpPr>
            <a:spLocks noGrp="1"/>
          </p:cNvSpPr>
          <p:nvPr>
            <p:ph type="body" sz="quarter" idx="12"/>
          </p:nvPr>
        </p:nvSpPr>
        <p:spPr>
          <a:xfrm>
            <a:off x="4267200" y="457200"/>
            <a:ext cx="4724400" cy="465639"/>
          </a:xfrm>
        </p:spPr>
        <p:txBody>
          <a:bodyPr/>
          <a:lstStyle/>
          <a:p>
            <a:pPr algn="ctr"/>
            <a:r>
              <a:rPr lang="en-US" sz="1600" b="1" cap="none" dirty="0"/>
              <a:t>Domestic Violence – Examples of </a:t>
            </a:r>
          </a:p>
          <a:p>
            <a:pPr algn="ctr"/>
            <a:r>
              <a:rPr lang="en-US" sz="1600" b="1" cap="none" dirty="0"/>
              <a:t>Psychological or Emotional Abuse </a:t>
            </a:r>
          </a:p>
        </p:txBody>
      </p:sp>
    </p:spTree>
    <p:extLst>
      <p:ext uri="{BB962C8B-B14F-4D97-AF65-F5344CB8AC3E}">
        <p14:creationId xmlns:p14="http://schemas.microsoft.com/office/powerpoint/2010/main" val="69500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276600" y="1600200"/>
            <a:ext cx="5791200" cy="4114800"/>
          </a:xfrm>
          <a:solidFill>
            <a:schemeClr val="bg2"/>
          </a:solidFill>
          <a:ln w="19050">
            <a:solidFill>
              <a:schemeClr val="accent1"/>
            </a:solidFill>
          </a:ln>
        </p:spPr>
        <p:txBody>
          <a:bodyPr/>
          <a:lstStyle/>
          <a:p>
            <a:pPr marL="0" indent="0"/>
            <a:r>
              <a:rPr lang="en-US" sz="1600" dirty="0">
                <a:solidFill>
                  <a:schemeClr val="tx1"/>
                </a:solidFill>
              </a:rPr>
              <a:t>The victim: </a:t>
            </a:r>
          </a:p>
          <a:p>
            <a:pPr lvl="3">
              <a:buFont typeface="Arial" panose="020B0604020202020204" pitchFamily="34" charset="0"/>
              <a:buChar char="•"/>
            </a:pPr>
            <a:r>
              <a:rPr lang="en-US" sz="1600" dirty="0">
                <a:solidFill>
                  <a:schemeClr val="tx1"/>
                </a:solidFill>
              </a:rPr>
              <a:t>fears the abusers violent behavior and will escalate if they try to leave</a:t>
            </a:r>
          </a:p>
          <a:p>
            <a:pPr lvl="3">
              <a:buFont typeface="Arial" panose="020B0604020202020204" pitchFamily="34" charset="0"/>
              <a:buChar char="•"/>
            </a:pPr>
            <a:r>
              <a:rPr lang="en-US" sz="1600" dirty="0">
                <a:solidFill>
                  <a:schemeClr val="tx1"/>
                </a:solidFill>
              </a:rPr>
              <a:t>loves his/her abuser and believes (s)he will change</a:t>
            </a:r>
          </a:p>
          <a:p>
            <a:pPr lvl="3">
              <a:buFont typeface="Arial" panose="020B0604020202020204" pitchFamily="34" charset="0"/>
              <a:buChar char="•"/>
            </a:pPr>
            <a:r>
              <a:rPr lang="en-US" sz="1600" dirty="0">
                <a:solidFill>
                  <a:schemeClr val="tx1"/>
                </a:solidFill>
              </a:rPr>
              <a:t>believes abuse is a normal part of a relationship</a:t>
            </a:r>
          </a:p>
          <a:p>
            <a:pPr lvl="3">
              <a:buFont typeface="Arial" panose="020B0604020202020204" pitchFamily="34" charset="0"/>
              <a:buChar char="•"/>
            </a:pPr>
            <a:r>
              <a:rPr lang="en-US" sz="1600" dirty="0">
                <a:solidFill>
                  <a:schemeClr val="tx1"/>
                </a:solidFill>
              </a:rPr>
              <a:t>is financially dependent on the abuser</a:t>
            </a:r>
          </a:p>
          <a:p>
            <a:pPr lvl="3">
              <a:buFont typeface="Arial" panose="020B0604020202020204" pitchFamily="34" charset="0"/>
              <a:buChar char="•"/>
            </a:pPr>
            <a:r>
              <a:rPr lang="en-US" sz="1600" dirty="0">
                <a:solidFill>
                  <a:schemeClr val="tx1"/>
                </a:solidFill>
              </a:rPr>
              <a:t>wants her/his children to have two parents.</a:t>
            </a:r>
          </a:p>
          <a:p>
            <a:pPr lvl="3">
              <a:buFont typeface="Arial" panose="020B0604020202020204" pitchFamily="34" charset="0"/>
              <a:buChar char="•"/>
            </a:pPr>
            <a:r>
              <a:rPr lang="en-US" sz="1600" dirty="0">
                <a:solidFill>
                  <a:schemeClr val="tx1"/>
                </a:solidFill>
              </a:rPr>
              <a:t>religious and/or cultural beliefs  preclude him/her from leaving </a:t>
            </a:r>
          </a:p>
          <a:p>
            <a:pPr lvl="3">
              <a:buFont typeface="Arial" panose="020B0604020202020204" pitchFamily="34" charset="0"/>
              <a:buChar char="•"/>
            </a:pPr>
            <a:r>
              <a:rPr lang="en-US" sz="1600" dirty="0">
                <a:solidFill>
                  <a:schemeClr val="tx1"/>
                </a:solidFill>
              </a:rPr>
              <a:t>has low self esteem and believe he is to blame for the abuse</a:t>
            </a:r>
          </a:p>
          <a:p>
            <a:pPr lvl="3">
              <a:buFont typeface="Arial" panose="020B0604020202020204" pitchFamily="34" charset="0"/>
              <a:buChar char="•"/>
            </a:pPr>
            <a:r>
              <a:rPr lang="en-US" sz="1600" dirty="0">
                <a:solidFill>
                  <a:schemeClr val="tx1"/>
                </a:solidFill>
              </a:rPr>
              <a:t>is embarrassed to let others know he has been abused</a:t>
            </a:r>
          </a:p>
          <a:p>
            <a:pPr lvl="3">
              <a:buFont typeface="Arial" panose="020B0604020202020204" pitchFamily="34" charset="0"/>
              <a:buChar char="•"/>
            </a:pPr>
            <a:r>
              <a:rPr lang="en-US" sz="1600" dirty="0">
                <a:solidFill>
                  <a:schemeClr val="tx1"/>
                </a:solidFill>
              </a:rPr>
              <a:t>has nowhere to go if he leaves </a:t>
            </a:r>
          </a:p>
          <a:p>
            <a:pPr lvl="3">
              <a:buFont typeface="Arial" panose="020B0604020202020204" pitchFamily="34" charset="0"/>
              <a:buChar char="•"/>
            </a:pPr>
            <a:r>
              <a:rPr lang="en-US" sz="1600" dirty="0">
                <a:solidFill>
                  <a:schemeClr val="tx1"/>
                </a:solidFill>
              </a:rPr>
              <a:t>fears retribution from the abusers friends or family </a:t>
            </a:r>
          </a:p>
        </p:txBody>
      </p:sp>
      <p:sp>
        <p:nvSpPr>
          <p:cNvPr id="4" name="Text Placeholder 3"/>
          <p:cNvSpPr>
            <a:spLocks noGrp="1"/>
          </p:cNvSpPr>
          <p:nvPr>
            <p:ph type="body" sz="quarter" idx="12"/>
          </p:nvPr>
        </p:nvSpPr>
        <p:spPr>
          <a:xfrm>
            <a:off x="4419600" y="304800"/>
            <a:ext cx="3657600" cy="381684"/>
          </a:xfrm>
        </p:spPr>
        <p:txBody>
          <a:bodyPr/>
          <a:lstStyle/>
          <a:p>
            <a:pPr algn="ctr"/>
            <a:r>
              <a:rPr lang="en-US" sz="1800" b="1" cap="none" dirty="0"/>
              <a:t>Why do people stay </a:t>
            </a:r>
          </a:p>
          <a:p>
            <a:pPr algn="ctr"/>
            <a:r>
              <a:rPr lang="en-US" sz="1800" b="1" cap="none" dirty="0"/>
              <a:t>   in abusive relationships?</a:t>
            </a:r>
          </a:p>
        </p:txBody>
      </p:sp>
      <p:pic>
        <p:nvPicPr>
          <p:cNvPr id="6" name="Content Placeholder 3" descr="picture of battered woman.jpg"/>
          <p:cNvPicPr>
            <a:picLocks noChangeAspect="1"/>
          </p:cNvPicPr>
          <p:nvPr/>
        </p:nvPicPr>
        <p:blipFill>
          <a:blip r:embed="rId2" cstate="print"/>
          <a:stretch>
            <a:fillRect/>
          </a:stretch>
        </p:blipFill>
        <p:spPr>
          <a:xfrm>
            <a:off x="228600" y="1981200"/>
            <a:ext cx="2362200" cy="2054469"/>
          </a:xfrm>
          <a:prstGeom prst="rect">
            <a:avLst/>
          </a:prstGeom>
        </p:spPr>
      </p:pic>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56121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28600" y="1295400"/>
            <a:ext cx="8610600" cy="4572000"/>
          </a:xfrm>
        </p:spPr>
        <p:txBody>
          <a:bodyPr/>
          <a:lstStyle/>
          <a:p>
            <a:r>
              <a:rPr lang="en-US" sz="1600" dirty="0">
                <a:solidFill>
                  <a:schemeClr val="tx1"/>
                </a:solidFill>
              </a:rPr>
              <a:t>      People who have never been abused often wonder why a person wouldn’t just leave an abusive relationship. They don’t understand that leaving can be more complicated than it seems.</a:t>
            </a:r>
          </a:p>
          <a:p>
            <a:endParaRPr lang="en-US" sz="1600" dirty="0">
              <a:solidFill>
                <a:schemeClr val="tx1"/>
              </a:solidFill>
            </a:endParaRPr>
          </a:p>
          <a:p>
            <a:r>
              <a:rPr lang="en-US" sz="1600" dirty="0">
                <a:solidFill>
                  <a:schemeClr val="tx1"/>
                </a:solidFill>
              </a:rPr>
              <a:t>      Leaving is often the most dangerous time for a victim of abuse, because abuse is about power and control. When a victim leaves, they are taking control and threatening the abusive partner’s power, which could cause the abusive partner to retaliate in very destructive ways.</a:t>
            </a:r>
          </a:p>
          <a:p>
            <a:endParaRPr lang="en-US" sz="1600" dirty="0">
              <a:solidFill>
                <a:schemeClr val="tx1"/>
              </a:solidFill>
            </a:endParaRPr>
          </a:p>
          <a:p>
            <a:r>
              <a:rPr lang="en-US" sz="1600" dirty="0">
                <a:solidFill>
                  <a:schemeClr val="tx1"/>
                </a:solidFill>
              </a:rPr>
              <a:t>       Aside from this danger, there are many reasons why people stay in abusive relationships. Here are just a few of the common ones:</a:t>
            </a:r>
          </a:p>
          <a:p>
            <a:endParaRPr lang="en-US" sz="1600" b="1" dirty="0">
              <a:solidFill>
                <a:schemeClr val="tx1"/>
              </a:solidFill>
            </a:endParaRPr>
          </a:p>
          <a:p>
            <a:r>
              <a:rPr lang="en-US" sz="1600" b="1" dirty="0">
                <a:solidFill>
                  <a:schemeClr val="tx1"/>
                </a:solidFill>
              </a:rPr>
              <a:t>			Fear: </a:t>
            </a:r>
            <a:r>
              <a:rPr lang="en-US" sz="1600" dirty="0">
                <a:solidFill>
                  <a:schemeClr val="tx1"/>
                </a:solidFill>
              </a:rPr>
              <a:t>A person may be afraid of what will happen if they decide to leave the 				relationship.</a:t>
            </a:r>
          </a:p>
          <a:p>
            <a:endParaRPr lang="en-US" sz="1600" b="1" dirty="0">
              <a:solidFill>
                <a:schemeClr val="tx1"/>
              </a:solidFill>
            </a:endParaRPr>
          </a:p>
          <a:p>
            <a:r>
              <a:rPr lang="en-US" sz="1600" b="1" dirty="0">
                <a:solidFill>
                  <a:schemeClr val="tx1"/>
                </a:solidFill>
              </a:rPr>
              <a:t>			Believing Abuse is Normal: </a:t>
            </a:r>
            <a:r>
              <a:rPr lang="en-US" sz="1600" dirty="0">
                <a:solidFill>
                  <a:schemeClr val="tx1"/>
                </a:solidFill>
              </a:rPr>
              <a:t>A person may not know what a healthy relationship 			looks like, perhaps from growing up in an environment where abuse was common, 		and they may not recognize that their relationship is unhealthy. </a:t>
            </a:r>
            <a:endParaRPr lang="en-US" sz="1600" dirty="0"/>
          </a:p>
        </p:txBody>
      </p:sp>
      <p:sp>
        <p:nvSpPr>
          <p:cNvPr id="4" name="Text Placeholder 3"/>
          <p:cNvSpPr>
            <a:spLocks noGrp="1"/>
          </p:cNvSpPr>
          <p:nvPr>
            <p:ph type="body" sz="quarter" idx="12"/>
          </p:nvPr>
        </p:nvSpPr>
        <p:spPr>
          <a:xfrm>
            <a:off x="5410200" y="457200"/>
            <a:ext cx="2819400" cy="381684"/>
          </a:xfrm>
        </p:spPr>
        <p:txBody>
          <a:bodyPr/>
          <a:lstStyle/>
          <a:p>
            <a:r>
              <a:rPr lang="en-US" sz="1600" b="1" cap="none" dirty="0"/>
              <a:t>Why Won’t They Leave?</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1108984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57200" y="1451640"/>
            <a:ext cx="8229600" cy="4911060"/>
          </a:xfrm>
        </p:spPr>
        <p:txBody>
          <a:bodyPr/>
          <a:lstStyle/>
          <a:p>
            <a:r>
              <a:rPr lang="en-US" sz="1800" dirty="0">
                <a:solidFill>
                  <a:schemeClr val="tx1"/>
                </a:solidFill>
              </a:rPr>
              <a:t>One of the key errors in attempting to support a patient or colleague who is experiencing Domestic Violence/ Intimate Partner Violence is suggesting they “ get out immediately”.  </a:t>
            </a:r>
          </a:p>
          <a:p>
            <a:endParaRPr lang="en-US" sz="1800" dirty="0">
              <a:solidFill>
                <a:schemeClr val="tx1"/>
              </a:solidFill>
            </a:endParaRPr>
          </a:p>
          <a:p>
            <a:r>
              <a:rPr lang="en-US" sz="1800" dirty="0">
                <a:solidFill>
                  <a:schemeClr val="tx1"/>
                </a:solidFill>
              </a:rPr>
              <a:t>More critical is working with them to clarify a personalized safety plan and preparing to activate that safety plan while in a the relationship, outlining steps to take while in the relationship, planning on leaving , or even after you leave. </a:t>
            </a:r>
          </a:p>
          <a:p>
            <a:endParaRPr lang="en-US" sz="1600" dirty="0">
              <a:solidFill>
                <a:schemeClr val="tx1"/>
              </a:solidFill>
            </a:endParaRPr>
          </a:p>
          <a:p>
            <a:r>
              <a:rPr lang="en-US" sz="1600" dirty="0">
                <a:solidFill>
                  <a:schemeClr val="tx1"/>
                </a:solidFill>
              </a:rPr>
              <a:t>Components of a safety plan are;</a:t>
            </a:r>
          </a:p>
          <a:p>
            <a:r>
              <a:rPr lang="en-US" sz="1600" dirty="0">
                <a:solidFill>
                  <a:schemeClr val="tx1"/>
                </a:solidFill>
              </a:rPr>
              <a:t>Telling a trusted source- friend, family, or neighbor</a:t>
            </a:r>
          </a:p>
          <a:p>
            <a:r>
              <a:rPr lang="en-US" sz="1600" dirty="0">
                <a:solidFill>
                  <a:schemeClr val="tx1"/>
                </a:solidFill>
              </a:rPr>
              <a:t>Having financial ability to leave for a few days</a:t>
            </a:r>
          </a:p>
          <a:p>
            <a:r>
              <a:rPr lang="en-US" sz="1600" dirty="0">
                <a:solidFill>
                  <a:schemeClr val="tx1"/>
                </a:solidFill>
              </a:rPr>
              <a:t>Making safe plan for children as needed should they witness violence </a:t>
            </a:r>
          </a:p>
          <a:p>
            <a:r>
              <a:rPr lang="en-US" sz="1600" dirty="0">
                <a:solidFill>
                  <a:schemeClr val="tx1"/>
                </a:solidFill>
              </a:rPr>
              <a:t>Having memorized phone numbers for crisis hot lines and shelters specific for IPV </a:t>
            </a:r>
          </a:p>
          <a:p>
            <a:r>
              <a:rPr lang="en-US" sz="1600" dirty="0">
                <a:solidFill>
                  <a:schemeClr val="tx1"/>
                </a:solidFill>
              </a:rPr>
              <a:t>Having a friend who is aware of your crisis and opening their home to you in an emergency </a:t>
            </a:r>
          </a:p>
        </p:txBody>
      </p:sp>
      <p:sp>
        <p:nvSpPr>
          <p:cNvPr id="4" name="Text Placeholder 3"/>
          <p:cNvSpPr>
            <a:spLocks noGrp="1"/>
          </p:cNvSpPr>
          <p:nvPr>
            <p:ph type="body" sz="quarter" idx="12"/>
          </p:nvPr>
        </p:nvSpPr>
        <p:spPr>
          <a:xfrm>
            <a:off x="6096000" y="457200"/>
            <a:ext cx="1752600" cy="381684"/>
          </a:xfrm>
        </p:spPr>
        <p:txBody>
          <a:bodyPr/>
          <a:lstStyle/>
          <a:p>
            <a:r>
              <a:rPr lang="en-US" sz="1800" b="1" cap="none" dirty="0"/>
              <a:t>Safety Plan</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1161276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52400" y="1295400"/>
            <a:ext cx="8763000" cy="4575943"/>
          </a:xfrm>
        </p:spPr>
        <p:txBody>
          <a:bodyPr/>
          <a:lstStyle/>
          <a:p>
            <a:r>
              <a:rPr lang="en-US" sz="1600" dirty="0"/>
              <a:t>Social Work is called to respond to suspected or confirmed cases of Domestic Violence*: </a:t>
            </a:r>
          </a:p>
          <a:p>
            <a:r>
              <a:rPr lang="en-US" sz="1600" dirty="0">
                <a:solidFill>
                  <a:schemeClr val="tx1"/>
                </a:solidFill>
              </a:rPr>
              <a:t>	</a:t>
            </a:r>
          </a:p>
          <a:p>
            <a:pPr lvl="2"/>
            <a:r>
              <a:rPr lang="en-US" sz="1600" dirty="0">
                <a:solidFill>
                  <a:schemeClr val="tx1"/>
                </a:solidFill>
              </a:rPr>
              <a:t>Assist finding a safe place to go away from the violence if patient wishes to go</a:t>
            </a:r>
          </a:p>
          <a:p>
            <a:pPr lvl="2">
              <a:buFont typeface="Arial" panose="020B0604020202020204" pitchFamily="34" charset="0"/>
              <a:buChar char="•"/>
            </a:pPr>
            <a:r>
              <a:rPr lang="en-US" sz="1600" dirty="0">
                <a:solidFill>
                  <a:schemeClr val="tx1"/>
                </a:solidFill>
              </a:rPr>
              <a:t>Counseling and Crisis intervention </a:t>
            </a:r>
          </a:p>
          <a:p>
            <a:pPr lvl="2">
              <a:buFont typeface="Arial" panose="020B0604020202020204" pitchFamily="34" charset="0"/>
              <a:buChar char="•"/>
            </a:pPr>
            <a:r>
              <a:rPr lang="en-US" sz="1600" dirty="0">
                <a:solidFill>
                  <a:schemeClr val="tx1"/>
                </a:solidFill>
              </a:rPr>
              <a:t>Safety Planning for self and family </a:t>
            </a:r>
          </a:p>
          <a:p>
            <a:pPr lvl="2">
              <a:buFont typeface="Arial" panose="020B0604020202020204" pitchFamily="34" charset="0"/>
              <a:buChar char="•"/>
            </a:pPr>
            <a:r>
              <a:rPr lang="en-US" sz="1600" dirty="0">
                <a:solidFill>
                  <a:schemeClr val="tx1"/>
                </a:solidFill>
              </a:rPr>
              <a:t>Assessment in regards to safety of children if applicable </a:t>
            </a:r>
          </a:p>
          <a:p>
            <a:pPr lvl="2">
              <a:buFont typeface="Arial" panose="020B0604020202020204" pitchFamily="34" charset="0"/>
              <a:buChar char="•"/>
            </a:pPr>
            <a:r>
              <a:rPr lang="en-US" sz="1600" dirty="0">
                <a:solidFill>
                  <a:schemeClr val="tx1"/>
                </a:solidFill>
              </a:rPr>
              <a:t>Give information about resources in the community, including housing, financial help, legal 		services </a:t>
            </a:r>
          </a:p>
          <a:p>
            <a:pPr lvl="2">
              <a:buFont typeface="Arial" panose="020B0604020202020204" pitchFamily="34" charset="0"/>
              <a:buChar char="•"/>
            </a:pPr>
            <a:r>
              <a:rPr lang="en-US" sz="1600" dirty="0">
                <a:solidFill>
                  <a:schemeClr val="tx1"/>
                </a:solidFill>
              </a:rPr>
              <a:t>Give pertinent information and resources in regards to legal rights such as  order of 			protection process, etc.  </a:t>
            </a:r>
          </a:p>
          <a:p>
            <a:pPr lvl="2">
              <a:buFont typeface="Arial" panose="020B0604020202020204" pitchFamily="34" charset="0"/>
              <a:buChar char="•"/>
            </a:pPr>
            <a:r>
              <a:rPr lang="en-US" sz="1600" dirty="0">
                <a:solidFill>
                  <a:schemeClr val="tx1"/>
                </a:solidFill>
              </a:rPr>
              <a:t>Referral to other resources such as mental health, drugs and alcohol as indicated </a:t>
            </a:r>
            <a:endParaRPr lang="en-US" sz="1600" dirty="0"/>
          </a:p>
          <a:p>
            <a:pPr marL="401638" lvl="2" indent="-285750">
              <a:buFont typeface="Arial" panose="020B0604020202020204" pitchFamily="34" charset="0"/>
              <a:buChar char="•"/>
            </a:pPr>
            <a:endParaRPr lang="en-US" sz="1600" dirty="0"/>
          </a:p>
          <a:p>
            <a:pPr marL="0" indent="0"/>
            <a:r>
              <a:rPr lang="en-US" sz="1600" dirty="0"/>
              <a:t>* In the case of a sexual assault case a SANE nurse and Police will be involved BEFORE Social 	Work in order to get forensic evidence and clear, unbiased story and testimony. Social Work 	will remain available for counseling and crisis intervention after SANE and Police work is 	completed. </a:t>
            </a:r>
          </a:p>
          <a:p>
            <a:endParaRPr lang="en-US" dirty="0"/>
          </a:p>
          <a:p>
            <a:r>
              <a:rPr lang="en-US" sz="2000" dirty="0">
                <a:solidFill>
                  <a:schemeClr val="bg1"/>
                </a:solidFill>
              </a:rPr>
              <a:t>						</a:t>
            </a:r>
          </a:p>
          <a:p>
            <a:r>
              <a:rPr lang="en-US" sz="2000" dirty="0">
                <a:solidFill>
                  <a:schemeClr val="bg1"/>
                </a:solidFill>
              </a:rPr>
              <a:t>								</a:t>
            </a:r>
            <a:endParaRPr lang="en-US" dirty="0"/>
          </a:p>
        </p:txBody>
      </p:sp>
      <p:sp>
        <p:nvSpPr>
          <p:cNvPr id="4" name="Text Placeholder 3"/>
          <p:cNvSpPr>
            <a:spLocks noGrp="1"/>
          </p:cNvSpPr>
          <p:nvPr>
            <p:ph type="body" sz="quarter" idx="12"/>
          </p:nvPr>
        </p:nvSpPr>
        <p:spPr>
          <a:xfrm>
            <a:off x="4724400" y="575101"/>
            <a:ext cx="3950530" cy="381684"/>
          </a:xfrm>
        </p:spPr>
        <p:txBody>
          <a:bodyPr/>
          <a:lstStyle/>
          <a:p>
            <a:r>
              <a:rPr lang="en-US" sz="1800" b="1" cap="none" dirty="0"/>
              <a:t>Role of Social Work</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290518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Domestic Violence</a:t>
            </a:r>
          </a:p>
        </p:txBody>
      </p:sp>
      <p:pic>
        <p:nvPicPr>
          <p:cNvPr id="5" name="Picture 4"/>
          <p:cNvPicPr>
            <a:picLocks noChangeAspect="1"/>
          </p:cNvPicPr>
          <p:nvPr/>
        </p:nvPicPr>
        <p:blipFill>
          <a:blip r:embed="rId2"/>
          <a:stretch>
            <a:fillRect/>
          </a:stretch>
        </p:blipFill>
        <p:spPr>
          <a:xfrm>
            <a:off x="3260481" y="1812070"/>
            <a:ext cx="1866900" cy="2457450"/>
          </a:xfrm>
          <a:prstGeom prst="rect">
            <a:avLst/>
          </a:prstGeom>
        </p:spPr>
      </p:pic>
      <p:pic>
        <p:nvPicPr>
          <p:cNvPr id="6" name="Picture 5"/>
          <p:cNvPicPr>
            <a:picLocks noChangeAspect="1"/>
          </p:cNvPicPr>
          <p:nvPr/>
        </p:nvPicPr>
        <p:blipFill>
          <a:blip r:embed="rId3"/>
          <a:stretch>
            <a:fillRect/>
          </a:stretch>
        </p:blipFill>
        <p:spPr>
          <a:xfrm>
            <a:off x="266700" y="3962400"/>
            <a:ext cx="2857500" cy="2143125"/>
          </a:xfrm>
          <a:prstGeom prst="rect">
            <a:avLst/>
          </a:prstGeom>
        </p:spPr>
      </p:pic>
      <p:sp>
        <p:nvSpPr>
          <p:cNvPr id="4" name="Text Placeholder 3"/>
          <p:cNvSpPr>
            <a:spLocks noGrp="1"/>
          </p:cNvSpPr>
          <p:nvPr>
            <p:ph type="body" sz="quarter" idx="12"/>
          </p:nvPr>
        </p:nvSpPr>
        <p:spPr/>
        <p:txBody>
          <a:bodyPr/>
          <a:lstStyle/>
          <a:p>
            <a:r>
              <a:rPr lang="en-US" sz="1800" b="1" cap="none" dirty="0"/>
              <a:t>Domestic Violence </a:t>
            </a:r>
          </a:p>
        </p:txBody>
      </p:sp>
      <p:pic>
        <p:nvPicPr>
          <p:cNvPr id="7" name="Picture 6"/>
          <p:cNvPicPr>
            <a:picLocks noChangeAspect="1"/>
          </p:cNvPicPr>
          <p:nvPr/>
        </p:nvPicPr>
        <p:blipFill>
          <a:blip r:embed="rId4"/>
          <a:stretch>
            <a:fillRect/>
          </a:stretch>
        </p:blipFill>
        <p:spPr>
          <a:xfrm>
            <a:off x="5724525" y="4158273"/>
            <a:ext cx="2466975" cy="1847850"/>
          </a:xfrm>
          <a:prstGeom prst="rect">
            <a:avLst/>
          </a:prstGeom>
        </p:spPr>
      </p:pic>
      <p:pic>
        <p:nvPicPr>
          <p:cNvPr id="9" name="Picture 8"/>
          <p:cNvPicPr>
            <a:picLocks noChangeAspect="1"/>
          </p:cNvPicPr>
          <p:nvPr/>
        </p:nvPicPr>
        <p:blipFill>
          <a:blip r:embed="rId5"/>
          <a:stretch>
            <a:fillRect/>
          </a:stretch>
        </p:blipFill>
        <p:spPr>
          <a:xfrm>
            <a:off x="266700" y="1526320"/>
            <a:ext cx="3028950" cy="1514475"/>
          </a:xfrm>
          <a:prstGeom prst="rect">
            <a:avLst/>
          </a:prstGeom>
        </p:spPr>
      </p:pic>
      <p:pic>
        <p:nvPicPr>
          <p:cNvPr id="10" name="Picture 9"/>
          <p:cNvPicPr>
            <a:picLocks noChangeAspect="1"/>
          </p:cNvPicPr>
          <p:nvPr/>
        </p:nvPicPr>
        <p:blipFill>
          <a:blip r:embed="rId6"/>
          <a:stretch>
            <a:fillRect/>
          </a:stretch>
        </p:blipFill>
        <p:spPr>
          <a:xfrm>
            <a:off x="5791200" y="1752600"/>
            <a:ext cx="2619375" cy="1743075"/>
          </a:xfrm>
          <a:prstGeom prst="rect">
            <a:avLst/>
          </a:prstGeom>
        </p:spPr>
      </p:pic>
    </p:spTree>
    <p:extLst>
      <p:ext uri="{BB962C8B-B14F-4D97-AF65-F5344CB8AC3E}">
        <p14:creationId xmlns:p14="http://schemas.microsoft.com/office/powerpoint/2010/main" val="4210128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513080" y="1327751"/>
            <a:ext cx="8153400" cy="3777650"/>
          </a:xfrm>
        </p:spPr>
        <p:txBody>
          <a:bodyPr/>
          <a:lstStyle/>
          <a:p>
            <a:r>
              <a:rPr lang="en-US" sz="1600" dirty="0">
                <a:solidFill>
                  <a:schemeClr val="tx1"/>
                </a:solidFill>
              </a:rPr>
              <a:t>The American Medical Association, which suggests phrasing questions in your own words, offers the following examples:</a:t>
            </a:r>
          </a:p>
          <a:p>
            <a:endParaRPr lang="en-US" sz="1600" dirty="0">
              <a:solidFill>
                <a:schemeClr val="tx1"/>
              </a:solidFill>
            </a:endParaRPr>
          </a:p>
          <a:p>
            <a:pPr lvl="2">
              <a:buFont typeface="Arial" panose="020B0604020202020204" pitchFamily="34" charset="0"/>
              <a:buChar char="•"/>
            </a:pPr>
            <a:r>
              <a:rPr lang="en-US" sz="1600" dirty="0">
                <a:solidFill>
                  <a:schemeClr val="tx1"/>
                </a:solidFill>
              </a:rPr>
              <a:t>Are you in a relationship in which you've been physically hurt or threatened by your partner? Have you ever been in such a relationship?</a:t>
            </a:r>
          </a:p>
          <a:p>
            <a:pPr lvl="2">
              <a:buFont typeface="Arial" panose="020B0604020202020204" pitchFamily="34" charset="0"/>
              <a:buChar char="•"/>
            </a:pPr>
            <a:r>
              <a:rPr lang="en-US" sz="1600" dirty="0">
                <a:solidFill>
                  <a:schemeClr val="tx1"/>
                </a:solidFill>
              </a:rPr>
              <a:t>Are you (have you ever been) in a relationship in which you felt you were treated badly? In what ways?</a:t>
            </a:r>
          </a:p>
          <a:p>
            <a:pPr lvl="2">
              <a:buFont typeface="Arial" panose="020B0604020202020204" pitchFamily="34" charset="0"/>
              <a:buChar char="•"/>
            </a:pPr>
            <a:r>
              <a:rPr lang="en-US" sz="1600" dirty="0">
                <a:solidFill>
                  <a:schemeClr val="tx1"/>
                </a:solidFill>
              </a:rPr>
              <a:t>Has your partner ever destroyed things you cared about?</a:t>
            </a:r>
          </a:p>
          <a:p>
            <a:pPr lvl="2">
              <a:buFont typeface="Arial" panose="020B0604020202020204" pitchFamily="34" charset="0"/>
              <a:buChar char="•"/>
            </a:pPr>
            <a:r>
              <a:rPr lang="en-US" sz="1600" dirty="0">
                <a:solidFill>
                  <a:schemeClr val="tx1"/>
                </a:solidFill>
              </a:rPr>
              <a:t>Has your partner ever forced you to have sex when you didn't want to? Have you been forced to engage in sex that makes you feel uncomfortable?</a:t>
            </a:r>
          </a:p>
          <a:p>
            <a:pPr lvl="2">
              <a:buFont typeface="Arial" panose="020B0604020202020204" pitchFamily="34" charset="0"/>
              <a:buChar char="•"/>
            </a:pPr>
            <a:r>
              <a:rPr lang="en-US" sz="1600" dirty="0">
                <a:solidFill>
                  <a:schemeClr val="tx1"/>
                </a:solidFill>
              </a:rPr>
              <a:t>We all fight at home. What happens when you and your partner fight or disagree?</a:t>
            </a:r>
          </a:p>
          <a:p>
            <a:pPr lvl="2">
              <a:buFont typeface="Arial" panose="020B0604020202020204" pitchFamily="34" charset="0"/>
              <a:buChar char="•"/>
            </a:pPr>
            <a:r>
              <a:rPr lang="en-US" sz="1600" dirty="0">
                <a:solidFill>
                  <a:schemeClr val="tx1"/>
                </a:solidFill>
              </a:rPr>
              <a:t>Do you ever feel afraid of your partner?</a:t>
            </a:r>
          </a:p>
          <a:p>
            <a:endParaRPr lang="en-US" dirty="0"/>
          </a:p>
        </p:txBody>
      </p:sp>
      <p:sp>
        <p:nvSpPr>
          <p:cNvPr id="4" name="Text Placeholder 3"/>
          <p:cNvSpPr>
            <a:spLocks noGrp="1"/>
          </p:cNvSpPr>
          <p:nvPr>
            <p:ph type="body" sz="quarter" idx="12"/>
          </p:nvPr>
        </p:nvSpPr>
        <p:spPr>
          <a:xfrm>
            <a:off x="6172200" y="609600"/>
            <a:ext cx="2286000" cy="413694"/>
          </a:xfrm>
        </p:spPr>
        <p:txBody>
          <a:bodyPr/>
          <a:lstStyle/>
          <a:p>
            <a:pPr algn="ctr"/>
            <a:r>
              <a:rPr lang="en-US" sz="1600" b="1" cap="none" dirty="0"/>
              <a:t>Intervention Questions </a:t>
            </a:r>
            <a:endParaRPr lang="en-US" sz="1600" b="1" dirty="0"/>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2765947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sz="1600" dirty="0">
                <a:solidFill>
                  <a:schemeClr val="tx1"/>
                </a:solidFill>
              </a:rPr>
              <a:t>I'll say something like, “What you've just told me doesn't explain your injury. Is there a reason you're hesitant to tell me more about it? Is there something else you'd like to say?”</a:t>
            </a:r>
          </a:p>
          <a:p>
            <a:endParaRPr lang="en-US" sz="1600" dirty="0"/>
          </a:p>
          <a:p>
            <a:r>
              <a:rPr lang="en-US" sz="1600" dirty="0">
                <a:solidFill>
                  <a:schemeClr val="tx1"/>
                </a:solidFill>
              </a:rPr>
              <a:t>Sometimes that helps the patient realize that you're trustworthy and she can tell you what's happening to her.</a:t>
            </a:r>
          </a:p>
        </p:txBody>
      </p:sp>
      <p:sp>
        <p:nvSpPr>
          <p:cNvPr id="4" name="Text Placeholder 3"/>
          <p:cNvSpPr>
            <a:spLocks noGrp="1"/>
          </p:cNvSpPr>
          <p:nvPr>
            <p:ph type="body" sz="quarter" idx="12"/>
          </p:nvPr>
        </p:nvSpPr>
        <p:spPr>
          <a:xfrm>
            <a:off x="5943600" y="583045"/>
            <a:ext cx="2743200" cy="381684"/>
          </a:xfrm>
        </p:spPr>
        <p:txBody>
          <a:bodyPr/>
          <a:lstStyle/>
          <a:p>
            <a:pPr algn="ctr"/>
            <a:r>
              <a:rPr lang="en-US" sz="1800" b="1" cap="none" dirty="0"/>
              <a:t>Intervention Ideas </a:t>
            </a:r>
          </a:p>
        </p:txBody>
      </p:sp>
      <p:pic>
        <p:nvPicPr>
          <p:cNvPr id="2052" name="Picture 4" descr="Image result for image doctor talking to a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76600"/>
            <a:ext cx="4876800" cy="24083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3425844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762000" y="1447800"/>
            <a:ext cx="7696200" cy="4643949"/>
          </a:xfrm>
        </p:spPr>
        <p:txBody>
          <a:bodyPr/>
          <a:lstStyle/>
          <a:p>
            <a:r>
              <a:rPr lang="en-US" sz="1600" dirty="0">
                <a:solidFill>
                  <a:schemeClr val="tx1"/>
                </a:solidFill>
              </a:rPr>
              <a:t>Increasingly, medical groups and hospitals are developing their own domestic violence protocols.</a:t>
            </a:r>
          </a:p>
          <a:p>
            <a:endParaRPr lang="en-US" sz="1600" dirty="0">
              <a:solidFill>
                <a:schemeClr val="tx1"/>
              </a:solidFill>
            </a:endParaRPr>
          </a:p>
          <a:p>
            <a:r>
              <a:rPr lang="en-US" sz="1600" b="1" u="sng" dirty="0">
                <a:solidFill>
                  <a:schemeClr val="tx1"/>
                </a:solidFill>
              </a:rPr>
              <a:t>HITS</a:t>
            </a:r>
            <a:r>
              <a:rPr lang="en-US" sz="1600" dirty="0">
                <a:solidFill>
                  <a:schemeClr val="tx1"/>
                </a:solidFill>
              </a:rPr>
              <a:t>:</a:t>
            </a:r>
          </a:p>
          <a:p>
            <a:r>
              <a:rPr lang="en-US" sz="1600" dirty="0">
                <a:solidFill>
                  <a:schemeClr val="tx1"/>
                </a:solidFill>
              </a:rPr>
              <a:t>	Does your partner </a:t>
            </a:r>
            <a:r>
              <a:rPr lang="en-US" sz="1600" b="1" u="sng" dirty="0">
                <a:solidFill>
                  <a:schemeClr val="tx1"/>
                </a:solidFill>
              </a:rPr>
              <a:t>H</a:t>
            </a:r>
            <a:r>
              <a:rPr lang="en-US" sz="1600" dirty="0">
                <a:solidFill>
                  <a:schemeClr val="tx1"/>
                </a:solidFill>
              </a:rPr>
              <a:t>urt you? </a:t>
            </a:r>
          </a:p>
          <a:p>
            <a:r>
              <a:rPr lang="en-US" sz="1600" b="1" dirty="0">
                <a:solidFill>
                  <a:schemeClr val="tx1"/>
                </a:solidFill>
              </a:rPr>
              <a:t>	</a:t>
            </a:r>
            <a:r>
              <a:rPr lang="en-US" sz="1600" b="1" u="sng" dirty="0">
                <a:solidFill>
                  <a:schemeClr val="tx1"/>
                </a:solidFill>
              </a:rPr>
              <a:t>I</a:t>
            </a:r>
            <a:r>
              <a:rPr lang="en-US" sz="1600" dirty="0">
                <a:solidFill>
                  <a:schemeClr val="tx1"/>
                </a:solidFill>
              </a:rPr>
              <a:t>nsult you or talk down to you? </a:t>
            </a:r>
          </a:p>
          <a:p>
            <a:r>
              <a:rPr lang="en-US" sz="1600" b="1" dirty="0">
                <a:solidFill>
                  <a:schemeClr val="tx1"/>
                </a:solidFill>
              </a:rPr>
              <a:t>	</a:t>
            </a:r>
            <a:r>
              <a:rPr lang="en-US" sz="1600" b="1" u="sng" dirty="0">
                <a:solidFill>
                  <a:schemeClr val="tx1"/>
                </a:solidFill>
              </a:rPr>
              <a:t>T</a:t>
            </a:r>
            <a:r>
              <a:rPr lang="en-US" sz="1600" dirty="0">
                <a:solidFill>
                  <a:schemeClr val="tx1"/>
                </a:solidFill>
              </a:rPr>
              <a:t>hreaten you with harm? </a:t>
            </a:r>
          </a:p>
          <a:p>
            <a:r>
              <a:rPr lang="en-US" sz="1600" b="1" dirty="0">
                <a:solidFill>
                  <a:schemeClr val="tx1"/>
                </a:solidFill>
              </a:rPr>
              <a:t>	</a:t>
            </a:r>
            <a:r>
              <a:rPr lang="en-US" sz="1600" b="1" u="sng" dirty="0">
                <a:solidFill>
                  <a:schemeClr val="tx1"/>
                </a:solidFill>
              </a:rPr>
              <a:t>S</a:t>
            </a:r>
            <a:r>
              <a:rPr lang="en-US" sz="1600" dirty="0">
                <a:solidFill>
                  <a:schemeClr val="tx1"/>
                </a:solidFill>
              </a:rPr>
              <a:t>cream or curse at you? </a:t>
            </a:r>
          </a:p>
          <a:p>
            <a:endParaRPr lang="en-US" sz="1600" u="sng" dirty="0">
              <a:solidFill>
                <a:schemeClr val="tx1"/>
              </a:solidFill>
            </a:endParaRPr>
          </a:p>
          <a:p>
            <a:r>
              <a:rPr lang="en-US" sz="1600" dirty="0">
                <a:solidFill>
                  <a:schemeClr val="tx1"/>
                </a:solidFill>
              </a:rPr>
              <a:t>The questioner scores one point if the answer is "never“, two points if the answer is "rarely“, three points for "sometimes, ,four points for "fairly often“, and five points for "frequently“. </a:t>
            </a:r>
          </a:p>
          <a:p>
            <a:endParaRPr lang="en-US" sz="1600" dirty="0">
              <a:solidFill>
                <a:schemeClr val="tx1"/>
              </a:solidFill>
            </a:endParaRPr>
          </a:p>
          <a:p>
            <a:r>
              <a:rPr lang="en-US" sz="1600" dirty="0">
                <a:solidFill>
                  <a:schemeClr val="tx1"/>
                </a:solidFill>
              </a:rPr>
              <a:t>A total score of more than 10 points indicates abuse.</a:t>
            </a:r>
          </a:p>
        </p:txBody>
      </p:sp>
      <p:sp>
        <p:nvSpPr>
          <p:cNvPr id="4" name="Text Placeholder 3"/>
          <p:cNvSpPr>
            <a:spLocks noGrp="1"/>
          </p:cNvSpPr>
          <p:nvPr>
            <p:ph type="body" sz="quarter" idx="12"/>
          </p:nvPr>
        </p:nvSpPr>
        <p:spPr>
          <a:xfrm flipH="1">
            <a:off x="4724400" y="533400"/>
            <a:ext cx="4114800" cy="381684"/>
          </a:xfrm>
        </p:spPr>
        <p:txBody>
          <a:bodyPr/>
          <a:lstStyle/>
          <a:p>
            <a:pPr algn="ctr"/>
            <a:r>
              <a:rPr lang="en-US" sz="1800" b="1" cap="none" dirty="0"/>
              <a:t>Future Domestic Violence Screen</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2683069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81000" y="1371600"/>
            <a:ext cx="8382000" cy="4724400"/>
          </a:xfrm>
        </p:spPr>
        <p:txBody>
          <a:bodyPr/>
          <a:lstStyle/>
          <a:p>
            <a:r>
              <a:rPr lang="en-US" sz="1600" b="1" dirty="0">
                <a:solidFill>
                  <a:schemeClr val="tx1"/>
                </a:solidFill>
              </a:rPr>
              <a:t>Injury Reporting Laws:</a:t>
            </a:r>
          </a:p>
          <a:p>
            <a:endParaRPr lang="en-US" sz="1600" b="1" dirty="0">
              <a:solidFill>
                <a:schemeClr val="tx1"/>
              </a:solidFill>
            </a:endParaRPr>
          </a:p>
          <a:p>
            <a:r>
              <a:rPr lang="en-US" sz="1600" dirty="0">
                <a:solidFill>
                  <a:schemeClr val="tx1"/>
                </a:solidFill>
              </a:rPr>
              <a:t>New York State's Penal Law requires that:</a:t>
            </a:r>
          </a:p>
          <a:p>
            <a:r>
              <a:rPr lang="en-US" sz="1600" dirty="0">
                <a:solidFill>
                  <a:schemeClr val="tx1"/>
                </a:solidFill>
              </a:rPr>
              <a:t>	All injuries resulting from discharge of a firearm, and all potentially life-threatening injuries inflicted by a knife or other sharp object, must be reported to the local police. (§265.25) </a:t>
            </a:r>
            <a:br>
              <a:rPr lang="en-US" sz="1600" dirty="0">
                <a:solidFill>
                  <a:schemeClr val="tx1"/>
                </a:solidFill>
              </a:rPr>
            </a:br>
            <a:endParaRPr lang="en-US" sz="1600" dirty="0">
              <a:solidFill>
                <a:schemeClr val="tx1"/>
              </a:solidFill>
            </a:endParaRPr>
          </a:p>
          <a:p>
            <a:r>
              <a:rPr lang="en-US" sz="1600" dirty="0">
                <a:solidFill>
                  <a:schemeClr val="tx1"/>
                </a:solidFill>
              </a:rPr>
              <a:t>	All 2nd or 3rd degree burns to 5% or more of the body, all respiratory tract burns, and all burns which might result in death, must be reported in writing within 72 hours to the Office of Fire Prevention and Control. (§265.26)</a:t>
            </a:r>
          </a:p>
          <a:p>
            <a:endParaRPr lang="en-US" sz="1600" dirty="0">
              <a:solidFill>
                <a:schemeClr val="tx1"/>
              </a:solidFill>
            </a:endParaRPr>
          </a:p>
          <a:p>
            <a:r>
              <a:rPr lang="en-US" sz="1600" dirty="0">
                <a:solidFill>
                  <a:schemeClr val="tx1"/>
                </a:solidFill>
              </a:rPr>
              <a:t>These reports must be made by the physician or manager in charge of the case, and intentional failure to report is a class A misdemeanor.</a:t>
            </a:r>
          </a:p>
          <a:p>
            <a:endParaRPr lang="en-US" sz="1600" b="1" dirty="0">
              <a:solidFill>
                <a:schemeClr val="tx1"/>
              </a:solidFill>
            </a:endParaRPr>
          </a:p>
          <a:p>
            <a:r>
              <a:rPr lang="en-US" sz="1600" b="1" dirty="0">
                <a:solidFill>
                  <a:schemeClr val="tx1"/>
                </a:solidFill>
              </a:rPr>
              <a:t>There is no mandatory reporting of adult domestic violence in New York State.</a:t>
            </a:r>
            <a:endParaRPr lang="en-US" sz="1600" dirty="0">
              <a:solidFill>
                <a:schemeClr val="tx1"/>
              </a:solidFill>
            </a:endParaRPr>
          </a:p>
        </p:txBody>
      </p:sp>
      <p:sp>
        <p:nvSpPr>
          <p:cNvPr id="4" name="Text Placeholder 3"/>
          <p:cNvSpPr>
            <a:spLocks noGrp="1"/>
          </p:cNvSpPr>
          <p:nvPr>
            <p:ph type="body" sz="quarter" idx="12"/>
          </p:nvPr>
        </p:nvSpPr>
        <p:spPr>
          <a:xfrm>
            <a:off x="5105400" y="608916"/>
            <a:ext cx="3657600" cy="457884"/>
          </a:xfrm>
        </p:spPr>
        <p:txBody>
          <a:bodyPr/>
          <a:lstStyle/>
          <a:p>
            <a:pPr algn="ctr"/>
            <a:r>
              <a:rPr lang="en-US" sz="1800" b="1" cap="none" dirty="0"/>
              <a:t>Reportable Injuries</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75212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457200"/>
          </a:xfrm>
        </p:spPr>
        <p:txBody>
          <a:bodyPr/>
          <a:lstStyle/>
          <a:p>
            <a:pPr algn="ctr"/>
            <a:r>
              <a:rPr lang="en-US" sz="2400" dirty="0"/>
              <a:t> </a:t>
            </a:r>
            <a:r>
              <a:rPr lang="en-US" sz="2400" dirty="0">
                <a:solidFill>
                  <a:srgbClr val="C00000"/>
                </a:solidFill>
              </a:rPr>
              <a:t>Indicators of Domestic Violence - Physical Abuse</a:t>
            </a:r>
          </a:p>
        </p:txBody>
      </p:sp>
      <p:sp>
        <p:nvSpPr>
          <p:cNvPr id="3" name="Content Placeholder 2"/>
          <p:cNvSpPr>
            <a:spLocks noGrp="1"/>
          </p:cNvSpPr>
          <p:nvPr>
            <p:ph idx="1"/>
          </p:nvPr>
        </p:nvSpPr>
        <p:spPr>
          <a:xfrm>
            <a:off x="381000" y="1828800"/>
            <a:ext cx="8229600" cy="3048000"/>
          </a:xfrm>
        </p:spPr>
        <p:txBody>
          <a:bodyPr/>
          <a:lstStyle/>
          <a:p>
            <a:r>
              <a:rPr lang="en-US" sz="1800" dirty="0">
                <a:solidFill>
                  <a:schemeClr val="tx1"/>
                </a:solidFill>
              </a:rPr>
              <a:t>Old bruises</a:t>
            </a:r>
          </a:p>
          <a:p>
            <a:r>
              <a:rPr lang="en-US" sz="1800" dirty="0">
                <a:solidFill>
                  <a:schemeClr val="tx1"/>
                </a:solidFill>
              </a:rPr>
              <a:t>Explanation inconsistent with injury</a:t>
            </a:r>
          </a:p>
          <a:p>
            <a:r>
              <a:rPr lang="en-US" sz="1800" dirty="0">
                <a:solidFill>
                  <a:schemeClr val="tx1"/>
                </a:solidFill>
              </a:rPr>
              <a:t>Injuries to face, arms, neck, throat, chest, abdomen or pelvic area</a:t>
            </a:r>
          </a:p>
          <a:p>
            <a:r>
              <a:rPr lang="en-US" sz="1800" dirty="0">
                <a:solidFill>
                  <a:schemeClr val="tx1"/>
                </a:solidFill>
              </a:rPr>
              <a:t>Bilateral bruises</a:t>
            </a:r>
          </a:p>
          <a:p>
            <a:r>
              <a:rPr lang="en-US" sz="1800" dirty="0">
                <a:solidFill>
                  <a:schemeClr val="tx1"/>
                </a:solidFill>
              </a:rPr>
              <a:t>Burns in unusual shapes, sizes, or locations</a:t>
            </a:r>
          </a:p>
          <a:p>
            <a:r>
              <a:rPr lang="en-US" sz="1800" dirty="0"/>
              <a:t>Injuries in different stages of healing</a:t>
            </a:r>
          </a:p>
          <a:p>
            <a:r>
              <a:rPr lang="en-US" sz="1800" dirty="0"/>
              <a:t>Have frequent injuries, with the excuse of “accidents” </a:t>
            </a:r>
          </a:p>
          <a:p>
            <a:r>
              <a:rPr lang="en-US" sz="1800" dirty="0"/>
              <a:t>Dress in clothing designed to hide bruises or scars (e.g. wearing long sleeves in the summer or sunglasses indoors)</a:t>
            </a:r>
          </a:p>
          <a:p>
            <a:endParaRPr lang="en-US" sz="1800" dirty="0">
              <a:solidFill>
                <a:schemeClr val="tx1"/>
              </a:solidFill>
            </a:endParaRPr>
          </a:p>
          <a:p>
            <a:pPr>
              <a:buNone/>
            </a:pPr>
            <a:endParaRPr lang="en-US" dirty="0">
              <a:solidFill>
                <a:schemeClr val="tx1"/>
              </a:solidFill>
            </a:endParaRPr>
          </a:p>
          <a:p>
            <a:pPr>
              <a:buNone/>
            </a:pPr>
            <a:endParaRPr lang="en-US" dirty="0">
              <a:solidFill>
                <a:schemeClr val="tx1"/>
              </a:solidFill>
            </a:endParaRPr>
          </a:p>
        </p:txBody>
      </p:sp>
      <p:sp>
        <p:nvSpPr>
          <p:cNvPr id="4" name="TextBox 3"/>
          <p:cNvSpPr txBox="1"/>
          <p:nvPr/>
        </p:nvSpPr>
        <p:spPr>
          <a:xfrm>
            <a:off x="4419600" y="578400"/>
            <a:ext cx="4572000" cy="369332"/>
          </a:xfrm>
          <a:prstGeom prst="rect">
            <a:avLst/>
          </a:prstGeom>
          <a:noFill/>
        </p:spPr>
        <p:txBody>
          <a:bodyPr wrap="square" rtlCol="0">
            <a:spAutoFit/>
          </a:bodyPr>
          <a:lstStyle/>
          <a:p>
            <a:r>
              <a:rPr lang="en-US" b="1" dirty="0">
                <a:latin typeface="Helvetica" panose="020B0604020202020204" pitchFamily="34" charset="0"/>
                <a:cs typeface="Helvetica" panose="020B0604020202020204" pitchFamily="34" charset="0"/>
              </a:rPr>
              <a:t>Signs and Symptoms of Physical Abuse </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3473473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80" y="1130301"/>
            <a:ext cx="8229600" cy="380999"/>
          </a:xfrm>
        </p:spPr>
        <p:txBody>
          <a:bodyPr/>
          <a:lstStyle/>
          <a:p>
            <a:pPr algn="ctr"/>
            <a:r>
              <a:rPr lang="en-US" sz="2400" dirty="0">
                <a:solidFill>
                  <a:schemeClr val="accent2"/>
                </a:solidFill>
              </a:rPr>
              <a:t>           </a:t>
            </a:r>
            <a:r>
              <a:rPr lang="en-US" sz="2400" dirty="0">
                <a:solidFill>
                  <a:srgbClr val="C00000"/>
                </a:solidFill>
              </a:rPr>
              <a:t>Domestic Violence - Indicators of Sexual Abuse</a:t>
            </a:r>
          </a:p>
        </p:txBody>
      </p:sp>
      <p:sp>
        <p:nvSpPr>
          <p:cNvPr id="3" name="Content Placeholder 2"/>
          <p:cNvSpPr>
            <a:spLocks noGrp="1"/>
          </p:cNvSpPr>
          <p:nvPr>
            <p:ph idx="1"/>
          </p:nvPr>
        </p:nvSpPr>
        <p:spPr>
          <a:xfrm>
            <a:off x="457200" y="1485900"/>
            <a:ext cx="8229600" cy="2209800"/>
          </a:xfrm>
        </p:spPr>
        <p:txBody>
          <a:bodyPr/>
          <a:lstStyle/>
          <a:p>
            <a:r>
              <a:rPr lang="en-US" sz="1600" dirty="0">
                <a:solidFill>
                  <a:schemeClr val="tx1"/>
                </a:solidFill>
              </a:rPr>
              <a:t>Recurrent urinary tract infections </a:t>
            </a:r>
          </a:p>
          <a:p>
            <a:r>
              <a:rPr lang="en-US" sz="1600" dirty="0">
                <a:solidFill>
                  <a:schemeClr val="tx1"/>
                </a:solidFill>
              </a:rPr>
              <a:t>Bruising, bleeding, pain, or itching in the genital area (may also be seen in anus, mouth, or throat) </a:t>
            </a:r>
          </a:p>
          <a:p>
            <a:r>
              <a:rPr lang="en-US" sz="1600" dirty="0">
                <a:solidFill>
                  <a:schemeClr val="tx1"/>
                </a:solidFill>
              </a:rPr>
              <a:t>Presence of sexually transmitted disease</a:t>
            </a:r>
          </a:p>
          <a:p>
            <a:r>
              <a:rPr lang="en-US" sz="1600" dirty="0">
                <a:solidFill>
                  <a:schemeClr val="tx1"/>
                </a:solidFill>
              </a:rPr>
              <a:t>Stained, torn, or bloody undergarments </a:t>
            </a:r>
          </a:p>
          <a:p>
            <a:r>
              <a:rPr lang="en-US" sz="1600" dirty="0">
                <a:solidFill>
                  <a:schemeClr val="tx1"/>
                </a:solidFill>
              </a:rPr>
              <a:t>Vaginal discharge and/or odor </a:t>
            </a:r>
          </a:p>
          <a:p>
            <a:r>
              <a:rPr lang="en-US" sz="1600" dirty="0">
                <a:solidFill>
                  <a:schemeClr val="tx1"/>
                </a:solidFill>
              </a:rPr>
              <a:t>Vaginal Bleeding not related to menses</a:t>
            </a:r>
            <a:r>
              <a:rPr lang="en-US" sz="1600" dirty="0"/>
              <a:t/>
            </a:r>
            <a:br>
              <a:rPr lang="en-US" sz="1600" dirty="0"/>
            </a:br>
            <a:r>
              <a:rPr lang="en-US" dirty="0"/>
              <a:t/>
            </a:r>
            <a:br>
              <a:rPr lang="en-US" dirty="0"/>
            </a:br>
            <a:endParaRPr lang="en-US" dirty="0"/>
          </a:p>
          <a:p>
            <a:pPr>
              <a:buNone/>
            </a:pPr>
            <a:endParaRPr lang="en-US" dirty="0">
              <a:solidFill>
                <a:schemeClr val="tx1"/>
              </a:solidFill>
            </a:endParaRPr>
          </a:p>
        </p:txBody>
      </p:sp>
      <p:sp>
        <p:nvSpPr>
          <p:cNvPr id="5" name="Rectangle 4"/>
          <p:cNvSpPr/>
          <p:nvPr/>
        </p:nvSpPr>
        <p:spPr>
          <a:xfrm>
            <a:off x="4889066" y="367726"/>
            <a:ext cx="4036169" cy="584775"/>
          </a:xfrm>
          <a:prstGeom prst="rect">
            <a:avLst/>
          </a:prstGeom>
        </p:spPr>
        <p:txBody>
          <a:bodyPr wrap="none">
            <a:spAutoFit/>
          </a:bodyPr>
          <a:lstStyle/>
          <a:p>
            <a:pPr algn="ctr"/>
            <a:r>
              <a:rPr lang="en-US" sz="1600" b="1" dirty="0">
                <a:latin typeface="Helvetica" panose="020B0604020202020204" pitchFamily="34" charset="0"/>
                <a:cs typeface="Helvetica" panose="020B0604020202020204" pitchFamily="34" charset="0"/>
              </a:rPr>
              <a:t>Indicators of Sexual Abuse; </a:t>
            </a:r>
          </a:p>
          <a:p>
            <a:pPr algn="ctr"/>
            <a:r>
              <a:rPr lang="en-US" sz="1600" b="1" dirty="0">
                <a:latin typeface="Helvetica" panose="020B0604020202020204" pitchFamily="34" charset="0"/>
                <a:cs typeface="Helvetica" panose="020B0604020202020204" pitchFamily="34" charset="0"/>
              </a:rPr>
              <a:t>Behavioral Signs of Domestic Violence </a:t>
            </a:r>
          </a:p>
        </p:txBody>
      </p:sp>
      <p:sp>
        <p:nvSpPr>
          <p:cNvPr id="6" name="TextBox 5"/>
          <p:cNvSpPr txBox="1"/>
          <p:nvPr/>
        </p:nvSpPr>
        <p:spPr>
          <a:xfrm>
            <a:off x="2133600" y="3889216"/>
            <a:ext cx="4773551" cy="338554"/>
          </a:xfrm>
          <a:prstGeom prst="rect">
            <a:avLst/>
          </a:prstGeom>
          <a:noFill/>
        </p:spPr>
        <p:txBody>
          <a:bodyPr wrap="none" rtlCol="0">
            <a:spAutoFit/>
          </a:bodyPr>
          <a:lstStyle/>
          <a:p>
            <a:r>
              <a:rPr lang="en-US" sz="1600" dirty="0">
                <a:solidFill>
                  <a:srgbClr val="C00000"/>
                </a:solidFill>
                <a:latin typeface="Helvetica" panose="020B0604020202020204" pitchFamily="34" charset="0"/>
                <a:cs typeface="Helvetica" panose="020B0604020202020204" pitchFamily="34" charset="0"/>
              </a:rPr>
              <a:t>Indicators of Domestic Violence - Behavioral Signs</a:t>
            </a:r>
            <a:endParaRPr lang="en-US" sz="1600" dirty="0">
              <a:latin typeface="Helvetica" panose="020B0604020202020204" pitchFamily="34" charset="0"/>
              <a:cs typeface="Helvetica" panose="020B0604020202020204" pitchFamily="34" charset="0"/>
            </a:endParaRPr>
          </a:p>
        </p:txBody>
      </p:sp>
      <p:sp>
        <p:nvSpPr>
          <p:cNvPr id="7" name="TextBox 6"/>
          <p:cNvSpPr txBox="1"/>
          <p:nvPr/>
        </p:nvSpPr>
        <p:spPr>
          <a:xfrm>
            <a:off x="457200" y="4278868"/>
            <a:ext cx="5141151" cy="1815882"/>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Possible Behaviors of Victim: </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Quiet, non verbal, letting partner do “all the talking”.</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Talk about partners “temper” or fear of retaliation.</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Unwillingness to communicate.</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Depression, anxiety, or suicidal ideation.</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Change in sleep, eating patterns.</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Increase in alcohol/drug use.</a:t>
            </a:r>
          </a:p>
        </p:txBody>
      </p:sp>
      <p:sp>
        <p:nvSpPr>
          <p:cNvPr id="8" name="Rectangle 7"/>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2989946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57200" y="1375851"/>
            <a:ext cx="8229600" cy="3653349"/>
          </a:xfrm>
        </p:spPr>
        <p:txBody>
          <a:bodyPr/>
          <a:lstStyle/>
          <a:p>
            <a:pPr>
              <a:buFont typeface="Arial" panose="020B0604020202020204" pitchFamily="34" charset="0"/>
              <a:buChar char="•"/>
            </a:pPr>
            <a:r>
              <a:rPr lang="en-US" sz="1600" dirty="0">
                <a:solidFill>
                  <a:schemeClr val="tx1"/>
                </a:solidFill>
              </a:rPr>
              <a:t>Headache or migraine</a:t>
            </a:r>
          </a:p>
          <a:p>
            <a:pPr>
              <a:buFont typeface="Arial" panose="020B0604020202020204" pitchFamily="34" charset="0"/>
              <a:buChar char="•"/>
            </a:pPr>
            <a:r>
              <a:rPr lang="en-US" sz="1600" dirty="0">
                <a:solidFill>
                  <a:schemeClr val="tx1"/>
                </a:solidFill>
              </a:rPr>
              <a:t>Increased depression or anxiety </a:t>
            </a:r>
          </a:p>
          <a:p>
            <a:pPr>
              <a:buFont typeface="Arial" panose="020B0604020202020204" pitchFamily="34" charset="0"/>
              <a:buChar char="•"/>
            </a:pPr>
            <a:r>
              <a:rPr lang="en-US" sz="1600" dirty="0">
                <a:solidFill>
                  <a:schemeClr val="tx1"/>
                </a:solidFill>
              </a:rPr>
              <a:t>Increased substance use </a:t>
            </a:r>
          </a:p>
          <a:p>
            <a:pPr>
              <a:buFont typeface="Arial" panose="020B0604020202020204" pitchFamily="34" charset="0"/>
              <a:buChar char="•"/>
            </a:pPr>
            <a:r>
              <a:rPr lang="en-US" sz="1600" dirty="0">
                <a:solidFill>
                  <a:schemeClr val="tx1"/>
                </a:solidFill>
              </a:rPr>
              <a:t>Recent noticeable weight gain or loss </a:t>
            </a:r>
          </a:p>
          <a:p>
            <a:pPr>
              <a:buFont typeface="Arial" panose="020B0604020202020204" pitchFamily="34" charset="0"/>
              <a:buChar char="•"/>
            </a:pPr>
            <a:r>
              <a:rPr lang="en-US" sz="1600" dirty="0">
                <a:solidFill>
                  <a:schemeClr val="tx1"/>
                </a:solidFill>
              </a:rPr>
              <a:t>Abdominal pain</a:t>
            </a:r>
          </a:p>
          <a:p>
            <a:pPr>
              <a:buFont typeface="Arial" panose="020B0604020202020204" pitchFamily="34" charset="0"/>
              <a:buChar char="•"/>
            </a:pPr>
            <a:r>
              <a:rPr lang="en-US" sz="1600" dirty="0">
                <a:solidFill>
                  <a:schemeClr val="tx1"/>
                </a:solidFill>
              </a:rPr>
              <a:t>Pelvic pain</a:t>
            </a:r>
          </a:p>
          <a:p>
            <a:pPr>
              <a:buFont typeface="Arial" panose="020B0604020202020204" pitchFamily="34" charset="0"/>
              <a:buChar char="•"/>
            </a:pPr>
            <a:r>
              <a:rPr lang="en-US" sz="1600" dirty="0">
                <a:solidFill>
                  <a:schemeClr val="tx1"/>
                </a:solidFill>
              </a:rPr>
              <a:t>Upset stomach or other gastrointestinal issues  </a:t>
            </a:r>
          </a:p>
          <a:p>
            <a:pPr>
              <a:buFont typeface="Arial" panose="020B0604020202020204" pitchFamily="34" charset="0"/>
              <a:buChar char="•"/>
            </a:pPr>
            <a:r>
              <a:rPr lang="en-US" sz="1600" dirty="0">
                <a:solidFill>
                  <a:schemeClr val="tx1"/>
                </a:solidFill>
              </a:rPr>
              <a:t>Dizziness</a:t>
            </a:r>
          </a:p>
          <a:p>
            <a:pPr>
              <a:buFont typeface="Arial" panose="020B0604020202020204" pitchFamily="34" charset="0"/>
              <a:buChar char="•"/>
            </a:pPr>
            <a:r>
              <a:rPr lang="en-US" sz="1600" dirty="0">
                <a:solidFill>
                  <a:schemeClr val="tx1"/>
                </a:solidFill>
              </a:rPr>
              <a:t>Insomnia and other sleep disturbances</a:t>
            </a:r>
          </a:p>
          <a:p>
            <a:pPr>
              <a:buFont typeface="Arial" panose="020B0604020202020204" pitchFamily="34" charset="0"/>
              <a:buChar char="•"/>
            </a:pPr>
            <a:r>
              <a:rPr lang="en-US" sz="1600" dirty="0">
                <a:solidFill>
                  <a:schemeClr val="tx1"/>
                </a:solidFill>
              </a:rPr>
              <a:t>General malaise</a:t>
            </a:r>
          </a:p>
          <a:p>
            <a:pPr>
              <a:buFont typeface="Arial" panose="020B0604020202020204" pitchFamily="34" charset="0"/>
              <a:buChar char="•"/>
            </a:pPr>
            <a:r>
              <a:rPr lang="en-US" sz="1600" dirty="0">
                <a:solidFill>
                  <a:schemeClr val="tx1"/>
                </a:solidFill>
              </a:rPr>
              <a:t>Unexplained bruises </a:t>
            </a:r>
          </a:p>
          <a:p>
            <a:pPr>
              <a:buFont typeface="Arial" panose="020B0604020202020204" pitchFamily="34" charset="0"/>
              <a:buChar char="•"/>
            </a:pPr>
            <a:r>
              <a:rPr lang="en-US" sz="1600" dirty="0">
                <a:solidFill>
                  <a:schemeClr val="tx1"/>
                </a:solidFill>
              </a:rPr>
              <a:t>Multiple bruises( different stages of healing) </a:t>
            </a:r>
          </a:p>
          <a:p>
            <a:pPr>
              <a:buFont typeface="Arial" panose="020B0604020202020204" pitchFamily="34" charset="0"/>
              <a:buChar char="•"/>
            </a:pPr>
            <a:r>
              <a:rPr lang="en-US" sz="1600" dirty="0">
                <a:solidFill>
                  <a:schemeClr val="tx1"/>
                </a:solidFill>
              </a:rPr>
              <a:t>Evasive answers</a:t>
            </a:r>
          </a:p>
          <a:p>
            <a:pPr>
              <a:buFont typeface="Arial" panose="020B0604020202020204" pitchFamily="34" charset="0"/>
              <a:buChar char="•"/>
            </a:pPr>
            <a:r>
              <a:rPr lang="en-US" sz="1600" dirty="0">
                <a:solidFill>
                  <a:schemeClr val="tx1"/>
                </a:solidFill>
              </a:rPr>
              <a:t>Injuries that aren't consistent with the story being told </a:t>
            </a:r>
          </a:p>
          <a:p>
            <a:pPr>
              <a:buFont typeface="Arial" panose="020B0604020202020204" pitchFamily="34" charset="0"/>
              <a:buChar char="•"/>
            </a:pPr>
            <a:r>
              <a:rPr lang="en-US" sz="1600" dirty="0">
                <a:solidFill>
                  <a:schemeClr val="tx1"/>
                </a:solidFill>
              </a:rPr>
              <a:t>Multiple visits to ED</a:t>
            </a:r>
          </a:p>
          <a:p>
            <a:endParaRPr lang="en-US" dirty="0"/>
          </a:p>
        </p:txBody>
      </p:sp>
      <p:sp>
        <p:nvSpPr>
          <p:cNvPr id="4" name="Text Placeholder 3"/>
          <p:cNvSpPr>
            <a:spLocks noGrp="1"/>
          </p:cNvSpPr>
          <p:nvPr>
            <p:ph type="body" sz="quarter" idx="12"/>
          </p:nvPr>
        </p:nvSpPr>
        <p:spPr>
          <a:xfrm>
            <a:off x="5867400" y="533400"/>
            <a:ext cx="2743200" cy="381684"/>
          </a:xfrm>
        </p:spPr>
        <p:txBody>
          <a:bodyPr/>
          <a:lstStyle/>
          <a:p>
            <a:pPr algn="ctr"/>
            <a:r>
              <a:rPr lang="en-US" sz="1600" b="1" cap="none" dirty="0"/>
              <a:t>General Presenting Issues</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4203636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57200" y="1934670"/>
            <a:ext cx="8229600" cy="3588481"/>
          </a:xfrm>
        </p:spPr>
        <p:txBody>
          <a:bodyPr/>
          <a:lstStyle/>
          <a:p>
            <a:pPr>
              <a:buFont typeface="Arial" panose="020B0604020202020204" pitchFamily="34" charset="0"/>
              <a:buChar char="•"/>
            </a:pPr>
            <a:r>
              <a:rPr lang="en-US" sz="1600" dirty="0">
                <a:solidFill>
                  <a:schemeClr val="tx1"/>
                </a:solidFill>
              </a:rPr>
              <a:t>Panic or depression </a:t>
            </a:r>
          </a:p>
          <a:p>
            <a:pPr>
              <a:buFont typeface="Arial" panose="020B0604020202020204" pitchFamily="34" charset="0"/>
              <a:buChar char="•"/>
            </a:pPr>
            <a:r>
              <a:rPr lang="en-US" sz="1600" dirty="0">
                <a:solidFill>
                  <a:schemeClr val="tx1"/>
                </a:solidFill>
              </a:rPr>
              <a:t>Injuries in various stages of healing.</a:t>
            </a:r>
          </a:p>
          <a:p>
            <a:pPr>
              <a:buFont typeface="Arial" panose="020B0604020202020204" pitchFamily="34" charset="0"/>
              <a:buChar char="•"/>
            </a:pPr>
            <a:r>
              <a:rPr lang="en-US" sz="1600" dirty="0">
                <a:solidFill>
                  <a:schemeClr val="tx1"/>
                </a:solidFill>
              </a:rPr>
              <a:t>Pattern injuries—those in which a hand or finger mark, or a shoe tip, belt buckle, signet ring, cord, or other object is outlined on the body.</a:t>
            </a:r>
          </a:p>
          <a:p>
            <a:pPr>
              <a:buFont typeface="Arial" panose="020B0604020202020204" pitchFamily="34" charset="0"/>
              <a:buChar char="•"/>
            </a:pPr>
            <a:r>
              <a:rPr lang="en-US" sz="1600" dirty="0">
                <a:solidFill>
                  <a:schemeClr val="tx1"/>
                </a:solidFill>
              </a:rPr>
              <a:t>Defensive injuries, such as those to the midulnar region.</a:t>
            </a:r>
          </a:p>
          <a:p>
            <a:pPr>
              <a:buFont typeface="Arial" panose="020B0604020202020204" pitchFamily="34" charset="0"/>
              <a:buChar char="•"/>
            </a:pPr>
            <a:r>
              <a:rPr lang="en-US" sz="1600" dirty="0">
                <a:solidFill>
                  <a:schemeClr val="tx1"/>
                </a:solidFill>
              </a:rPr>
              <a:t>Injuries to the head, neck, upper body, and, </a:t>
            </a:r>
          </a:p>
          <a:p>
            <a:pPr>
              <a:buFont typeface="Arial" panose="020B0604020202020204" pitchFamily="34" charset="0"/>
              <a:buChar char="•"/>
            </a:pPr>
            <a:r>
              <a:rPr lang="en-US" sz="1600" dirty="0">
                <a:solidFill>
                  <a:schemeClr val="tx1"/>
                </a:solidFill>
              </a:rPr>
              <a:t>in pregnant women, the abdominal area.</a:t>
            </a:r>
          </a:p>
          <a:p>
            <a:pPr>
              <a:buFont typeface="Arial" panose="020B0604020202020204" pitchFamily="34" charset="0"/>
              <a:buChar char="•"/>
            </a:pPr>
            <a:r>
              <a:rPr lang="en-US" sz="1600" dirty="0">
                <a:solidFill>
                  <a:schemeClr val="tx1"/>
                </a:solidFill>
              </a:rPr>
              <a:t>Overbearing partner</a:t>
            </a:r>
          </a:p>
          <a:p>
            <a:pPr>
              <a:buFont typeface="Arial" panose="020B0604020202020204" pitchFamily="34" charset="0"/>
              <a:buChar char="•"/>
            </a:pPr>
            <a:r>
              <a:rPr lang="en-US" sz="1600" dirty="0">
                <a:solidFill>
                  <a:schemeClr val="tx1"/>
                </a:solidFill>
              </a:rPr>
              <a:t>Partner who won’t leave patient’s side</a:t>
            </a:r>
          </a:p>
          <a:p>
            <a:pPr>
              <a:buFont typeface="Arial" panose="020B0604020202020204" pitchFamily="34" charset="0"/>
              <a:buChar char="•"/>
            </a:pPr>
            <a:r>
              <a:rPr lang="en-US" sz="1600" dirty="0">
                <a:solidFill>
                  <a:schemeClr val="tx1"/>
                </a:solidFill>
              </a:rPr>
              <a:t>Partner who won’t let the patient answer for herself</a:t>
            </a:r>
          </a:p>
          <a:p>
            <a:pPr>
              <a:buFont typeface="Arial" panose="020B0604020202020204" pitchFamily="34" charset="0"/>
              <a:buChar char="•"/>
            </a:pPr>
            <a:r>
              <a:rPr lang="en-US" sz="1600" dirty="0">
                <a:solidFill>
                  <a:schemeClr val="tx1"/>
                </a:solidFill>
              </a:rPr>
              <a:t>Partner who seems to control what the patient is saying or corrects the patient </a:t>
            </a:r>
          </a:p>
          <a:p>
            <a:pPr>
              <a:buFont typeface="Arial" panose="020B0604020202020204" pitchFamily="34" charset="0"/>
              <a:buChar char="•"/>
            </a:pPr>
            <a:r>
              <a:rPr lang="en-US" sz="1600" dirty="0">
                <a:solidFill>
                  <a:schemeClr val="tx1"/>
                </a:solidFill>
              </a:rPr>
              <a:t>Stories that differ in regards to injury </a:t>
            </a:r>
          </a:p>
          <a:p>
            <a:pPr>
              <a:buFont typeface="Arial" panose="020B0604020202020204" pitchFamily="34" charset="0"/>
              <a:buChar char="•"/>
            </a:pPr>
            <a:endParaRPr lang="en-US" sz="1800" dirty="0"/>
          </a:p>
        </p:txBody>
      </p:sp>
      <p:sp>
        <p:nvSpPr>
          <p:cNvPr id="4" name="Text Placeholder 3"/>
          <p:cNvSpPr>
            <a:spLocks noGrp="1"/>
          </p:cNvSpPr>
          <p:nvPr>
            <p:ph type="body" sz="quarter" idx="12"/>
          </p:nvPr>
        </p:nvSpPr>
        <p:spPr>
          <a:xfrm>
            <a:off x="4191000" y="558277"/>
            <a:ext cx="4724400" cy="405311"/>
          </a:xfrm>
        </p:spPr>
        <p:txBody>
          <a:bodyPr/>
          <a:lstStyle/>
          <a:p>
            <a:r>
              <a:rPr lang="en-US" sz="1800" b="1" cap="none" dirty="0"/>
              <a:t>Signs and Symptoms of Domestic Violence </a:t>
            </a:r>
          </a:p>
        </p:txBody>
      </p:sp>
      <p:sp>
        <p:nvSpPr>
          <p:cNvPr id="5" name="TextBox 4"/>
          <p:cNvSpPr txBox="1"/>
          <p:nvPr/>
        </p:nvSpPr>
        <p:spPr>
          <a:xfrm>
            <a:off x="1734661" y="1309534"/>
            <a:ext cx="4674165" cy="338554"/>
          </a:xfrm>
          <a:prstGeom prst="rect">
            <a:avLst/>
          </a:prstGeom>
          <a:noFill/>
        </p:spPr>
        <p:txBody>
          <a:bodyPr wrap="none" rtlCol="0">
            <a:spAutoFit/>
          </a:bodyPr>
          <a:lstStyle/>
          <a:p>
            <a:r>
              <a:rPr lang="en-US" sz="1600" dirty="0">
                <a:solidFill>
                  <a:srgbClr val="C00000"/>
                </a:solidFill>
                <a:latin typeface="Helvetica" panose="020B0604020202020204" pitchFamily="34" charset="0"/>
                <a:cs typeface="Helvetica" panose="020B0604020202020204" pitchFamily="34" charset="0"/>
              </a:rPr>
              <a:t>Other Signs and Symptoms of Domestic Violence</a:t>
            </a:r>
          </a:p>
        </p:txBody>
      </p:sp>
      <p:sp>
        <p:nvSpPr>
          <p:cNvPr id="6" name="Rectangle 5"/>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1598471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95400"/>
            <a:ext cx="8915400" cy="4724400"/>
          </a:xfrm>
        </p:spPr>
        <p:txBody>
          <a:bodyPr/>
          <a:lstStyle/>
          <a:p>
            <a:pPr>
              <a:buFont typeface="Arial" panose="020B0604020202020204" pitchFamily="34" charset="0"/>
              <a:buChar char="•"/>
            </a:pPr>
            <a:r>
              <a:rPr lang="en-US" sz="1600" dirty="0"/>
              <a:t>Unlike Child Abuse, there is no “mandated reporter” duty for Adult Family Violence. </a:t>
            </a:r>
          </a:p>
          <a:p>
            <a:pPr>
              <a:buFont typeface="Arial" panose="020B0604020202020204" pitchFamily="34" charset="0"/>
              <a:buChar char="•"/>
            </a:pPr>
            <a:endParaRPr lang="en-US" sz="1600" dirty="0"/>
          </a:p>
          <a:p>
            <a:pPr>
              <a:buFont typeface="Arial" panose="020B0604020202020204" pitchFamily="34" charset="0"/>
              <a:buChar char="•"/>
            </a:pPr>
            <a:r>
              <a:rPr lang="en-US" sz="1600" dirty="0"/>
              <a:t>POLICE: In situations with severe injuries such as stabbing, gunshot, or multiple trauma the police need to be contacted. If you think the person is in imminent danger, contact the police (911 gets our Stony Brook Police who triage to the local precincts as needed). </a:t>
            </a:r>
          </a:p>
          <a:p>
            <a:pPr marL="0" indent="0">
              <a:buNone/>
            </a:pPr>
            <a:r>
              <a:rPr lang="en-US" sz="1600" dirty="0"/>
              <a:t>     </a:t>
            </a:r>
          </a:p>
          <a:p>
            <a:pPr>
              <a:buFont typeface="Arial" panose="020B0604020202020204" pitchFamily="34" charset="0"/>
              <a:buChar char="•"/>
            </a:pPr>
            <a:r>
              <a:rPr lang="en-US" sz="1600" dirty="0"/>
              <a:t>In other situations the victim needs to consent prior to a call to police or any other response agency.</a:t>
            </a:r>
          </a:p>
          <a:p>
            <a:pPr>
              <a:buFont typeface="Arial" panose="020B0604020202020204" pitchFamily="34" charset="0"/>
              <a:buChar char="•"/>
            </a:pPr>
            <a:endParaRPr lang="en-US" sz="1600" dirty="0"/>
          </a:p>
          <a:p>
            <a:pPr>
              <a:buFont typeface="Arial" panose="020B0604020202020204" pitchFamily="34" charset="0"/>
              <a:buChar char="•"/>
            </a:pPr>
            <a:r>
              <a:rPr lang="en-US" sz="1600" dirty="0"/>
              <a:t>Contact Social Worker by calling the Office at 4-2552 during normal business hours and on weekend days or by paging the On Call Social Worker via the operator on off hours. </a:t>
            </a:r>
          </a:p>
          <a:p>
            <a:pPr>
              <a:buFont typeface="Arial" panose="020B0604020202020204" pitchFamily="34" charset="0"/>
              <a:buChar char="•"/>
            </a:pPr>
            <a:endParaRPr lang="en-US" sz="1600" dirty="0"/>
          </a:p>
          <a:p>
            <a:pPr>
              <a:buFont typeface="Arial" panose="020B0604020202020204" pitchFamily="34" charset="0"/>
              <a:buChar char="•"/>
            </a:pPr>
            <a:r>
              <a:rPr lang="en-US" sz="1600" dirty="0"/>
              <a:t>For patients of Sexual Assault with patient consent- Contact the SANE/SAFE nurse via the operator and/or ECLI-VIBS Emergency Room Companion (ERC)Program at their hot line number (631)360-3606.</a:t>
            </a:r>
          </a:p>
          <a:p>
            <a:pPr marL="0" indent="0">
              <a:buNone/>
            </a:pPr>
            <a:endParaRPr lang="en-US" sz="1600" dirty="0"/>
          </a:p>
          <a:p>
            <a:pPr>
              <a:buFont typeface="Arial" panose="020B0604020202020204" pitchFamily="34" charset="0"/>
              <a:buChar char="•"/>
            </a:pPr>
            <a:r>
              <a:rPr lang="en-US" sz="1600" dirty="0"/>
              <a:t>The SANE nurse is involved in collection of evidence and clinical exam while the ERC provides emotional support, information and referrals. </a:t>
            </a:r>
          </a:p>
          <a:p>
            <a:pPr>
              <a:buNone/>
            </a:pPr>
            <a:endParaRPr lang="en-US" sz="1600" dirty="0"/>
          </a:p>
          <a:p>
            <a:pPr>
              <a:buNone/>
            </a:pPr>
            <a:endParaRPr lang="en-US" sz="2400" dirty="0"/>
          </a:p>
          <a:p>
            <a:pPr>
              <a:buNone/>
            </a:pPr>
            <a:endParaRPr lang="en-US" sz="2400" dirty="0"/>
          </a:p>
          <a:p>
            <a:pPr>
              <a:buNone/>
            </a:pPr>
            <a:endParaRPr lang="en-US" sz="2400" dirty="0"/>
          </a:p>
        </p:txBody>
      </p:sp>
      <p:sp>
        <p:nvSpPr>
          <p:cNvPr id="5" name="Rectangle 4"/>
          <p:cNvSpPr/>
          <p:nvPr/>
        </p:nvSpPr>
        <p:spPr>
          <a:xfrm>
            <a:off x="5943600" y="545068"/>
            <a:ext cx="2599944" cy="369332"/>
          </a:xfrm>
          <a:prstGeom prst="rect">
            <a:avLst/>
          </a:prstGeom>
        </p:spPr>
        <p:txBody>
          <a:bodyPr wrap="none">
            <a:spAutoFit/>
          </a:bodyPr>
          <a:lstStyle/>
          <a:p>
            <a:pPr algn="r"/>
            <a:r>
              <a:rPr lang="en-US" b="1" dirty="0">
                <a:latin typeface="Helvetica" panose="020B0604020202020204" pitchFamily="34" charset="0"/>
                <a:cs typeface="Helvetica" panose="020B0604020202020204" pitchFamily="34" charset="0"/>
              </a:rPr>
              <a:t>Who Do You Contact?</a:t>
            </a:r>
          </a:p>
        </p:txBody>
      </p:sp>
      <p:sp>
        <p:nvSpPr>
          <p:cNvPr id="4" name="Rectangle 3"/>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905000" y="1202427"/>
            <a:ext cx="7010401" cy="4911060"/>
          </a:xfrm>
          <a:solidFill>
            <a:schemeClr val="accent2">
              <a:lumMod val="40000"/>
              <a:lumOff val="60000"/>
            </a:schemeClr>
          </a:solidFill>
          <a:ln w="19050">
            <a:solidFill>
              <a:srgbClr val="FF0000"/>
            </a:solidFill>
          </a:ln>
          <a:effectLst>
            <a:glow rad="139700">
              <a:schemeClr val="accent2">
                <a:satMod val="175000"/>
                <a:alpha val="40000"/>
              </a:schemeClr>
            </a:glow>
          </a:effectLst>
        </p:spPr>
        <p:txBody>
          <a:bodyPr/>
          <a:lstStyle/>
          <a:p>
            <a:endParaRPr lang="en-US" sz="1600" dirty="0">
              <a:hlinkClick r:id="rId2"/>
            </a:endParaRPr>
          </a:p>
          <a:p>
            <a:r>
              <a:rPr lang="en-US" sz="1600" dirty="0"/>
              <a:t>Social Work, SBUH: 631-444-2552</a:t>
            </a:r>
          </a:p>
          <a:p>
            <a:endParaRPr lang="en-US" sz="1600" dirty="0"/>
          </a:p>
          <a:p>
            <a:r>
              <a:rPr lang="en-US" sz="1600" u="sng" dirty="0">
                <a:solidFill>
                  <a:schemeClr val="tx1"/>
                </a:solidFill>
              </a:rPr>
              <a:t>ECLI-VIBS</a:t>
            </a:r>
            <a:r>
              <a:rPr lang="en-US" sz="1600" dirty="0">
                <a:solidFill>
                  <a:schemeClr val="tx1"/>
                </a:solidFill>
              </a:rPr>
              <a:t>: 24-Hour Hotlines, 7 days a week: (631) 360-3606, (631) 360-3607 ask for HOPE</a:t>
            </a:r>
          </a:p>
          <a:p>
            <a:endParaRPr lang="en-US" sz="1600" dirty="0">
              <a:solidFill>
                <a:schemeClr val="tx1"/>
              </a:solidFill>
            </a:endParaRPr>
          </a:p>
          <a:p>
            <a:r>
              <a:rPr lang="en-US" sz="1600" u="sng" dirty="0">
                <a:solidFill>
                  <a:schemeClr val="tx1"/>
                </a:solidFill>
              </a:rPr>
              <a:t>Brighter Tomorrows</a:t>
            </a:r>
            <a:r>
              <a:rPr lang="en-US" sz="1600" dirty="0">
                <a:solidFill>
                  <a:schemeClr val="tx1"/>
                </a:solidFill>
              </a:rPr>
              <a:t> 24-Hour Hotline, 7 days a week: (631) 666-8833 ask for HOPE</a:t>
            </a:r>
          </a:p>
          <a:p>
            <a:endParaRPr lang="en-US" sz="1600" dirty="0">
              <a:solidFill>
                <a:schemeClr val="tx1"/>
              </a:solidFill>
            </a:endParaRPr>
          </a:p>
          <a:p>
            <a:r>
              <a:rPr lang="en-US" sz="1600" dirty="0">
                <a:solidFill>
                  <a:schemeClr val="tx1"/>
                </a:solidFill>
              </a:rPr>
              <a:t>You can also call (631) 666-7181</a:t>
            </a:r>
          </a:p>
          <a:p>
            <a:endParaRPr lang="en-US" sz="1600" dirty="0">
              <a:solidFill>
                <a:schemeClr val="tx1"/>
              </a:solidFill>
            </a:endParaRPr>
          </a:p>
          <a:p>
            <a:r>
              <a:rPr lang="en-US" sz="1600" u="sng" dirty="0">
                <a:solidFill>
                  <a:schemeClr val="tx1"/>
                </a:solidFill>
              </a:rPr>
              <a:t>Retreat</a:t>
            </a:r>
            <a:r>
              <a:rPr lang="en-US" sz="1600" dirty="0">
                <a:solidFill>
                  <a:schemeClr val="tx1"/>
                </a:solidFill>
              </a:rPr>
              <a:t> 24-Hour Hotline, 7 days a week (Hotline) (631) 329-2200</a:t>
            </a:r>
          </a:p>
          <a:p>
            <a:endParaRPr lang="en-US" sz="1600" dirty="0"/>
          </a:p>
          <a:p>
            <a:endParaRPr lang="en-US" sz="1800" dirty="0"/>
          </a:p>
          <a:p>
            <a:endParaRPr lang="en-US" dirty="0"/>
          </a:p>
        </p:txBody>
      </p:sp>
      <p:sp>
        <p:nvSpPr>
          <p:cNvPr id="4" name="Text Placeholder 3"/>
          <p:cNvSpPr>
            <a:spLocks noGrp="1"/>
          </p:cNvSpPr>
          <p:nvPr>
            <p:ph type="body" sz="quarter" idx="12"/>
          </p:nvPr>
        </p:nvSpPr>
        <p:spPr>
          <a:xfrm>
            <a:off x="4419600" y="610314"/>
            <a:ext cx="4419600" cy="304800"/>
          </a:xfrm>
        </p:spPr>
        <p:txBody>
          <a:bodyPr/>
          <a:lstStyle/>
          <a:p>
            <a:pPr algn="ctr"/>
            <a:r>
              <a:rPr lang="en-US" sz="1800" b="1" cap="none" dirty="0"/>
              <a:t>External Resources - Domestic Violence</a:t>
            </a:r>
          </a:p>
        </p:txBody>
      </p:sp>
      <p:pic>
        <p:nvPicPr>
          <p:cNvPr id="5" name="Picture 4" descr="holding hands.jpg"/>
          <p:cNvPicPr>
            <a:picLocks noChangeAspect="1"/>
          </p:cNvPicPr>
          <p:nvPr/>
        </p:nvPicPr>
        <p:blipFill>
          <a:blip r:embed="rId3" cstate="print"/>
          <a:stretch>
            <a:fillRect/>
          </a:stretch>
        </p:blipFill>
        <p:spPr>
          <a:xfrm>
            <a:off x="5943601" y="4556931"/>
            <a:ext cx="2971800" cy="1676400"/>
          </a:xfrm>
          <a:prstGeom prst="rect">
            <a:avLst/>
          </a:prstGeom>
        </p:spPr>
      </p:pic>
      <p:pic>
        <p:nvPicPr>
          <p:cNvPr id="819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286001"/>
            <a:ext cx="1828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1744772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Placeholder 2"/>
          <p:cNvSpPr>
            <a:spLocks noGrp="1"/>
          </p:cNvSpPr>
          <p:nvPr>
            <p:ph type="body" sz="quarter" idx="15"/>
          </p:nvPr>
        </p:nvSpPr>
        <p:spPr>
          <a:xfrm>
            <a:off x="228600" y="1211580"/>
            <a:ext cx="8763000" cy="4800600"/>
          </a:xfrm>
        </p:spPr>
        <p:txBody>
          <a:bodyPr/>
          <a:lstStyle/>
          <a:p>
            <a:pPr marL="0" indent="0"/>
            <a:r>
              <a:rPr lang="en-US" altLang="en-US" sz="2000" dirty="0">
                <a:solidFill>
                  <a:schemeClr val="tx1"/>
                </a:solidFill>
                <a:latin typeface="Arial" panose="020B0604020202020204" pitchFamily="34" charset="0"/>
                <a:cs typeface="Arial" panose="020B0604020202020204" pitchFamily="34" charset="0"/>
              </a:rPr>
              <a:t>Policies: </a:t>
            </a:r>
          </a:p>
          <a:p>
            <a:pPr marL="174625" indent="-174625">
              <a:buFont typeface="Arial" panose="020B0604020202020204" pitchFamily="34" charset="0"/>
              <a:buChar char="•"/>
            </a:pPr>
            <a:r>
              <a:rPr lang="en-US" altLang="en-US" sz="2000" dirty="0">
                <a:solidFill>
                  <a:schemeClr val="tx1"/>
                </a:solidFill>
                <a:latin typeface="Arial" panose="020B0604020202020204" pitchFamily="34" charset="0"/>
                <a:cs typeface="Arial" panose="020B0604020202020204" pitchFamily="34" charset="0"/>
              </a:rPr>
              <a:t>PC0162: Identification and Response to Child Abuse, Neglect and Maltreatment</a:t>
            </a:r>
          </a:p>
          <a:p>
            <a:pPr marL="174625" indent="-174625">
              <a:buFont typeface="Arial" panose="020B0604020202020204" pitchFamily="34" charset="0"/>
              <a:buChar char="•"/>
            </a:pPr>
            <a:r>
              <a:rPr lang="en-US" altLang="en-US" sz="2000" dirty="0">
                <a:solidFill>
                  <a:schemeClr val="tx1"/>
                </a:solidFill>
                <a:latin typeface="Arial" panose="020B0604020202020204" pitchFamily="34" charset="0"/>
                <a:cs typeface="Arial" panose="020B0604020202020204" pitchFamily="34" charset="0"/>
              </a:rPr>
              <a:t>PC0003: Identification and Treatment of Family Violence, Abuse, Neglect, and Maltreatment</a:t>
            </a:r>
          </a:p>
          <a:p>
            <a:pPr marL="174625" indent="-174625">
              <a:buFont typeface="Arial" panose="020B0604020202020204" pitchFamily="34" charset="0"/>
              <a:buChar char="•"/>
            </a:pPr>
            <a:endParaRPr lang="en-US" altLang="en-US" sz="1800" dirty="0">
              <a:solidFill>
                <a:schemeClr val="tx1"/>
              </a:solidFill>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US" altLang="en-US" sz="1800" u="sng" dirty="0">
                <a:solidFill>
                  <a:schemeClr val="tx1"/>
                </a:solidFill>
                <a:latin typeface="Arial" panose="020B0604020202020204" pitchFamily="34" charset="0"/>
                <a:cs typeface="Arial" panose="020B0604020202020204" pitchFamily="34" charset="0"/>
              </a:rPr>
              <a:t>Policy Statement: </a:t>
            </a:r>
          </a:p>
          <a:p>
            <a:pPr marL="174625" indent="-174625">
              <a:buFont typeface="Arial" panose="020B0604020202020204" pitchFamily="34" charset="0"/>
              <a:buChar char="•"/>
            </a:pPr>
            <a:endParaRPr lang="en-US" altLang="en-US" sz="1800" u="sng" dirty="0">
              <a:solidFill>
                <a:schemeClr val="tx1"/>
              </a:solidFill>
              <a:latin typeface="Arial" panose="020B0604020202020204" pitchFamily="34" charset="0"/>
              <a:cs typeface="Arial" panose="020B0604020202020204" pitchFamily="34" charset="0"/>
            </a:endParaRPr>
          </a:p>
          <a:p>
            <a:pPr marL="174625" indent="-174625"/>
            <a:r>
              <a:rPr lang="en-US" altLang="en-US" sz="1800" b="1" i="1" dirty="0">
                <a:solidFill>
                  <a:srgbClr val="0A5B9D"/>
                </a:solidFill>
                <a:latin typeface="Arial" panose="020B0604020202020204" pitchFamily="34" charset="0"/>
                <a:cs typeface="Arial" panose="020B0604020202020204" pitchFamily="34" charset="0"/>
              </a:rPr>
              <a:t>   </a:t>
            </a:r>
            <a:r>
              <a:rPr lang="en-US" altLang="en-US" sz="2000" b="1" i="1" dirty="0">
                <a:solidFill>
                  <a:srgbClr val="0A5B9D"/>
                </a:solidFill>
                <a:latin typeface="Arial" panose="020B0604020202020204" pitchFamily="34" charset="0"/>
                <a:cs typeface="Arial" panose="020B0604020202020204" pitchFamily="34" charset="0"/>
              </a:rPr>
              <a:t>SBUH staff members identify, assess, treat, and/or refer to community agencies all patients who are confirmed or alleged victims of abuse, neglect and or maltreatment</a:t>
            </a:r>
            <a:r>
              <a:rPr lang="en-US" sz="2000" b="1" i="1" dirty="0">
                <a:solidFill>
                  <a:srgbClr val="0A5B9D"/>
                </a:solidFill>
                <a:latin typeface="Arial" panose="020B0604020202020204" pitchFamily="34" charset="0"/>
                <a:cs typeface="Arial" panose="020B0604020202020204" pitchFamily="34" charset="0"/>
              </a:rPr>
              <a:t>. </a:t>
            </a:r>
          </a:p>
          <a:p>
            <a:pPr marL="0" indent="0"/>
            <a:endParaRPr lang="en-US" altLang="en-US" sz="1800" dirty="0">
              <a:latin typeface="Arial" panose="020B0604020202020204" pitchFamily="34" charset="0"/>
              <a:cs typeface="Arial" panose="020B0604020202020204" pitchFamily="34" charset="0"/>
            </a:endParaRPr>
          </a:p>
          <a:p>
            <a:pPr marL="0" indent="0"/>
            <a:r>
              <a:rPr lang="en-US" altLang="en-US" sz="1800" dirty="0">
                <a:latin typeface="Arial" panose="020B0604020202020204" pitchFamily="34" charset="0"/>
                <a:cs typeface="Arial" panose="020B0604020202020204" pitchFamily="34" charset="0"/>
              </a:rPr>
              <a:t> </a:t>
            </a:r>
          </a:p>
          <a:p>
            <a:pPr marL="0" indent="0"/>
            <a:endParaRPr lang="en-US" altLang="en-US" sz="1800" dirty="0">
              <a:latin typeface="Arial" panose="020B0604020202020204" pitchFamily="34" charset="0"/>
              <a:cs typeface="Arial" panose="020B0604020202020204" pitchFamily="34" charset="0"/>
            </a:endParaRPr>
          </a:p>
          <a:p>
            <a:pPr marL="0" indent="0"/>
            <a:endParaRPr lang="en-US" altLang="en-US" sz="1800" dirty="0">
              <a:latin typeface="Arial" panose="020B0604020202020204" pitchFamily="34" charset="0"/>
              <a:cs typeface="Arial" panose="020B0604020202020204" pitchFamily="34" charset="0"/>
            </a:endParaRPr>
          </a:p>
        </p:txBody>
      </p:sp>
      <p:sp>
        <p:nvSpPr>
          <p:cNvPr id="57348" name="Text Placeholder 3"/>
          <p:cNvSpPr>
            <a:spLocks noGrp="1"/>
          </p:cNvSpPr>
          <p:nvPr>
            <p:ph type="body" sz="quarter" idx="12"/>
          </p:nvPr>
        </p:nvSpPr>
        <p:spPr>
          <a:xfrm>
            <a:off x="4724400" y="480060"/>
            <a:ext cx="4267200" cy="381000"/>
          </a:xfrm>
        </p:spPr>
        <p:txBody>
          <a:bodyPr/>
          <a:lstStyle/>
          <a:p>
            <a:r>
              <a:rPr lang="en-US" altLang="en-US" dirty="0"/>
              <a:t>SBUH Policies &amp; Procedures </a:t>
            </a:r>
          </a:p>
        </p:txBody>
      </p:sp>
    </p:spTree>
    <p:extLst>
      <p:ext uri="{BB962C8B-B14F-4D97-AF65-F5344CB8AC3E}">
        <p14:creationId xmlns:p14="http://schemas.microsoft.com/office/powerpoint/2010/main" val="1682335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Elder Abuse</a:t>
            </a:r>
          </a:p>
        </p:txBody>
      </p:sp>
      <p:sp>
        <p:nvSpPr>
          <p:cNvPr id="4" name="Text Placeholder 3"/>
          <p:cNvSpPr>
            <a:spLocks noGrp="1"/>
          </p:cNvSpPr>
          <p:nvPr>
            <p:ph type="body" sz="quarter" idx="12"/>
          </p:nvPr>
        </p:nvSpPr>
        <p:spPr>
          <a:xfrm>
            <a:off x="6629400" y="533400"/>
            <a:ext cx="1600200" cy="381684"/>
          </a:xfrm>
        </p:spPr>
        <p:txBody>
          <a:bodyPr/>
          <a:lstStyle/>
          <a:p>
            <a:pPr algn="ctr"/>
            <a:r>
              <a:rPr lang="en-US" sz="1800" b="1" cap="none" dirty="0"/>
              <a:t>Elder Abuse</a:t>
            </a:r>
          </a:p>
        </p:txBody>
      </p:sp>
      <p:pic>
        <p:nvPicPr>
          <p:cNvPr id="5" name="Picture 2" descr="Image result for images old sad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52" y="4633668"/>
            <a:ext cx="2514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older lady crying.jpg"/>
          <p:cNvPicPr>
            <a:picLocks noChangeAspect="1"/>
          </p:cNvPicPr>
          <p:nvPr/>
        </p:nvPicPr>
        <p:blipFill>
          <a:blip r:embed="rId3" cstate="print"/>
          <a:stretch>
            <a:fillRect/>
          </a:stretch>
        </p:blipFill>
        <p:spPr>
          <a:xfrm>
            <a:off x="5739866" y="1404232"/>
            <a:ext cx="2367663" cy="2203398"/>
          </a:xfrm>
          <a:prstGeom prst="rect">
            <a:avLst/>
          </a:prstGeom>
        </p:spPr>
      </p:pic>
      <p:pic>
        <p:nvPicPr>
          <p:cNvPr id="1026" name="Picture 2" descr="Vector silhouette generation on a white background. Stock Vector - 514263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143000"/>
            <a:ext cx="42862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 adult hipster son with senior father in wheelchair on a walk in nature at sunset, laughing. Stock Photo - 1025064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3826" y="3911917"/>
            <a:ext cx="3219744" cy="214649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Senior Adult At Physical Therapy Doing Arms Workout With The Help Of A Black  Therapist Stock Photo - Download Image Now - i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black love old | InexpressibleContent | Couples in love, Black love, Old  coup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p:cNvPicPr>
            <a:picLocks noChangeAspect="1"/>
          </p:cNvPicPr>
          <p:nvPr/>
        </p:nvPicPr>
        <p:blipFill>
          <a:blip r:embed="rId6"/>
          <a:stretch>
            <a:fillRect/>
          </a:stretch>
        </p:blipFill>
        <p:spPr>
          <a:xfrm>
            <a:off x="2430829" y="3318973"/>
            <a:ext cx="2495550" cy="1838325"/>
          </a:xfrm>
          <a:prstGeom prst="rect">
            <a:avLst/>
          </a:prstGeom>
        </p:spPr>
      </p:pic>
    </p:spTree>
    <p:extLst>
      <p:ext uri="{BB962C8B-B14F-4D97-AF65-F5344CB8AC3E}">
        <p14:creationId xmlns:p14="http://schemas.microsoft.com/office/powerpoint/2010/main" val="2997561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036320" y="1249787"/>
            <a:ext cx="7071360" cy="4800600"/>
          </a:xfrm>
        </p:spPr>
        <p:txBody>
          <a:bodyPr/>
          <a:lstStyle/>
          <a:p>
            <a:pPr>
              <a:buFont typeface="Arial" panose="020B0604020202020204" pitchFamily="34" charset="0"/>
              <a:buChar char="•"/>
            </a:pPr>
            <a:r>
              <a:rPr lang="en-US" sz="1400" dirty="0">
                <a:solidFill>
                  <a:schemeClr val="tx1"/>
                </a:solidFill>
              </a:rPr>
              <a:t>Data on elder abuse in domestic settings suggest that only 1 in 14 incidents, come to the attention of authorities.</a:t>
            </a:r>
          </a:p>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There is an estimated 5 million elder abuse cases a year in the United States.</a:t>
            </a:r>
          </a:p>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Most abusers are family members (70%), most commonly adult children (40%). </a:t>
            </a:r>
            <a:br>
              <a:rPr lang="en-US" sz="1400" dirty="0">
                <a:solidFill>
                  <a:schemeClr val="tx1"/>
                </a:solidFill>
              </a:rPr>
            </a:br>
            <a:endParaRPr lang="en-US" sz="1400" dirty="0">
              <a:solidFill>
                <a:schemeClr val="tx1"/>
              </a:solidFill>
            </a:endParaRPr>
          </a:p>
          <a:p>
            <a:pPr>
              <a:buFont typeface="Arial" panose="020B0604020202020204" pitchFamily="34" charset="0"/>
              <a:buChar char="•"/>
            </a:pPr>
            <a:r>
              <a:rPr lang="en-US" sz="1400" dirty="0">
                <a:solidFill>
                  <a:schemeClr val="tx1"/>
                </a:solidFill>
              </a:rPr>
              <a:t>Every year approximately 5 million older Americans are victims of physical, psychological and/or other forms of abuse and neglect</a:t>
            </a:r>
          </a:p>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Older adults who require assistance with daily life activities are at increased risk of being emotional abused or financially exploited.</a:t>
            </a:r>
          </a:p>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Approximately 50% of older adults with dementia are mistreated or abused.</a:t>
            </a:r>
          </a:p>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An estimated 13.5% of older adults have suffered emotional abuse since the age of 60.</a:t>
            </a:r>
          </a:p>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Victims of elder financial abuse lost an estimated $3.2 billion in 2015.</a:t>
            </a:r>
          </a:p>
          <a:p>
            <a:pPr marL="0" indent="0"/>
            <a:endParaRPr lang="en-US" sz="1400" dirty="0">
              <a:solidFill>
                <a:schemeClr val="tx1"/>
              </a:solidFill>
            </a:endParaRPr>
          </a:p>
        </p:txBody>
      </p:sp>
      <p:sp>
        <p:nvSpPr>
          <p:cNvPr id="4" name="Text Placeholder 3"/>
          <p:cNvSpPr>
            <a:spLocks noGrp="1"/>
          </p:cNvSpPr>
          <p:nvPr>
            <p:ph type="body" sz="quarter" idx="12"/>
          </p:nvPr>
        </p:nvSpPr>
        <p:spPr>
          <a:xfrm>
            <a:off x="5791200" y="555791"/>
            <a:ext cx="2819400" cy="381684"/>
          </a:xfrm>
        </p:spPr>
        <p:txBody>
          <a:bodyPr/>
          <a:lstStyle/>
          <a:p>
            <a:pPr algn="ctr"/>
            <a:r>
              <a:rPr lang="en-US" sz="1800" b="1" cap="none" dirty="0"/>
              <a:t>Elder Abuse Statistics </a:t>
            </a:r>
          </a:p>
        </p:txBody>
      </p:sp>
      <p:sp>
        <p:nvSpPr>
          <p:cNvPr id="7" name="Text Placeholder 1"/>
          <p:cNvSpPr>
            <a:spLocks noGrp="1"/>
          </p:cNvSpPr>
          <p:nvPr>
            <p:ph type="body" sz="quarter" idx="14"/>
          </p:nvPr>
        </p:nvSpPr>
        <p:spPr>
          <a:xfrm>
            <a:off x="0" y="6362700"/>
            <a:ext cx="9144000" cy="495300"/>
          </a:xfrm>
        </p:spPr>
        <p:txBody>
          <a:bodyPr/>
          <a:lstStyle/>
          <a:p>
            <a:r>
              <a:rPr lang="en-US" dirty="0"/>
              <a:t>Elder Abuse</a:t>
            </a:r>
          </a:p>
        </p:txBody>
      </p:sp>
    </p:spTree>
    <p:extLst>
      <p:ext uri="{BB962C8B-B14F-4D97-AF65-F5344CB8AC3E}">
        <p14:creationId xmlns:p14="http://schemas.microsoft.com/office/powerpoint/2010/main" val="3864096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229600" cy="5105400"/>
          </a:xfrm>
        </p:spPr>
        <p:txBody>
          <a:bodyPr/>
          <a:lstStyle/>
          <a:p>
            <a:pPr>
              <a:buNone/>
            </a:pPr>
            <a:r>
              <a:rPr lang="en-US" sz="1200" b="1" dirty="0">
                <a:solidFill>
                  <a:schemeClr val="tx1"/>
                </a:solidFill>
              </a:rPr>
              <a:t>Physical abuse. </a:t>
            </a:r>
            <a:r>
              <a:rPr lang="en-US" sz="1200" dirty="0">
                <a:solidFill>
                  <a:schemeClr val="tx1"/>
                </a:solidFill>
              </a:rPr>
              <a:t>Use of physical force that may result in bodily injury, physical pain, or impairment. Can also include force feeding, </a:t>
            </a:r>
            <a:r>
              <a:rPr lang="en-US" sz="1200" dirty="0"/>
              <a:t>and physical restraints. </a:t>
            </a:r>
            <a:endParaRPr lang="en-US" sz="1200" dirty="0">
              <a:solidFill>
                <a:schemeClr val="tx1"/>
              </a:solidFill>
            </a:endParaRPr>
          </a:p>
          <a:p>
            <a:pPr>
              <a:buNone/>
            </a:pPr>
            <a:endParaRPr lang="en-US" sz="1200" dirty="0">
              <a:solidFill>
                <a:schemeClr val="tx1"/>
              </a:solidFill>
            </a:endParaRPr>
          </a:p>
          <a:p>
            <a:pPr>
              <a:buNone/>
            </a:pPr>
            <a:r>
              <a:rPr lang="en-US" sz="1200" b="1" dirty="0">
                <a:solidFill>
                  <a:schemeClr val="tx1"/>
                </a:solidFill>
              </a:rPr>
              <a:t>Sexual Abuse. </a:t>
            </a:r>
            <a:r>
              <a:rPr lang="en-US" sz="1200" dirty="0">
                <a:solidFill>
                  <a:schemeClr val="tx1"/>
                </a:solidFill>
              </a:rPr>
              <a:t>Non-consensual sexual contact of any kind with an elderly person.</a:t>
            </a:r>
          </a:p>
          <a:p>
            <a:pPr>
              <a:buNone/>
            </a:pPr>
            <a:endParaRPr lang="en-US" sz="1200" dirty="0">
              <a:solidFill>
                <a:schemeClr val="tx1"/>
              </a:solidFill>
            </a:endParaRPr>
          </a:p>
          <a:p>
            <a:pPr>
              <a:buNone/>
            </a:pPr>
            <a:r>
              <a:rPr lang="en-US" sz="1200" b="1" dirty="0">
                <a:solidFill>
                  <a:schemeClr val="tx1"/>
                </a:solidFill>
              </a:rPr>
              <a:t>Emotional Abuse. </a:t>
            </a:r>
            <a:r>
              <a:rPr lang="en-US" sz="1200" dirty="0">
                <a:solidFill>
                  <a:schemeClr val="tx1"/>
                </a:solidFill>
              </a:rPr>
              <a:t>Infliction of anguish, pain, or distress through verbal or non-verbal acts. Includes </a:t>
            </a:r>
            <a:r>
              <a:rPr lang="en-US" sz="1200" dirty="0"/>
              <a:t>insults, threats, intimidation, humiliation and harassment and non physical punishment. Silent treatment and enforced social isolation are also examples.</a:t>
            </a:r>
          </a:p>
          <a:p>
            <a:pPr>
              <a:buNone/>
            </a:pPr>
            <a:endParaRPr lang="en-US" sz="1200" dirty="0">
              <a:solidFill>
                <a:schemeClr val="tx1"/>
              </a:solidFill>
            </a:endParaRPr>
          </a:p>
          <a:p>
            <a:pPr>
              <a:buNone/>
            </a:pPr>
            <a:r>
              <a:rPr lang="en-US" sz="1200" b="1" dirty="0">
                <a:solidFill>
                  <a:schemeClr val="tx1"/>
                </a:solidFill>
              </a:rPr>
              <a:t>Financial/Material </a:t>
            </a:r>
            <a:r>
              <a:rPr lang="en-US" sz="1200" b="1" dirty="0"/>
              <a:t>E</a:t>
            </a:r>
            <a:r>
              <a:rPr lang="en-US" sz="1200" b="1" dirty="0">
                <a:solidFill>
                  <a:schemeClr val="tx1"/>
                </a:solidFill>
              </a:rPr>
              <a:t>xploitation. </a:t>
            </a:r>
            <a:r>
              <a:rPr lang="en-US" sz="1200" dirty="0">
                <a:solidFill>
                  <a:schemeClr val="tx1"/>
                </a:solidFill>
              </a:rPr>
              <a:t>Illegal or improper use of an elder's funds, property, or assets including cashing their check without permission, coercing or deceiving an older person into signing any document.</a:t>
            </a:r>
          </a:p>
          <a:p>
            <a:pPr>
              <a:buNone/>
            </a:pPr>
            <a:endParaRPr lang="en-US" sz="1200" dirty="0">
              <a:solidFill>
                <a:schemeClr val="tx1"/>
              </a:solidFill>
            </a:endParaRPr>
          </a:p>
          <a:p>
            <a:pPr>
              <a:buNone/>
            </a:pPr>
            <a:r>
              <a:rPr lang="en-US" sz="1200" b="1" dirty="0">
                <a:solidFill>
                  <a:schemeClr val="tx1"/>
                </a:solidFill>
              </a:rPr>
              <a:t>Neglect. </a:t>
            </a:r>
            <a:r>
              <a:rPr lang="en-US" sz="1200" dirty="0">
                <a:solidFill>
                  <a:schemeClr val="tx1"/>
                </a:solidFill>
              </a:rPr>
              <a:t>Refusal, or failure, to fulfill any part of a person’s obligations or duties to an elderly person. </a:t>
            </a:r>
            <a:r>
              <a:rPr lang="en-US" sz="1200" dirty="0"/>
              <a:t>Neglect also includes situations where a caregiver refuses to pay for or set up necessary home care or other services. </a:t>
            </a:r>
            <a:endParaRPr lang="en-US" sz="1200" dirty="0">
              <a:solidFill>
                <a:schemeClr val="tx1"/>
              </a:solidFill>
            </a:endParaRPr>
          </a:p>
          <a:p>
            <a:pPr>
              <a:buNone/>
            </a:pPr>
            <a:endParaRPr lang="en-US" sz="1200" dirty="0"/>
          </a:p>
          <a:p>
            <a:pPr>
              <a:buNone/>
            </a:pPr>
            <a:r>
              <a:rPr lang="en-US" sz="1200" b="1" dirty="0"/>
              <a:t>Abandonment. </a:t>
            </a:r>
            <a:r>
              <a:rPr lang="en-US" sz="1200" dirty="0"/>
              <a:t>The desertion of an elderly person by an individual who has assumed responsibility for providing care for an elder, or by a person with physical custody of an elder. </a:t>
            </a:r>
            <a:endParaRPr lang="en-US" sz="1200" b="1" dirty="0"/>
          </a:p>
          <a:p>
            <a:pPr>
              <a:buNone/>
            </a:pPr>
            <a:endParaRPr lang="en-US" sz="1200" b="1" dirty="0"/>
          </a:p>
          <a:p>
            <a:pPr>
              <a:buNone/>
            </a:pPr>
            <a:r>
              <a:rPr lang="en-US" sz="1200" b="1" dirty="0"/>
              <a:t>Self Neglect.  </a:t>
            </a:r>
            <a:r>
              <a:rPr lang="en-US" sz="1200" dirty="0"/>
              <a:t>Characterized as the behavior of an elderly person that threatens their own health or safety. Self </a:t>
            </a:r>
            <a:r>
              <a:rPr lang="en-US" sz="1200" dirty="0" err="1"/>
              <a:t>negect</a:t>
            </a:r>
            <a:r>
              <a:rPr lang="en-US" sz="1200" dirty="0"/>
              <a:t> generally manifest itself in an older person as a refusal or failure to provide themselves with adequate food, water, clothing, shelter, personal hygiene, medication and safety precautions. </a:t>
            </a:r>
            <a:endParaRPr lang="en-US" sz="1200" b="1" dirty="0"/>
          </a:p>
        </p:txBody>
      </p:sp>
      <p:sp>
        <p:nvSpPr>
          <p:cNvPr id="5" name="Rectangle 4"/>
          <p:cNvSpPr/>
          <p:nvPr/>
        </p:nvSpPr>
        <p:spPr>
          <a:xfrm>
            <a:off x="5334000" y="533400"/>
            <a:ext cx="3390608" cy="369332"/>
          </a:xfrm>
          <a:prstGeom prst="rect">
            <a:avLst/>
          </a:prstGeom>
        </p:spPr>
        <p:txBody>
          <a:bodyPr wrap="none">
            <a:spAutoFit/>
          </a:bodyPr>
          <a:lstStyle/>
          <a:p>
            <a:pPr algn="r"/>
            <a:r>
              <a:rPr lang="en-US" b="1" dirty="0">
                <a:latin typeface="Helvetica" panose="020B0604020202020204" pitchFamily="34" charset="0"/>
                <a:cs typeface="Helvetica" panose="020B0604020202020204" pitchFamily="34" charset="0"/>
              </a:rPr>
              <a:t>Seven Types of Elder Abuse </a:t>
            </a:r>
          </a:p>
        </p:txBody>
      </p:sp>
      <p:sp>
        <p:nvSpPr>
          <p:cNvPr id="2" name="TextBox 1"/>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Elder Abuse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3352799"/>
          </a:xfrm>
        </p:spPr>
        <p:txBody>
          <a:bodyPr/>
          <a:lstStyle/>
          <a:p>
            <a:r>
              <a:rPr lang="en-US" sz="1600" dirty="0">
                <a:solidFill>
                  <a:schemeClr val="tx1"/>
                </a:solidFill>
              </a:rPr>
              <a:t>Unusual weight loss, malnutrition, dehydration </a:t>
            </a:r>
          </a:p>
          <a:p>
            <a:r>
              <a:rPr lang="en-US" sz="1600" dirty="0">
                <a:solidFill>
                  <a:schemeClr val="tx1"/>
                </a:solidFill>
              </a:rPr>
              <a:t>Untreated physical problems such as bed sores </a:t>
            </a:r>
          </a:p>
          <a:p>
            <a:r>
              <a:rPr lang="en-US" sz="1600" dirty="0">
                <a:solidFill>
                  <a:schemeClr val="tx1"/>
                </a:solidFill>
              </a:rPr>
              <a:t>Unsanitary living conditions: dirt, bugs, soiled bedding and clothes </a:t>
            </a:r>
          </a:p>
          <a:p>
            <a:r>
              <a:rPr lang="en-US" sz="1600" dirty="0">
                <a:solidFill>
                  <a:schemeClr val="tx1"/>
                </a:solidFill>
              </a:rPr>
              <a:t>Being left dirty or unbathed </a:t>
            </a:r>
          </a:p>
          <a:p>
            <a:r>
              <a:rPr lang="en-US" sz="1600" dirty="0">
                <a:solidFill>
                  <a:schemeClr val="tx1"/>
                </a:solidFill>
              </a:rPr>
              <a:t>Unsuitable clothing or covering for the weather </a:t>
            </a:r>
          </a:p>
          <a:p>
            <a:r>
              <a:rPr lang="en-US" sz="1600" dirty="0">
                <a:solidFill>
                  <a:schemeClr val="tx1"/>
                </a:solidFill>
              </a:rPr>
              <a:t>Unsafe living conditions (no heat or running water; faulty electrical wiring, other fire hazards)</a:t>
            </a:r>
          </a:p>
          <a:p>
            <a:r>
              <a:rPr lang="en-US" sz="1600" dirty="0">
                <a:solidFill>
                  <a:schemeClr val="tx1"/>
                </a:solidFill>
              </a:rPr>
              <a:t>Over or under medicated</a:t>
            </a:r>
          </a:p>
          <a:p>
            <a:r>
              <a:rPr lang="en-US" sz="1600" dirty="0"/>
              <a:t>Lack of home care even though indicated </a:t>
            </a:r>
          </a:p>
          <a:p>
            <a:r>
              <a:rPr lang="en-US" sz="1600" dirty="0">
                <a:solidFill>
                  <a:schemeClr val="tx1"/>
                </a:solidFill>
              </a:rPr>
              <a:t>Lack of necessary and indicated services </a:t>
            </a:r>
          </a:p>
          <a:p>
            <a:pPr marL="0" indent="0">
              <a:buNone/>
            </a:pPr>
            <a:endParaRPr lang="en-US" sz="2400" dirty="0"/>
          </a:p>
        </p:txBody>
      </p:sp>
      <p:sp>
        <p:nvSpPr>
          <p:cNvPr id="5" name="Rectangle 4"/>
          <p:cNvSpPr/>
          <p:nvPr/>
        </p:nvSpPr>
        <p:spPr>
          <a:xfrm>
            <a:off x="4800600" y="609600"/>
            <a:ext cx="4038600" cy="369332"/>
          </a:xfrm>
          <a:prstGeom prst="rect">
            <a:avLst/>
          </a:prstGeom>
        </p:spPr>
        <p:txBody>
          <a:bodyPr wrap="square">
            <a:spAutoFit/>
          </a:bodyPr>
          <a:lstStyle/>
          <a:p>
            <a:pPr algn="r"/>
            <a:r>
              <a:rPr lang="en-US" b="1" dirty="0">
                <a:latin typeface="Helvetica" panose="020B0604020202020204" pitchFamily="34" charset="0"/>
                <a:cs typeface="Helvetica" panose="020B0604020202020204" pitchFamily="34" charset="0"/>
              </a:rPr>
              <a:t>Indicators of Elder Abuse - Neglect </a:t>
            </a:r>
          </a:p>
        </p:txBody>
      </p:sp>
      <p:sp>
        <p:nvSpPr>
          <p:cNvPr id="4" name="TextBox 3"/>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Elder Abuse</a:t>
            </a:r>
          </a:p>
        </p:txBody>
      </p:sp>
    </p:spTree>
    <p:extLst>
      <p:ext uri="{BB962C8B-B14F-4D97-AF65-F5344CB8AC3E}">
        <p14:creationId xmlns:p14="http://schemas.microsoft.com/office/powerpoint/2010/main" val="2128506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3810000"/>
          </a:xfrm>
        </p:spPr>
        <p:txBody>
          <a:bodyPr/>
          <a:lstStyle/>
          <a:p>
            <a:pPr marL="0" indent="0">
              <a:buNone/>
            </a:pPr>
            <a:r>
              <a:rPr lang="en-US" sz="1600" dirty="0">
                <a:solidFill>
                  <a:schemeClr val="tx1"/>
                </a:solidFill>
              </a:rPr>
              <a:t>Significant withdrawals from the elder’s accounts </a:t>
            </a:r>
          </a:p>
          <a:p>
            <a:pPr marL="0" indent="0">
              <a:buNone/>
            </a:pPr>
            <a:endParaRPr lang="en-US" sz="1600" dirty="0">
              <a:solidFill>
                <a:schemeClr val="tx1"/>
              </a:solidFill>
            </a:endParaRPr>
          </a:p>
          <a:p>
            <a:r>
              <a:rPr lang="en-US" sz="1600" dirty="0">
                <a:solidFill>
                  <a:schemeClr val="tx1"/>
                </a:solidFill>
              </a:rPr>
              <a:t>Sudden changes in the elder’s financial </a:t>
            </a:r>
            <a:r>
              <a:rPr lang="en-US" sz="1600" dirty="0"/>
              <a:t>status, large or consistent withdrawals </a:t>
            </a:r>
            <a:endParaRPr lang="en-US" sz="1600" dirty="0">
              <a:solidFill>
                <a:schemeClr val="tx1"/>
              </a:solidFill>
            </a:endParaRPr>
          </a:p>
          <a:p>
            <a:r>
              <a:rPr lang="en-US" sz="1600" dirty="0">
                <a:solidFill>
                  <a:schemeClr val="tx1"/>
                </a:solidFill>
              </a:rPr>
              <a:t>Homelessness, </a:t>
            </a:r>
          </a:p>
          <a:p>
            <a:r>
              <a:rPr lang="en-US" sz="1600" dirty="0"/>
              <a:t>I</a:t>
            </a:r>
            <a:r>
              <a:rPr lang="en-US" sz="1600" dirty="0">
                <a:solidFill>
                  <a:schemeClr val="tx1"/>
                </a:solidFill>
              </a:rPr>
              <a:t>nability to pay utilities, rent or other bills,</a:t>
            </a:r>
          </a:p>
          <a:p>
            <a:r>
              <a:rPr lang="en-US" sz="1600" dirty="0">
                <a:solidFill>
                  <a:schemeClr val="tx1"/>
                </a:solidFill>
              </a:rPr>
              <a:t>Suspicious changes in wills, power of attorney, and policies,</a:t>
            </a:r>
          </a:p>
          <a:p>
            <a:r>
              <a:rPr lang="en-US" sz="1600" dirty="0">
                <a:solidFill>
                  <a:schemeClr val="tx1"/>
                </a:solidFill>
              </a:rPr>
              <a:t>Financial activity the senior couldn’t have done, such as an ATM withdrawal when the account holder is bedridden </a:t>
            </a:r>
          </a:p>
          <a:p>
            <a:r>
              <a:rPr lang="en-US" sz="1600" dirty="0">
                <a:solidFill>
                  <a:schemeClr val="tx1"/>
                </a:solidFill>
              </a:rPr>
              <a:t>Increase in anxiety when the elder is discussing finances</a:t>
            </a:r>
          </a:p>
          <a:p>
            <a:r>
              <a:rPr lang="en-US" sz="1600" dirty="0">
                <a:solidFill>
                  <a:schemeClr val="tx1"/>
                </a:solidFill>
              </a:rPr>
              <a:t>Care takers refusal to plan for necessary patient care</a:t>
            </a:r>
          </a:p>
          <a:p>
            <a:r>
              <a:rPr lang="en-US" sz="1600" dirty="0"/>
              <a:t>Unapproved and suspicious changes in titles, car, real estate etc. </a:t>
            </a:r>
            <a:endParaRPr lang="en-US" sz="1600" dirty="0">
              <a:solidFill>
                <a:schemeClr val="tx1"/>
              </a:solidFill>
            </a:endParaRPr>
          </a:p>
        </p:txBody>
      </p:sp>
      <p:sp>
        <p:nvSpPr>
          <p:cNvPr id="5" name="Rectangle 4"/>
          <p:cNvSpPr/>
          <p:nvPr/>
        </p:nvSpPr>
        <p:spPr>
          <a:xfrm>
            <a:off x="4724400" y="554025"/>
            <a:ext cx="4177170" cy="369332"/>
          </a:xfrm>
          <a:prstGeom prst="rect">
            <a:avLst/>
          </a:prstGeom>
        </p:spPr>
        <p:txBody>
          <a:bodyPr wrap="none">
            <a:spAutoFit/>
          </a:bodyPr>
          <a:lstStyle/>
          <a:p>
            <a:pPr algn="r"/>
            <a:r>
              <a:rPr lang="en-US" b="1" dirty="0">
                <a:latin typeface="Helvetica" panose="020B0604020202020204" pitchFamily="34" charset="0"/>
                <a:cs typeface="Helvetica" panose="020B0604020202020204" pitchFamily="34" charset="0"/>
              </a:rPr>
              <a:t>Indicators of Elder Abuse - Financial</a:t>
            </a:r>
          </a:p>
        </p:txBody>
      </p:sp>
      <p:sp>
        <p:nvSpPr>
          <p:cNvPr id="4" name="TextBox 3"/>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Elder Abuse</a:t>
            </a:r>
          </a:p>
        </p:txBody>
      </p:sp>
    </p:spTree>
    <p:extLst>
      <p:ext uri="{BB962C8B-B14F-4D97-AF65-F5344CB8AC3E}">
        <p14:creationId xmlns:p14="http://schemas.microsoft.com/office/powerpoint/2010/main" val="1327683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922" y="1650831"/>
            <a:ext cx="6400800" cy="1625769"/>
          </a:xfrm>
        </p:spPr>
        <p:txBody>
          <a:bodyPr/>
          <a:lstStyle/>
          <a:p>
            <a:r>
              <a:rPr lang="en-US" sz="1600" dirty="0">
                <a:solidFill>
                  <a:schemeClr val="tx1"/>
                </a:solidFill>
              </a:rPr>
              <a:t>Bruises around breasts or genitals </a:t>
            </a:r>
          </a:p>
          <a:p>
            <a:r>
              <a:rPr lang="en-US" sz="1600" dirty="0">
                <a:solidFill>
                  <a:schemeClr val="tx1"/>
                </a:solidFill>
              </a:rPr>
              <a:t>Bruises between legs and on buttocks or lower back</a:t>
            </a:r>
          </a:p>
          <a:p>
            <a:r>
              <a:rPr lang="en-US" sz="1600" dirty="0">
                <a:solidFill>
                  <a:schemeClr val="tx1"/>
                </a:solidFill>
              </a:rPr>
              <a:t>Unexplained venereal disease or genital infections </a:t>
            </a:r>
          </a:p>
          <a:p>
            <a:r>
              <a:rPr lang="en-US" sz="1600" dirty="0">
                <a:solidFill>
                  <a:schemeClr val="tx1"/>
                </a:solidFill>
              </a:rPr>
              <a:t>Unexplained vaginal or anal bleeding </a:t>
            </a:r>
          </a:p>
          <a:p>
            <a:r>
              <a:rPr lang="en-US" sz="1600" dirty="0">
                <a:solidFill>
                  <a:schemeClr val="tx1"/>
                </a:solidFill>
              </a:rPr>
              <a:t>Torn, stained, or bloody underclothing</a:t>
            </a:r>
          </a:p>
          <a:p>
            <a:pPr marL="0" indent="0">
              <a:buNone/>
            </a:pPr>
            <a:endParaRPr lang="en-US" sz="2800" dirty="0"/>
          </a:p>
        </p:txBody>
      </p:sp>
      <p:sp>
        <p:nvSpPr>
          <p:cNvPr id="5" name="Rectangle 4"/>
          <p:cNvSpPr/>
          <p:nvPr/>
        </p:nvSpPr>
        <p:spPr>
          <a:xfrm>
            <a:off x="4503456" y="381000"/>
            <a:ext cx="4419600" cy="646331"/>
          </a:xfrm>
          <a:prstGeom prst="rect">
            <a:avLst/>
          </a:prstGeom>
        </p:spPr>
        <p:txBody>
          <a:bodyPr wrap="square">
            <a:spAutoFit/>
          </a:bodyPr>
          <a:lstStyle/>
          <a:p>
            <a:pPr algn="r"/>
            <a:r>
              <a:rPr lang="en-US" b="1" dirty="0">
                <a:latin typeface="Helvetica" panose="020B0604020202020204" pitchFamily="34" charset="0"/>
                <a:cs typeface="Helvetica" panose="020B0604020202020204" pitchFamily="34" charset="0"/>
              </a:rPr>
              <a:t>Indicators of Elder Abuse – </a:t>
            </a:r>
          </a:p>
          <a:p>
            <a:pPr algn="r"/>
            <a:r>
              <a:rPr lang="en-US" b="1" dirty="0">
                <a:latin typeface="Helvetica" panose="020B0604020202020204" pitchFamily="34" charset="0"/>
                <a:cs typeface="Helvetica" panose="020B0604020202020204" pitchFamily="34" charset="0"/>
              </a:rPr>
              <a:t>Sexual &amp; Physical  </a:t>
            </a:r>
          </a:p>
        </p:txBody>
      </p:sp>
      <p:sp>
        <p:nvSpPr>
          <p:cNvPr id="4" name="TextBox 3"/>
          <p:cNvSpPr txBox="1"/>
          <p:nvPr/>
        </p:nvSpPr>
        <p:spPr>
          <a:xfrm>
            <a:off x="222247" y="1225094"/>
            <a:ext cx="3275127" cy="338554"/>
          </a:xfrm>
          <a:prstGeom prst="rect">
            <a:avLst/>
          </a:prstGeom>
          <a:noFill/>
        </p:spPr>
        <p:txBody>
          <a:bodyPr wrap="none" rtlCol="0">
            <a:spAutoFit/>
          </a:bodyPr>
          <a:lstStyle/>
          <a:p>
            <a:r>
              <a:rPr lang="en-US" sz="1600" dirty="0">
                <a:solidFill>
                  <a:srgbClr val="C00000"/>
                </a:solidFill>
                <a:latin typeface="Helvetica" panose="020B0604020202020204" pitchFamily="34" charset="0"/>
                <a:cs typeface="Helvetica" panose="020B0604020202020204" pitchFamily="34" charset="0"/>
              </a:rPr>
              <a:t>Indicators of Elder Abuse - Sexual</a:t>
            </a:r>
          </a:p>
        </p:txBody>
      </p:sp>
      <p:sp>
        <p:nvSpPr>
          <p:cNvPr id="6" name="TextBox 5"/>
          <p:cNvSpPr txBox="1"/>
          <p:nvPr/>
        </p:nvSpPr>
        <p:spPr>
          <a:xfrm>
            <a:off x="222248" y="3429000"/>
            <a:ext cx="4680028" cy="338554"/>
          </a:xfrm>
          <a:prstGeom prst="rect">
            <a:avLst/>
          </a:prstGeom>
          <a:noFill/>
        </p:spPr>
        <p:txBody>
          <a:bodyPr wrap="square" rtlCol="0">
            <a:spAutoFit/>
          </a:bodyPr>
          <a:lstStyle/>
          <a:p>
            <a:r>
              <a:rPr lang="en-US" sz="1600" dirty="0">
                <a:solidFill>
                  <a:srgbClr val="C00000"/>
                </a:solidFill>
                <a:latin typeface="Helvetica" panose="020B0604020202020204" pitchFamily="34" charset="0"/>
                <a:cs typeface="Helvetica" panose="020B0604020202020204" pitchFamily="34" charset="0"/>
              </a:rPr>
              <a:t>Indicators of Elder Abuse - Physical</a:t>
            </a:r>
          </a:p>
        </p:txBody>
      </p:sp>
      <p:sp>
        <p:nvSpPr>
          <p:cNvPr id="8" name="Rectangle 7"/>
          <p:cNvSpPr/>
          <p:nvPr/>
        </p:nvSpPr>
        <p:spPr>
          <a:xfrm>
            <a:off x="739602" y="3803898"/>
            <a:ext cx="8077200" cy="2308324"/>
          </a:xfrm>
          <a:prstGeom prst="rect">
            <a:avLst/>
          </a:prstGeom>
        </p:spPr>
        <p:txBody>
          <a:bodyPr wrap="square">
            <a:spAutoFit/>
          </a:bodyPr>
          <a:lstStyle/>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Bruises, pressure marks, broken bones, abrasions, and burns</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Bruises at different stages of healing</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Explanation not matching injury</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Changing story in regards to origin of injury </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Frequent presentation with injuries</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Bilateral bruising or “wrap around” bruising</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Broken eyeglasses or frames </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Signs of being restrained, such as rope marks on wrists</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Caregiver’s refusal to allow you to see the elder alone</a:t>
            </a:r>
          </a:p>
        </p:txBody>
      </p:sp>
      <p:sp>
        <p:nvSpPr>
          <p:cNvPr id="7" name="TextBox 6"/>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Elder Abuse</a:t>
            </a:r>
          </a:p>
        </p:txBody>
      </p:sp>
    </p:spTree>
    <p:extLst>
      <p:ext uri="{BB962C8B-B14F-4D97-AF65-F5344CB8AC3E}">
        <p14:creationId xmlns:p14="http://schemas.microsoft.com/office/powerpoint/2010/main" val="1713970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640" y="1664732"/>
            <a:ext cx="8153400" cy="3135868"/>
          </a:xfrm>
        </p:spPr>
        <p:txBody>
          <a:bodyPr/>
          <a:lstStyle/>
          <a:p>
            <a:r>
              <a:rPr lang="en-US" sz="1600" dirty="0">
                <a:solidFill>
                  <a:schemeClr val="tx1"/>
                </a:solidFill>
              </a:rPr>
              <a:t>Behavior such as belittling, threats, harassment and intimidation </a:t>
            </a:r>
          </a:p>
          <a:p>
            <a:r>
              <a:rPr lang="en-US" sz="1600" dirty="0">
                <a:solidFill>
                  <a:schemeClr val="tx1"/>
                </a:solidFill>
              </a:rPr>
              <a:t>Humiliation and ridicule by the caretaker</a:t>
            </a:r>
          </a:p>
          <a:p>
            <a:r>
              <a:rPr lang="en-US" sz="1600" dirty="0">
                <a:solidFill>
                  <a:schemeClr val="tx1"/>
                </a:solidFill>
              </a:rPr>
              <a:t>Ignoring of the elderly person by the caretaker</a:t>
            </a:r>
          </a:p>
          <a:p>
            <a:r>
              <a:rPr lang="en-US" sz="1600" dirty="0">
                <a:solidFill>
                  <a:schemeClr val="tx1"/>
                </a:solidFill>
              </a:rPr>
              <a:t>Isolating an elder from friends or activities </a:t>
            </a:r>
          </a:p>
          <a:p>
            <a:r>
              <a:rPr lang="en-US" sz="1600" dirty="0">
                <a:solidFill>
                  <a:schemeClr val="tx1"/>
                </a:solidFill>
              </a:rPr>
              <a:t>Terrorizing or menacing the elderly person </a:t>
            </a:r>
          </a:p>
          <a:p>
            <a:r>
              <a:rPr lang="en-US" sz="1600" dirty="0">
                <a:solidFill>
                  <a:schemeClr val="tx1"/>
                </a:solidFill>
              </a:rPr>
              <a:t>Strained or tense relationships, frequent arguments between the caregiver and elderly person </a:t>
            </a:r>
          </a:p>
          <a:p>
            <a:r>
              <a:rPr lang="en-US" sz="1600" dirty="0">
                <a:solidFill>
                  <a:schemeClr val="tx1"/>
                </a:solidFill>
              </a:rPr>
              <a:t>Elderly person’s increased anxiety or depression</a:t>
            </a:r>
          </a:p>
          <a:p>
            <a:pPr marL="0" indent="0">
              <a:buNone/>
            </a:pPr>
            <a:endParaRPr lang="en-US" sz="1600" dirty="0">
              <a:solidFill>
                <a:srgbClr val="C00000"/>
              </a:solidFill>
            </a:endParaRPr>
          </a:p>
          <a:p>
            <a:pPr marL="0" indent="0">
              <a:buNone/>
            </a:pPr>
            <a:endParaRPr lang="en-US" sz="1600" dirty="0">
              <a:solidFill>
                <a:srgbClr val="C00000"/>
              </a:solidFill>
            </a:endParaRPr>
          </a:p>
          <a:p>
            <a:pPr marL="0" indent="0">
              <a:buNone/>
            </a:pPr>
            <a:endParaRPr lang="en-US" sz="1600" dirty="0"/>
          </a:p>
        </p:txBody>
      </p:sp>
      <p:sp>
        <p:nvSpPr>
          <p:cNvPr id="5" name="Rectangle 4"/>
          <p:cNvSpPr/>
          <p:nvPr/>
        </p:nvSpPr>
        <p:spPr>
          <a:xfrm>
            <a:off x="5221561" y="373073"/>
            <a:ext cx="3715504" cy="646331"/>
          </a:xfrm>
          <a:prstGeom prst="rect">
            <a:avLst/>
          </a:prstGeom>
        </p:spPr>
        <p:txBody>
          <a:bodyPr wrap="none">
            <a:spAutoFit/>
          </a:bodyPr>
          <a:lstStyle/>
          <a:p>
            <a:pPr algn="r"/>
            <a:r>
              <a:rPr lang="en-US" b="1" dirty="0">
                <a:latin typeface="Helvetica" panose="020B0604020202020204" pitchFamily="34" charset="0"/>
                <a:cs typeface="Helvetica" panose="020B0604020202020204" pitchFamily="34" charset="0"/>
              </a:rPr>
              <a:t>Other Indicators of Elder Abuse </a:t>
            </a:r>
          </a:p>
          <a:p>
            <a:pPr algn="r"/>
            <a:r>
              <a:rPr lang="en-US" b="1" dirty="0">
                <a:latin typeface="Helvetica" panose="020B0604020202020204" pitchFamily="34" charset="0"/>
                <a:cs typeface="Helvetica" panose="020B0604020202020204" pitchFamily="34" charset="0"/>
              </a:rPr>
              <a:t>&amp; Resources </a:t>
            </a:r>
          </a:p>
        </p:txBody>
      </p:sp>
      <p:sp>
        <p:nvSpPr>
          <p:cNvPr id="4" name="TextBox 3"/>
          <p:cNvSpPr txBox="1"/>
          <p:nvPr/>
        </p:nvSpPr>
        <p:spPr>
          <a:xfrm>
            <a:off x="152400" y="1295400"/>
            <a:ext cx="2314929" cy="338554"/>
          </a:xfrm>
          <a:prstGeom prst="rect">
            <a:avLst/>
          </a:prstGeom>
          <a:noFill/>
        </p:spPr>
        <p:txBody>
          <a:bodyPr wrap="none" rtlCol="0">
            <a:spAutoFit/>
          </a:bodyPr>
          <a:lstStyle/>
          <a:p>
            <a:r>
              <a:rPr lang="en-US" sz="1600" dirty="0">
                <a:solidFill>
                  <a:srgbClr val="C00000"/>
                </a:solidFill>
                <a:latin typeface="Helvetica" panose="020B0604020202020204" pitchFamily="34" charset="0"/>
                <a:cs typeface="Helvetica" panose="020B0604020202020204" pitchFamily="34" charset="0"/>
              </a:rPr>
              <a:t>Emotional Elder Abuse </a:t>
            </a:r>
          </a:p>
        </p:txBody>
      </p:sp>
      <p:sp>
        <p:nvSpPr>
          <p:cNvPr id="8" name="TextBox 7"/>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Elder Abuse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Elder Abuse</a:t>
            </a:r>
          </a:p>
        </p:txBody>
      </p:sp>
      <p:sp>
        <p:nvSpPr>
          <p:cNvPr id="3" name="Text Placeholder 2"/>
          <p:cNvSpPr>
            <a:spLocks noGrp="1"/>
          </p:cNvSpPr>
          <p:nvPr>
            <p:ph type="body" sz="quarter" idx="15"/>
          </p:nvPr>
        </p:nvSpPr>
        <p:spPr/>
        <p:txBody>
          <a:bodyPr/>
          <a:lstStyle/>
          <a:p>
            <a:r>
              <a:rPr lang="en-US" sz="2400" dirty="0">
                <a:solidFill>
                  <a:schemeClr val="tx1"/>
                </a:solidFill>
              </a:rPr>
              <a:t>Abandonment:</a:t>
            </a:r>
          </a:p>
          <a:p>
            <a:pPr>
              <a:buFont typeface="Arial" panose="020B0604020202020204" pitchFamily="34" charset="0"/>
              <a:buChar char="•"/>
            </a:pPr>
            <a:r>
              <a:rPr lang="en-US" sz="1400" dirty="0">
                <a:solidFill>
                  <a:schemeClr val="tx1"/>
                </a:solidFill>
              </a:rPr>
              <a:t>Change in appearance, weight loss, unkempt </a:t>
            </a:r>
          </a:p>
          <a:p>
            <a:pPr>
              <a:buFont typeface="Arial" panose="020B0604020202020204" pitchFamily="34" charset="0"/>
              <a:buChar char="•"/>
            </a:pPr>
            <a:r>
              <a:rPr lang="en-US" sz="1400" dirty="0">
                <a:solidFill>
                  <a:schemeClr val="tx1"/>
                </a:solidFill>
              </a:rPr>
              <a:t>Sudden changes address </a:t>
            </a:r>
          </a:p>
          <a:p>
            <a:pPr>
              <a:buFont typeface="Arial" panose="020B0604020202020204" pitchFamily="34" charset="0"/>
              <a:buChar char="•"/>
            </a:pPr>
            <a:r>
              <a:rPr lang="en-US" sz="1400" dirty="0">
                <a:solidFill>
                  <a:schemeClr val="tx1"/>
                </a:solidFill>
              </a:rPr>
              <a:t>Unclear care giver situation </a:t>
            </a:r>
          </a:p>
          <a:p>
            <a:pPr>
              <a:buFont typeface="Arial" panose="020B0604020202020204" pitchFamily="34" charset="0"/>
              <a:buChar char="•"/>
            </a:pPr>
            <a:r>
              <a:rPr lang="en-US" sz="1400" dirty="0">
                <a:solidFill>
                  <a:schemeClr val="tx1"/>
                </a:solidFill>
              </a:rPr>
              <a:t>Homelessness</a:t>
            </a:r>
          </a:p>
          <a:p>
            <a:pPr>
              <a:buFont typeface="Arial" panose="020B0604020202020204" pitchFamily="34" charset="0"/>
              <a:buChar char="•"/>
            </a:pPr>
            <a:r>
              <a:rPr lang="en-US" sz="1400" dirty="0">
                <a:solidFill>
                  <a:schemeClr val="tx1"/>
                </a:solidFill>
              </a:rPr>
              <a:t>Inability to reach family </a:t>
            </a:r>
          </a:p>
          <a:p>
            <a:pPr>
              <a:buFont typeface="Arial" panose="020B0604020202020204" pitchFamily="34" charset="0"/>
              <a:buChar char="•"/>
            </a:pPr>
            <a:r>
              <a:rPr lang="en-US" sz="1400" dirty="0">
                <a:solidFill>
                  <a:schemeClr val="tx1"/>
                </a:solidFill>
              </a:rPr>
              <a:t>Family refusing to pick up patient</a:t>
            </a:r>
          </a:p>
          <a:p>
            <a:pPr>
              <a:buFont typeface="Arial" panose="020B0604020202020204" pitchFamily="34" charset="0"/>
              <a:buChar char="•"/>
            </a:pPr>
            <a:r>
              <a:rPr lang="en-US" sz="1400" dirty="0">
                <a:solidFill>
                  <a:schemeClr val="tx1"/>
                </a:solidFill>
              </a:rPr>
              <a:t>Family in disagreement with discharge plan of care and unavailable for discharge </a:t>
            </a:r>
          </a:p>
          <a:p>
            <a:r>
              <a:rPr lang="en-US" sz="2400" dirty="0">
                <a:solidFill>
                  <a:schemeClr val="tx1"/>
                </a:solidFill>
              </a:rPr>
              <a:t>Self Neglect: </a:t>
            </a:r>
          </a:p>
          <a:p>
            <a:pPr>
              <a:buFont typeface="Arial" panose="020B0604020202020204" pitchFamily="34" charset="0"/>
              <a:buChar char="•"/>
            </a:pPr>
            <a:r>
              <a:rPr lang="en-US" sz="1400" dirty="0">
                <a:solidFill>
                  <a:schemeClr val="tx1"/>
                </a:solidFill>
              </a:rPr>
              <a:t>Refusal to allow treatment</a:t>
            </a:r>
          </a:p>
          <a:p>
            <a:pPr>
              <a:buFont typeface="Arial" panose="020B0604020202020204" pitchFamily="34" charset="0"/>
              <a:buChar char="•"/>
            </a:pPr>
            <a:r>
              <a:rPr lang="en-US" sz="1400" dirty="0">
                <a:solidFill>
                  <a:schemeClr val="tx1"/>
                </a:solidFill>
              </a:rPr>
              <a:t>Not getting necessary medical care </a:t>
            </a:r>
          </a:p>
          <a:p>
            <a:pPr>
              <a:buFont typeface="Arial" panose="020B0604020202020204" pitchFamily="34" charset="0"/>
              <a:buChar char="•"/>
            </a:pPr>
            <a:r>
              <a:rPr lang="en-US" sz="1400" dirty="0">
                <a:solidFill>
                  <a:schemeClr val="tx1"/>
                </a:solidFill>
              </a:rPr>
              <a:t>Refusal to obtain medication </a:t>
            </a:r>
          </a:p>
          <a:p>
            <a:pPr>
              <a:buFont typeface="Arial" panose="020B0604020202020204" pitchFamily="34" charset="0"/>
              <a:buChar char="•"/>
            </a:pPr>
            <a:r>
              <a:rPr lang="en-US" sz="1400" dirty="0">
                <a:solidFill>
                  <a:schemeClr val="tx1"/>
                </a:solidFill>
              </a:rPr>
              <a:t>Not eating to the point of malnourishment</a:t>
            </a:r>
          </a:p>
          <a:p>
            <a:pPr>
              <a:buFont typeface="Arial" panose="020B0604020202020204" pitchFamily="34" charset="0"/>
              <a:buChar char="•"/>
            </a:pPr>
            <a:r>
              <a:rPr lang="en-US" sz="1400" dirty="0">
                <a:solidFill>
                  <a:schemeClr val="tx1"/>
                </a:solidFill>
              </a:rPr>
              <a:t>Poor hygiene</a:t>
            </a:r>
          </a:p>
          <a:p>
            <a:pPr>
              <a:buFont typeface="Arial" panose="020B0604020202020204" pitchFamily="34" charset="0"/>
              <a:buChar char="•"/>
            </a:pPr>
            <a:r>
              <a:rPr lang="en-US" sz="1400" dirty="0">
                <a:solidFill>
                  <a:schemeClr val="tx1"/>
                </a:solidFill>
              </a:rPr>
              <a:t>Living in dirty, unsanitary, or hazardous condition</a:t>
            </a:r>
          </a:p>
          <a:p>
            <a:pPr>
              <a:buFont typeface="Arial" panose="020B0604020202020204" pitchFamily="34" charset="0"/>
              <a:buChar char="•"/>
            </a:pPr>
            <a:r>
              <a:rPr lang="en-US" sz="1400" dirty="0">
                <a:solidFill>
                  <a:schemeClr val="tx1"/>
                </a:solidFill>
              </a:rPr>
              <a:t>Increased alcohol or drug use </a:t>
            </a:r>
          </a:p>
          <a:p>
            <a:endParaRPr lang="en-US" sz="1400" dirty="0">
              <a:solidFill>
                <a:schemeClr val="tx1"/>
              </a:solidFill>
            </a:endParaRPr>
          </a:p>
          <a:p>
            <a:endParaRPr lang="en-US" sz="2400" dirty="0">
              <a:solidFill>
                <a:schemeClr val="tx1"/>
              </a:solidFill>
            </a:endParaRPr>
          </a:p>
        </p:txBody>
      </p:sp>
      <p:sp>
        <p:nvSpPr>
          <p:cNvPr id="4" name="Text Placeholder 3"/>
          <p:cNvSpPr>
            <a:spLocks noGrp="1"/>
          </p:cNvSpPr>
          <p:nvPr>
            <p:ph type="body" sz="quarter" idx="12"/>
          </p:nvPr>
        </p:nvSpPr>
        <p:spPr>
          <a:xfrm>
            <a:off x="4876800" y="609600"/>
            <a:ext cx="4038600" cy="381684"/>
          </a:xfrm>
        </p:spPr>
        <p:txBody>
          <a:bodyPr/>
          <a:lstStyle/>
          <a:p>
            <a:r>
              <a:rPr lang="en-US" sz="1600" b="1" cap="none" dirty="0"/>
              <a:t>Signs of Abandonment &amp; Self Neglect</a:t>
            </a:r>
          </a:p>
        </p:txBody>
      </p:sp>
    </p:spTree>
    <p:extLst>
      <p:ext uri="{BB962C8B-B14F-4D97-AF65-F5344CB8AC3E}">
        <p14:creationId xmlns:p14="http://schemas.microsoft.com/office/powerpoint/2010/main" val="2302705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pPr marL="0" indent="0"/>
            <a:r>
              <a:rPr lang="en-US" sz="2800" dirty="0">
                <a:solidFill>
                  <a:schemeClr val="tx1"/>
                </a:solidFill>
              </a:rPr>
              <a:t>Elder Abuse Resources</a:t>
            </a:r>
            <a:r>
              <a:rPr lang="en-US" dirty="0">
                <a:solidFill>
                  <a:schemeClr val="tx1"/>
                </a:solidFill>
              </a:rPr>
              <a:t>:</a:t>
            </a:r>
          </a:p>
          <a:p>
            <a:pPr marL="0" indent="0"/>
            <a:endParaRPr lang="en-US" sz="4000" dirty="0">
              <a:solidFill>
                <a:srgbClr val="C00000"/>
              </a:solidFill>
            </a:endParaRPr>
          </a:p>
          <a:p>
            <a:pPr marL="0" indent="0"/>
            <a:r>
              <a:rPr lang="en-US" dirty="0">
                <a:solidFill>
                  <a:schemeClr val="tx1"/>
                </a:solidFill>
              </a:rPr>
              <a:t>Suffolk County Office for the Aging </a:t>
            </a:r>
          </a:p>
          <a:p>
            <a:pPr marL="0" indent="0"/>
            <a:r>
              <a:rPr lang="en-US" dirty="0">
                <a:solidFill>
                  <a:schemeClr val="tx1"/>
                </a:solidFill>
              </a:rPr>
              <a:t>(631) 853-8200</a:t>
            </a:r>
          </a:p>
          <a:p>
            <a:pPr marL="0" indent="0"/>
            <a:r>
              <a:rPr lang="en-US" dirty="0">
                <a:solidFill>
                  <a:schemeClr val="tx1"/>
                </a:solidFill>
              </a:rPr>
              <a:t>		</a:t>
            </a:r>
          </a:p>
          <a:p>
            <a:pPr marL="0" indent="0"/>
            <a:r>
              <a:rPr lang="en-US" dirty="0">
                <a:solidFill>
                  <a:schemeClr val="tx1"/>
                </a:solidFill>
              </a:rPr>
              <a:t>Adult Protective Services </a:t>
            </a:r>
          </a:p>
          <a:p>
            <a:pPr marL="0" indent="0"/>
            <a:r>
              <a:rPr lang="en-US" dirty="0">
                <a:solidFill>
                  <a:schemeClr val="tx1"/>
                </a:solidFill>
              </a:rPr>
              <a:t>(631) 854-3195</a:t>
            </a:r>
          </a:p>
          <a:p>
            <a:endParaRPr lang="en-US" dirty="0"/>
          </a:p>
        </p:txBody>
      </p:sp>
      <p:sp>
        <p:nvSpPr>
          <p:cNvPr id="4" name="Text Placeholder 3"/>
          <p:cNvSpPr>
            <a:spLocks noGrp="1"/>
          </p:cNvSpPr>
          <p:nvPr>
            <p:ph type="body" sz="quarter" idx="12"/>
          </p:nvPr>
        </p:nvSpPr>
        <p:spPr>
          <a:xfrm>
            <a:off x="5867400" y="533400"/>
            <a:ext cx="2514600" cy="389439"/>
          </a:xfrm>
        </p:spPr>
        <p:txBody>
          <a:bodyPr/>
          <a:lstStyle/>
          <a:p>
            <a:pPr algn="ctr"/>
            <a:r>
              <a:rPr lang="en-US" sz="1800" b="1" cap="none" dirty="0"/>
              <a:t>Local Resources </a:t>
            </a:r>
          </a:p>
        </p:txBody>
      </p:sp>
      <p:sp>
        <p:nvSpPr>
          <p:cNvPr id="5" name="TextBox 4"/>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Elder Abuse</a:t>
            </a:r>
          </a:p>
        </p:txBody>
      </p:sp>
    </p:spTree>
    <p:extLst>
      <p:ext uri="{BB962C8B-B14F-4D97-AF65-F5344CB8AC3E}">
        <p14:creationId xmlns:p14="http://schemas.microsoft.com/office/powerpoint/2010/main" val="1646079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1295400"/>
            <a:ext cx="8229600" cy="457200"/>
          </a:xfrm>
        </p:spPr>
        <p:txBody>
          <a:bodyPr/>
          <a:lstStyle/>
          <a:p>
            <a:pPr algn="ctr"/>
            <a:r>
              <a:rPr lang="en-US" sz="2400" dirty="0">
                <a:solidFill>
                  <a:schemeClr val="accent2"/>
                </a:solidFill>
              </a:rPr>
              <a:t>Internal Contacts &amp; Questions</a:t>
            </a:r>
          </a:p>
        </p:txBody>
      </p:sp>
      <p:sp>
        <p:nvSpPr>
          <p:cNvPr id="44035" name="Content Placeholder 2"/>
          <p:cNvSpPr>
            <a:spLocks noGrp="1"/>
          </p:cNvSpPr>
          <p:nvPr>
            <p:ph idx="1"/>
          </p:nvPr>
        </p:nvSpPr>
        <p:spPr>
          <a:xfrm>
            <a:off x="381000" y="1828800"/>
            <a:ext cx="8229600" cy="3810000"/>
          </a:xfrm>
        </p:spPr>
        <p:txBody>
          <a:bodyPr/>
          <a:lstStyle/>
          <a:p>
            <a:pPr>
              <a:buFont typeface="Arial" panose="020B0604020202020204" pitchFamily="34" charset="0"/>
              <a:buChar char="•"/>
            </a:pPr>
            <a:r>
              <a:rPr lang="en-US" sz="1400" b="1" u="sng" dirty="0"/>
              <a:t>Main Social Work Office: (631) 444-2552</a:t>
            </a:r>
          </a:p>
          <a:p>
            <a:pPr marL="0" indent="0">
              <a:buNone/>
            </a:pPr>
            <a:endParaRPr lang="en-US" sz="1400" u="sng" dirty="0"/>
          </a:p>
          <a:p>
            <a:r>
              <a:rPr lang="en-US" sz="1400" dirty="0"/>
              <a:t>Susan McCarthy, Director of Social Work(631) 444-3215 </a:t>
            </a:r>
          </a:p>
          <a:p>
            <a:pPr marL="0" indent="0">
              <a:buNone/>
            </a:pPr>
            <a:endParaRPr lang="en-US" sz="1400" dirty="0"/>
          </a:p>
          <a:p>
            <a:r>
              <a:rPr lang="en-US" sz="1400" dirty="0"/>
              <a:t>Fatima Calle, Assistant Director Social Work (631) 638-2367</a:t>
            </a:r>
          </a:p>
          <a:p>
            <a:endParaRPr lang="en-US" sz="1400" dirty="0"/>
          </a:p>
          <a:p>
            <a:r>
              <a:rPr lang="en-US" sz="1400" dirty="0"/>
              <a:t>Shatara Jean, Social Work Supervisor (631) 444-3104</a:t>
            </a:r>
          </a:p>
          <a:p>
            <a:endParaRPr lang="en-US" sz="1400" dirty="0"/>
          </a:p>
          <a:p>
            <a:r>
              <a:rPr lang="en-US" sz="1400" dirty="0"/>
              <a:t>Geoffrey O’Connell, Out-Patient Social Work Supervisor (631) 444-4343</a:t>
            </a:r>
          </a:p>
          <a:p>
            <a:endParaRPr lang="en-US" sz="1400" dirty="0"/>
          </a:p>
          <a:p>
            <a:r>
              <a:rPr lang="en-US" sz="1400" dirty="0"/>
              <a:t>Michelle Tepper, Clinical Instructor Emergency Department/Clinical Supervisor Suffolk County SANE and Forensic Nurse Services (631) 965-9568</a:t>
            </a:r>
          </a:p>
          <a:p>
            <a:endParaRPr lang="en-US" altLang="en-US" sz="1400" dirty="0">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1400" dirty="0">
                <a:latin typeface="Helvetica" panose="020B0604020202020204" pitchFamily="34" charset="0"/>
                <a:ea typeface="ＭＳ Ｐゴシック" panose="020B0600070205080204" pitchFamily="34" charset="-128"/>
                <a:cs typeface="Helvetica" panose="020B0604020202020204" pitchFamily="34" charset="0"/>
              </a:rPr>
              <a:t>Dr. Gillian Hopgood, DO, FAAP Child Abuse Pediatrics (631) 216-8310, (631) 873-7898</a:t>
            </a:r>
          </a:p>
          <a:p>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endParaRPr lang="en-US" sz="1400" dirty="0"/>
          </a:p>
        </p:txBody>
      </p:sp>
      <p:sp>
        <p:nvSpPr>
          <p:cNvPr id="5" name="Rectangle 4"/>
          <p:cNvSpPr/>
          <p:nvPr/>
        </p:nvSpPr>
        <p:spPr>
          <a:xfrm>
            <a:off x="4724400" y="381000"/>
            <a:ext cx="3886200" cy="646331"/>
          </a:xfrm>
          <a:prstGeom prst="rect">
            <a:avLst/>
          </a:prstGeom>
        </p:spPr>
        <p:txBody>
          <a:bodyPr wrap="square">
            <a:spAutoFit/>
          </a:bodyPr>
          <a:lstStyle/>
          <a:p>
            <a:pPr algn="ctr"/>
            <a:r>
              <a:rPr lang="en-US" b="1" dirty="0">
                <a:latin typeface="Helvetica" panose="020B0604020202020204" pitchFamily="34" charset="0"/>
                <a:cs typeface="Helvetica" panose="020B0604020202020204" pitchFamily="34" charset="0"/>
              </a:rPr>
              <a:t>Social Work Domestic Violence, Elder Abuse &amp; Child Protection </a:t>
            </a:r>
          </a:p>
        </p:txBody>
      </p:sp>
      <p:sp>
        <p:nvSpPr>
          <p:cNvPr id="6" name="TextBox 5"/>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Contacts</a:t>
            </a:r>
          </a:p>
        </p:txBody>
      </p:sp>
    </p:spTree>
    <p:extLst>
      <p:ext uri="{BB962C8B-B14F-4D97-AF65-F5344CB8AC3E}">
        <p14:creationId xmlns:p14="http://schemas.microsoft.com/office/powerpoint/2010/main" val="111755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B68570-9AB9-4FEF-AB33-774BE10FC5A9}"/>
              </a:ext>
            </a:extLst>
          </p:cNvPr>
          <p:cNvSpPr>
            <a:spLocks noGrp="1"/>
          </p:cNvSpPr>
          <p:nvPr>
            <p:ph type="sldNum" sz="quarter" idx="12"/>
          </p:nvPr>
        </p:nvSpPr>
        <p:spPr/>
        <p:txBody>
          <a:bodyPr/>
          <a:lstStyle/>
          <a:p>
            <a:fld id="{935F4044-894B-B74C-BA70-A76DFBF02618}" type="slidenum">
              <a:rPr lang="en-US" smtClean="0"/>
              <a:pPr/>
              <a:t>4</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2BD06979-38B2-41B3-9A3F-6BE2DB8B9DD2}"/>
              </a:ext>
            </a:extLst>
          </p:cNvPr>
          <p:cNvSpPr>
            <a:spLocks noGrp="1"/>
          </p:cNvSpPr>
          <p:nvPr>
            <p:ph type="ftr" sz="quarter" idx="23"/>
          </p:nvPr>
        </p:nvSpPr>
        <p:spPr/>
        <p:txBody>
          <a:bodyPr/>
          <a:lstStyle/>
          <a:p>
            <a:r>
              <a:rPr lang="en-US" dirty="0"/>
              <a:t>ED/OB Triage</a:t>
            </a:r>
          </a:p>
        </p:txBody>
      </p:sp>
      <p:sp>
        <p:nvSpPr>
          <p:cNvPr id="8" name="TextBox 7">
            <a:extLst>
              <a:ext uri="{FF2B5EF4-FFF2-40B4-BE49-F238E27FC236}">
                <a16:creationId xmlns:a16="http://schemas.microsoft.com/office/drawing/2014/main" id="{2BACF45B-8E69-478C-AD18-770FAB03AA75}"/>
              </a:ext>
            </a:extLst>
          </p:cNvPr>
          <p:cNvSpPr txBox="1"/>
          <p:nvPr/>
        </p:nvSpPr>
        <p:spPr>
          <a:xfrm>
            <a:off x="914400" y="1295400"/>
            <a:ext cx="7962900" cy="461665"/>
          </a:xfrm>
          <a:prstGeom prst="rect">
            <a:avLst/>
          </a:prstGeom>
          <a:noFill/>
        </p:spPr>
        <p:txBody>
          <a:bodyPr wrap="square" rtlCol="0">
            <a:spAutoFit/>
          </a:bodyPr>
          <a:lstStyle/>
          <a:p>
            <a:pPr algn="ctr"/>
            <a:r>
              <a:rPr lang="en-US" sz="2400" b="1" dirty="0">
                <a:solidFill>
                  <a:srgbClr val="C00000"/>
                </a:solidFill>
              </a:rPr>
              <a:t>ED (Adult/Pediatrics and CPEP) /OB Triage</a:t>
            </a:r>
          </a:p>
        </p:txBody>
      </p:sp>
      <p:sp>
        <p:nvSpPr>
          <p:cNvPr id="9" name="TextBox 8">
            <a:extLst>
              <a:ext uri="{FF2B5EF4-FFF2-40B4-BE49-F238E27FC236}">
                <a16:creationId xmlns:a16="http://schemas.microsoft.com/office/drawing/2014/main" id="{11399E70-1D5D-47E6-BD78-E7A63669DD18}"/>
              </a:ext>
            </a:extLst>
          </p:cNvPr>
          <p:cNvSpPr txBox="1"/>
          <p:nvPr/>
        </p:nvSpPr>
        <p:spPr>
          <a:xfrm>
            <a:off x="838201" y="2311221"/>
            <a:ext cx="2764951" cy="2523768"/>
          </a:xfrm>
          <a:prstGeom prst="rect">
            <a:avLst/>
          </a:prstGeom>
          <a:noFill/>
        </p:spPr>
        <p:txBody>
          <a:bodyPr wrap="square" rtlCol="0">
            <a:spAutoFit/>
          </a:bodyPr>
          <a:lstStyle/>
          <a:p>
            <a:pPr algn="ctr"/>
            <a:r>
              <a:rPr lang="en-US" sz="1400" dirty="0"/>
              <a:t>Screening for </a:t>
            </a:r>
          </a:p>
          <a:p>
            <a:pPr algn="ctr"/>
            <a:r>
              <a:rPr lang="en-US" sz="1400" dirty="0"/>
              <a:t>Social Determinants of Health (SDOH) will be completed for </a:t>
            </a:r>
            <a:r>
              <a:rPr lang="en-US" sz="1400" b="1" dirty="0"/>
              <a:t>all </a:t>
            </a:r>
            <a:r>
              <a:rPr lang="en-US" sz="1400" dirty="0"/>
              <a:t>patients in ED/OB Triage  </a:t>
            </a:r>
          </a:p>
          <a:p>
            <a:pPr algn="ctr"/>
            <a:endParaRPr lang="en-US" sz="1400" dirty="0"/>
          </a:p>
          <a:p>
            <a:pPr algn="ctr"/>
            <a:r>
              <a:rPr lang="en-US" sz="1400" dirty="0"/>
              <a:t>If unable to obtain is selected and the patient is admitted, it will fire the Social Determinants of Health (SDOH) screening Task to Nursing</a:t>
            </a:r>
          </a:p>
          <a:p>
            <a:pPr algn="ctr"/>
            <a:r>
              <a:rPr lang="en-US" dirty="0"/>
              <a:t> </a:t>
            </a:r>
          </a:p>
        </p:txBody>
      </p:sp>
      <p:pic>
        <p:nvPicPr>
          <p:cNvPr id="4" name="Picture 3"/>
          <p:cNvPicPr>
            <a:picLocks noChangeAspect="1"/>
          </p:cNvPicPr>
          <p:nvPr/>
        </p:nvPicPr>
        <p:blipFill>
          <a:blip r:embed="rId3"/>
          <a:stretch>
            <a:fillRect/>
          </a:stretch>
        </p:blipFill>
        <p:spPr>
          <a:xfrm>
            <a:off x="4114800" y="1676400"/>
            <a:ext cx="4495800" cy="4324350"/>
          </a:xfrm>
          <a:prstGeom prst="rect">
            <a:avLst/>
          </a:prstGeom>
        </p:spPr>
      </p:pic>
    </p:spTree>
    <p:extLst>
      <p:ext uri="{BB962C8B-B14F-4D97-AF65-F5344CB8AC3E}">
        <p14:creationId xmlns:p14="http://schemas.microsoft.com/office/powerpoint/2010/main" val="289105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21B8EE-D63F-4EE8-B43E-FDFB76223A21}"/>
              </a:ext>
            </a:extLst>
          </p:cNvPr>
          <p:cNvSpPr>
            <a:spLocks noGrp="1"/>
          </p:cNvSpPr>
          <p:nvPr>
            <p:ph type="sldNum" sz="quarter" idx="12"/>
          </p:nvPr>
        </p:nvSpPr>
        <p:spPr/>
        <p:txBody>
          <a:bodyPr/>
          <a:lstStyle/>
          <a:p>
            <a:fld id="{935F4044-894B-B74C-BA70-A76DFBF02618}" type="slidenum">
              <a:rPr lang="en-US" smtClean="0"/>
              <a:pPr/>
              <a:t>5</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A0923278-1E7E-4D44-9112-BD3447DE35E4}"/>
              </a:ext>
            </a:extLst>
          </p:cNvPr>
          <p:cNvSpPr>
            <a:spLocks noGrp="1"/>
          </p:cNvSpPr>
          <p:nvPr>
            <p:ph type="ftr" sz="quarter" idx="23"/>
          </p:nvPr>
        </p:nvSpPr>
        <p:spPr/>
        <p:txBody>
          <a:bodyPr/>
          <a:lstStyle/>
          <a:p>
            <a:r>
              <a:rPr lang="en-US" dirty="0"/>
              <a:t>Inpatient Nursing Workflow- SDOH Power form</a:t>
            </a:r>
          </a:p>
        </p:txBody>
      </p:sp>
      <p:sp>
        <p:nvSpPr>
          <p:cNvPr id="8" name="TextBox 7">
            <a:extLst>
              <a:ext uri="{FF2B5EF4-FFF2-40B4-BE49-F238E27FC236}">
                <a16:creationId xmlns:a16="http://schemas.microsoft.com/office/drawing/2014/main" id="{643C1D87-BBFF-490E-8310-83045E06442F}"/>
              </a:ext>
            </a:extLst>
          </p:cNvPr>
          <p:cNvSpPr txBox="1"/>
          <p:nvPr/>
        </p:nvSpPr>
        <p:spPr>
          <a:xfrm>
            <a:off x="685800" y="1219200"/>
            <a:ext cx="8140148" cy="400110"/>
          </a:xfrm>
          <a:prstGeom prst="rect">
            <a:avLst/>
          </a:prstGeom>
          <a:noFill/>
        </p:spPr>
        <p:txBody>
          <a:bodyPr wrap="square" rtlCol="0">
            <a:spAutoFit/>
          </a:bodyPr>
          <a:lstStyle/>
          <a:p>
            <a:pPr algn="ctr"/>
            <a:r>
              <a:rPr lang="en-US" sz="2000" b="1" dirty="0">
                <a:solidFill>
                  <a:srgbClr val="C00000"/>
                </a:solidFill>
              </a:rPr>
              <a:t>Social Determinants of Health (SDOH) Screening Power form</a:t>
            </a:r>
            <a:r>
              <a:rPr lang="en-US" sz="2000" dirty="0">
                <a:solidFill>
                  <a:srgbClr val="C00000"/>
                </a:solidFill>
              </a:rPr>
              <a:t> </a:t>
            </a:r>
          </a:p>
        </p:txBody>
      </p:sp>
      <p:sp>
        <p:nvSpPr>
          <p:cNvPr id="4" name="TextBox 3">
            <a:extLst>
              <a:ext uri="{FF2B5EF4-FFF2-40B4-BE49-F238E27FC236}">
                <a16:creationId xmlns:a16="http://schemas.microsoft.com/office/drawing/2014/main" id="{7152470B-9139-4A3A-A867-EB9EA382E8A8}"/>
              </a:ext>
            </a:extLst>
          </p:cNvPr>
          <p:cNvSpPr txBox="1"/>
          <p:nvPr/>
        </p:nvSpPr>
        <p:spPr>
          <a:xfrm>
            <a:off x="914400" y="2514601"/>
            <a:ext cx="3352800" cy="1323439"/>
          </a:xfrm>
          <a:prstGeom prst="rect">
            <a:avLst/>
          </a:prstGeom>
          <a:noFill/>
        </p:spPr>
        <p:txBody>
          <a:bodyPr wrap="square" rtlCol="0">
            <a:spAutoFit/>
          </a:bodyPr>
          <a:lstStyle/>
          <a:p>
            <a:r>
              <a:rPr lang="en-US" sz="1600" dirty="0"/>
              <a:t>This form will be tasked to the Nurse on admission and is to be completed on the inpatient units if the screening was not completed in ED/OB Triage</a:t>
            </a:r>
          </a:p>
        </p:txBody>
      </p:sp>
      <p:pic>
        <p:nvPicPr>
          <p:cNvPr id="2051" name="Picture 3"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946733"/>
            <a:ext cx="4359630" cy="41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920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67607"/>
            <a:ext cx="7010400" cy="1038746"/>
          </a:xfrm>
          <a:prstGeom prst="rect">
            <a:avLst/>
          </a:prstGeom>
          <a:noFill/>
        </p:spPr>
        <p:txBody>
          <a:bodyPr wrap="square" rtlCol="0">
            <a:spAutoFit/>
          </a:bodyPr>
          <a:lstStyle/>
          <a:p>
            <a:pPr algn="ctr"/>
            <a:r>
              <a:rPr lang="en-US" sz="2400" b="1" dirty="0">
                <a:solidFill>
                  <a:srgbClr val="C00000"/>
                </a:solidFill>
              </a:rPr>
              <a:t>              </a:t>
            </a:r>
            <a:r>
              <a:rPr lang="en-US" b="1" dirty="0">
                <a:solidFill>
                  <a:srgbClr val="C00000"/>
                </a:solidFill>
              </a:rPr>
              <a:t>Social Determinants of Health Workflow </a:t>
            </a:r>
          </a:p>
          <a:p>
            <a:pPr algn="ctr"/>
            <a:r>
              <a:rPr lang="en-US" sz="3750" dirty="0"/>
              <a:t> </a:t>
            </a:r>
          </a:p>
        </p:txBody>
      </p:sp>
      <p:sp>
        <p:nvSpPr>
          <p:cNvPr id="19" name="Footer Placeholder 2">
            <a:extLst>
              <a:ext uri="{FF2B5EF4-FFF2-40B4-BE49-F238E27FC236}">
                <a16:creationId xmlns:a16="http://schemas.microsoft.com/office/drawing/2014/main" id="{54A27AD2-3706-4272-8703-9BFCF2FC4A50}"/>
              </a:ext>
            </a:extLst>
          </p:cNvPr>
          <p:cNvSpPr>
            <a:spLocks noGrp="1"/>
          </p:cNvSpPr>
          <p:nvPr>
            <p:ph type="ftr" sz="quarter" idx="23"/>
          </p:nvPr>
        </p:nvSpPr>
        <p:spPr>
          <a:xfrm>
            <a:off x="3200400" y="5524398"/>
            <a:ext cx="5486400" cy="273844"/>
          </a:xfrm>
        </p:spPr>
        <p:txBody>
          <a:bodyPr/>
          <a:lstStyle/>
          <a:p>
            <a:r>
              <a:rPr lang="en-US" dirty="0"/>
              <a:t>Inpatient SDOH Workflow</a:t>
            </a:r>
          </a:p>
        </p:txBody>
      </p:sp>
      <p:sp>
        <p:nvSpPr>
          <p:cNvPr id="8" name="TextBox 7"/>
          <p:cNvSpPr txBox="1"/>
          <p:nvPr/>
        </p:nvSpPr>
        <p:spPr>
          <a:xfrm>
            <a:off x="4522303" y="2346071"/>
            <a:ext cx="4111488" cy="2739211"/>
          </a:xfrm>
          <a:prstGeom prst="rect">
            <a:avLst/>
          </a:prstGeom>
          <a:noFill/>
        </p:spPr>
        <p:txBody>
          <a:bodyPr wrap="square" rtlCol="0">
            <a:spAutoFit/>
          </a:bodyPr>
          <a:lstStyle/>
          <a:p>
            <a:pPr lvl="0" algn="ctr"/>
            <a:r>
              <a:rPr lang="en-US" dirty="0"/>
              <a:t>Any  “yes” response  or </a:t>
            </a:r>
          </a:p>
          <a:p>
            <a:pPr lvl="0" algn="ctr"/>
            <a:r>
              <a:rPr lang="en-US" dirty="0"/>
              <a:t>response other than “No” </a:t>
            </a:r>
          </a:p>
          <a:p>
            <a:pPr lvl="0" algn="ctr"/>
            <a:r>
              <a:rPr lang="en-US" dirty="0"/>
              <a:t>will fire consult to social work or </a:t>
            </a:r>
          </a:p>
          <a:p>
            <a:pPr lvl="0" algn="ctr"/>
            <a:r>
              <a:rPr lang="en-US" dirty="0"/>
              <a:t>care manager for follow-up</a:t>
            </a:r>
          </a:p>
          <a:p>
            <a:pPr lvl="0" algn="ctr"/>
            <a:r>
              <a:rPr lang="en-US" sz="1400" dirty="0">
                <a:solidFill>
                  <a:srgbClr val="0070C0"/>
                </a:solidFill>
              </a:rPr>
              <a:t> (as indicated in blue reference text)</a:t>
            </a:r>
          </a:p>
          <a:p>
            <a:pPr lvl="0" algn="ctr"/>
            <a:endParaRPr lang="en-US" sz="1400" dirty="0">
              <a:solidFill>
                <a:prstClr val="white"/>
              </a:solidFill>
            </a:endParaRPr>
          </a:p>
          <a:p>
            <a:pPr lvl="0" algn="ctr"/>
            <a:r>
              <a:rPr lang="en-US" i="1" dirty="0">
                <a:solidFill>
                  <a:srgbClr val="C00000"/>
                </a:solidFill>
              </a:rPr>
              <a:t>If you suspect any concerns of Human trafficking, Domestic Abuse or any other safety  Concern notify the provider</a:t>
            </a:r>
          </a:p>
        </p:txBody>
      </p:sp>
      <p:pic>
        <p:nvPicPr>
          <p:cNvPr id="3075" name="Picture 3"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97805"/>
            <a:ext cx="4191000" cy="375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flipV="1">
            <a:off x="838199" y="2623934"/>
            <a:ext cx="3462867" cy="271665"/>
          </a:xfrm>
          <a:prstGeom prst="rect">
            <a:avLst/>
          </a:prstGeom>
          <a:noFill/>
          <a:ln w="57150">
            <a:solidFill>
              <a:srgbClr val="C00000"/>
            </a:solidFill>
          </a:ln>
        </p:spPr>
        <p:txBody>
          <a:bodyPr wrap="square" rtlCol="0">
            <a:spAutoFit/>
          </a:bodyPr>
          <a:lstStyle/>
          <a:p>
            <a:endParaRPr lang="en-US" dirty="0"/>
          </a:p>
        </p:txBody>
      </p:sp>
    </p:spTree>
    <p:extLst>
      <p:ext uri="{BB962C8B-B14F-4D97-AF65-F5344CB8AC3E}">
        <p14:creationId xmlns:p14="http://schemas.microsoft.com/office/powerpoint/2010/main" val="259524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54AD23-2381-44DF-8AEA-4DD0066157D4}"/>
              </a:ext>
            </a:extLst>
          </p:cNvPr>
          <p:cNvSpPr>
            <a:spLocks noGrp="1"/>
          </p:cNvSpPr>
          <p:nvPr>
            <p:ph type="sldNum" sz="quarter" idx="12"/>
          </p:nvPr>
        </p:nvSpPr>
        <p:spPr/>
        <p:txBody>
          <a:bodyPr/>
          <a:lstStyle/>
          <a:p>
            <a:fld id="{935F4044-894B-B74C-BA70-A76DFBF02618}" type="slidenum">
              <a:rPr lang="en-US" smtClean="0"/>
              <a:pPr/>
              <a:t>7</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41BE4A28-A1C1-4466-818B-6B2BBCDEACE4}"/>
              </a:ext>
            </a:extLst>
          </p:cNvPr>
          <p:cNvSpPr>
            <a:spLocks noGrp="1"/>
          </p:cNvSpPr>
          <p:nvPr>
            <p:ph type="ftr" sz="quarter" idx="23"/>
          </p:nvPr>
        </p:nvSpPr>
        <p:spPr/>
        <p:txBody>
          <a:bodyPr/>
          <a:lstStyle/>
          <a:p>
            <a:r>
              <a:rPr lang="en-US" dirty="0"/>
              <a:t>Inpatient Nursing Workflow- SDOH Task</a:t>
            </a:r>
          </a:p>
        </p:txBody>
      </p:sp>
      <p:sp>
        <p:nvSpPr>
          <p:cNvPr id="10" name="TextBox 9">
            <a:extLst>
              <a:ext uri="{FF2B5EF4-FFF2-40B4-BE49-F238E27FC236}">
                <a16:creationId xmlns:a16="http://schemas.microsoft.com/office/drawing/2014/main" id="{72784B32-77D8-4D69-BD35-E4FA5627B658}"/>
              </a:ext>
            </a:extLst>
          </p:cNvPr>
          <p:cNvSpPr txBox="1"/>
          <p:nvPr/>
        </p:nvSpPr>
        <p:spPr>
          <a:xfrm>
            <a:off x="838200" y="1219200"/>
            <a:ext cx="7391400" cy="830997"/>
          </a:xfrm>
          <a:prstGeom prst="rect">
            <a:avLst/>
          </a:prstGeom>
          <a:noFill/>
        </p:spPr>
        <p:txBody>
          <a:bodyPr wrap="square" rtlCol="0">
            <a:spAutoFit/>
          </a:bodyPr>
          <a:lstStyle/>
          <a:p>
            <a:pPr algn="ctr"/>
            <a:r>
              <a:rPr lang="en-US" sz="2400" b="1" dirty="0">
                <a:solidFill>
                  <a:srgbClr val="C00000"/>
                </a:solidFill>
              </a:rPr>
              <a:t>Social Determinants of Health (SDOH) Screening Task </a:t>
            </a:r>
          </a:p>
        </p:txBody>
      </p:sp>
      <p:sp>
        <p:nvSpPr>
          <p:cNvPr id="11" name="TextBox 10">
            <a:extLst>
              <a:ext uri="{FF2B5EF4-FFF2-40B4-BE49-F238E27FC236}">
                <a16:creationId xmlns:a16="http://schemas.microsoft.com/office/drawing/2014/main" id="{EAE2C405-BAB3-468B-B613-1B5BBE319496}"/>
              </a:ext>
            </a:extLst>
          </p:cNvPr>
          <p:cNvSpPr txBox="1"/>
          <p:nvPr/>
        </p:nvSpPr>
        <p:spPr>
          <a:xfrm>
            <a:off x="838200" y="2362201"/>
            <a:ext cx="3245436" cy="1054135"/>
          </a:xfrm>
          <a:prstGeom prst="rect">
            <a:avLst/>
          </a:prstGeom>
          <a:noFill/>
        </p:spPr>
        <p:txBody>
          <a:bodyPr wrap="square" rtlCol="0">
            <a:spAutoFit/>
          </a:bodyPr>
          <a:lstStyle/>
          <a:p>
            <a:pPr>
              <a:spcAft>
                <a:spcPts val="300"/>
              </a:spcAft>
            </a:pPr>
            <a:endParaRPr lang="en-US" sz="1200" dirty="0"/>
          </a:p>
          <a:p>
            <a:pPr>
              <a:spcAft>
                <a:spcPts val="300"/>
              </a:spcAft>
            </a:pPr>
            <a:r>
              <a:rPr lang="en-US" sz="1600" dirty="0"/>
              <a:t>If “Unable to Obtain” is charted the task will re-fire Q8 hours until completed. </a:t>
            </a:r>
          </a:p>
        </p:txBody>
      </p:sp>
      <p:pic>
        <p:nvPicPr>
          <p:cNvPr id="16" name="Picture 15">
            <a:extLst>
              <a:ext uri="{FF2B5EF4-FFF2-40B4-BE49-F238E27FC236}">
                <a16:creationId xmlns:a16="http://schemas.microsoft.com/office/drawing/2014/main" id="{1C08BE48-EFB4-414A-A012-C58610C58505}"/>
              </a:ext>
            </a:extLst>
          </p:cNvPr>
          <p:cNvPicPr>
            <a:picLocks noChangeAspect="1"/>
          </p:cNvPicPr>
          <p:nvPr/>
        </p:nvPicPr>
        <p:blipFill>
          <a:blip r:embed="rId3"/>
          <a:stretch>
            <a:fillRect/>
          </a:stretch>
        </p:blipFill>
        <p:spPr>
          <a:xfrm>
            <a:off x="914400" y="3691805"/>
            <a:ext cx="3398172" cy="676404"/>
          </a:xfrm>
          <a:prstGeom prst="rect">
            <a:avLst/>
          </a:prstGeom>
        </p:spPr>
      </p:pic>
      <p:pic>
        <p:nvPicPr>
          <p:cNvPr id="21" name="Picture 20">
            <a:extLst>
              <a:ext uri="{FF2B5EF4-FFF2-40B4-BE49-F238E27FC236}">
                <a16:creationId xmlns:a16="http://schemas.microsoft.com/office/drawing/2014/main" id="{31864A08-FF1B-435B-9DF7-5DDBD4D8230F}"/>
              </a:ext>
            </a:extLst>
          </p:cNvPr>
          <p:cNvPicPr>
            <a:picLocks noChangeAspect="1"/>
          </p:cNvPicPr>
          <p:nvPr/>
        </p:nvPicPr>
        <p:blipFill>
          <a:blip r:embed="rId4"/>
          <a:stretch>
            <a:fillRect/>
          </a:stretch>
        </p:blipFill>
        <p:spPr>
          <a:xfrm>
            <a:off x="4508982" y="1981201"/>
            <a:ext cx="4177818" cy="3083471"/>
          </a:xfrm>
          <a:prstGeom prst="rect">
            <a:avLst/>
          </a:prstGeom>
        </p:spPr>
      </p:pic>
    </p:spTree>
    <p:extLst>
      <p:ext uri="{BB962C8B-B14F-4D97-AF65-F5344CB8AC3E}">
        <p14:creationId xmlns:p14="http://schemas.microsoft.com/office/powerpoint/2010/main" val="322846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74760" cy="5029200"/>
          </a:xfrm>
        </p:spPr>
        <p:txBody>
          <a:bodyPr/>
          <a:lstStyle/>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Domestic Violence historically was referred to as Spousal Abuse.   </a:t>
            </a:r>
            <a:r>
              <a:rPr lang="en-US" sz="1400" dirty="0"/>
              <a:t>It is no longer referred to as “Spousal Abuse” due to the fact that the violence crosses into non-married and same gender couples. </a:t>
            </a:r>
            <a:r>
              <a:rPr lang="en-US" sz="1400" dirty="0">
                <a:solidFill>
                  <a:schemeClr val="tx1"/>
                </a:solidFill>
              </a:rPr>
              <a:t>Intimate Partner Violence( IPV) is the most recent phrase or acronym for this important and serious issue.</a:t>
            </a:r>
          </a:p>
          <a:p>
            <a:pPr marL="0" indent="0">
              <a:buNone/>
            </a:pPr>
            <a:endParaRPr lang="en-US" sz="1400" dirty="0">
              <a:solidFill>
                <a:schemeClr val="tx1"/>
              </a:solidFill>
            </a:endParaRPr>
          </a:p>
          <a:p>
            <a:pPr>
              <a:buFont typeface="Arial" panose="020B0604020202020204" pitchFamily="34" charset="0"/>
              <a:buChar char="•"/>
            </a:pPr>
            <a:r>
              <a:rPr lang="en-US" sz="1400" dirty="0"/>
              <a:t>It is defined as pattern of abusive behaviors by one or both partners in an intimate relationship such as dating, family, friends, marriage  or cohabitation that is used by one partner to gain or maintain power and control over another intimate partner.</a:t>
            </a:r>
          </a:p>
          <a:p>
            <a:pPr marL="0" indent="0">
              <a:buNone/>
            </a:pPr>
            <a:endParaRPr lang="en-US" sz="1400" dirty="0"/>
          </a:p>
          <a:p>
            <a:pPr>
              <a:buFont typeface="Arial" panose="020B0604020202020204" pitchFamily="34" charset="0"/>
              <a:buChar char="•"/>
            </a:pPr>
            <a:r>
              <a:rPr lang="en-US" sz="1400" dirty="0"/>
              <a:t>Domestic violence can happen to anyone regardless of race, age, sexual orientation, religion, or gender.</a:t>
            </a:r>
          </a:p>
          <a:p>
            <a:endParaRPr lang="en-US" sz="1400" dirty="0"/>
          </a:p>
          <a:p>
            <a:r>
              <a:rPr lang="en-US" sz="1400" dirty="0"/>
              <a:t>Domestic violence is a serious, preventable public health problem affecting more than 32 million Americans or over 10% of the U.S. population.</a:t>
            </a:r>
          </a:p>
          <a:p>
            <a:pPr marL="0" indent="0">
              <a:buNone/>
            </a:pPr>
            <a:endParaRPr lang="en-US" sz="1400" dirty="0"/>
          </a:p>
          <a:p>
            <a:r>
              <a:rPr lang="en-US" sz="1400" dirty="0"/>
              <a:t>One in every four women and one in every seven men will experience domestic violence in her lifetime. </a:t>
            </a:r>
          </a:p>
          <a:p>
            <a:endParaRPr lang="en-US" sz="1400" dirty="0"/>
          </a:p>
          <a:p>
            <a:pPr>
              <a:buFont typeface="Arial" panose="020B0604020202020204" pitchFamily="34" charset="0"/>
              <a:buChar char="•"/>
            </a:pPr>
            <a:r>
              <a:rPr lang="en-US" sz="1400" dirty="0"/>
              <a:t>Of all the woman murdered every year, 1/3 are killed by an intimate partner.</a:t>
            </a:r>
          </a:p>
          <a:p>
            <a:pPr marL="0" indent="0">
              <a:buNone/>
            </a:pPr>
            <a:endParaRPr lang="en-US" sz="1800" dirty="0"/>
          </a:p>
          <a:p>
            <a:pPr marL="0" indent="0" algn="ctr">
              <a:buNone/>
            </a:pPr>
            <a:r>
              <a:rPr lang="en-US" sz="2000" dirty="0">
                <a:solidFill>
                  <a:schemeClr val="bg1"/>
                </a:solidFill>
                <a:latin typeface="Helvetica" panose="020B0604020202020204" pitchFamily="34" charset="0"/>
                <a:cs typeface="Helvetica" panose="020B0604020202020204" pitchFamily="34" charset="0"/>
              </a:rPr>
              <a:t>Domestic Violence Overview</a:t>
            </a:r>
            <a:endParaRPr lang="en-US" sz="2000" dirty="0">
              <a:solidFill>
                <a:schemeClr val="bg1"/>
              </a:solidFill>
            </a:endParaRPr>
          </a:p>
        </p:txBody>
      </p:sp>
      <p:sp>
        <p:nvSpPr>
          <p:cNvPr id="2" name="TextBox 1"/>
          <p:cNvSpPr txBox="1"/>
          <p:nvPr/>
        </p:nvSpPr>
        <p:spPr>
          <a:xfrm>
            <a:off x="5334000" y="220995"/>
            <a:ext cx="3352800" cy="923330"/>
          </a:xfrm>
          <a:prstGeom prst="rect">
            <a:avLst/>
          </a:prstGeom>
          <a:noFill/>
        </p:spPr>
        <p:txBody>
          <a:bodyPr wrap="square" rtlCol="0">
            <a:spAutoFit/>
          </a:bodyPr>
          <a:lstStyle/>
          <a:p>
            <a:pPr algn="r"/>
            <a:endParaRPr lang="en-US" b="1" dirty="0">
              <a:latin typeface="Helvetica" panose="020B0604020202020204" pitchFamily="34" charset="0"/>
              <a:cs typeface="Helvetica" panose="020B0604020202020204" pitchFamily="34" charset="0"/>
            </a:endParaRPr>
          </a:p>
          <a:p>
            <a:pPr algn="ctr"/>
            <a:r>
              <a:rPr lang="en-US" b="1" dirty="0">
                <a:latin typeface="Helvetica" panose="020B0604020202020204" pitchFamily="34" charset="0"/>
                <a:cs typeface="Helvetica" panose="020B0604020202020204" pitchFamily="34" charset="0"/>
              </a:rPr>
              <a:t>Domestic Violence Overview </a:t>
            </a:r>
          </a:p>
          <a:p>
            <a:pPr algn="r"/>
            <a:r>
              <a:rPr lang="en-US" b="1" dirty="0"/>
              <a:t>	</a:t>
            </a:r>
          </a:p>
        </p:txBody>
      </p:sp>
      <p:sp>
        <p:nvSpPr>
          <p:cNvPr id="6" name="Rectangle 5"/>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8393FF-B457-4129-9EF2-74C3288842C1}"/>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7BA6CCC3-AFED-40D1-B74F-3F10B0D53E58}"/>
              </a:ext>
            </a:extLst>
          </p:cNvPr>
          <p:cNvPicPr>
            <a:picLocks noChangeAspect="1"/>
          </p:cNvPicPr>
          <p:nvPr/>
        </p:nvPicPr>
        <p:blipFill>
          <a:blip r:embed="rId2"/>
          <a:stretch>
            <a:fillRect/>
          </a:stretch>
        </p:blipFill>
        <p:spPr>
          <a:xfrm>
            <a:off x="1428750" y="1662112"/>
            <a:ext cx="6286500" cy="3533775"/>
          </a:xfrm>
          <a:prstGeom prst="rect">
            <a:avLst/>
          </a:prstGeom>
        </p:spPr>
      </p:pic>
      <p:sp>
        <p:nvSpPr>
          <p:cNvPr id="3" name="Text Placeholder 2">
            <a:extLst>
              <a:ext uri="{FF2B5EF4-FFF2-40B4-BE49-F238E27FC236}">
                <a16:creationId xmlns:a16="http://schemas.microsoft.com/office/drawing/2014/main" id="{968DFBEB-91E9-4F2C-82EC-92ADA3617CF5}"/>
              </a:ext>
            </a:extLst>
          </p:cNvPr>
          <p:cNvSpPr>
            <a:spLocks noGrp="1"/>
          </p:cNvSpPr>
          <p:nvPr>
            <p:ph type="body" sz="quarter" idx="15"/>
          </p:nvPr>
        </p:nvSpPr>
        <p:spPr>
          <a:xfrm>
            <a:off x="457200" y="1600199"/>
            <a:ext cx="8229600" cy="4267201"/>
          </a:xfrm>
        </p:spPr>
        <p:txBody>
          <a:bodyPr/>
          <a:lstStyle/>
          <a:p>
            <a:endParaRPr lang="en-US" dirty="0"/>
          </a:p>
        </p:txBody>
      </p:sp>
      <p:sp>
        <p:nvSpPr>
          <p:cNvPr id="4" name="Text Placeholder 3">
            <a:extLst>
              <a:ext uri="{FF2B5EF4-FFF2-40B4-BE49-F238E27FC236}">
                <a16:creationId xmlns:a16="http://schemas.microsoft.com/office/drawing/2014/main" id="{D054BCF0-9F95-4613-9D04-4A8A9A54D460}"/>
              </a:ext>
            </a:extLst>
          </p:cNvPr>
          <p:cNvSpPr>
            <a:spLocks noGrp="1"/>
          </p:cNvSpPr>
          <p:nvPr>
            <p:ph type="body" sz="quarter" idx="12"/>
          </p:nvPr>
        </p:nvSpPr>
        <p:spPr>
          <a:xfrm>
            <a:off x="4736270" y="464955"/>
            <a:ext cx="3874330" cy="381684"/>
          </a:xfrm>
        </p:spPr>
        <p:txBody>
          <a:bodyPr/>
          <a:lstStyle/>
          <a:p>
            <a:r>
              <a:rPr lang="en-US" dirty="0"/>
              <a:t>Sexual Assault awareness month</a:t>
            </a:r>
          </a:p>
        </p:txBody>
      </p:sp>
    </p:spTree>
    <p:extLst>
      <p:ext uri="{BB962C8B-B14F-4D97-AF65-F5344CB8AC3E}">
        <p14:creationId xmlns:p14="http://schemas.microsoft.com/office/powerpoint/2010/main" val="1261418862"/>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10891H-Launch-PTTforToolkit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tony Brook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tony Brook Childre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MA Conference April 2015.potx" id="{7FF34091-DB50-40AF-91D9-C32AA84FF1B5}" vid="{556B236B-1D15-48BE-9AC1-F92C824B626F}"/>
    </a:ext>
  </a:extLst>
</a:theme>
</file>

<file path=ppt/theme/theme7.xml><?xml version="1.0" encoding="utf-8"?>
<a:theme xmlns:a="http://schemas.openxmlformats.org/drawingml/2006/main" name="2_Stony Brook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13312</TotalTime>
  <Words>3913</Words>
  <Application>Microsoft Office PowerPoint</Application>
  <PresentationFormat>On-screen Show (4:3)</PresentationFormat>
  <Paragraphs>491</Paragraphs>
  <Slides>39</Slides>
  <Notes>17</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39</vt:i4>
      </vt:variant>
    </vt:vector>
  </HeadingPairs>
  <TitlesOfParts>
    <vt:vector size="56" baseType="lpstr">
      <vt:lpstr>ＭＳ Ｐゴシック</vt:lpstr>
      <vt:lpstr>Arial</vt:lpstr>
      <vt:lpstr>Calibri</vt:lpstr>
      <vt:lpstr>Courier New</vt:lpstr>
      <vt:lpstr>Effra Light</vt:lpstr>
      <vt:lpstr>Effra Medium</vt:lpstr>
      <vt:lpstr>Helvetica</vt:lpstr>
      <vt:lpstr>Lucida Grande</vt:lpstr>
      <vt:lpstr>Verdana</vt:lpstr>
      <vt:lpstr>ヒラギノ角ゴ Pro W3</vt:lpstr>
      <vt:lpstr>Theme1</vt:lpstr>
      <vt:lpstr>12010891H-Launch-PTTforToolkit_Blank</vt:lpstr>
      <vt:lpstr>Stony Brook University</vt:lpstr>
      <vt:lpstr>Stony Brook Children's</vt:lpstr>
      <vt:lpstr>1_Stony Brook Medicine</vt:lpstr>
      <vt:lpstr>3_Stony Brook Medicine</vt:lpstr>
      <vt:lpstr>2_Stony Brook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Indicators of Domestic Violence - Physical Abuse</vt:lpstr>
      <vt:lpstr>           Domestic Violence - Indicators of Sexual Abuse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Internal Contacts &amp; Questions</vt:lpstr>
    </vt:vector>
  </TitlesOfParts>
  <Company>- ETH0 -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dc:creator>
  <cp:lastModifiedBy>Coppola, Laura</cp:lastModifiedBy>
  <cp:revision>989</cp:revision>
  <dcterms:created xsi:type="dcterms:W3CDTF">2008-10-20T14:37:53Z</dcterms:created>
  <dcterms:modified xsi:type="dcterms:W3CDTF">2024-06-24T17:27:42Z</dcterms:modified>
</cp:coreProperties>
</file>