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70" r:id="rId2"/>
    <p:sldId id="274" r:id="rId3"/>
    <p:sldId id="275" r:id="rId4"/>
    <p:sldId id="276" r:id="rId5"/>
    <p:sldId id="277" r:id="rId6"/>
    <p:sldId id="279" r:id="rId7"/>
    <p:sldId id="280" r:id="rId8"/>
    <p:sldId id="281" r:id="rId9"/>
    <p:sldId id="283" r:id="rId10"/>
    <p:sldId id="284" r:id="rId11"/>
    <p:sldId id="285" r:id="rId12"/>
    <p:sldId id="286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elocci, Rachel G." initials="VRG" lastIdx="39" clrIdx="0">
    <p:extLst>
      <p:ext uri="{19B8F6BF-5375-455C-9EA6-DF929625EA0E}">
        <p15:presenceInfo xmlns:p15="http://schemas.microsoft.com/office/powerpoint/2012/main" userId="S::rachel.velocci@stonybrookmedicine.edu::bf13c323-25ec-4d9d-8cd7-3e21e4796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1E23"/>
    <a:srgbClr val="C0C0C0"/>
    <a:srgbClr val="828383"/>
    <a:srgbClr val="3597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6327"/>
  </p:normalViewPr>
  <p:slideViewPr>
    <p:cSldViewPr snapToObjects="1">
      <p:cViewPr varScale="1">
        <p:scale>
          <a:sx n="146" d="100"/>
          <a:sy n="146" d="100"/>
        </p:scale>
        <p:origin x="462" y="114"/>
      </p:cViewPr>
      <p:guideLst/>
    </p:cSldViewPr>
  </p:slideViewPr>
  <p:outlineViewPr>
    <p:cViewPr>
      <p:scale>
        <a:sx n="33" d="100"/>
        <a:sy n="33" d="100"/>
      </p:scale>
      <p:origin x="0" y="-2094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Objects="1" showGuide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06CF33-8FBF-4B4C-A62C-C7FCEE2F205E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B81D4-C81F-2846-A8B2-30C4B23FE6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9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D938DB-7AC2-8B49-96CB-F4713922A74B}" type="datetimeFigureOut">
              <a:rPr lang="en-US" smtClean="0"/>
              <a:t>11/22/2024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818A80-324C-A94A-A288-E8B5ECC906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5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628653" y="4680900"/>
            <a:ext cx="7890681" cy="0"/>
          </a:xfrm>
          <a:prstGeom prst="line">
            <a:avLst/>
          </a:prstGeom>
          <a:ln w="1905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7D2EFC3-4B76-1F43-BFD2-E6E9E9E6C4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023578" y="1885951"/>
            <a:ext cx="3096845" cy="99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Bulleted Lis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200" y="4276998"/>
            <a:ext cx="7772400" cy="147016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28" y="313267"/>
            <a:ext cx="8074572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7D8A821-7DE7-0F4D-98F3-41126883D1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34639"/>
            <a:ext cx="6477000" cy="623827"/>
          </a:xfrm>
          <a:prstGeom prst="rect">
            <a:avLst/>
          </a:prstGeom>
        </p:spPr>
        <p:txBody>
          <a:bodyPr lIns="0" tIns="0" rIns="0" bIns="0"/>
          <a:lstStyle>
            <a:lvl1pPr marL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2"/>
            <a:r>
              <a:rPr lang="en-US" dirty="0"/>
              <a:t>Type subhead here. Use “Shift return” within paragraph. Use “Return” to make paragraph two.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BF31065-7A8E-1041-924C-C851DC2C593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5566" y="2167457"/>
            <a:ext cx="6455833" cy="1928293"/>
          </a:xfrm>
          <a:prstGeom prst="rect">
            <a:avLst/>
          </a:prstGeom>
        </p:spPr>
        <p:txBody>
          <a:bodyPr lIns="0" tIns="0" rIns="0" bIns="0"/>
          <a:lstStyle>
            <a:lvl1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6196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95580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ed List,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8561" y="304800"/>
            <a:ext cx="8083039" cy="10477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775575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775575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5257800" cy="2895600"/>
          </a:xfrm>
          <a:prstGeom prst="rect">
            <a:avLst/>
          </a:prstGeom>
        </p:spPr>
        <p:txBody>
          <a:bodyPr lIns="0" tIns="0" rIns="0" bIns="0"/>
          <a:lstStyle>
            <a:lvl1pPr marL="119063" indent="-119063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61963" indent="-171450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Courier New" panose="02070309020205020404" pitchFamily="49" charset="0"/>
              <a:buChar char="o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bulleted list here</a:t>
            </a:r>
          </a:p>
          <a:p>
            <a:pPr lvl="3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775575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01EE183-E07D-3C4B-9D8B-5EDD9015D00C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6500228" y="1428750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29A5EA2B-37D3-8848-94E3-7F94F1BB5E60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6500228" y="2865884"/>
            <a:ext cx="1216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9F57FFA1-C476-A843-A071-86DE7B5A5570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500228" y="9024"/>
            <a:ext cx="1216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34B77DAA-EC62-884E-B8EA-23AF4BC0954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14400" y="4248150"/>
            <a:ext cx="35814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34357"/>
            <a:ext cx="4191000" cy="1896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22851053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Subhead, Number Lis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48150"/>
            <a:ext cx="80772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21733"/>
            <a:ext cx="8077200" cy="10308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2066475"/>
            <a:ext cx="6477000" cy="1866085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2100"/>
              </a:lnSpc>
              <a:spcBef>
                <a:spcPts val="900"/>
              </a:spcBef>
              <a:tabLst/>
              <a:defRPr sz="1400" b="0" i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-223838">
              <a:spcBef>
                <a:spcPts val="300"/>
              </a:spcBef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-223838">
              <a:spcBef>
                <a:spcPts val="300"/>
              </a:spcBef>
              <a:buFont typeface="System Font Regular"/>
              <a:buChar char="–"/>
              <a:tabLst/>
              <a:defRPr sz="16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3EDB8184-FA24-BA4E-B34A-BC17070B0E1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543800" y="142830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9CA48BC7-D3C5-494E-8B91-1788BF25BE8E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543800" y="2800350"/>
            <a:ext cx="1447800" cy="16298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CFB8DE8-EB4B-1141-81A0-74A3B684F4E5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9343800" y="61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24" name="Content Placeholder 11">
            <a:extLst>
              <a:ext uri="{FF2B5EF4-FFF2-40B4-BE49-F238E27FC236}">
                <a16:creationId xmlns:a16="http://schemas.microsoft.com/office/drawing/2014/main" id="{462699FE-8CF3-B147-AE69-3FCE1F0A7D59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9343800" y="1352550"/>
            <a:ext cx="1447800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25" name="Content Placeholder 11">
            <a:extLst>
              <a:ext uri="{FF2B5EF4-FFF2-40B4-BE49-F238E27FC236}">
                <a16:creationId xmlns:a16="http://schemas.microsoft.com/office/drawing/2014/main" id="{6A6916DC-3821-0E49-B26E-5BF44A92EE7C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9343800" y="2691750"/>
            <a:ext cx="1447800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25F94-B9CC-7B4C-AE2F-CAD9F4D0557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14400" y="1419225"/>
            <a:ext cx="6477000" cy="6708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Aft>
                <a:spcPts val="4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0" indent="0">
              <a:lnSpc>
                <a:spcPct val="90000"/>
              </a:lnSpc>
              <a:spcAft>
                <a:spcPts val="900"/>
              </a:spcAft>
              <a:buFontTx/>
              <a:buNone/>
              <a:tabLst/>
              <a:defRPr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subhead here. Use “Shift return” within paragraph. Use “Return” to make paragraph two.</a:t>
            </a:r>
          </a:p>
        </p:txBody>
      </p:sp>
    </p:spTree>
    <p:extLst>
      <p:ext uri="{BB962C8B-B14F-4D97-AF65-F5344CB8AC3E}">
        <p14:creationId xmlns:p14="http://schemas.microsoft.com/office/powerpoint/2010/main" val="1543450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Flush Lef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06304"/>
            <a:ext cx="7772400" cy="217710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86662" y="13350"/>
            <a:ext cx="1597572" cy="1317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82785" y="1448554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843108"/>
            <a:ext cx="1597572" cy="158090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1AB26EDB-A02F-DA44-BA80-3D0E9EAFE24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14400" y="1441370"/>
            <a:ext cx="6019800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30188" indent="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403225" indent="-168275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30188" indent="0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30188" indent="0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Type numbered list here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2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120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Number List w Bulle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4215154"/>
            <a:ext cx="8077200" cy="208860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421" y="305000"/>
            <a:ext cx="8069179" cy="103081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DD907BE-87DE-F74A-913A-139C25AB0B41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>
          <a:xfrm>
            <a:off x="7394028" y="133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2D852887-F9D8-3A49-9065-57D64E81D246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7394028" y="1352550"/>
            <a:ext cx="1597572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7B946E27-0CD3-C34D-A2F8-E614711BAC5B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7394028" y="2691750"/>
            <a:ext cx="1597572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AA015EA6-70CC-9D48-B834-0929D5233353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9255547" y="-88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711A20A0-68F5-4F45-850A-783C8C3B05F6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9255547" y="1330350"/>
            <a:ext cx="2359025" cy="12763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8" name="Content Placeholder 11">
            <a:extLst>
              <a:ext uri="{FF2B5EF4-FFF2-40B4-BE49-F238E27FC236}">
                <a16:creationId xmlns:a16="http://schemas.microsoft.com/office/drawing/2014/main" id="{409EA7D2-68E1-564C-A98F-F3125A011DB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9255547" y="266955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89FFF-12D0-C14D-92C0-632FA4892FB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2421" y="1441370"/>
            <a:ext cx="6316579" cy="2514600"/>
          </a:xfrm>
          <a:prstGeom prst="rect">
            <a:avLst/>
          </a:prstGeom>
        </p:spPr>
        <p:txBody>
          <a:bodyPr lIns="0" tIns="0" rIns="0" bIns="0"/>
          <a:lstStyle>
            <a:lvl1pPr marL="230188" indent="-222250" algn="l">
              <a:lnSpc>
                <a:spcPct val="110000"/>
              </a:lnSpc>
              <a:spcAft>
                <a:spcPts val="400"/>
              </a:spcAft>
              <a:buFont typeface="+mj-lt"/>
              <a:buAutoNum type="arabicPeriod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06400" indent="-176213" algn="l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342900" indent="-112713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342900" indent="-112713" algn="l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400050" indent="-169863" algn="l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Text numbered list followed by sub bulleted list</a:t>
            </a:r>
          </a:p>
          <a:p>
            <a:pPr lvl="2"/>
            <a:r>
              <a:rPr lang="en-US" dirty="0"/>
              <a:t>Bullet</a:t>
            </a:r>
          </a:p>
          <a:p>
            <a:pPr lvl="3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86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3 Photos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1295400" y="1447800"/>
            <a:ext cx="1676400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0408AA-895A-4746-9428-2BC81E28050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3285066" y="4656666"/>
            <a:ext cx="5401733" cy="300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474DFE-EB57-0D47-84BF-D368EB2265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04801"/>
            <a:ext cx="8077200" cy="1123950"/>
          </a:xfrm>
        </p:spPr>
        <p:txBody>
          <a:bodyPr/>
          <a:lstStyle>
            <a:lvl1pPr>
              <a:lnSpc>
                <a:spcPts val="35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0FC2D00-2063-3C4A-BD65-4F9CB7698E37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3924299" y="1447800"/>
            <a:ext cx="1676401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C21382B-2E59-934A-A502-8E6EA6341BD3}"/>
              </a:ext>
            </a:extLst>
          </p:cNvPr>
          <p:cNvSpPr>
            <a:spLocks noGrp="1"/>
          </p:cNvSpPr>
          <p:nvPr>
            <p:ph type="pic" idx="27" hasCustomPrompt="1"/>
          </p:nvPr>
        </p:nvSpPr>
        <p:spPr>
          <a:xfrm>
            <a:off x="6553199" y="1447800"/>
            <a:ext cx="1719742" cy="23431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1E241E-7371-7040-B4AB-8D70B191F5A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14400" y="3886200"/>
            <a:ext cx="2514600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856B997F-6A58-7A40-9DB1-1422EB8AE7C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05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6308A8-64DE-E94D-BBD3-AEAB0685DFE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72200" y="3886200"/>
            <a:ext cx="2514599" cy="457200"/>
          </a:xfrm>
          <a:prstGeom prst="rect">
            <a:avLst/>
          </a:prstGeom>
        </p:spPr>
        <p:txBody>
          <a:bodyPr/>
          <a:lstStyle>
            <a:lvl1pPr marL="0" algn="ctr">
              <a:lnSpc>
                <a:spcPct val="90000"/>
              </a:lnSpc>
              <a:spcBef>
                <a:spcPts val="450"/>
              </a:spcBef>
              <a:defRPr sz="12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algn="ctr">
              <a:lnSpc>
                <a:spcPct val="90000"/>
              </a:lnSpc>
              <a:spcBef>
                <a:spcPts val="300"/>
              </a:spcBef>
              <a:defRPr sz="900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Name Here</a:t>
            </a:r>
          </a:p>
          <a:p>
            <a:pPr lvl="1"/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45285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Head, Color block, 2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2BFDDFD-BE8F-084F-B081-F706687C7E63}"/>
              </a:ext>
            </a:extLst>
          </p:cNvPr>
          <p:cNvSpPr/>
          <p:nvPr userDrawn="1"/>
        </p:nvSpPr>
        <p:spPr>
          <a:xfrm>
            <a:off x="1600200" y="257177"/>
            <a:ext cx="7200900" cy="411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350" dirty="0"/>
              <a:t>‘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68932"/>
            <a:ext cx="228600" cy="288482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1972636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4627516-0D1A-BB4C-8EB2-DA68D605439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93532" y="4648200"/>
            <a:ext cx="5393267" cy="3092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E5D73719-7201-3745-82C6-AC35B6605A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313268"/>
            <a:ext cx="8077200" cy="903358"/>
          </a:xfrm>
        </p:spPr>
        <p:txBody>
          <a:bodyPr/>
          <a:lstStyle>
            <a:lvl1pPr>
              <a:lnSpc>
                <a:spcPts val="35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 Here</a:t>
            </a:r>
            <a:br>
              <a:rPr lang="en-US" dirty="0"/>
            </a:br>
            <a:r>
              <a:rPr lang="en-US" dirty="0"/>
              <a:t>2-Line 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6BF2FD-101D-1942-8639-A867883DF3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1428750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6449AB0-1B91-B04B-87DF-D2E09F6D58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52198" y="1428329"/>
            <a:ext cx="3732222" cy="363030"/>
          </a:xfrm>
          <a:prstGeom prst="rect">
            <a:avLst/>
          </a:prstGeom>
          <a:solidFill>
            <a:srgbClr val="A71E23"/>
          </a:solidFill>
        </p:spPr>
        <p:txBody>
          <a:bodyPr anchor="ctr"/>
          <a:lstStyle>
            <a:lvl1pPr algn="ctr">
              <a:defRPr sz="1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BB5687E-1726-2A45-A9A3-54461932D940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4967289" y="1962150"/>
            <a:ext cx="3733800" cy="224221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  <a:defRPr sz="1200" b="0" i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 quam, </a:t>
            </a:r>
            <a:r>
              <a:rPr lang="en-US" dirty="0" err="1"/>
              <a:t>pulvinar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vitae,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dui. </a:t>
            </a:r>
            <a:r>
              <a:rPr lang="en-US" dirty="0" err="1"/>
              <a:t>Phasellus</a:t>
            </a:r>
            <a:r>
              <a:rPr lang="en-US" dirty="0"/>
              <a:t> maximus id </a:t>
            </a:r>
            <a:r>
              <a:rPr lang="en-US" dirty="0" err="1"/>
              <a:t>neque</a:t>
            </a:r>
            <a:r>
              <a:rPr lang="en-US" dirty="0"/>
              <a:t> et convallis.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Ut</a:t>
            </a:r>
            <a:r>
              <a:rPr lang="en-US" dirty="0"/>
              <a:t> at mi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finibus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magna, et </a:t>
            </a:r>
            <a:r>
              <a:rPr lang="en-US" dirty="0" err="1"/>
              <a:t>alqiquam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tempus sed.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ac nisi ac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laoreet</a:t>
            </a:r>
            <a:r>
              <a:rPr lang="en-US" dirty="0"/>
              <a:t> </a:t>
            </a:r>
            <a:r>
              <a:rPr lang="en-US" dirty="0" err="1"/>
              <a:t>blandit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, </a:t>
            </a:r>
            <a:r>
              <a:rPr lang="en-US" dirty="0" err="1"/>
              <a:t>hendrerit</a:t>
            </a:r>
            <a:r>
              <a:rPr lang="en-US" dirty="0"/>
              <a:t> in </a:t>
            </a:r>
            <a:r>
              <a:rPr lang="en-US" dirty="0" err="1"/>
              <a:t>laet</a:t>
            </a:r>
            <a:r>
              <a:rPr lang="en-US" dirty="0"/>
              <a:t> vel, porta </a:t>
            </a:r>
            <a:r>
              <a:rPr lang="en-US" dirty="0" err="1"/>
              <a:t>eget</a:t>
            </a:r>
            <a:r>
              <a:rPr lang="en-US" dirty="0"/>
              <a:t> ipsum.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872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Lar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04322F-E818-4945-81B0-6948B21995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0533" y="313267"/>
            <a:ext cx="8111067" cy="1096433"/>
          </a:xfrm>
        </p:spPr>
        <p:txBody>
          <a:bodyPr anchor="t">
            <a:normAutofit/>
          </a:bodyPr>
          <a:lstStyle>
            <a:lvl1pPr algn="l">
              <a:lnSpc>
                <a:spcPts val="35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2-Line Headline</a:t>
            </a:r>
            <a:br>
              <a:rPr lang="en-US" dirty="0"/>
            </a:br>
            <a:r>
              <a:rPr lang="en-US" dirty="0"/>
              <a:t>2-Line Headline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ED1CA7-C5D9-FA4F-A474-9A54BEE09FB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302000" y="4656666"/>
            <a:ext cx="5384800" cy="3007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4CD550-90FA-8449-829C-FFDF581533B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8686800" y="4476750"/>
            <a:ext cx="304800" cy="666750"/>
          </a:xfr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229B8B9-9324-294D-8B61-720472168CE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14400" y="1428750"/>
            <a:ext cx="7772400" cy="302895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6B3B5ACB-24EA-BF4B-9D1D-15016C4127E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029200" y="4095750"/>
            <a:ext cx="3962400" cy="3282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01E036E-99E1-824C-96A1-D4F0EF84F64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4096295"/>
            <a:ext cx="3581400" cy="3282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712895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Graph-Chart o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69"/>
            <a:ext cx="228600" cy="273843"/>
          </a:xfrm>
          <a:prstGeom prst="rect">
            <a:avLst/>
          </a:prstGeom>
        </p:spPr>
        <p:txBody>
          <a:bodyPr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11BAD-6F27-9F49-B39E-3C82EE00A92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5410200" y="4667146"/>
            <a:ext cx="3276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712-14A9-B64B-A378-C1CA980C0FF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30584" y="0"/>
            <a:ext cx="8077200" cy="44577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891107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hoto W Callout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/>
          <p:cNvSpPr>
            <a:spLocks noGrp="1" noChangeAspect="1"/>
          </p:cNvSpPr>
          <p:nvPr>
            <p:ph type="pic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anchor="t">
            <a:normAutofit/>
          </a:bodyPr>
          <a:lstStyle>
            <a:lvl1pPr marL="0" indent="0" algn="l">
              <a:buNone/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19166" y="4683570"/>
            <a:ext cx="272434" cy="288482"/>
          </a:xfrm>
          <a:prstGeom prst="rect">
            <a:avLst/>
          </a:prstGeom>
        </p:spPr>
        <p:txBody>
          <a:bodyPr/>
          <a:lstStyle>
            <a:lvl1pPr algn="r">
              <a:defRPr sz="900" b="0" i="0">
                <a:solidFill>
                  <a:srgbClr val="828383"/>
                </a:solidFill>
                <a:latin typeface="Effra" panose="020B0603020203020204" pitchFamily="34" charset="0"/>
                <a:ea typeface="Effra" panose="020B0603020203020204" pitchFamily="34" charset="0"/>
                <a:cs typeface="Effra" panose="020B060302020302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74DA25E-2CBD-104F-BA19-34708B7A0A3F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7086600" y="0"/>
            <a:ext cx="1905000" cy="2800350"/>
          </a:xfrm>
          <a:prstGeom prst="rect">
            <a:avLst/>
          </a:prstGeom>
          <a:solidFill>
            <a:srgbClr val="A71E23"/>
          </a:solidFill>
        </p:spPr>
        <p:txBody>
          <a:bodyPr lIns="91440" tIns="274320" rIns="91440" bIns="274320" anchor="ctr">
            <a:noAutofit/>
          </a:bodyPr>
          <a:lstStyle>
            <a:lvl1pPr marL="0" indent="0" algn="ctr">
              <a:lnSpc>
                <a:spcPct val="110000"/>
              </a:lnSpc>
              <a:spcAft>
                <a:spcPts val="400"/>
              </a:spcAft>
              <a:buNone/>
              <a:defRPr sz="1400" b="1" i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5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1 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63226" y="666750"/>
            <a:ext cx="8480774" cy="4476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4986" y="1094969"/>
            <a:ext cx="5825413" cy="182934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7"/>
            <a:ext cx="7467601" cy="12519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199" y="4400550"/>
            <a:ext cx="25812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39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ide-Head shot, 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745A33-74C8-A947-A1A9-3D1DCFD415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BE01C-ED99-5D44-AC97-481488FA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Footer</a:t>
            </a:r>
            <a:endParaRPr lang="en-US" sz="13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8937D4F-CDA2-6945-86CE-AAC75F404B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14400" y="666750"/>
            <a:ext cx="1874520" cy="25146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Place Headshot here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03BBDA-8B26-8347-BAC2-238296BA8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13301" y="1045606"/>
            <a:ext cx="6330699" cy="651505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3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 algn="ctr">
              <a:tabLst/>
              <a:defRPr sz="36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F9410A1-D009-EE43-8C79-9A4A3AC2B8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13300" y="1752036"/>
            <a:ext cx="6330699" cy="1384616"/>
          </a:xfrm>
          <a:prstGeom prst="rect">
            <a:avLst/>
          </a:prstGeom>
        </p:spPr>
        <p:txBody>
          <a:bodyPr/>
          <a:lstStyle>
            <a:lvl1pPr marL="0" marR="0" indent="0" algn="ctr" defTabSz="6858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Type in below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submit your question to </a:t>
            </a:r>
            <a:br>
              <a:rPr lang="en-US" dirty="0"/>
            </a:br>
            <a:r>
              <a:rPr lang="en-US" dirty="0"/>
              <a:t>(place your email address here).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6ECEBF5-C822-6948-BAE2-9D8DA17384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276519"/>
            <a:ext cx="7772400" cy="246607"/>
          </a:xfrm>
          <a:prstGeom prst="rect">
            <a:avLst/>
          </a:prstGeom>
        </p:spPr>
        <p:txBody>
          <a:bodyPr lIns="0" tIns="0" rIns="0" bIns="0"/>
          <a:lstStyle>
            <a:lvl1pPr>
              <a:spcAft>
                <a:spcPts val="300"/>
              </a:spcAft>
              <a:defRPr sz="14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Name Here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E1225F3D-7DD0-504F-A44B-8F7D8461DF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3542237"/>
            <a:ext cx="7772400" cy="93451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1400"/>
              </a:lnSpc>
              <a:spcAft>
                <a:spcPts val="0"/>
              </a:spcAft>
              <a:defRPr sz="11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2pPr>
            <a:lvl3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3pPr>
            <a:lvl4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4pPr>
            <a:lvl5pPr marL="0" indent="0">
              <a:spcBef>
                <a:spcPts val="0"/>
              </a:spcBef>
              <a:buFontTx/>
              <a:buNone/>
              <a:tabLst/>
              <a:defRPr sz="1400" b="0" i="0">
                <a:latin typeface="Effra Light" panose="020B0403020203020204" pitchFamily="34" charset="0"/>
              </a:defRPr>
            </a:lvl5pPr>
          </a:lstStyle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  <a:p>
            <a:pPr lvl="0"/>
            <a:r>
              <a:rPr lang="en-US" dirty="0"/>
              <a:t>Type in Title Here</a:t>
            </a:r>
          </a:p>
        </p:txBody>
      </p:sp>
    </p:spTree>
    <p:extLst>
      <p:ext uri="{BB962C8B-B14F-4D97-AF65-F5344CB8AC3E}">
        <p14:creationId xmlns:p14="http://schemas.microsoft.com/office/powerpoint/2010/main" val="164848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essag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532284" y="4818882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5F4044-894B-B74C-BA70-A76DFBF02618}" type="slidenum">
              <a:rPr lang="en-US" sz="750" smtClean="0">
                <a:solidFill>
                  <a:schemeClr val="bg1"/>
                </a:solidFill>
              </a:rPr>
              <a:pPr/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575EF42-48E3-E042-9F86-2CC464CCBE5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263770" y="2190750"/>
            <a:ext cx="5334000" cy="220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02C621-0825-7147-9415-ABBF3B02F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3CD64D0-D4F8-124C-A6EF-DCF53AD4A87B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344333" y="4656667"/>
            <a:ext cx="5342466" cy="3007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AAE706-4A8D-4D46-ACD2-05AA2870F9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1026" y="611072"/>
            <a:ext cx="8070574" cy="436678"/>
          </a:xfrm>
          <a:prstGeom prst="rect">
            <a:avLst/>
          </a:prstGeom>
        </p:spPr>
        <p:txBody>
          <a:bodyPr lIns="0" tIns="0" rIns="0" bIns="0"/>
          <a:lstStyle>
            <a:lvl1pPr marL="12700" indent="-12700" algn="ctr">
              <a:buFontTx/>
              <a:buNone/>
              <a:tabLst/>
              <a:defRPr sz="18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2700" indent="-12700" algn="ctr">
              <a:buFontTx/>
              <a:buNone/>
              <a:tabLst/>
              <a:defRPr b="1" i="0">
                <a:solidFill>
                  <a:srgbClr val="A71E23"/>
                </a:solidFill>
                <a:latin typeface="Effra" panose="020B0603020203020204" pitchFamily="34" charset="0"/>
              </a:defRPr>
            </a:lvl2pPr>
            <a:lvl3pPr marL="12700" indent="-12700" algn="ctr">
              <a:buFontTx/>
              <a:buNone/>
              <a:tabLst/>
              <a:defRPr sz="3200" b="1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4pPr>
            <a:lvl5pPr marL="12700" indent="-12700" algn="ctr">
              <a:buFontTx/>
              <a:buNone/>
              <a:tabLst/>
              <a:defRPr sz="3200" b="0" i="0">
                <a:solidFill>
                  <a:schemeClr val="tx1"/>
                </a:solidFill>
                <a:latin typeface="Effra" panose="020B0603020203020204" pitchFamily="34" charset="0"/>
              </a:defRPr>
            </a:lvl5pPr>
          </a:lstStyle>
          <a:p>
            <a:pPr lvl="0"/>
            <a:r>
              <a:rPr lang="en-US" dirty="0"/>
              <a:t>TYPE IN ALL CAPS: INFORMATION AND APPOINTMENTS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8CD0C52-9548-4A45-ACD4-8D2DE42FAC5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026" y="929594"/>
            <a:ext cx="8077200" cy="500792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8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28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Phone number: (631) 444-0000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1B56269B-0DAF-F44A-9D60-CCD01177D2A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21026" y="1531342"/>
            <a:ext cx="8077200" cy="762000"/>
          </a:xfrm>
          <a:prstGeom prst="rect">
            <a:avLst/>
          </a:prstGeom>
        </p:spPr>
        <p:txBody>
          <a:bodyPr lIns="0" tIns="0" rIns="0" bIns="0"/>
          <a:lstStyle>
            <a:lvl1pPr algn="ctr">
              <a:lnSpc>
                <a:spcPct val="110000"/>
              </a:lnSpc>
              <a:spcAft>
                <a:spcPts val="400"/>
              </a:spcAft>
              <a:defRPr sz="24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lnSpc>
                <a:spcPct val="110000"/>
              </a:lnSpc>
              <a:spcAft>
                <a:spcPts val="400"/>
              </a:spcAft>
              <a:defRPr sz="2400" b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Type in </a:t>
            </a:r>
            <a:r>
              <a:rPr lang="en-US" dirty="0" err="1"/>
              <a:t>url</a:t>
            </a:r>
            <a:r>
              <a:rPr lang="en-US" dirty="0"/>
              <a:t>: </a:t>
            </a:r>
            <a:r>
              <a:rPr lang="en-US" dirty="0" err="1"/>
              <a:t>stonybrookmedicine.edu</a:t>
            </a:r>
            <a:br>
              <a:rPr lang="en-US" dirty="0"/>
            </a:b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967810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2889197" y="4671366"/>
            <a:ext cx="5797602" cy="277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D797FC-7CAF-1841-89ED-F7FD6C484E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123950"/>
            <a:ext cx="9144000" cy="59055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Thank you. Questions?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4E1647-A446-144B-AC92-E9FCF61A15C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019300" y="1865064"/>
            <a:ext cx="5105400" cy="2569018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5498813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BM Title Slide-2 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8779F77-AF39-314B-9F82-F4745A0E4A55}"/>
              </a:ext>
            </a:extLst>
          </p:cNvPr>
          <p:cNvSpPr/>
          <p:nvPr userDrawn="1"/>
        </p:nvSpPr>
        <p:spPr>
          <a:xfrm>
            <a:off x="666539" y="666751"/>
            <a:ext cx="8477461" cy="44784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87223" y="1090737"/>
            <a:ext cx="6066378" cy="183357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700"/>
              </a:lnSpc>
              <a:defRPr sz="3600" b="1" spc="0" baseline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Place Your Presentation Name Here</a:t>
            </a:r>
          </a:p>
          <a:p>
            <a:pPr lvl="0"/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0409C6-894C-F641-AA99-CF8ABEC480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19199" y="3072368"/>
            <a:ext cx="3853157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445892-9083-7A4E-B23C-D211A4ADE31E}"/>
              </a:ext>
            </a:extLst>
          </p:cNvPr>
          <p:cNvCxnSpPr>
            <a:cxnSpLocks/>
          </p:cNvCxnSpPr>
          <p:nvPr userDrawn="1"/>
        </p:nvCxnSpPr>
        <p:spPr>
          <a:xfrm>
            <a:off x="1219202" y="2914650"/>
            <a:ext cx="6096001" cy="0"/>
          </a:xfrm>
          <a:prstGeom prst="line">
            <a:avLst/>
          </a:prstGeom>
          <a:ln w="38100">
            <a:solidFill>
              <a:srgbClr val="A71E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B5F9AF-6A84-2D4B-95C6-8ED3F1AD0150}"/>
              </a:ext>
            </a:extLst>
          </p:cNvPr>
          <p:cNvPicPr>
            <a:picLocks/>
          </p:cNvPicPr>
          <p:nvPr userDrawn="1"/>
        </p:nvPicPr>
        <p:blipFill>
          <a:blip r:embed="rId2"/>
          <a:srcRect/>
          <a:stretch/>
        </p:blipFill>
        <p:spPr>
          <a:xfrm>
            <a:off x="-973" y="-762"/>
            <a:ext cx="667512" cy="66751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2085F2A-8F87-DB4C-83FE-EC11CC22AE31}"/>
              </a:ext>
            </a:extLst>
          </p:cNvPr>
          <p:cNvSpPr/>
          <p:nvPr userDrawn="1"/>
        </p:nvSpPr>
        <p:spPr>
          <a:xfrm>
            <a:off x="0" y="5026914"/>
            <a:ext cx="9144000" cy="116586"/>
          </a:xfrm>
          <a:prstGeom prst="rect">
            <a:avLst/>
          </a:prstGeom>
          <a:solidFill>
            <a:srgbClr val="A71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C6193B-1D2C-B248-B58A-CA1229DAB9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19200" y="4400550"/>
            <a:ext cx="2581275" cy="457200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30A46A5F-DB71-0140-B1FA-A9800D8A01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24757" y="3072368"/>
            <a:ext cx="3766843" cy="109958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300"/>
              </a:spcAft>
              <a:defRPr sz="1600" b="1" i="0" spc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ts val="1600"/>
              </a:lnSpc>
              <a:spcBef>
                <a:spcPts val="0"/>
              </a:spcBef>
              <a:tabLst/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</a:lstStyle>
          <a:p>
            <a:pPr lvl="0"/>
            <a:r>
              <a:rPr lang="en-US" dirty="0"/>
              <a:t>Presenter’s Name Here</a:t>
            </a:r>
          </a:p>
          <a:p>
            <a:pPr lvl="1"/>
            <a:r>
              <a:rPr lang="en-US" dirty="0"/>
              <a:t>Presenter’s Title</a:t>
            </a:r>
          </a:p>
          <a:p>
            <a:pPr lvl="1"/>
            <a:r>
              <a:rPr lang="en-US" dirty="0"/>
              <a:t>4 lines maximum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601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tegory Slide - ALL CA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9CD39E2-285B-8D41-A2F0-E85E70BC7DAF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71E23"/>
          </a:solidFill>
          <a:ln>
            <a:solidFill>
              <a:srgbClr val="A71E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F434EB9-5D6E-2D4B-A3A4-A19A095CAE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19200" y="1135380"/>
            <a:ext cx="7086600" cy="3722370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>
              <a:lnSpc>
                <a:spcPts val="4000"/>
              </a:lnSpc>
              <a:defRPr sz="4000" b="1" spc="0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THIS IS A TOPIC / </a:t>
            </a:r>
            <a:br>
              <a:rPr lang="en-US" dirty="0"/>
            </a:br>
            <a:r>
              <a:rPr lang="en-US" dirty="0"/>
              <a:t>CATEGORY SLIDE. TYPE IN ALL CAPS, VERDANA BOLD, 40 POINT SIZE.</a:t>
            </a:r>
          </a:p>
        </p:txBody>
      </p:sp>
    </p:spTree>
    <p:extLst>
      <p:ext uri="{BB962C8B-B14F-4D97-AF65-F5344CB8AC3E}">
        <p14:creationId xmlns:p14="http://schemas.microsoft.com/office/powerpoint/2010/main" val="594964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6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Gre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9511F-C066-8140-8352-80E189325B30}"/>
              </a:ext>
            </a:extLst>
          </p:cNvPr>
          <p:cNvSpPr/>
          <p:nvPr userDrawn="1"/>
        </p:nvSpPr>
        <p:spPr>
          <a:xfrm>
            <a:off x="914400" y="1428300"/>
            <a:ext cx="8077200" cy="24388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04800"/>
            <a:ext cx="8077200" cy="10473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750"/>
            <a:ext cx="8077200" cy="2438400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</a:t>
            </a:r>
          </a:p>
          <a:p>
            <a:pPr lvl="0"/>
            <a:r>
              <a:rPr lang="en-US" dirty="0"/>
              <a:t>Use ”Shift return” within paragraph, </a:t>
            </a:r>
            <a:br>
              <a:rPr lang="en-US" dirty="0"/>
            </a:br>
            <a:r>
              <a:rPr lang="en-US" dirty="0"/>
              <a:t>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6946903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ssage Slide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10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883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428750"/>
            <a:ext cx="8077200" cy="2514600"/>
          </a:xfrm>
          <a:prstGeom prst="rect">
            <a:avLst/>
          </a:prstGeom>
          <a:ln>
            <a:noFill/>
          </a:ln>
        </p:spPr>
        <p:txBody>
          <a:bodyPr lIns="0" tIns="0" rIns="0" bIns="0" anchor="ctr"/>
          <a:lstStyle>
            <a:lvl1pPr algn="ctr">
              <a:lnSpc>
                <a:spcPct val="110000"/>
              </a:lnSpc>
              <a:spcBef>
                <a:spcPts val="0"/>
              </a:spcBef>
              <a:spcAft>
                <a:spcPts val="900"/>
              </a:spcAft>
              <a:defRPr sz="1600" b="1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lnSpc>
                <a:spcPct val="90000"/>
              </a:lnSpc>
              <a:spcBef>
                <a:spcPts val="900"/>
              </a:spcBef>
              <a:tabLst/>
              <a:defRPr sz="1800" b="0" i="0">
                <a:solidFill>
                  <a:schemeClr val="tx1"/>
                </a:solidFill>
                <a:latin typeface="Effra Light" panose="020B040302020302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Center red text here. </a:t>
            </a:r>
          </a:p>
          <a:p>
            <a:pPr lvl="0"/>
            <a:r>
              <a:rPr lang="en-US" dirty="0"/>
              <a:t>Use ”Shift return” within paragraph, </a:t>
            </a:r>
            <a:br>
              <a:rPr lang="en-US" dirty="0"/>
            </a:br>
            <a:r>
              <a:rPr lang="en-US" dirty="0"/>
              <a:t>“return” to make paragraph two.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</p:spTree>
    <p:extLst>
      <p:ext uri="{BB962C8B-B14F-4D97-AF65-F5344CB8AC3E}">
        <p14:creationId xmlns:p14="http://schemas.microsoft.com/office/powerpoint/2010/main" val="150339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Verdana Text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800600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2082" y="313267"/>
            <a:ext cx="8069517" cy="103928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2083" y="1390810"/>
            <a:ext cx="5859717" cy="254437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indent="-6350">
              <a:lnSpc>
                <a:spcPct val="90000"/>
              </a:lnSpc>
              <a:spcBef>
                <a:spcPts val="300"/>
              </a:spcBef>
              <a:spcAft>
                <a:spcPts val="900"/>
              </a:spcAft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3pPr>
            <a:lvl4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4pPr>
            <a:lvl5pPr marL="6350" indent="-6350">
              <a:lnSpc>
                <a:spcPct val="90000"/>
              </a:lnSpc>
              <a:spcBef>
                <a:spcPts val="300"/>
              </a:spcBef>
              <a:buFontTx/>
              <a:buNone/>
              <a:tabLst/>
              <a:defRPr sz="1800" b="0" i="0">
                <a:solidFill>
                  <a:schemeClr val="tx1"/>
                </a:solidFill>
                <a:latin typeface="Effra Medium" panose="020B0603020203020204" pitchFamily="34" charset="0"/>
              </a:defRPr>
            </a:lvl5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0"/>
            <a:r>
              <a:rPr lang="en-US" dirty="0"/>
              <a:t>This begins paragraph two.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Bullet Text</a:t>
            </a:r>
          </a:p>
          <a:p>
            <a:pPr lvl="1"/>
            <a:r>
              <a:rPr lang="en-US" dirty="0"/>
              <a:t>Bullet Text 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027126" y="1"/>
            <a:ext cx="1964474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018375" y="1428750"/>
            <a:ext cx="19732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61F90839-51C7-F742-B30F-7C2EFD6DD6B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399" y="4248150"/>
            <a:ext cx="4191000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3186943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Verdana Reg,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1600" y="4248150"/>
            <a:ext cx="3810000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313267"/>
            <a:ext cx="8077200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B7CBC9-11CF-F349-AEFE-5D1A13537F9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4400" y="1390200"/>
            <a:ext cx="5410200" cy="247695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defRPr sz="16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6350" marR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6350" indent="0">
              <a:lnSpc>
                <a:spcPct val="110000"/>
              </a:lnSpc>
              <a:spcBef>
                <a:spcPts val="300"/>
              </a:spcBef>
              <a:spcAft>
                <a:spcPts val="4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6350" indent="-6350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7938" indent="0">
              <a:buFont typeface="Arial" panose="020B0604020202020204" pitchFamily="34" charset="0"/>
              <a:buChar char="•"/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6pPr>
          </a:lstStyle>
          <a:p>
            <a:pPr lvl="0"/>
            <a:r>
              <a:rPr lang="en-US" dirty="0"/>
              <a:t>Text here. Use ”Shift return” within paragraph, “return” to make paragraph two.</a:t>
            </a:r>
          </a:p>
          <a:p>
            <a:pPr lvl="3"/>
            <a:r>
              <a:rPr lang="en-US" dirty="0"/>
              <a:t>Text here. </a:t>
            </a:r>
            <a:br>
              <a:rPr lang="en-US" dirty="0"/>
            </a:br>
            <a:r>
              <a:rPr lang="en-US" dirty="0"/>
              <a:t>Text here.</a:t>
            </a:r>
          </a:p>
          <a:p>
            <a:pPr lvl="3"/>
            <a:r>
              <a:rPr lang="en-US" dirty="0"/>
              <a:t>Text here. </a:t>
            </a:r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6350" marR="0" lvl="2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lvl="1"/>
            <a:endParaRPr lang="en-US" dirty="0"/>
          </a:p>
          <a:p>
            <a:pPr lvl="0"/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629583" y="18425"/>
            <a:ext cx="2361836" cy="13525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6629401" y="1447175"/>
            <a:ext cx="2359025" cy="29952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14300" indent="-107950">
              <a:tabLst/>
              <a:defRPr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4484A675-B9D3-A942-944A-A66AEAA9A273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9377400" y="1428300"/>
            <a:ext cx="2359025" cy="1194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377400" y="2685600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4B406A6-2D52-7B48-8636-5EEDB575AB4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8116" y="4248150"/>
            <a:ext cx="3425283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3293881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, Bullet List,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3000" y="4683570"/>
            <a:ext cx="228600" cy="273844"/>
          </a:xfrm>
          <a:prstGeom prst="rect">
            <a:avLst/>
          </a:prstGeom>
        </p:spPr>
        <p:txBody>
          <a:bodyPr anchor="ctr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0BB73-179B-9B4D-8CFD-64CC9764006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3200400" y="4667148"/>
            <a:ext cx="5486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FCA555-B86A-BC43-B1B8-CD95C0338A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8341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86573-5183-964F-94B7-7C8705909F4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7028" y="313267"/>
            <a:ext cx="8074572" cy="103928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3500"/>
              </a:lnSpc>
              <a:defRPr sz="3200" b="1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2pPr>
            <a:lvl3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3pPr>
            <a:lvl4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4pPr>
            <a:lvl5pPr marL="7938" indent="0">
              <a:lnSpc>
                <a:spcPts val="3600"/>
              </a:lnSpc>
              <a:spcBef>
                <a:spcPts val="0"/>
              </a:spcBef>
              <a:buFontTx/>
              <a:buNone/>
              <a:tabLst/>
              <a:defRPr sz="3600" b="1"/>
            </a:lvl5pPr>
          </a:lstStyle>
          <a:p>
            <a:pPr lvl="0"/>
            <a:r>
              <a:rPr lang="en-US" dirty="0"/>
              <a:t>2-Line Headline Here</a:t>
            </a:r>
          </a:p>
          <a:p>
            <a:pPr lvl="0"/>
            <a:r>
              <a:rPr lang="en-US" dirty="0"/>
              <a:t>2-Line Headline Here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5708B29-91D2-BC46-B413-1913A83DD4EF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7394575" y="1424568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  <a:p>
            <a:pPr lvl="1"/>
            <a:endParaRPr lang="en-US" dirty="0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CE980C4-375A-3243-A74A-C17C9690C472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7394575" y="2861702"/>
            <a:ext cx="1597025" cy="15581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706A5BD-A9A7-2340-B208-717796CE2EC2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9448800" y="1868798"/>
            <a:ext cx="2359025" cy="173841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/>
            </a:lvl2pPr>
            <a:lvl3pPr marL="114300" indent="-107950">
              <a:tabLst/>
              <a:defRPr/>
            </a:lvl3pPr>
            <a:lvl4pPr marL="114300" indent="-107950">
              <a:tabLst/>
              <a:defRPr/>
            </a:lvl4pPr>
            <a:lvl5pPr marL="114300" indent="-107950">
              <a:tabLst/>
              <a:defRPr/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002275-5B5A-5945-96B9-11C4642822C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400" y="1428750"/>
            <a:ext cx="6324600" cy="2667000"/>
          </a:xfrm>
          <a:prstGeom prst="rect">
            <a:avLst/>
          </a:prstGeom>
        </p:spPr>
        <p:txBody>
          <a:bodyPr lIns="0" tIns="0" rIns="0" bIns="0"/>
          <a:lstStyle>
            <a:lvl1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74625" indent="-174625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9063" indent="-119063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Char char="•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System Font Regular"/>
              <a:buChar char="–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90513" indent="-17145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Courier New" panose="02070309020205020404" pitchFamily="49" charset="0"/>
              <a:buChar char="o"/>
              <a:tabLst/>
              <a:defRPr sz="16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2"/>
            <a:r>
              <a:rPr lang="en-US" dirty="0"/>
              <a:t>Type bulleted list here</a:t>
            </a:r>
          </a:p>
          <a:p>
            <a:pPr lvl="2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140D01CB-423A-804B-99C0-D6A84F953CDE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7394575" y="4842"/>
            <a:ext cx="1597025" cy="13435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14300" indent="-107950">
              <a:tabLst/>
              <a:defRPr>
                <a:solidFill>
                  <a:schemeClr val="bg1"/>
                </a:solidFill>
              </a:defRPr>
            </a:lvl2pPr>
            <a:lvl3pPr marL="114300" indent="-107950">
              <a:tabLst/>
              <a:defRPr>
                <a:solidFill>
                  <a:schemeClr val="bg1"/>
                </a:solidFill>
              </a:defRPr>
            </a:lvl3pPr>
            <a:lvl4pPr marL="114300" indent="-107950">
              <a:tabLst/>
              <a:defRPr>
                <a:solidFill>
                  <a:schemeClr val="bg1"/>
                </a:solidFill>
              </a:defRPr>
            </a:lvl4pPr>
            <a:lvl5pPr marL="114300" indent="-10795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Place Image Here</a:t>
            </a:r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9931B1CA-4605-414B-9526-0941F30DF66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2540" y="4248150"/>
            <a:ext cx="3583259" cy="175864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100000"/>
              </a:lnSpc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Credit line here 9 pt. or smaller</a:t>
            </a:r>
          </a:p>
        </p:txBody>
      </p:sp>
    </p:spTree>
    <p:extLst>
      <p:ext uri="{BB962C8B-B14F-4D97-AF65-F5344CB8AC3E}">
        <p14:creationId xmlns:p14="http://schemas.microsoft.com/office/powerpoint/2010/main" val="10459279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4"/>
          <a:srcRect/>
          <a:stretch/>
        </p:blipFill>
        <p:spPr>
          <a:xfrm>
            <a:off x="914400" y="4619063"/>
            <a:ext cx="2065022" cy="365760"/>
          </a:xfrm>
          <a:prstGeom prst="rect">
            <a:avLst/>
          </a:prstGeom>
        </p:spPr>
      </p:pic>
      <p:cxnSp>
        <p:nvCxnSpPr>
          <p:cNvPr id="13" name="Straight Connector 12"/>
          <p:cNvCxnSpPr>
            <a:cxnSpLocks/>
          </p:cNvCxnSpPr>
          <p:nvPr userDrawn="1"/>
        </p:nvCxnSpPr>
        <p:spPr>
          <a:xfrm>
            <a:off x="914400" y="4457700"/>
            <a:ext cx="8077200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512564"/>
            <a:ext cx="304800" cy="630936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r">
              <a:defRPr sz="900" b="0" i="0">
                <a:solidFill>
                  <a:srgbClr val="82838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35F4044-894B-B74C-BA70-A76DFBF02618}" type="slidenum">
              <a:rPr lang="en-US" smtClean="0"/>
              <a:pPr/>
              <a:t>‹#›</a:t>
            </a:fld>
            <a:endParaRPr lang="en-US" sz="9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E134BA-F668-D34A-96D6-F0D0E1BAB9F7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rcRect/>
          <a:stretch/>
        </p:blipFill>
        <p:spPr>
          <a:xfrm>
            <a:off x="0" y="1"/>
            <a:ext cx="663787" cy="666750"/>
          </a:xfrm>
          <a:prstGeom prst="rect">
            <a:avLst/>
          </a:prstGeom>
        </p:spPr>
      </p:pic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CC34D90-AED6-114D-90B1-0CDF7287D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0400" y="4665021"/>
            <a:ext cx="5486400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A71E2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Approved Sub Brand Name Here</a:t>
            </a:r>
            <a:endParaRPr lang="en-US" sz="1100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5812F3B1-5C07-F14B-84F7-1CF91363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866" y="304800"/>
            <a:ext cx="8077200" cy="119996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4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707" r:id="rId3"/>
    <p:sldLayoutId id="2147483693" r:id="rId4"/>
    <p:sldLayoutId id="2147483722" r:id="rId5"/>
    <p:sldLayoutId id="2147483723" r:id="rId6"/>
    <p:sldLayoutId id="2147483720" r:id="rId7"/>
    <p:sldLayoutId id="2147483719" r:id="rId8"/>
    <p:sldLayoutId id="2147483718" r:id="rId9"/>
    <p:sldLayoutId id="2147483721" r:id="rId10"/>
    <p:sldLayoutId id="2147483716" r:id="rId11"/>
    <p:sldLayoutId id="2147483713" r:id="rId12"/>
    <p:sldLayoutId id="2147483717" r:id="rId13"/>
    <p:sldLayoutId id="2147483715" r:id="rId14"/>
    <p:sldLayoutId id="2147483706" r:id="rId15"/>
    <p:sldLayoutId id="2147483665" r:id="rId16"/>
    <p:sldLayoutId id="2147483687" r:id="rId17"/>
    <p:sldLayoutId id="2147483675" r:id="rId18"/>
    <p:sldLayoutId id="2147483679" r:id="rId19"/>
    <p:sldLayoutId id="2147483709" r:id="rId20"/>
    <p:sldLayoutId id="2147483681" r:id="rId21"/>
    <p:sldLayoutId id="2147483663" r:id="rId22"/>
  </p:sldLayoutIdLst>
  <p:hf hdr="0" dt="0"/>
  <p:txStyles>
    <p:titleStyle>
      <a:lvl1pPr algn="l" defTabSz="685800" rtl="0" eaLnBrk="1" latinLnBrk="0" hangingPunct="1">
        <a:lnSpc>
          <a:spcPts val="3500"/>
        </a:lnSpc>
        <a:spcBef>
          <a:spcPct val="0"/>
        </a:spcBef>
        <a:buNone/>
        <a:defRPr sz="3200" b="1" i="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900" b="0" i="0" kern="1200" baseline="0">
          <a:solidFill>
            <a:srgbClr val="C00000"/>
          </a:solidFill>
          <a:latin typeface="Effra" panose="020B0603020203020204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800" b="1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>
              <a:lumMod val="75000"/>
              <a:lumOff val="25000"/>
            </a:schemeClr>
          </a:solidFill>
          <a:latin typeface="Effra" panose="020B0603020203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708" userDrawn="1">
          <p15:clr>
            <a:srgbClr val="F26B43"/>
          </p15:clr>
        </p15:guide>
        <p15:guide id="6" orient="horz" pos="420" userDrawn="1">
          <p15:clr>
            <a:srgbClr val="F26B43"/>
          </p15:clr>
        </p15:guide>
        <p15:guide id="9" orient="horz" pos="3060" userDrawn="1">
          <p15:clr>
            <a:srgbClr val="F26B43"/>
          </p15:clr>
        </p15:guide>
        <p15:guide id="11" orient="horz" pos="900" userDrawn="1">
          <p15:clr>
            <a:srgbClr val="F26B43"/>
          </p15:clr>
        </p15:guide>
        <p15:guide id="12" pos="576" userDrawn="1">
          <p15:clr>
            <a:srgbClr val="F26B43"/>
          </p15:clr>
        </p15:guide>
        <p15:guide id="13" pos="5664" userDrawn="1">
          <p15:clr>
            <a:srgbClr val="F26B43"/>
          </p15:clr>
        </p15:guide>
        <p15:guide id="14" pos="54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2BC90DE-E7FD-B50C-CD08-F39AD534454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84986" y="1094969"/>
            <a:ext cx="7044614" cy="1829347"/>
          </a:xfrm>
        </p:spPr>
        <p:txBody>
          <a:bodyPr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Fire Safety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ＭＳ Ｐゴシック" panose="020B0600070205080204" pitchFamily="34" charset="-128"/>
                <a:cs typeface="Helvetica" panose="020B0604020202020204" pitchFamily="34" charset="0"/>
              </a:rPr>
              <a:t>for Medical Staff Office (MSO), Residents, Medical Students and Nursing Students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D8596C-0BF1-4BEE-95C6-7D9D4FDD315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ctr"/>
            <a:r>
              <a:rPr lang="en-US" sz="1200" dirty="0"/>
              <a:t>Healthcare Environmental Health &amp; Safety</a:t>
            </a:r>
          </a:p>
          <a:p>
            <a:pPr algn="ctr"/>
            <a:r>
              <a:rPr lang="en-US" sz="1200" dirty="0"/>
              <a:t>Environmental Health &amp; Safety</a:t>
            </a:r>
          </a:p>
          <a:p>
            <a:pPr algn="ctr"/>
            <a:r>
              <a:rPr lang="en-US" sz="1200" dirty="0"/>
              <a:t>Division of Enterprise Risk Management</a:t>
            </a:r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For questions, contact Healthcare EH&amp;S at 4-6783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239E56-AA2A-BDC6-7CDF-A491DFC40F6F}"/>
              </a:ext>
            </a:extLst>
          </p:cNvPr>
          <p:cNvSpPr txBox="1"/>
          <p:nvPr/>
        </p:nvSpPr>
        <p:spPr>
          <a:xfrm>
            <a:off x="7023463" y="4335777"/>
            <a:ext cx="167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/>
              <a:t>November 2024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20476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A01C7D-E8B6-7A68-1EEA-C5D6BC24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10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83B496-1C13-6EBF-EDA4-C7AB7586867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Oxygen Safety</a:t>
            </a:r>
          </a:p>
          <a:p>
            <a:r>
              <a:rPr lang="en-US" dirty="0">
                <a:solidFill>
                  <a:srgbClr val="A71E23"/>
                </a:solidFill>
              </a:rPr>
              <a:t>Never leave a gas cylinder unsecured!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050340B1-9884-D6D4-4E52-505D1E8183A3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1399" y="1611795"/>
            <a:ext cx="1597025" cy="1197768"/>
          </a:xfrm>
        </p:spPr>
      </p:pic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77F3AA40-82B3-E837-E082-2256865B6DD9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7394575" y="2873131"/>
            <a:ext cx="1597025" cy="1535600"/>
          </a:xfrm>
        </p:spPr>
      </p:pic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77255D4-7212-D0F2-2D29-5EB022D16752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4CCCCC-E020-7D27-BA11-14E3883175C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Secured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a rack or holder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Segregated and Labeled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-Empty or Full/Partially Full</a:t>
            </a:r>
          </a:p>
          <a:p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Limit to no more than 12 total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in a storage area</a:t>
            </a:r>
          </a:p>
          <a:p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Know where the zone valve shut offs are for O</a:t>
            </a:r>
            <a:r>
              <a:rPr lang="en-US" sz="1800" b="0" i="0" u="none" strike="noStrike" baseline="-25000" dirty="0">
                <a:solidFill>
                  <a:srgbClr val="A71E23"/>
                </a:solidFill>
                <a:latin typeface="Arial" panose="020B0604020202020204" pitchFamily="34" charset="0"/>
              </a:rPr>
              <a:t>2</a:t>
            </a:r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 in the room.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In an emergency,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Anyone can shut valve after determining that patients served by that zone will not be adversely affected by oxygen shutoff.</a:t>
            </a:r>
          </a:p>
        </p:txBody>
      </p:sp>
      <p:pic>
        <p:nvPicPr>
          <p:cNvPr id="32" name="Content Placeholder 31">
            <a:extLst>
              <a:ext uri="{FF2B5EF4-FFF2-40B4-BE49-F238E27FC236}">
                <a16:creationId xmlns:a16="http://schemas.microsoft.com/office/drawing/2014/main" id="{7DD44139-B370-4EEE-BC9C-5510368D21EE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4"/>
          <a:stretch>
            <a:fillRect/>
          </a:stretch>
        </p:blipFill>
        <p:spPr>
          <a:xfrm>
            <a:off x="7391399" y="9574"/>
            <a:ext cx="1600200" cy="1538654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BBD6C34-E4F1-2D98-7F2A-75D62DA5719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sz="900" i="1" dirty="0">
                <a:solidFill>
                  <a:srgbClr val="C00000"/>
                </a:solidFill>
                <a:latin typeface="Arial" panose="020B0604020202020204" pitchFamily="34" charset="0"/>
              </a:rPr>
              <a:t>EC0028, Compressed Medical Gases</a:t>
            </a:r>
            <a:endParaRPr lang="en-US" dirty="0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13B61121-D3EF-2E50-1F17-A75A8EA3FAA5}"/>
              </a:ext>
            </a:extLst>
          </p:cNvPr>
          <p:cNvSpPr/>
          <p:nvPr/>
        </p:nvSpPr>
        <p:spPr>
          <a:xfrm>
            <a:off x="8126896" y="1648893"/>
            <a:ext cx="608013" cy="412419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07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908411-9213-70E2-16D3-DAA28A99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11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15682D-298F-4816-174B-CA921345A0D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17028" y="313267"/>
            <a:ext cx="5407572" cy="1039283"/>
          </a:xfrm>
        </p:spPr>
        <p:txBody>
          <a:bodyPr/>
          <a:lstStyle/>
          <a:p>
            <a:r>
              <a:rPr lang="en-US" dirty="0"/>
              <a:t>Basic Fire Safety Rules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606A57BD-02BC-54C5-43E1-ED366B21B51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4575" y="1593006"/>
            <a:ext cx="1597025" cy="1006575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5461139C-E973-6239-356D-F78D644B19AA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7394575" y="3111642"/>
            <a:ext cx="1597025" cy="1058578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643864C-F5BE-F483-BEAB-92B258FFB649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878DE4-8EAA-E97F-5E2D-68763BC4DDC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Don’t block fire extinguishers, fire doors, exits, medical gas shutoff valves and fire alarm devices.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Space heaters and toaster ovens are not allowed.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Extension cords are not allowed to be used </a:t>
            </a:r>
            <a:r>
              <a:rPr lang="en-US" u="none" strike="noStrike" dirty="0"/>
              <a:t>for more than 24 hours.</a:t>
            </a:r>
          </a:p>
          <a:p>
            <a:endParaRPr lang="en-US" sz="800" u="none" strike="noStrike" dirty="0"/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18” clearance is required between stored items and the ceiling for overhead sprinklers to work.</a:t>
            </a:r>
            <a:endParaRPr lang="en-US" sz="9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0" i="0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F6AB7F2-B2D7-44F5-2251-32E80C8F12F3}"/>
              </a:ext>
            </a:extLst>
          </p:cNvPr>
          <p:cNvPicPr>
            <a:picLocks noGrp="1" noChangeAspect="1"/>
          </p:cNvPicPr>
          <p:nvPr>
            <p:ph sz="quarter" idx="36"/>
          </p:nvPr>
        </p:nvPicPr>
        <p:blipFill>
          <a:blip r:embed="rId4"/>
          <a:stretch>
            <a:fillRect/>
          </a:stretch>
        </p:blipFill>
        <p:spPr>
          <a:xfrm>
            <a:off x="7394575" y="79585"/>
            <a:ext cx="1597025" cy="1193381"/>
          </a:xfrm>
        </p:spPr>
      </p:pic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C60859D0-C1C0-F8A7-8151-EDA80629FBF5}"/>
              </a:ext>
            </a:extLst>
          </p:cNvPr>
          <p:cNvSpPr/>
          <p:nvPr/>
        </p:nvSpPr>
        <p:spPr>
          <a:xfrm>
            <a:off x="7258878" y="640608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FA13ECB7-23EE-ED8A-A7AB-0DD6D81A80DE}"/>
              </a:ext>
            </a:extLst>
          </p:cNvPr>
          <p:cNvSpPr/>
          <p:nvPr/>
        </p:nvSpPr>
        <p:spPr>
          <a:xfrm>
            <a:off x="7258878" y="1879699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Multiplication Sign 23">
            <a:extLst>
              <a:ext uri="{FF2B5EF4-FFF2-40B4-BE49-F238E27FC236}">
                <a16:creationId xmlns:a16="http://schemas.microsoft.com/office/drawing/2014/main" id="{59867243-B3DA-2B73-199E-97989DE88618}"/>
              </a:ext>
            </a:extLst>
          </p:cNvPr>
          <p:cNvSpPr/>
          <p:nvPr/>
        </p:nvSpPr>
        <p:spPr>
          <a:xfrm>
            <a:off x="7233100" y="3516264"/>
            <a:ext cx="762000" cy="709264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310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2A9EC8-2B99-AB5C-3221-86B49FCD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12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2396F38-5958-EF73-505D-53AC5D8031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Basic Fire Safety Rules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21085AC-F10E-F6AF-47B6-CE0FC1805A3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399" y="971550"/>
            <a:ext cx="5662973" cy="2895600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Multi-outlet power strips (including relocatable power taps or RPTs) require UL label for commercial use. They cannot be damaged, overloaded, or linked together into a chain formation (no daisy chains!).</a:t>
            </a: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 candles or other types of open flame are allowed, unless approved for religious purposes or authorized catered functions.</a:t>
            </a: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Chafing dish use with open flame or Sterno chafing fuel is only approved for use by Hospital Food Service.</a:t>
            </a:r>
          </a:p>
          <a:p>
            <a:endParaRPr lang="en-US" dirty="0"/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D97FB286-2B97-C2F5-B04D-82556F59967E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71487" y="1600423"/>
            <a:ext cx="2359025" cy="1387661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2785F72C-42A2-56A9-389D-1054B7FD4AF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AF252055-68AB-9559-ABD6-6B0ABFD78E0D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Multiplication Sign 21">
            <a:extLst>
              <a:ext uri="{FF2B5EF4-FFF2-40B4-BE49-F238E27FC236}">
                <a16:creationId xmlns:a16="http://schemas.microsoft.com/office/drawing/2014/main" id="{8D921ED0-F40D-45E9-39EB-014F1CBE1022}"/>
              </a:ext>
            </a:extLst>
          </p:cNvPr>
          <p:cNvSpPr/>
          <p:nvPr/>
        </p:nvSpPr>
        <p:spPr>
          <a:xfrm>
            <a:off x="6577373" y="2193516"/>
            <a:ext cx="914400" cy="838200"/>
          </a:xfrm>
          <a:prstGeom prst="mathMultiply">
            <a:avLst/>
          </a:prstGeom>
          <a:solidFill>
            <a:srgbClr val="A71E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6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8E8B57-9E46-9B71-28F8-7436A756EB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Life Safety Information</a:t>
            </a:r>
          </a:p>
        </p:txBody>
      </p:sp>
    </p:spTree>
    <p:extLst>
      <p:ext uri="{BB962C8B-B14F-4D97-AF65-F5344CB8AC3E}">
        <p14:creationId xmlns:p14="http://schemas.microsoft.com/office/powerpoint/2010/main" val="4001020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707F31-5736-44FA-D420-6DF5746AD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3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718DAD9-B2B9-D1D3-35A1-987391B9C86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No Smoking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A089A02B-FD55-1338-EEBA-5A0BAA9032F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7262" y="1292225"/>
            <a:ext cx="5410200" cy="2476950"/>
          </a:xfrm>
        </p:spPr>
        <p:txBody>
          <a:bodyPr/>
          <a:lstStyle/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University Smoking Policy states that smoking is not permitted anywhere on the campus, indoors or outdoors. </a:t>
            </a:r>
          </a:p>
          <a:p>
            <a:endParaRPr lang="en-US" sz="16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Off-sites: no smoking is permitted indoors or within 50 feet of entrances.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8" name="Content Placeholder 27">
            <a:extLst>
              <a:ext uri="{FF2B5EF4-FFF2-40B4-BE49-F238E27FC236}">
                <a16:creationId xmlns:a16="http://schemas.microsoft.com/office/drawing/2014/main" id="{D6D80668-EDDE-9B4B-4E39-1CA83690995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Content Placeholder 28">
            <a:extLst>
              <a:ext uri="{FF2B5EF4-FFF2-40B4-BE49-F238E27FC236}">
                <a16:creationId xmlns:a16="http://schemas.microsoft.com/office/drawing/2014/main" id="{7AED9AFE-E17A-3AA9-F80F-84750890A893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C80CE6-826B-13E4-0920-93ABBAA35288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A7C42F8-7132-7468-1FD8-42088BEB94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66800" y="312738"/>
            <a:ext cx="8077200" cy="903287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F0E5C82-C49B-CFF9-EF37-D72F2C64C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7462" y="1292225"/>
            <a:ext cx="28575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44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CF6154-901D-1FBA-4F44-15164B9CF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4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939669-C361-6B86-7B0E-DA1F34C15B9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Safeguards in the </a:t>
            </a:r>
          </a:p>
          <a:p>
            <a:r>
              <a:rPr lang="en-US" dirty="0"/>
              <a:t>Event of a Fire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B21B94DE-0343-0541-9118-C565B8C754C6}"/>
              </a:ext>
            </a:extLst>
          </p:cNvPr>
          <p:cNvPicPr>
            <a:picLocks noGrp="1" noChangeAspect="1"/>
          </p:cNvPicPr>
          <p:nvPr>
            <p:ph sz="quarter" idx="30"/>
          </p:nvPr>
        </p:nvPicPr>
        <p:blipFill>
          <a:blip r:embed="rId2"/>
          <a:stretch>
            <a:fillRect/>
          </a:stretch>
        </p:blipFill>
        <p:spPr>
          <a:xfrm>
            <a:off x="7394574" y="1471167"/>
            <a:ext cx="1600200" cy="1187033"/>
          </a:xfrm>
        </p:spPr>
      </p:pic>
      <p:pic>
        <p:nvPicPr>
          <p:cNvPr id="19" name="Content Placeholder 18">
            <a:extLst>
              <a:ext uri="{FF2B5EF4-FFF2-40B4-BE49-F238E27FC236}">
                <a16:creationId xmlns:a16="http://schemas.microsoft.com/office/drawing/2014/main" id="{16314757-7ABD-A3EF-820D-A3BA3E213130}"/>
              </a:ext>
            </a:extLst>
          </p:cNvPr>
          <p:cNvPicPr>
            <a:picLocks noGrp="1" noChangeAspect="1"/>
          </p:cNvPicPr>
          <p:nvPr>
            <p:ph sz="quarter" idx="34"/>
          </p:nvPr>
        </p:nvPicPr>
        <p:blipFill>
          <a:blip r:embed="rId3"/>
          <a:stretch>
            <a:fillRect/>
          </a:stretch>
        </p:blipFill>
        <p:spPr>
          <a:xfrm>
            <a:off x="9656903" y="1868488"/>
            <a:ext cx="1942819" cy="1738312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C5F5EF-E948-AF58-55FD-7988B5A3B68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Know the locations of the manual pull stations to activate the fire alarm.</a:t>
            </a:r>
          </a:p>
          <a:p>
            <a:endParaRPr lang="en-US" sz="800" dirty="0"/>
          </a:p>
          <a:p>
            <a:r>
              <a:rPr lang="en-US" dirty="0"/>
              <a:t>Know the locations of the nearest fire extinguishers in your work area.</a:t>
            </a:r>
          </a:p>
          <a:p>
            <a:endParaRPr lang="en-US" sz="800" dirty="0"/>
          </a:p>
          <a:p>
            <a:r>
              <a:rPr lang="en-US" dirty="0"/>
              <a:t>Never block fire or smoke doors. These close automatically on fire alarm activation.</a:t>
            </a:r>
          </a:p>
          <a:p>
            <a:endParaRPr lang="en-US" sz="800" dirty="0"/>
          </a:p>
          <a:p>
            <a:r>
              <a:rPr lang="en-US" dirty="0"/>
              <a:t>For additional information, refer to Admin Policy EC0072, Fire Plan.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425C277-9428-53E6-DD60-D0F845B6333B}"/>
              </a:ext>
            </a:extLst>
          </p:cNvPr>
          <p:cNvSpPr>
            <a:spLocks noGrp="1"/>
          </p:cNvSpPr>
          <p:nvPr>
            <p:ph sz="quarter" idx="36"/>
          </p:nvPr>
        </p:nvSpPr>
        <p:spPr/>
        <p:txBody>
          <a:bodyPr/>
          <a:lstStyle/>
          <a:p>
            <a:r>
              <a:rPr lang="en-US" dirty="0"/>
              <a:t>F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A2DDF34-83B1-8C52-E74E-2DA5728CA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575" y="306844"/>
            <a:ext cx="1600200" cy="107554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9EA83B-7DEF-8FB3-4746-3BDCABFA0C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329" y="2746980"/>
            <a:ext cx="1600200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0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4E1B5F-E623-AE6D-D4CD-DF1FB4113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5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CF7E52-5FA0-D765-A84D-039BD3FB10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What to do if you see fire or “visible” smoke?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C544DE-B72C-D820-4D25-C6308AB043F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l"/>
            <a:r>
              <a:rPr lang="en-US" sz="1800" dirty="0"/>
              <a:t>Follow the RACE Procedure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R</a:t>
            </a:r>
            <a:r>
              <a:rPr lang="en-US" b="1" dirty="0">
                <a:solidFill>
                  <a:srgbClr val="A71E23"/>
                </a:solidFill>
              </a:rPr>
              <a:t>emove</a:t>
            </a:r>
            <a:r>
              <a:rPr lang="en-US" dirty="0"/>
              <a:t> anyone from immediate danger, clear the corridor, and</a:t>
            </a:r>
          </a:p>
          <a:p>
            <a:pPr marL="0" lvl="4" indent="0"/>
            <a:r>
              <a:rPr lang="en-US" dirty="0"/>
              <a:t>close all doors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A</a:t>
            </a:r>
            <a:r>
              <a:rPr lang="en-US" b="1" dirty="0">
                <a:solidFill>
                  <a:srgbClr val="A71E23"/>
                </a:solidFill>
              </a:rPr>
              <a:t>larm</a:t>
            </a:r>
            <a:r>
              <a:rPr lang="en-US" dirty="0"/>
              <a:t> by activating a pull station </a:t>
            </a:r>
            <a:r>
              <a:rPr lang="en-US" u="sng" dirty="0"/>
              <a:t>and</a:t>
            </a:r>
            <a:r>
              <a:rPr lang="en-US" dirty="0"/>
              <a:t> calling 911 to report exact location and</a:t>
            </a:r>
          </a:p>
          <a:p>
            <a:pPr marL="0" lvl="4" indent="0"/>
            <a:r>
              <a:rPr lang="en-US" dirty="0"/>
              <a:t>magnitude of the situation (Offsites 911)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C</a:t>
            </a:r>
            <a:r>
              <a:rPr lang="en-US" b="1" dirty="0">
                <a:solidFill>
                  <a:srgbClr val="A71E23"/>
                </a:solidFill>
              </a:rPr>
              <a:t>onfine</a:t>
            </a:r>
            <a:r>
              <a:rPr lang="en-US" dirty="0">
                <a:solidFill>
                  <a:srgbClr val="A71E23"/>
                </a:solidFill>
              </a:rPr>
              <a:t> </a:t>
            </a:r>
            <a:r>
              <a:rPr lang="en-US" dirty="0"/>
              <a:t>the fire by closing all doors especially the fire room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A71E23"/>
                </a:solidFill>
              </a:rPr>
              <a:t>E</a:t>
            </a:r>
            <a:r>
              <a:rPr lang="en-US" b="1" dirty="0">
                <a:solidFill>
                  <a:srgbClr val="A71E23"/>
                </a:solidFill>
              </a:rPr>
              <a:t>vacuate/</a:t>
            </a:r>
            <a:r>
              <a:rPr lang="en-US" sz="2400" b="1" dirty="0">
                <a:solidFill>
                  <a:srgbClr val="A71E23"/>
                </a:solidFill>
              </a:rPr>
              <a:t>E</a:t>
            </a:r>
            <a:r>
              <a:rPr lang="en-US" b="1" dirty="0">
                <a:solidFill>
                  <a:srgbClr val="A71E23"/>
                </a:solidFill>
              </a:rPr>
              <a:t>xtinguish</a:t>
            </a:r>
          </a:p>
          <a:p>
            <a:pPr marL="285750" lvl="4" indent="-285750">
              <a:buFont typeface="Wingdings" panose="05000000000000000000" pitchFamily="2" charset="2"/>
              <a:buChar char="Ø"/>
            </a:pPr>
            <a:endParaRPr lang="en-US" sz="800" dirty="0"/>
          </a:p>
          <a:p>
            <a:pPr algn="l"/>
            <a:r>
              <a:rPr lang="en-US" sz="1400" dirty="0"/>
              <a:t>NOTE: Refer to evacuation plans posted in unit for fire compartment and fire plan information.</a:t>
            </a:r>
            <a:endParaRPr lang="en-US" sz="12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5F64A5-5F34-889D-CC4B-FDB7C9AB4C61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03C779-A2D2-495D-7A9D-701C0BD8AE3A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673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7F1FA7-6E01-2F55-9296-97A1B998E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6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7D0F2-976C-70CB-6AF8-AB1871C852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Manual Pull Station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F8929E-0528-A2F4-BA64-0C54737D81B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Manual Pull Stations</a:t>
            </a:r>
          </a:p>
          <a:p>
            <a:r>
              <a:rPr lang="en-US" b="0" dirty="0">
                <a:solidFill>
                  <a:srgbClr val="A71E23"/>
                </a:solidFill>
                <a:latin typeface="Arial" panose="020B0604020202020204" pitchFamily="34" charset="0"/>
              </a:rPr>
              <a:t>Know locations of pull stations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8E6197-F7DA-6A05-41D3-DC4EB9A64A5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Activation will sound alarm as well as notify University Police (UPD) who notifies the Fire Department.</a:t>
            </a: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Always </a:t>
            </a:r>
            <a:r>
              <a:rPr lang="en-US" sz="1800" b="0" u="sng" dirty="0">
                <a:solidFill>
                  <a:srgbClr val="000000"/>
                </a:solidFill>
                <a:latin typeface="Arial" panose="020B0604020202020204" pitchFamily="34" charset="0"/>
              </a:rPr>
              <a:t>also</a:t>
            </a:r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 call 911 Code Red to provide details. </a:t>
            </a:r>
          </a:p>
          <a:p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</a:rPr>
              <a:t>	(631-632-3333 from cell phones)</a:t>
            </a:r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Use this device when you have a visible smoke or    fire condition.</a:t>
            </a:r>
          </a:p>
          <a:p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96E827A-6174-17D4-AF7F-12A46AC572E7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25919" y="1131662"/>
            <a:ext cx="2251381" cy="29940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F13BE41-1394-8177-1CA2-16A1EEE0D1DC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05F40F-4EAC-6AED-5E44-3F980FB3077E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6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AA7CC-6C75-8933-AB2B-EF2E59AB9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7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00F0F-5EBD-DE86-33F4-843004EEA5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Fire Alarm Strobe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C67CAA-3DF4-DD2F-5DB1-59D8CD3DD29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Fire Alarm Signaling Methods</a:t>
            </a:r>
          </a:p>
          <a:p>
            <a:r>
              <a:rPr lang="en-US" sz="3200" b="0" i="0" u="none" strike="noStrike" baseline="0" dirty="0">
                <a:solidFill>
                  <a:srgbClr val="990032"/>
                </a:solidFill>
                <a:latin typeface="Arial" panose="020B0604020202020204" pitchFamily="34" charset="0"/>
              </a:rPr>
              <a:t>Pre-recorded Voice Messages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9F91973-22D9-DD62-4D93-49D6E07DFC9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76210" y="1075372"/>
            <a:ext cx="5410200" cy="2476950"/>
          </a:xfrm>
        </p:spPr>
        <p:txBody>
          <a:bodyPr/>
          <a:lstStyle/>
          <a:p>
            <a:endParaRPr lang="en-US" sz="800" b="0" i="0" u="none" strike="noStrike" baseline="0" dirty="0">
              <a:solidFill>
                <a:srgbClr val="990032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Based on area of alarm activation, fire alarm will broadcast a voice recorded message stating </a:t>
            </a:r>
            <a:r>
              <a:rPr lang="en-US" sz="1800" b="0" i="1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Code Red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with the area in alarm. </a:t>
            </a:r>
          </a:p>
          <a:p>
            <a:pPr lvl="5">
              <a:buNone/>
            </a:pPr>
            <a:endParaRPr lang="en-US" sz="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5">
              <a:buNone/>
            </a:pPr>
            <a:r>
              <a:rPr lang="en-US" sz="155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Example announcement of fire alarm originating on T18 south:</a:t>
            </a:r>
          </a:p>
          <a:p>
            <a:pPr marL="293688" lvl="5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T18 N&amp;S: Strobes flash, alert tone sounds followed by announcement:  </a:t>
            </a:r>
            <a: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  <a:t>Code Red 18 South</a:t>
            </a: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alarm strobes will be activated in area of alarm until the code green is called.</a:t>
            </a:r>
          </a:p>
          <a:p>
            <a:pPr marL="293688" lvl="5" indent="-285750">
              <a:buFont typeface="Wingdings" panose="05000000000000000000" pitchFamily="2" charset="2"/>
              <a:buChar char="§"/>
            </a:pPr>
            <a: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  <a:t>T17 and T19 N&amp;S: Chimes sounds followed by announcement: </a:t>
            </a:r>
            <a:r>
              <a:rPr lang="en-US" b="0" i="1" dirty="0">
                <a:solidFill>
                  <a:srgbClr val="000000"/>
                </a:solidFill>
                <a:latin typeface="Arial" panose="020B0604020202020204" pitchFamily="34" charset="0"/>
              </a:rPr>
              <a:t>A Code Red is being investigated on 18 South.</a:t>
            </a:r>
          </a:p>
          <a:p>
            <a:pPr lvl="5">
              <a:buNone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All Clear is announced on PA to resume normal activities.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6345398-93A6-EB6C-60B8-E8547AD7737D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2"/>
          <a:stretch>
            <a:fillRect/>
          </a:stretch>
        </p:blipFill>
        <p:spPr>
          <a:xfrm>
            <a:off x="6662044" y="1011512"/>
            <a:ext cx="2248386" cy="2994025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3702A32-9898-D654-35A3-A5FB5233F6E4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1288B88-FDF5-2E8E-A9CA-7380168F96D7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557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F08B4C-A22B-C1D4-4BA8-8BE9E189E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8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F0267-F871-AB18-888D-8C53639CFE5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All departments must have a designated Fire Warden and alternate for each work shift.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B6A8FA-B3F4-FE56-331E-FA295F87AA9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14400" y="1390200"/>
            <a:ext cx="5638800" cy="2476950"/>
          </a:xfrm>
        </p:spPr>
        <p:txBody>
          <a:bodyPr/>
          <a:lstStyle/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Fire Wardens who attend training learn to: 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•assist in search for location of fires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•report this information to emergency personnel</a:t>
            </a:r>
          </a:p>
          <a:p>
            <a:pPr lvl="1"/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•guide patients, staff and visitors to safe areas during an alarm or actual fire.</a:t>
            </a:r>
          </a:p>
          <a:p>
            <a:pPr lvl="1"/>
            <a:endParaRPr lang="en-US" sz="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A71E23"/>
                </a:solidFill>
                <a:latin typeface="Arial" panose="020B0604020202020204" pitchFamily="34" charset="0"/>
              </a:rPr>
              <a:t>Contact your supervisor to volunteer as a Fire Warden. </a:t>
            </a:r>
            <a:endParaRPr lang="en-US" sz="1000" dirty="0">
              <a:solidFill>
                <a:srgbClr val="A71E23"/>
              </a:solidFill>
            </a:endParaRP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AB32F8-D902-4754-C68E-12DF5D1BCD3A}"/>
              </a:ext>
            </a:extLst>
          </p:cNvPr>
          <p:cNvSpPr>
            <a:spLocks noGrp="1"/>
          </p:cNvSpPr>
          <p:nvPr>
            <p:ph sz="quarter" idx="31"/>
          </p:nvPr>
        </p:nvSpPr>
        <p:spPr>
          <a:xfrm>
            <a:off x="6629401" y="1962150"/>
            <a:ext cx="2359025" cy="1738414"/>
          </a:xfrm>
          <a:ln w="28575">
            <a:solidFill>
              <a:srgbClr val="A71E23"/>
            </a:solidFill>
          </a:ln>
        </p:spPr>
        <p:txBody>
          <a:bodyPr/>
          <a:lstStyle/>
          <a:p>
            <a:r>
              <a:rPr lang="en-US" sz="1800" b="0" i="0" u="none" strike="noStrike" baseline="0" dirty="0">
                <a:latin typeface="Arial" panose="020B0604020202020204" pitchFamily="34" charset="0"/>
              </a:rPr>
              <a:t>All medical staff will react to any fire or fire alarm under the direction of the Fire Warden of Charge Nurse.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0DDF09F-51D6-8A81-3F6F-E4374EBC95AB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48139DB-8069-9EDC-B594-FE4705F12A7F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706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0DF63B-7D64-F2DA-6A8D-8FEED551E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F4044-894B-B74C-BA70-A76DFBF02618}" type="slidenum">
              <a:rPr lang="en-US" smtClean="0"/>
              <a:pPr/>
              <a:t>9</a:t>
            </a:fld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8331F2-47E0-1D53-30D2-018A8B8C6DC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Fire Extinguishers</a:t>
            </a:r>
          </a:p>
          <a:p>
            <a:r>
              <a:rPr lang="en-US" dirty="0">
                <a:solidFill>
                  <a:srgbClr val="A71E23"/>
                </a:solidFill>
              </a:rPr>
              <a:t>PASS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04D7CE-AEC9-49C5-8186-B6470D582C8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P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ull the Pin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stand back 6-10 feet.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A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im nozzle at the base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of the fire.      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queeze the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handle to depress the button and release the agent.</a:t>
            </a:r>
          </a:p>
          <a:p>
            <a:pPr algn="l"/>
            <a:r>
              <a:rPr lang="en-US" sz="2400" b="1" i="0" u="none" strike="noStrike" baseline="0" dirty="0">
                <a:solidFill>
                  <a:srgbClr val="A40020"/>
                </a:solidFill>
                <a:latin typeface="Arial" panose="020B0604020202020204" pitchFamily="34" charset="0"/>
              </a:rPr>
              <a:t>S</a:t>
            </a:r>
            <a:r>
              <a:rPr lang="en-US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weep nozzle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from side to side until completely out.  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AB2B5A-D3FD-6AE1-DD7E-DE6977F083A6}"/>
              </a:ext>
            </a:extLst>
          </p:cNvPr>
          <p:cNvSpPr>
            <a:spLocks noGrp="1"/>
          </p:cNvSpPr>
          <p:nvPr>
            <p:ph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133A7DC-2500-94E5-6167-921038D08DCC}"/>
              </a:ext>
            </a:extLst>
          </p:cNvPr>
          <p:cNvSpPr>
            <a:spLocks noGrp="1"/>
          </p:cNvSpPr>
          <p:nvPr>
            <p:ph sz="quarter" idx="3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0AFAF705-D8FE-7EA2-E84A-1F7D574A18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05096"/>
            <a:ext cx="1973262" cy="263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4897"/>
      </p:ext>
    </p:extLst>
  </p:cSld>
  <p:clrMapOvr>
    <a:masterClrMapping/>
  </p:clrMapOvr>
</p:sld>
</file>

<file path=ppt/theme/theme1.xml><?xml version="1.0" encoding="utf-8"?>
<a:theme xmlns:a="http://schemas.openxmlformats.org/drawingml/2006/main" name="Stony Brook Medici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SO &amp; Residents &amp; Med Students &amp; Nursing Students.potx" id="{6A8ECF3C-D342-4F69-A112-ED9FB8BF6DC1}" vid="{D5B1EDE4-8BAC-4E04-98C4-E0F17F4D081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MSO &amp; Residents &amp; Med Students &amp; Nursing Students Fire Safety</Template>
  <TotalTime>34</TotalTime>
  <Words>767</Words>
  <Application>Microsoft Office PowerPoint</Application>
  <PresentationFormat>On-screen Show (16:9)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Courier New</vt:lpstr>
      <vt:lpstr>Effra</vt:lpstr>
      <vt:lpstr>Effra Light</vt:lpstr>
      <vt:lpstr>Effra Medium</vt:lpstr>
      <vt:lpstr>Helvetica</vt:lpstr>
      <vt:lpstr>System Font Regular</vt:lpstr>
      <vt:lpstr>Verdana</vt:lpstr>
      <vt:lpstr>Wingdings</vt:lpstr>
      <vt:lpstr>Stony Brook Medicine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Stony Brook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Jessica Garcia</dc:creator>
  <cp:lastModifiedBy>Coppola, Laura</cp:lastModifiedBy>
  <cp:revision>4</cp:revision>
  <cp:lastPrinted>2022-10-05T12:23:31Z</cp:lastPrinted>
  <dcterms:created xsi:type="dcterms:W3CDTF">2024-11-18T18:40:27Z</dcterms:created>
  <dcterms:modified xsi:type="dcterms:W3CDTF">2024-11-22T13:29:12Z</dcterms:modified>
</cp:coreProperties>
</file>