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4" r:id="rId3"/>
    <p:sldId id="275" r:id="rId4"/>
    <p:sldId id="276" r:id="rId5"/>
    <p:sldId id="277" r:id="rId6"/>
    <p:sldId id="279" r:id="rId7"/>
    <p:sldId id="280" r:id="rId8"/>
    <p:sldId id="281" r:id="rId9"/>
    <p:sldId id="283" r:id="rId10"/>
    <p:sldId id="284" r:id="rId11"/>
    <p:sldId id="285" r:id="rId12"/>
    <p:sldId id="286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E23"/>
    <a:srgbClr val="C0C0C0"/>
    <a:srgbClr val="828383"/>
    <a:srgbClr val="359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6327"/>
  </p:normalViewPr>
  <p:slideViewPr>
    <p:cSldViewPr snapToObjects="1">
      <p:cViewPr varScale="1">
        <p:scale>
          <a:sx n="95" d="100"/>
          <a:sy n="95" d="100"/>
        </p:scale>
        <p:origin x="708" y="78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Bulleted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200" y="4276998"/>
            <a:ext cx="7772400" cy="14701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028" y="313267"/>
            <a:ext cx="8074572" cy="1039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D8A821-7DE7-0F4D-98F3-41126883D1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34639"/>
            <a:ext cx="6477000" cy="623827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2"/>
            <a:r>
              <a:rPr lang="en-US" dirty="0"/>
              <a:t>Type subhead here. Use “Shift return” within paragraph. Use “Return” to make paragraph two.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F31065-7A8E-1041-924C-C851DC2C59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5566" y="2167457"/>
            <a:ext cx="6455833" cy="1928293"/>
          </a:xfrm>
          <a:prstGeom prst="rect">
            <a:avLst/>
          </a:prstGeom>
        </p:spPr>
        <p:txBody>
          <a:bodyPr lIns="0" tIns="0" rIns="0" bIns="0"/>
          <a:lstStyle>
            <a:lvl1pPr marL="119063" indent="-119063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90513" indent="-1714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61963" indent="-1714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561" y="304800"/>
            <a:ext cx="8083039" cy="10477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775575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775575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19063" indent="-1190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90513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61963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775575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500228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500228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500228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248150"/>
            <a:ext cx="35814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4234357"/>
            <a:ext cx="4191000" cy="1896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48150"/>
            <a:ext cx="80772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21733"/>
            <a:ext cx="8077200" cy="10308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066475"/>
            <a:ext cx="64770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110000"/>
              </a:lnSpc>
              <a:spcAft>
                <a:spcPts val="400"/>
              </a:spcAft>
              <a:buFont typeface="+mj-lt"/>
              <a:buAutoNum type="arabicPeriod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1400" b="0" i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25F94-B9CC-7B4C-AE2F-CAD9F4D055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19225"/>
            <a:ext cx="6477000" cy="6708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4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subhead here. Use “Shift return” within paragraph. Use “Return” to make paragraph two.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Flush Lef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06304"/>
            <a:ext cx="7772400" cy="21771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13267"/>
            <a:ext cx="8077200" cy="1039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386662" y="13350"/>
            <a:ext cx="1597572" cy="131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82785" y="1448554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394028" y="2843108"/>
            <a:ext cx="1597572" cy="1580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110000"/>
              </a:lnSpc>
              <a:spcAft>
                <a:spcPts val="4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0188" indent="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225" indent="-168275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30188" indent="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30188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15154"/>
            <a:ext cx="8077200" cy="20886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421" y="305000"/>
            <a:ext cx="8069179" cy="10308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394028" y="13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94028" y="13525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394028" y="26917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3165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110000"/>
              </a:lnSpc>
              <a:spcAft>
                <a:spcPts val="4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6400" indent="-176213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112713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42900" indent="-112713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85066" y="4656666"/>
            <a:ext cx="5401733" cy="3007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04801"/>
            <a:ext cx="8077200" cy="1123950"/>
          </a:xfrm>
        </p:spPr>
        <p:txBody>
          <a:bodyPr/>
          <a:lstStyle>
            <a:lvl1pPr>
              <a:lnSpc>
                <a:spcPts val="35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1972636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93532" y="4648200"/>
            <a:ext cx="5393267" cy="309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3268"/>
            <a:ext cx="8077200" cy="903358"/>
          </a:xfrm>
        </p:spPr>
        <p:txBody>
          <a:bodyPr/>
          <a:lstStyle>
            <a:lvl1pPr>
              <a:lnSpc>
                <a:spcPts val="35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6215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33" y="313267"/>
            <a:ext cx="8111067" cy="1096433"/>
          </a:xfrm>
        </p:spPr>
        <p:txBody>
          <a:bodyPr anchor="t">
            <a:normAutofit/>
          </a:bodyPr>
          <a:lstStyle>
            <a:lvl1pPr algn="l">
              <a:lnSpc>
                <a:spcPts val="35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02000" y="4656666"/>
            <a:ext cx="5384800" cy="3007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96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lnSpc>
                <a:spcPct val="110000"/>
              </a:lnSpc>
              <a:spcAft>
                <a:spcPts val="400"/>
              </a:spcAft>
              <a:buNone/>
              <a:defRPr sz="1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63226" y="666750"/>
            <a:ext cx="8480774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4986" y="1094969"/>
            <a:ext cx="5825413" cy="182934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Place Headshot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045606"/>
            <a:ext cx="6330699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752036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42237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400"/>
              </a:lnSpc>
              <a:spcAft>
                <a:spcPts val="0"/>
              </a:spcAft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344333" y="4656667"/>
            <a:ext cx="5342466" cy="3007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10000"/>
              </a:lnSpc>
              <a:spcAft>
                <a:spcPts val="400"/>
              </a:spcAft>
              <a:defRPr sz="2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10000"/>
              </a:lnSpc>
              <a:spcAft>
                <a:spcPts val="400"/>
              </a:spcAft>
              <a:defRPr sz="2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889197" y="4671366"/>
            <a:ext cx="5797602" cy="277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23950"/>
            <a:ext cx="9144000" cy="5905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019300" y="1865064"/>
            <a:ext cx="51054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66539" y="666751"/>
            <a:ext cx="8477461" cy="4478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7223" y="1090737"/>
            <a:ext cx="6066378" cy="18335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70866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000"/>
              </a:lnSpc>
              <a:defRPr sz="4000" b="1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VERDANA BOLD, 40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8077200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04800"/>
            <a:ext cx="8077200" cy="10473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750"/>
            <a:ext cx="8077200" cy="24384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defRPr sz="16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</a:t>
            </a:r>
          </a:p>
          <a:p>
            <a:pPr lvl="0"/>
            <a:r>
              <a:rPr lang="en-US" dirty="0"/>
              <a:t>Use ”Shift return” within paragraph, </a:t>
            </a:r>
            <a:br>
              <a:rPr lang="en-US" dirty="0"/>
            </a:br>
            <a:r>
              <a:rPr lang="en-US" dirty="0"/>
              <a:t>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69469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13267"/>
            <a:ext cx="8077200" cy="103883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750"/>
            <a:ext cx="8077200" cy="25146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defRPr sz="16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</a:t>
            </a:r>
          </a:p>
          <a:p>
            <a:pPr lvl="0"/>
            <a:r>
              <a:rPr lang="en-US" dirty="0"/>
              <a:t>Use ”Shift return” within paragraph, </a:t>
            </a:r>
            <a:br>
              <a:rPr lang="en-US" dirty="0"/>
            </a:br>
            <a:r>
              <a:rPr lang="en-US" dirty="0"/>
              <a:t>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50339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Verdana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082" y="313267"/>
            <a:ext cx="8069517" cy="103928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083" y="1390810"/>
            <a:ext cx="5859717" cy="254437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9063" indent="-119063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Text</a:t>
            </a:r>
          </a:p>
          <a:p>
            <a:pPr lvl="1"/>
            <a:r>
              <a:rPr lang="en-US" dirty="0"/>
              <a:t>Bullet Text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27126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18375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Verdana Reg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1600" y="4248150"/>
            <a:ext cx="3810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13267"/>
            <a:ext cx="8077200" cy="1039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390200"/>
            <a:ext cx="5410200" cy="24769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50" indent="0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50" indent="-63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938" indent="0">
              <a:buFont typeface="Arial" panose="020B0604020202020204" pitchFamily="34" charset="0"/>
              <a:buChar char="•"/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3"/>
            <a:r>
              <a:rPr lang="en-US" dirty="0"/>
              <a:t>Text here. </a:t>
            </a:r>
            <a:br>
              <a:rPr lang="en-US" dirty="0"/>
            </a:br>
            <a:r>
              <a:rPr lang="en-US" dirty="0"/>
              <a:t>Text here.</a:t>
            </a:r>
          </a:p>
          <a:p>
            <a:pPr lvl="3"/>
            <a:r>
              <a:rPr lang="en-US" dirty="0"/>
              <a:t>Text here. </a:t>
            </a:r>
          </a:p>
          <a:p>
            <a:pPr marL="6350" marR="0" lvl="2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6350" marR="0" lvl="2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629583" y="18425"/>
            <a:ext cx="2361836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629401" y="1447175"/>
            <a:ext cx="23590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6" y="4248150"/>
            <a:ext cx="3425283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8341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028" y="313267"/>
            <a:ext cx="8074572" cy="1039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394575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394575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6324600" cy="26670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063" indent="-119063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90513" indent="-1714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90513" indent="-1714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2"/>
            <a:r>
              <a:rPr lang="en-US" dirty="0"/>
              <a:t>Type bulleted list here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394575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0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1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304800"/>
            <a:ext cx="8077200" cy="11999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3" r:id="rId6"/>
    <p:sldLayoutId id="2147483720" r:id="rId7"/>
    <p:sldLayoutId id="2147483719" r:id="rId8"/>
    <p:sldLayoutId id="2147483718" r:id="rId9"/>
    <p:sldLayoutId id="2147483721" r:id="rId10"/>
    <p:sldLayoutId id="2147483716" r:id="rId11"/>
    <p:sldLayoutId id="2147483713" r:id="rId12"/>
    <p:sldLayoutId id="2147483717" r:id="rId13"/>
    <p:sldLayoutId id="2147483715" r:id="rId14"/>
    <p:sldLayoutId id="2147483706" r:id="rId15"/>
    <p:sldLayoutId id="2147483665" r:id="rId16"/>
    <p:sldLayoutId id="2147483687" r:id="rId17"/>
    <p:sldLayoutId id="2147483675" r:id="rId18"/>
    <p:sldLayoutId id="2147483679" r:id="rId19"/>
    <p:sldLayoutId id="2147483709" r:id="rId20"/>
    <p:sldLayoutId id="2147483681" r:id="rId21"/>
    <p:sldLayoutId id="2147483663" r:id="rId22"/>
  </p:sldLayoutIdLst>
  <p:hf hdr="0" dt="0"/>
  <p:txStyles>
    <p:titleStyle>
      <a:lvl1pPr algn="l" defTabSz="685800" rtl="0" eaLnBrk="1" latinLnBrk="0" hangingPunct="1">
        <a:lnSpc>
          <a:spcPts val="3500"/>
        </a:lnSpc>
        <a:spcBef>
          <a:spcPct val="0"/>
        </a:spcBef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BC90DE-E7FD-B50C-CD08-F39AD53445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84986" y="1094969"/>
            <a:ext cx="7044614" cy="1829347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Fire Safety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for Medical Staff Office (MSO), Residents, Medical Students and Nursing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8596C-0BF1-4BEE-95C6-7D9D4FDD3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en-US" sz="1200" dirty="0"/>
              <a:t>Healthcare Environmental Health &amp; Safety</a:t>
            </a:r>
          </a:p>
          <a:p>
            <a:pPr algn="ctr"/>
            <a:r>
              <a:rPr lang="en-US" sz="1200" dirty="0"/>
              <a:t>Environmental Health &amp; Safety</a:t>
            </a:r>
          </a:p>
          <a:p>
            <a:pPr algn="ctr"/>
            <a:r>
              <a:rPr lang="en-US" sz="1200" dirty="0"/>
              <a:t>Division of Enterprise Risk Management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For questions, contact Healthcare EH&amp;S at 4-6783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39E56-AA2A-BDC6-7CDF-A491DFC40F6F}"/>
              </a:ext>
            </a:extLst>
          </p:cNvPr>
          <p:cNvSpPr txBox="1"/>
          <p:nvPr/>
        </p:nvSpPr>
        <p:spPr>
          <a:xfrm>
            <a:off x="7821906" y="4349287"/>
            <a:ext cx="901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May  2026</a:t>
            </a:r>
          </a:p>
        </p:txBody>
      </p:sp>
    </p:spTree>
    <p:extLst>
      <p:ext uri="{BB962C8B-B14F-4D97-AF65-F5344CB8AC3E}">
        <p14:creationId xmlns:p14="http://schemas.microsoft.com/office/powerpoint/2010/main" val="232047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A01C7D-E8B6-7A68-1EEA-C5D6BC24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83B496-1C13-6EBF-EDA4-C7AB758686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Oxygen Safety</a:t>
            </a:r>
          </a:p>
          <a:p>
            <a:r>
              <a:rPr lang="en-US" dirty="0">
                <a:solidFill>
                  <a:srgbClr val="A71E23"/>
                </a:solidFill>
              </a:rPr>
              <a:t>Never leave a gas cylinder unsecured!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50340B1-9884-D6D4-4E52-505D1E8183A3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/>
          <a:stretch>
            <a:fillRect/>
          </a:stretch>
        </p:blipFill>
        <p:spPr>
          <a:xfrm>
            <a:off x="7391399" y="1611795"/>
            <a:ext cx="1597025" cy="1197768"/>
          </a:xfr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77F3AA40-82B3-E837-E082-2256865B6DD9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3"/>
          <a:stretch>
            <a:fillRect/>
          </a:stretch>
        </p:blipFill>
        <p:spPr>
          <a:xfrm>
            <a:off x="7394575" y="2873131"/>
            <a:ext cx="1597025" cy="1535600"/>
          </a:xfr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77255D4-7212-D0F2-2D29-5EB022D16752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4CCCCC-E020-7D27-BA11-14E3883175C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Secured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 a rack or holder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Segregated and Labeled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-Empty or Full/Partially Full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Limit to no more than 12 total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 a storage area</a:t>
            </a:r>
          </a:p>
          <a:p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A71E23"/>
                </a:solidFill>
                <a:latin typeface="Arial" panose="020B0604020202020204" pitchFamily="34" charset="0"/>
              </a:rPr>
              <a:t>Know where the zone valve shut offs are for O</a:t>
            </a:r>
            <a:r>
              <a:rPr lang="en-US" sz="1800" b="0" i="0" u="none" strike="noStrike" baseline="-25000" dirty="0">
                <a:solidFill>
                  <a:srgbClr val="A71E23"/>
                </a:solidFill>
                <a:latin typeface="Arial" panose="020B0604020202020204" pitchFamily="34" charset="0"/>
              </a:rPr>
              <a:t>2</a:t>
            </a:r>
            <a:r>
              <a:rPr lang="en-US" sz="1800" b="0" i="0" u="none" strike="noStrike" baseline="0" dirty="0">
                <a:solidFill>
                  <a:srgbClr val="A71E23"/>
                </a:solidFill>
                <a:latin typeface="Arial" panose="020B0604020202020204" pitchFamily="34" charset="0"/>
              </a:rPr>
              <a:t> in the room.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 an emergency,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Anyone can shut valve after determining that patients served by that zone will not be adversely affected by oxygen shutoff.</a:t>
            </a:r>
          </a:p>
        </p:txBody>
      </p:sp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7DD44139-B370-4EEE-BC9C-5510368D21EE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4"/>
          <a:stretch>
            <a:fillRect/>
          </a:stretch>
        </p:blipFill>
        <p:spPr>
          <a:xfrm>
            <a:off x="7391399" y="9574"/>
            <a:ext cx="1600200" cy="1538654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BD6C34-E4F1-2D98-7F2A-75D62DA5719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</a:rPr>
              <a:t>PE</a:t>
            </a:r>
            <a:r>
              <a:rPr lang="en-US" sz="900" i="1" dirty="0">
                <a:solidFill>
                  <a:srgbClr val="C00000"/>
                </a:solidFill>
                <a:latin typeface="Arial" panose="020B0604020202020204" pitchFamily="34" charset="0"/>
              </a:rPr>
              <a:t>0028, Compressed Medical Gases</a:t>
            </a:r>
            <a:endParaRPr lang="en-US" dirty="0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13B61121-D3EF-2E50-1F17-A75A8EA3FAA5}"/>
              </a:ext>
            </a:extLst>
          </p:cNvPr>
          <p:cNvSpPr/>
          <p:nvPr/>
        </p:nvSpPr>
        <p:spPr>
          <a:xfrm>
            <a:off x="8126896" y="1648893"/>
            <a:ext cx="608013" cy="412419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7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08411-9213-70E2-16D3-DAA28A99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5682D-298F-4816-174B-CA921345A0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7028" y="313267"/>
            <a:ext cx="5407572" cy="1039283"/>
          </a:xfrm>
        </p:spPr>
        <p:txBody>
          <a:bodyPr/>
          <a:lstStyle/>
          <a:p>
            <a:r>
              <a:rPr lang="en-US" dirty="0"/>
              <a:t>Basic Fire Safety Rules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06A57BD-02BC-54C5-43E1-ED366B21B516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/>
          <a:stretch>
            <a:fillRect/>
          </a:stretch>
        </p:blipFill>
        <p:spPr>
          <a:xfrm>
            <a:off x="7394575" y="1593006"/>
            <a:ext cx="1597025" cy="1006575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461139C-E973-6239-356D-F78D644B19AA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3"/>
          <a:stretch>
            <a:fillRect/>
          </a:stretch>
        </p:blipFill>
        <p:spPr>
          <a:xfrm>
            <a:off x="7394575" y="3111642"/>
            <a:ext cx="1597025" cy="105857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43864C-F5BE-F483-BEAB-92B258FFB649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878DE4-8EAA-E97F-5E2D-68763BC4DDC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Don’t block fire extinguishers, fire doors, exits, medical gas shutoff valves and fire alarm devices.</a:t>
            </a:r>
          </a:p>
          <a:p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Space heaters and toaster ovens are not allowed.</a:t>
            </a:r>
          </a:p>
          <a:p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>Extension cords are for temporary use only and are removed immediately upon completion of the intended purpose.</a:t>
            </a:r>
            <a:endParaRPr lang="en-US" u="none" strike="noStrike" dirty="0"/>
          </a:p>
          <a:p>
            <a:endParaRPr lang="en-US" sz="800" u="none" strike="noStrike" dirty="0"/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18” clearance is required between stored items and the ceiling for overhead sprinklers to work.</a:t>
            </a:r>
            <a:endParaRPr lang="en-US" sz="9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F6AB7F2-B2D7-44F5-2251-32E80C8F12F3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4"/>
          <a:stretch>
            <a:fillRect/>
          </a:stretch>
        </p:blipFill>
        <p:spPr>
          <a:xfrm>
            <a:off x="7394575" y="79585"/>
            <a:ext cx="1597025" cy="1193381"/>
          </a:xfrm>
        </p:spPr>
      </p:pic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60859D0-C1C0-F8A7-8151-EDA80629FBF5}"/>
              </a:ext>
            </a:extLst>
          </p:cNvPr>
          <p:cNvSpPr/>
          <p:nvPr/>
        </p:nvSpPr>
        <p:spPr>
          <a:xfrm>
            <a:off x="7258878" y="640608"/>
            <a:ext cx="762000" cy="709264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FA13ECB7-23EE-ED8A-A7AB-0DD6D81A80DE}"/>
              </a:ext>
            </a:extLst>
          </p:cNvPr>
          <p:cNvSpPr/>
          <p:nvPr/>
        </p:nvSpPr>
        <p:spPr>
          <a:xfrm>
            <a:off x="7258878" y="1879699"/>
            <a:ext cx="762000" cy="709264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59867243-B3DA-2B73-199E-97989DE88618}"/>
              </a:ext>
            </a:extLst>
          </p:cNvPr>
          <p:cNvSpPr/>
          <p:nvPr/>
        </p:nvSpPr>
        <p:spPr>
          <a:xfrm>
            <a:off x="7233100" y="3516264"/>
            <a:ext cx="762000" cy="709264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1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A9EC8-2B99-AB5C-3221-86B49FCD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396F38-5958-EF73-505D-53AC5D8031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Basic Fire Safety Rules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1085AC-F10E-F6AF-47B6-CE0FC1805A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399" y="1341967"/>
            <a:ext cx="5662973" cy="2895600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Multi-outlet power strips (including relocatable power taps or RPTs) require UL label for commercial use. They cannot be damaged, overloaded, or linked together into a chain formation (no daisy chains!).</a:t>
            </a:r>
          </a:p>
          <a:p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 candles or other types of open flame are allowed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97FB286-2B97-C2F5-B04D-82556F59967E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6671487" y="1600423"/>
            <a:ext cx="2359025" cy="1387661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785F72C-42A2-56A9-389D-1054B7FD4AF4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F252055-68AB-9559-ABD6-6B0ABFD78E0D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8D921ED0-F40D-45E9-39EB-014F1CBE1022}"/>
              </a:ext>
            </a:extLst>
          </p:cNvPr>
          <p:cNvSpPr/>
          <p:nvPr/>
        </p:nvSpPr>
        <p:spPr>
          <a:xfrm>
            <a:off x="6577373" y="2193516"/>
            <a:ext cx="914400" cy="838200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3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8E8B57-9E46-9B71-28F8-7436A756EB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Life Safety Information</a:t>
            </a:r>
          </a:p>
        </p:txBody>
      </p:sp>
    </p:spTree>
    <p:extLst>
      <p:ext uri="{BB962C8B-B14F-4D97-AF65-F5344CB8AC3E}">
        <p14:creationId xmlns:p14="http://schemas.microsoft.com/office/powerpoint/2010/main" val="400102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707F31-5736-44FA-D420-6DF5746A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18DAD9-B2B9-D1D3-35A1-987391B9C8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No Smoking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089A02B-FD55-1338-EEBA-5A0BAA9032F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7262" y="1292225"/>
            <a:ext cx="5410200" cy="2476950"/>
          </a:xfrm>
        </p:spPr>
        <p:txBody>
          <a:bodyPr/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University Smoking Policy states that smoking is not permitted anywhere on the campus, indoors or outdoors. </a:t>
            </a:r>
          </a:p>
          <a:p>
            <a:endParaRPr lang="en-U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Off-sites: no smoking is permitted indoors or within 50 feet of entrances.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D6D80668-EDDE-9B4B-4E39-1CA836909954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AED9AFE-E17A-3AA9-F80F-84750890A893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C80CE6-826B-13E4-0920-93ABBAA3528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C42F8-7132-7468-1FD8-42088BEB94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12738"/>
            <a:ext cx="8077200" cy="9032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E5C82-C49B-CFF9-EF37-D72F2C64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62" y="1292225"/>
            <a:ext cx="2857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F6154-901D-1FBA-4F44-15164B9C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39669-C361-6B86-7B0E-DA1F34C15B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Safeguards in the </a:t>
            </a:r>
          </a:p>
          <a:p>
            <a:r>
              <a:rPr lang="en-US" dirty="0"/>
              <a:t>Event of a Fire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21B94DE-0343-0541-9118-C565B8C754C6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/>
          <a:stretch>
            <a:fillRect/>
          </a:stretch>
        </p:blipFill>
        <p:spPr>
          <a:xfrm>
            <a:off x="7394574" y="1471167"/>
            <a:ext cx="1600200" cy="1187033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16314757-7ABD-A3EF-820D-A3BA3E213130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3"/>
          <a:stretch>
            <a:fillRect/>
          </a:stretch>
        </p:blipFill>
        <p:spPr>
          <a:xfrm>
            <a:off x="9656903" y="1868488"/>
            <a:ext cx="1942819" cy="1738312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C5F5EF-E948-AF58-55FD-7988B5A3B68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Know the locations of the manual pull stations to activate the fire alarm.</a:t>
            </a:r>
          </a:p>
          <a:p>
            <a:endParaRPr lang="en-US" sz="800" dirty="0"/>
          </a:p>
          <a:p>
            <a:r>
              <a:rPr lang="en-US" dirty="0"/>
              <a:t>Know the locations of the nearest fire extinguishers in your work area.</a:t>
            </a:r>
          </a:p>
          <a:p>
            <a:endParaRPr lang="en-US" sz="800" dirty="0"/>
          </a:p>
          <a:p>
            <a:r>
              <a:rPr lang="en-US" dirty="0"/>
              <a:t>Never block fire or smoke doors. These close automatically on fire alarm activation.</a:t>
            </a:r>
          </a:p>
          <a:p>
            <a:endParaRPr lang="en-US" sz="800" dirty="0"/>
          </a:p>
          <a:p>
            <a:r>
              <a:rPr lang="en-US" dirty="0"/>
              <a:t>For additional information, refer to Admin Policy PE0072, Fire Plan.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25C277-9428-53E6-DD60-D0F845B6333B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2DDF34-83B1-8C52-E74E-2DA5728CA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575" y="306844"/>
            <a:ext cx="1600200" cy="10755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9EA83B-7DEF-8FB3-4746-3BDCABFA0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329" y="2746980"/>
            <a:ext cx="1600200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4E1B5F-E623-AE6D-D4CD-DF1FB411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F7E52-5FA0-D765-A84D-039BD3FB10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What to do if you see fire or “visible” smoke?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544DE-B72C-D820-4D25-C6308AB043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l"/>
            <a:r>
              <a:rPr lang="en-US" sz="1800" dirty="0"/>
              <a:t>Follow the RACE Procedure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A71E23"/>
                </a:solidFill>
              </a:rPr>
              <a:t>R</a:t>
            </a:r>
            <a:r>
              <a:rPr lang="en-US" b="1" dirty="0">
                <a:solidFill>
                  <a:srgbClr val="A71E23"/>
                </a:solidFill>
              </a:rPr>
              <a:t>emove</a:t>
            </a:r>
            <a:r>
              <a:rPr lang="en-US" dirty="0"/>
              <a:t> anyone from immediate danger, clear the corridor, and</a:t>
            </a:r>
          </a:p>
          <a:p>
            <a:pPr marL="0" lvl="4" indent="0"/>
            <a:r>
              <a:rPr lang="en-US" dirty="0"/>
              <a:t>close all doors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A71E23"/>
                </a:solidFill>
              </a:rPr>
              <a:t>A</a:t>
            </a:r>
            <a:r>
              <a:rPr lang="en-US" b="1" dirty="0">
                <a:solidFill>
                  <a:srgbClr val="A71E23"/>
                </a:solidFill>
              </a:rPr>
              <a:t>larm</a:t>
            </a:r>
            <a:r>
              <a:rPr lang="en-US" dirty="0"/>
              <a:t> by activating a pull station </a:t>
            </a:r>
            <a:r>
              <a:rPr lang="en-US" u="sng" dirty="0"/>
              <a:t>and</a:t>
            </a:r>
            <a:r>
              <a:rPr lang="en-US" dirty="0"/>
              <a:t> calling 911 to report exact location and</a:t>
            </a:r>
          </a:p>
          <a:p>
            <a:pPr marL="0" lvl="4" indent="0"/>
            <a:r>
              <a:rPr lang="en-US" dirty="0"/>
              <a:t>magnitude of the situation (Offsites 911)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A71E23"/>
                </a:solidFill>
              </a:rPr>
              <a:t>C</a:t>
            </a:r>
            <a:r>
              <a:rPr lang="en-US" b="1" dirty="0">
                <a:solidFill>
                  <a:srgbClr val="A71E23"/>
                </a:solidFill>
              </a:rPr>
              <a:t>onfine</a:t>
            </a:r>
            <a:r>
              <a:rPr lang="en-US" dirty="0">
                <a:solidFill>
                  <a:srgbClr val="A71E23"/>
                </a:solidFill>
              </a:rPr>
              <a:t> </a:t>
            </a:r>
            <a:r>
              <a:rPr lang="en-US" dirty="0"/>
              <a:t>the fire by closing all doors especially the fire room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A71E23"/>
                </a:solidFill>
              </a:rPr>
              <a:t>E</a:t>
            </a:r>
            <a:r>
              <a:rPr lang="en-US" b="1" dirty="0">
                <a:solidFill>
                  <a:srgbClr val="A71E23"/>
                </a:solidFill>
              </a:rPr>
              <a:t>vacuate/</a:t>
            </a:r>
            <a:r>
              <a:rPr lang="en-US" sz="2400" b="1" dirty="0">
                <a:solidFill>
                  <a:srgbClr val="A71E23"/>
                </a:solidFill>
              </a:rPr>
              <a:t>E</a:t>
            </a:r>
            <a:r>
              <a:rPr lang="en-US" b="1" dirty="0">
                <a:solidFill>
                  <a:srgbClr val="A71E23"/>
                </a:solidFill>
              </a:rPr>
              <a:t>xtinguish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endParaRPr lang="en-US" sz="800" dirty="0"/>
          </a:p>
          <a:p>
            <a:pPr algn="l"/>
            <a:r>
              <a:rPr lang="en-US" sz="1400" dirty="0"/>
              <a:t>NOTE: Refer to evacuation plans posted in unit for fire compartment and fire plan information.</a:t>
            </a:r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F64A5-5F34-889D-CC4B-FDB7C9AB4C61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03C779-A2D2-495D-7A9D-701C0BD8AE3A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F1FA7-6E01-2F55-9296-97A1B998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7D0F2-976C-70CB-6AF8-AB1871C852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Manual Pull Station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8929E-0528-A2F4-BA64-0C54737D81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Manual Pull Stations</a:t>
            </a:r>
          </a:p>
          <a:p>
            <a:r>
              <a:rPr lang="en-US" b="0" dirty="0">
                <a:solidFill>
                  <a:srgbClr val="A71E23"/>
                </a:solidFill>
                <a:latin typeface="Arial" panose="020B0604020202020204" pitchFamily="34" charset="0"/>
              </a:rPr>
              <a:t>Know locations of pull stations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8E6197-F7DA-6A05-41D3-DC4EB9A64A5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Activation will sound alarm as well as notify University Police (UPD) who notifies the Fire Department.</a:t>
            </a:r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Always </a:t>
            </a:r>
            <a:r>
              <a:rPr lang="en-US" sz="1800" b="0" u="sng" dirty="0">
                <a:solidFill>
                  <a:srgbClr val="000000"/>
                </a:solidFill>
                <a:latin typeface="Arial" panose="020B0604020202020204" pitchFamily="34" charset="0"/>
              </a:rPr>
              <a:t>also</a:t>
            </a: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call 911 Code Red to provide details. </a:t>
            </a:r>
          </a:p>
          <a:p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	(631-632-3333 from cell phones)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Use this device when you have a visible smoke or    fire condition.</a:t>
            </a:r>
          </a:p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96E827A-6174-17D4-AF7F-12A46AC572E7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6625919" y="1131662"/>
            <a:ext cx="2251381" cy="299402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13BE41-1394-8177-1CA2-16A1EEE0D1DC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05F40F-4EAC-6AED-5E44-3F980FB3077E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AA7CC-6C75-8933-AB2B-EF2E59AB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0F0F-5EBD-DE86-33F4-843004EEA5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Fire Alarm Strobe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7CAA-3DF4-DD2F-5DB1-59D8CD3DD2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Fire Alarm Signaling Methods</a:t>
            </a:r>
          </a:p>
          <a:p>
            <a:r>
              <a:rPr lang="en-US" sz="3200" b="0" i="0" u="none" strike="noStrike" baseline="0" dirty="0">
                <a:solidFill>
                  <a:srgbClr val="990032"/>
                </a:solidFill>
                <a:latin typeface="Arial" panose="020B0604020202020204" pitchFamily="34" charset="0"/>
              </a:rPr>
              <a:t>Pre-recorded Voice Messages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91973-22D9-DD62-4D93-49D6E07DFC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6210" y="1075372"/>
            <a:ext cx="5410200" cy="2476950"/>
          </a:xfrm>
        </p:spPr>
        <p:txBody>
          <a:bodyPr/>
          <a:lstStyle/>
          <a:p>
            <a:endParaRPr lang="en-US" sz="800" b="0" i="0" u="none" strike="noStrike" baseline="0" dirty="0">
              <a:solidFill>
                <a:srgbClr val="990032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Based on area of alarm activation, fire alarm will broadcast a voice recorded message stating </a:t>
            </a:r>
            <a:r>
              <a:rPr lang="en-US" sz="1800" b="0" i="1" u="none" strike="noStrike" baseline="0" dirty="0">
                <a:solidFill>
                  <a:srgbClr val="A71E23"/>
                </a:solidFill>
                <a:latin typeface="Arial" panose="020B0604020202020204" pitchFamily="34" charset="0"/>
              </a:rPr>
              <a:t>Code Red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with the area in alarm. </a:t>
            </a:r>
          </a:p>
          <a:p>
            <a:pPr lvl="5">
              <a:buNone/>
            </a:pPr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5">
              <a:buNone/>
            </a:pPr>
            <a:r>
              <a:rPr lang="en-US" sz="15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Example announcement of fire alarm originating on T18 south:</a:t>
            </a:r>
          </a:p>
          <a:p>
            <a:pPr marL="293688" lvl="5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T18 N&amp;S: Strobes flash, alert tone sounds followed by announcement:  </a:t>
            </a:r>
            <a:r>
              <a:rPr lang="en-US" b="0" i="1" dirty="0">
                <a:solidFill>
                  <a:srgbClr val="000000"/>
                </a:solidFill>
                <a:latin typeface="Arial" panose="020B0604020202020204" pitchFamily="34" charset="0"/>
              </a:rPr>
              <a:t>Code Red 18 South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Fire alarm strobes will be activated in area of alarm until the code green is called.</a:t>
            </a:r>
          </a:p>
          <a:p>
            <a:pPr marL="293688" lvl="5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T17 and T19 N&amp;S: Chimes sounds followed by announcement: </a:t>
            </a:r>
            <a:r>
              <a:rPr lang="en-US" b="0" i="1" dirty="0">
                <a:solidFill>
                  <a:srgbClr val="000000"/>
                </a:solidFill>
                <a:latin typeface="Arial" panose="020B0604020202020204" pitchFamily="34" charset="0"/>
              </a:rPr>
              <a:t>A Code Red is being investigated on 18 South.</a:t>
            </a:r>
          </a:p>
          <a:p>
            <a:pPr lvl="5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All Clear is announced on PA to resume normal activities.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6345398-93A6-EB6C-60B8-E8547AD7737D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6662044" y="1011512"/>
            <a:ext cx="2248386" cy="299402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702A32-9898-D654-35A3-A5FB5233F6E4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288B88-FDF5-2E8E-A9CA-7380168F96D7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5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08B4C-A22B-C1D4-4BA8-8BE9E189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F0267-F871-AB18-888D-8C53639CFE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All departments must have a designated Fire Warden and alternate for each work shift.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6A8FA-B3F4-FE56-331E-FA295F87AA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390200"/>
            <a:ext cx="5638800" cy="2476950"/>
          </a:xfrm>
        </p:spPr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Fire Wardens who attend training learn to: 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•assist in search for location of fires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•report this information to emergency personnel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•guide patients, staff and visitors to safe areas during an alarm or actual fire.</a:t>
            </a:r>
          </a:p>
          <a:p>
            <a:pPr lvl="1"/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A71E23"/>
                </a:solidFill>
                <a:latin typeface="Arial" panose="020B0604020202020204" pitchFamily="34" charset="0"/>
              </a:rPr>
              <a:t>Contact your supervisor to volunteer as a Fire Warden. </a:t>
            </a:r>
            <a:endParaRPr lang="en-US" sz="1000" dirty="0">
              <a:solidFill>
                <a:srgbClr val="A71E23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AB32F8-D902-4754-C68E-12DF5D1BCD3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629401" y="1962150"/>
            <a:ext cx="2359025" cy="1738414"/>
          </a:xfrm>
          <a:ln w="28575">
            <a:solidFill>
              <a:srgbClr val="A71E23"/>
            </a:solidFill>
          </a:ln>
        </p:spPr>
        <p:txBody>
          <a:bodyPr/>
          <a:lstStyle/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All medical staff will react to any fire or fire alarm under the direction of the Fire Warden of Charge Nurse.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DDF09F-51D6-8A81-3F6F-E4374EBC95AB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8139DB-8069-9EDC-B594-FE4705F12A7F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0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0DF63B-7D64-F2DA-6A8D-8FEED55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31F2-47E0-1D53-30D2-018A8B8C6DC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Fire Extinguishers</a:t>
            </a:r>
          </a:p>
          <a:p>
            <a:r>
              <a:rPr lang="en-US" dirty="0">
                <a:solidFill>
                  <a:srgbClr val="A71E23"/>
                </a:solidFill>
              </a:rPr>
              <a:t>PASS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4D7CE-AEC9-49C5-8186-B6470D582C8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l"/>
            <a:r>
              <a:rPr lang="en-US" sz="2400" b="1" i="0" u="none" strike="noStrike" baseline="0" dirty="0">
                <a:solidFill>
                  <a:srgbClr val="A40020"/>
                </a:solidFill>
                <a:latin typeface="Arial" panose="020B0604020202020204" pitchFamily="34" charset="0"/>
              </a:rPr>
              <a:t>P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ull the Pin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and stand back 6-10 feet.</a:t>
            </a:r>
          </a:p>
          <a:p>
            <a:pPr algn="l"/>
            <a:r>
              <a:rPr lang="en-US" sz="2400" b="1" i="0" u="none" strike="noStrike" baseline="0" dirty="0">
                <a:solidFill>
                  <a:srgbClr val="A40020"/>
                </a:solidFill>
                <a:latin typeface="Arial" panose="020B0604020202020204" pitchFamily="34" charset="0"/>
              </a:rPr>
              <a:t>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im nozzle at the base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 the fire.      </a:t>
            </a:r>
          </a:p>
          <a:p>
            <a:pPr algn="l"/>
            <a:r>
              <a:rPr lang="en-US" sz="2400" b="1" i="0" u="none" strike="noStrike" baseline="0" dirty="0">
                <a:solidFill>
                  <a:srgbClr val="A40020"/>
                </a:solidFill>
                <a:latin typeface="Arial" panose="020B0604020202020204" pitchFamily="34" charset="0"/>
              </a:rPr>
              <a:t>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queeze the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handle to depress the button and release the agent.</a:t>
            </a:r>
          </a:p>
          <a:p>
            <a:pPr algn="l"/>
            <a:r>
              <a:rPr lang="en-US" sz="2400" b="1" i="0" u="none" strike="noStrike" baseline="0" dirty="0">
                <a:solidFill>
                  <a:srgbClr val="A40020"/>
                </a:solidFill>
                <a:latin typeface="Arial" panose="020B0604020202020204" pitchFamily="34" charset="0"/>
              </a:rPr>
              <a:t>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weep nozzle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from side to side until completely out. 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B2B5A-D3FD-6AE1-DD7E-DE6977F083A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33A7DC-2500-94E5-6167-921038D08DCC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0AFAF705-D8FE-7EA2-E84A-1F7D574A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05096"/>
            <a:ext cx="1973262" cy="2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4897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O &amp; Residents &amp; Med Students &amp; Nursing Students.potx" id="{6A8ECF3C-D342-4F69-A112-ED9FB8BF6DC1}" vid="{D5B1EDE4-8BAC-4E04-98C4-E0F17F4D08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MSO &amp; Residents &amp; Med Students &amp; Nursing Students Fire Safety</Template>
  <TotalTime>37</TotalTime>
  <Words>741</Words>
  <Application>Microsoft Office PowerPoint</Application>
  <PresentationFormat>On-screen Show (16:9)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Courier New</vt:lpstr>
      <vt:lpstr>Effra</vt:lpstr>
      <vt:lpstr>Effra Light</vt:lpstr>
      <vt:lpstr>Effra Medium</vt:lpstr>
      <vt:lpstr>Helvetica</vt:lpstr>
      <vt:lpstr>System Font Regular</vt:lpstr>
      <vt:lpstr>Verdana</vt:lpstr>
      <vt:lpstr>Wingdings</vt:lpstr>
      <vt:lpstr>Stony Brook Medicine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Stony Brook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Garcia</dc:creator>
  <cp:lastModifiedBy>Coppola, Laura</cp:lastModifiedBy>
  <cp:revision>7</cp:revision>
  <cp:lastPrinted>2022-10-05T12:23:31Z</cp:lastPrinted>
  <dcterms:created xsi:type="dcterms:W3CDTF">2024-11-18T18:40:27Z</dcterms:created>
  <dcterms:modified xsi:type="dcterms:W3CDTF">2026-05-27T14:27:34Z</dcterms:modified>
</cp:coreProperties>
</file>