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7"/>
  </p:notesMasterIdLst>
  <p:sldIdLst>
    <p:sldId id="256" r:id="rId2"/>
    <p:sldId id="257" r:id="rId3"/>
    <p:sldId id="258" r:id="rId4"/>
    <p:sldId id="259" r:id="rId5"/>
    <p:sldId id="260" r:id="rId6"/>
    <p:sldId id="262" r:id="rId7"/>
    <p:sldId id="263" r:id="rId8"/>
    <p:sldId id="264" r:id="rId9"/>
    <p:sldId id="265" r:id="rId10"/>
    <p:sldId id="266" r:id="rId11"/>
    <p:sldId id="267" r:id="rId12"/>
    <p:sldId id="269" r:id="rId13"/>
    <p:sldId id="270" r:id="rId14"/>
    <p:sldId id="271" r:id="rId15"/>
    <p:sldId id="290"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301" r:id="rId30"/>
    <p:sldId id="286" r:id="rId31"/>
    <p:sldId id="287" r:id="rId32"/>
    <p:sldId id="302" r:id="rId33"/>
    <p:sldId id="288" r:id="rId34"/>
    <p:sldId id="289" r:id="rId35"/>
    <p:sldId id="268" r:id="rId36"/>
    <p:sldId id="638" r:id="rId37"/>
    <p:sldId id="291" r:id="rId38"/>
    <p:sldId id="292" r:id="rId39"/>
    <p:sldId id="293" r:id="rId40"/>
    <p:sldId id="295" r:id="rId41"/>
    <p:sldId id="296" r:id="rId42"/>
    <p:sldId id="297" r:id="rId43"/>
    <p:sldId id="298" r:id="rId44"/>
    <p:sldId id="300" r:id="rId45"/>
    <p:sldId id="261"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5"/>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CCD6B3-5E68-413B-8D38-C7226A4349F8}"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E3121A91-8117-4167-B181-B3E9EDC68FEB}">
      <dgm:prSet/>
      <dgm:spPr/>
      <dgm:t>
        <a:bodyPr/>
        <a:lstStyle/>
        <a:p>
          <a:r>
            <a:rPr lang="en-US" dirty="0"/>
            <a:t>The idea of this curriculum is to increase the knowledge of the management of ESRD patients, dialysis modalities and help prepare our nephrology fellows to be a better nephrologist. The goal of this exercise is to enhance the understanding and to condense the key concepts but not to replace the vast literature and education available in the field of nephrology.</a:t>
          </a:r>
        </a:p>
      </dgm:t>
    </dgm:pt>
    <dgm:pt modelId="{4A444EBF-48DF-406C-AD19-B3A89B17BB89}" type="parTrans" cxnId="{9518377B-B050-4E12-A4A4-822652B2D98E}">
      <dgm:prSet/>
      <dgm:spPr/>
      <dgm:t>
        <a:bodyPr/>
        <a:lstStyle/>
        <a:p>
          <a:endParaRPr lang="en-US"/>
        </a:p>
      </dgm:t>
    </dgm:pt>
    <dgm:pt modelId="{05EDBA53-E761-473E-B73B-78CA1CDE26BE}" type="sibTrans" cxnId="{9518377B-B050-4E12-A4A4-822652B2D98E}">
      <dgm:prSet/>
      <dgm:spPr/>
      <dgm:t>
        <a:bodyPr/>
        <a:lstStyle/>
        <a:p>
          <a:endParaRPr lang="en-US"/>
        </a:p>
      </dgm:t>
    </dgm:pt>
    <dgm:pt modelId="{6CF3764B-1046-4DB5-8729-07D6A691A982}">
      <dgm:prSet/>
      <dgm:spPr/>
      <dgm:t>
        <a:bodyPr/>
        <a:lstStyle/>
        <a:p>
          <a:r>
            <a:rPr lang="en-US"/>
            <a:t>Take some time to go over this packet </a:t>
          </a:r>
          <a:r>
            <a:rPr lang="en-US" b="1"/>
            <a:t>during the first week of the initiation of your ambulatory rotation </a:t>
          </a:r>
          <a:r>
            <a:rPr lang="en-US"/>
            <a:t>to have an idea where you should be investing your time during the rotation. Good Luck in all your future endeavors.</a:t>
          </a:r>
        </a:p>
      </dgm:t>
    </dgm:pt>
    <dgm:pt modelId="{0DDC565F-1AC0-4B3B-B799-3350B9A17E23}" type="parTrans" cxnId="{C939C9B3-D371-4339-9DD1-345F5C55829C}">
      <dgm:prSet/>
      <dgm:spPr/>
      <dgm:t>
        <a:bodyPr/>
        <a:lstStyle/>
        <a:p>
          <a:endParaRPr lang="en-US"/>
        </a:p>
      </dgm:t>
    </dgm:pt>
    <dgm:pt modelId="{87DE8E2B-263A-43C1-B806-C7DDC4F80347}" type="sibTrans" cxnId="{C939C9B3-D371-4339-9DD1-345F5C55829C}">
      <dgm:prSet/>
      <dgm:spPr/>
      <dgm:t>
        <a:bodyPr/>
        <a:lstStyle/>
        <a:p>
          <a:endParaRPr lang="en-US"/>
        </a:p>
      </dgm:t>
    </dgm:pt>
    <dgm:pt modelId="{ABA3B835-370C-CE49-8950-704A6E24709C}" type="pres">
      <dgm:prSet presAssocID="{9BCCD6B3-5E68-413B-8D38-C7226A4349F8}" presName="hierChild1" presStyleCnt="0">
        <dgm:presLayoutVars>
          <dgm:chPref val="1"/>
          <dgm:dir/>
          <dgm:animOne val="branch"/>
          <dgm:animLvl val="lvl"/>
          <dgm:resizeHandles/>
        </dgm:presLayoutVars>
      </dgm:prSet>
      <dgm:spPr/>
    </dgm:pt>
    <dgm:pt modelId="{1467F0D2-39ED-1048-8376-B1E6585E917D}" type="pres">
      <dgm:prSet presAssocID="{E3121A91-8117-4167-B181-B3E9EDC68FEB}" presName="hierRoot1" presStyleCnt="0"/>
      <dgm:spPr/>
    </dgm:pt>
    <dgm:pt modelId="{B8C1C6E1-4DC6-A541-9E8B-A26DB78FC503}" type="pres">
      <dgm:prSet presAssocID="{E3121A91-8117-4167-B181-B3E9EDC68FEB}" presName="composite" presStyleCnt="0"/>
      <dgm:spPr/>
    </dgm:pt>
    <dgm:pt modelId="{2D936714-83B0-0C46-9EF2-F0585BD53FCB}" type="pres">
      <dgm:prSet presAssocID="{E3121A91-8117-4167-B181-B3E9EDC68FEB}" presName="background" presStyleLbl="node0" presStyleIdx="0" presStyleCnt="2"/>
      <dgm:spPr/>
    </dgm:pt>
    <dgm:pt modelId="{F60B76C6-C265-0049-AEAE-6B9592B1E4F8}" type="pres">
      <dgm:prSet presAssocID="{E3121A91-8117-4167-B181-B3E9EDC68FEB}" presName="text" presStyleLbl="fgAcc0" presStyleIdx="0" presStyleCnt="2">
        <dgm:presLayoutVars>
          <dgm:chPref val="3"/>
        </dgm:presLayoutVars>
      </dgm:prSet>
      <dgm:spPr/>
    </dgm:pt>
    <dgm:pt modelId="{7C30B418-2138-2040-940B-05B14A4574CB}" type="pres">
      <dgm:prSet presAssocID="{E3121A91-8117-4167-B181-B3E9EDC68FEB}" presName="hierChild2" presStyleCnt="0"/>
      <dgm:spPr/>
    </dgm:pt>
    <dgm:pt modelId="{1D999B12-7E2F-734B-B9F2-28D9DA3593B5}" type="pres">
      <dgm:prSet presAssocID="{6CF3764B-1046-4DB5-8729-07D6A691A982}" presName="hierRoot1" presStyleCnt="0"/>
      <dgm:spPr/>
    </dgm:pt>
    <dgm:pt modelId="{053BDE84-37FA-D944-A5D8-013DD2600AF6}" type="pres">
      <dgm:prSet presAssocID="{6CF3764B-1046-4DB5-8729-07D6A691A982}" presName="composite" presStyleCnt="0"/>
      <dgm:spPr/>
    </dgm:pt>
    <dgm:pt modelId="{06C7F53D-FE78-6045-A09F-1232382AAFCF}" type="pres">
      <dgm:prSet presAssocID="{6CF3764B-1046-4DB5-8729-07D6A691A982}" presName="background" presStyleLbl="node0" presStyleIdx="1" presStyleCnt="2"/>
      <dgm:spPr/>
    </dgm:pt>
    <dgm:pt modelId="{568D830B-35B3-274D-9860-D9E2359F30E9}" type="pres">
      <dgm:prSet presAssocID="{6CF3764B-1046-4DB5-8729-07D6A691A982}" presName="text" presStyleLbl="fgAcc0" presStyleIdx="1" presStyleCnt="2">
        <dgm:presLayoutVars>
          <dgm:chPref val="3"/>
        </dgm:presLayoutVars>
      </dgm:prSet>
      <dgm:spPr/>
    </dgm:pt>
    <dgm:pt modelId="{E282B824-50D7-C145-8070-A7A10CD4A08F}" type="pres">
      <dgm:prSet presAssocID="{6CF3764B-1046-4DB5-8729-07D6A691A982}" presName="hierChild2" presStyleCnt="0"/>
      <dgm:spPr/>
    </dgm:pt>
  </dgm:ptLst>
  <dgm:cxnLst>
    <dgm:cxn modelId="{9518377B-B050-4E12-A4A4-822652B2D98E}" srcId="{9BCCD6B3-5E68-413B-8D38-C7226A4349F8}" destId="{E3121A91-8117-4167-B181-B3E9EDC68FEB}" srcOrd="0" destOrd="0" parTransId="{4A444EBF-48DF-406C-AD19-B3A89B17BB89}" sibTransId="{05EDBA53-E761-473E-B73B-78CA1CDE26BE}"/>
    <dgm:cxn modelId="{0058018F-027C-D843-842C-5039533BD1E9}" type="presOf" srcId="{6CF3764B-1046-4DB5-8729-07D6A691A982}" destId="{568D830B-35B3-274D-9860-D9E2359F30E9}" srcOrd="0" destOrd="0" presId="urn:microsoft.com/office/officeart/2005/8/layout/hierarchy1"/>
    <dgm:cxn modelId="{C939C9B3-D371-4339-9DD1-345F5C55829C}" srcId="{9BCCD6B3-5E68-413B-8D38-C7226A4349F8}" destId="{6CF3764B-1046-4DB5-8729-07D6A691A982}" srcOrd="1" destOrd="0" parTransId="{0DDC565F-1AC0-4B3B-B799-3350B9A17E23}" sibTransId="{87DE8E2B-263A-43C1-B806-C7DDC4F80347}"/>
    <dgm:cxn modelId="{65071DD9-10F3-5D4A-80D0-BDBB05CF2AAE}" type="presOf" srcId="{E3121A91-8117-4167-B181-B3E9EDC68FEB}" destId="{F60B76C6-C265-0049-AEAE-6B9592B1E4F8}" srcOrd="0" destOrd="0" presId="urn:microsoft.com/office/officeart/2005/8/layout/hierarchy1"/>
    <dgm:cxn modelId="{C8DCE7F7-1EB0-574D-BD6E-8B3D30B9B2C6}" type="presOf" srcId="{9BCCD6B3-5E68-413B-8D38-C7226A4349F8}" destId="{ABA3B835-370C-CE49-8950-704A6E24709C}" srcOrd="0" destOrd="0" presId="urn:microsoft.com/office/officeart/2005/8/layout/hierarchy1"/>
    <dgm:cxn modelId="{BD0CEFC3-802A-8448-ACB2-4E27A4259D51}" type="presParOf" srcId="{ABA3B835-370C-CE49-8950-704A6E24709C}" destId="{1467F0D2-39ED-1048-8376-B1E6585E917D}" srcOrd="0" destOrd="0" presId="urn:microsoft.com/office/officeart/2005/8/layout/hierarchy1"/>
    <dgm:cxn modelId="{76956762-E190-F249-B337-93F338948C72}" type="presParOf" srcId="{1467F0D2-39ED-1048-8376-B1E6585E917D}" destId="{B8C1C6E1-4DC6-A541-9E8B-A26DB78FC503}" srcOrd="0" destOrd="0" presId="urn:microsoft.com/office/officeart/2005/8/layout/hierarchy1"/>
    <dgm:cxn modelId="{8E68A4CD-060F-8B4F-B489-0EE3C8DBB760}" type="presParOf" srcId="{B8C1C6E1-4DC6-A541-9E8B-A26DB78FC503}" destId="{2D936714-83B0-0C46-9EF2-F0585BD53FCB}" srcOrd="0" destOrd="0" presId="urn:microsoft.com/office/officeart/2005/8/layout/hierarchy1"/>
    <dgm:cxn modelId="{77CD34A2-F1E9-2F44-9905-5181BD8A1F5B}" type="presParOf" srcId="{B8C1C6E1-4DC6-A541-9E8B-A26DB78FC503}" destId="{F60B76C6-C265-0049-AEAE-6B9592B1E4F8}" srcOrd="1" destOrd="0" presId="urn:microsoft.com/office/officeart/2005/8/layout/hierarchy1"/>
    <dgm:cxn modelId="{F9E1169F-B391-6647-8005-2D4E2BBC45AC}" type="presParOf" srcId="{1467F0D2-39ED-1048-8376-B1E6585E917D}" destId="{7C30B418-2138-2040-940B-05B14A4574CB}" srcOrd="1" destOrd="0" presId="urn:microsoft.com/office/officeart/2005/8/layout/hierarchy1"/>
    <dgm:cxn modelId="{28F22C24-F4AA-B341-AA75-17A874FA4C3E}" type="presParOf" srcId="{ABA3B835-370C-CE49-8950-704A6E24709C}" destId="{1D999B12-7E2F-734B-B9F2-28D9DA3593B5}" srcOrd="1" destOrd="0" presId="urn:microsoft.com/office/officeart/2005/8/layout/hierarchy1"/>
    <dgm:cxn modelId="{327FC2D8-CE06-254C-8348-E67A91AA1D57}" type="presParOf" srcId="{1D999B12-7E2F-734B-B9F2-28D9DA3593B5}" destId="{053BDE84-37FA-D944-A5D8-013DD2600AF6}" srcOrd="0" destOrd="0" presId="urn:microsoft.com/office/officeart/2005/8/layout/hierarchy1"/>
    <dgm:cxn modelId="{CA7C125E-DCA9-464F-A502-CEA280C0C7B3}" type="presParOf" srcId="{053BDE84-37FA-D944-A5D8-013DD2600AF6}" destId="{06C7F53D-FE78-6045-A09F-1232382AAFCF}" srcOrd="0" destOrd="0" presId="urn:microsoft.com/office/officeart/2005/8/layout/hierarchy1"/>
    <dgm:cxn modelId="{85BC0D4B-73EA-6942-B3ED-37987B07BA7C}" type="presParOf" srcId="{053BDE84-37FA-D944-A5D8-013DD2600AF6}" destId="{568D830B-35B3-274D-9860-D9E2359F30E9}" srcOrd="1" destOrd="0" presId="urn:microsoft.com/office/officeart/2005/8/layout/hierarchy1"/>
    <dgm:cxn modelId="{9D7CEB39-6A5E-804E-80DF-AF1813C5351F}" type="presParOf" srcId="{1D999B12-7E2F-734B-B9F2-28D9DA3593B5}" destId="{E282B824-50D7-C145-8070-A7A10CD4A08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36714-83B0-0C46-9EF2-F0585BD53FCB}">
      <dsp:nvSpPr>
        <dsp:cNvPr id="0" name=""/>
        <dsp:cNvSpPr/>
      </dsp:nvSpPr>
      <dsp:spPr>
        <a:xfrm>
          <a:off x="1252" y="793881"/>
          <a:ext cx="4396754" cy="2791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0B76C6-C265-0049-AEAE-6B9592B1E4F8}">
      <dsp:nvSpPr>
        <dsp:cNvPr id="0" name=""/>
        <dsp:cNvSpPr/>
      </dsp:nvSpPr>
      <dsp:spPr>
        <a:xfrm>
          <a:off x="489780" y="1257983"/>
          <a:ext cx="4396754" cy="2791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idea of this curriculum is to increase the knowledge of the management of ESRD patients, dialysis modalities and help prepare our nephrology fellows to be a better nephrologist. The goal of this exercise is to enhance the understanding and to condense the key concepts but not to replace the vast literature and education available in the field of nephrology.</a:t>
          </a:r>
        </a:p>
      </dsp:txBody>
      <dsp:txXfrm>
        <a:off x="571553" y="1339756"/>
        <a:ext cx="4233208" cy="2628393"/>
      </dsp:txXfrm>
    </dsp:sp>
    <dsp:sp modelId="{06C7F53D-FE78-6045-A09F-1232382AAFCF}">
      <dsp:nvSpPr>
        <dsp:cNvPr id="0" name=""/>
        <dsp:cNvSpPr/>
      </dsp:nvSpPr>
      <dsp:spPr>
        <a:xfrm>
          <a:off x="5375064" y="793881"/>
          <a:ext cx="4396754" cy="27919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D830B-35B3-274D-9860-D9E2359F30E9}">
      <dsp:nvSpPr>
        <dsp:cNvPr id="0" name=""/>
        <dsp:cNvSpPr/>
      </dsp:nvSpPr>
      <dsp:spPr>
        <a:xfrm>
          <a:off x="5863592" y="1257983"/>
          <a:ext cx="4396754" cy="27919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Take some time to go over this packet </a:t>
          </a:r>
          <a:r>
            <a:rPr lang="en-US" sz="1800" b="1" kern="1200"/>
            <a:t>during the first week of the initiation of your ambulatory rotation </a:t>
          </a:r>
          <a:r>
            <a:rPr lang="en-US" sz="1800" kern="1200"/>
            <a:t>to have an idea where you should be investing your time during the rotation. Good Luck in all your future endeavors.</a:t>
          </a:r>
        </a:p>
      </dsp:txBody>
      <dsp:txXfrm>
        <a:off x="5945365" y="1339756"/>
        <a:ext cx="4233208" cy="26283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A330A-0FAD-7547-931A-9BF68CA7E3DF}" type="datetimeFigureOut">
              <a:rPr lang="en-US" smtClean="0"/>
              <a:t>7/17/22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F09C5B-2D7F-374C-8868-4EECB565D89E}" type="slidenum">
              <a:rPr lang="en-US" smtClean="0"/>
              <a:t>‹#›</a:t>
            </a:fld>
            <a:endParaRPr lang="en-US"/>
          </a:p>
        </p:txBody>
      </p:sp>
    </p:spTree>
    <p:extLst>
      <p:ext uri="{BB962C8B-B14F-4D97-AF65-F5344CB8AC3E}">
        <p14:creationId xmlns:p14="http://schemas.microsoft.com/office/powerpoint/2010/main" val="155369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F09C5B-2D7F-374C-8868-4EECB565D89E}" type="slidenum">
              <a:rPr lang="en-US" smtClean="0"/>
              <a:t>35</a:t>
            </a:fld>
            <a:endParaRPr lang="en-US"/>
          </a:p>
        </p:txBody>
      </p:sp>
    </p:spTree>
    <p:extLst>
      <p:ext uri="{BB962C8B-B14F-4D97-AF65-F5344CB8AC3E}">
        <p14:creationId xmlns:p14="http://schemas.microsoft.com/office/powerpoint/2010/main" val="3613271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862262DE-BA73-4342-A4D1-1717B26033FD}" type="datetimeFigureOut">
              <a:rPr lang="en-US" smtClean="0"/>
              <a:t>7/17/22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405D1-7ECC-AB48-A95F-D13723A917B7}" type="slidenum">
              <a:rPr lang="en-US" smtClean="0"/>
              <a:t>‹#›</a:t>
            </a:fld>
            <a:endParaRPr lang="en-US"/>
          </a:p>
        </p:txBody>
      </p:sp>
    </p:spTree>
    <p:extLst>
      <p:ext uri="{BB962C8B-B14F-4D97-AF65-F5344CB8AC3E}">
        <p14:creationId xmlns:p14="http://schemas.microsoft.com/office/powerpoint/2010/main" val="8667397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2262DE-BA73-4342-A4D1-1717B26033FD}" type="datetimeFigureOut">
              <a:rPr lang="en-US" smtClean="0"/>
              <a:t>7/17/22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405D1-7ECC-AB48-A95F-D13723A917B7}" type="slidenum">
              <a:rPr lang="en-US" smtClean="0"/>
              <a:t>‹#›</a:t>
            </a:fld>
            <a:endParaRPr lang="en-US"/>
          </a:p>
        </p:txBody>
      </p:sp>
    </p:spTree>
    <p:extLst>
      <p:ext uri="{BB962C8B-B14F-4D97-AF65-F5344CB8AC3E}">
        <p14:creationId xmlns:p14="http://schemas.microsoft.com/office/powerpoint/2010/main" val="3101918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2262DE-BA73-4342-A4D1-1717B26033FD}" type="datetimeFigureOut">
              <a:rPr lang="en-US" smtClean="0"/>
              <a:t>7/17/22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2405D1-7ECC-AB48-A95F-D13723A917B7}" type="slidenum">
              <a:rPr lang="en-US" smtClean="0"/>
              <a:t>‹#›</a:t>
            </a:fld>
            <a:endParaRPr lang="en-US"/>
          </a:p>
        </p:txBody>
      </p:sp>
    </p:spTree>
    <p:extLst>
      <p:ext uri="{BB962C8B-B14F-4D97-AF65-F5344CB8AC3E}">
        <p14:creationId xmlns:p14="http://schemas.microsoft.com/office/powerpoint/2010/main" val="2222011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2262DE-BA73-4342-A4D1-1717B26033FD}" type="datetimeFigureOut">
              <a:rPr lang="en-US" smtClean="0"/>
              <a:t>7/17/22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405D1-7ECC-AB48-A95F-D13723A917B7}" type="slidenum">
              <a:rPr lang="en-US" smtClean="0"/>
              <a:t>‹#›</a:t>
            </a:fld>
            <a:endParaRPr lang="en-US"/>
          </a:p>
        </p:txBody>
      </p:sp>
    </p:spTree>
    <p:extLst>
      <p:ext uri="{BB962C8B-B14F-4D97-AF65-F5344CB8AC3E}">
        <p14:creationId xmlns:p14="http://schemas.microsoft.com/office/powerpoint/2010/main" val="303762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862262DE-BA73-4342-A4D1-1717B26033FD}" type="datetimeFigureOut">
              <a:rPr lang="en-US" smtClean="0"/>
              <a:t>7/17/22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405D1-7ECC-AB48-A95F-D13723A917B7}" type="slidenum">
              <a:rPr lang="en-US" smtClean="0"/>
              <a:t>‹#›</a:t>
            </a:fld>
            <a:endParaRPr lang="en-US"/>
          </a:p>
        </p:txBody>
      </p:sp>
    </p:spTree>
    <p:extLst>
      <p:ext uri="{BB962C8B-B14F-4D97-AF65-F5344CB8AC3E}">
        <p14:creationId xmlns:p14="http://schemas.microsoft.com/office/powerpoint/2010/main" val="12774228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862262DE-BA73-4342-A4D1-1717B26033FD}" type="datetimeFigureOut">
              <a:rPr lang="en-US" smtClean="0"/>
              <a:t>7/17/22</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92405D1-7ECC-AB48-A95F-D13723A917B7}" type="slidenum">
              <a:rPr lang="en-US" smtClean="0"/>
              <a:t>‹#›</a:t>
            </a:fld>
            <a:endParaRPr lang="en-US"/>
          </a:p>
        </p:txBody>
      </p:sp>
    </p:spTree>
    <p:extLst>
      <p:ext uri="{BB962C8B-B14F-4D97-AF65-F5344CB8AC3E}">
        <p14:creationId xmlns:p14="http://schemas.microsoft.com/office/powerpoint/2010/main" val="404405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62262DE-BA73-4342-A4D1-1717B26033FD}" type="datetimeFigureOut">
              <a:rPr lang="en-US" smtClean="0"/>
              <a:t>7/17/22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2405D1-7ECC-AB48-A95F-D13723A917B7}"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423396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2262DE-BA73-4342-A4D1-1717B26033FD}" type="datetimeFigureOut">
              <a:rPr lang="en-US" smtClean="0"/>
              <a:t>7/17/22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2405D1-7ECC-AB48-A95F-D13723A917B7}" type="slidenum">
              <a:rPr lang="en-US" smtClean="0"/>
              <a:t>‹#›</a:t>
            </a:fld>
            <a:endParaRPr lang="en-US"/>
          </a:p>
        </p:txBody>
      </p:sp>
    </p:spTree>
    <p:extLst>
      <p:ext uri="{BB962C8B-B14F-4D97-AF65-F5344CB8AC3E}">
        <p14:creationId xmlns:p14="http://schemas.microsoft.com/office/powerpoint/2010/main" val="242813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2262DE-BA73-4342-A4D1-1717B26033FD}" type="datetimeFigureOut">
              <a:rPr lang="en-US" smtClean="0"/>
              <a:t>7/17/22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2405D1-7ECC-AB48-A95F-D13723A917B7}" type="slidenum">
              <a:rPr lang="en-US" smtClean="0"/>
              <a:t>‹#›</a:t>
            </a:fld>
            <a:endParaRPr lang="en-US"/>
          </a:p>
        </p:txBody>
      </p:sp>
    </p:spTree>
    <p:extLst>
      <p:ext uri="{BB962C8B-B14F-4D97-AF65-F5344CB8AC3E}">
        <p14:creationId xmlns:p14="http://schemas.microsoft.com/office/powerpoint/2010/main" val="4249201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862262DE-BA73-4342-A4D1-1717B26033FD}" type="datetimeFigureOut">
              <a:rPr lang="en-US" smtClean="0"/>
              <a:t>7/17/22</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592405D1-7ECC-AB48-A95F-D13723A917B7}" type="slidenum">
              <a:rPr lang="en-US" smtClean="0"/>
              <a:t>‹#›</a:t>
            </a:fld>
            <a:endParaRPr lang="en-US"/>
          </a:p>
        </p:txBody>
      </p:sp>
    </p:spTree>
    <p:extLst>
      <p:ext uri="{BB962C8B-B14F-4D97-AF65-F5344CB8AC3E}">
        <p14:creationId xmlns:p14="http://schemas.microsoft.com/office/powerpoint/2010/main" val="423618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862262DE-BA73-4342-A4D1-1717B26033FD}" type="datetimeFigureOut">
              <a:rPr lang="en-US" smtClean="0"/>
              <a:t>7/17/22</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592405D1-7ECC-AB48-A95F-D13723A917B7}" type="slidenum">
              <a:rPr lang="en-US" smtClean="0"/>
              <a:t>‹#›</a:t>
            </a:fld>
            <a:endParaRPr lang="en-US"/>
          </a:p>
        </p:txBody>
      </p:sp>
    </p:spTree>
    <p:extLst>
      <p:ext uri="{BB962C8B-B14F-4D97-AF65-F5344CB8AC3E}">
        <p14:creationId xmlns:p14="http://schemas.microsoft.com/office/powerpoint/2010/main" val="1081792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862262DE-BA73-4342-A4D1-1717B26033FD}" type="datetimeFigureOut">
              <a:rPr lang="en-US" smtClean="0"/>
              <a:t>7/17/22</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92405D1-7ECC-AB48-A95F-D13723A917B7}" type="slidenum">
              <a:rPr lang="en-US" smtClean="0"/>
              <a:t>‹#›</a:t>
            </a:fld>
            <a:endParaRPr lang="en-US"/>
          </a:p>
        </p:txBody>
      </p:sp>
    </p:spTree>
    <p:extLst>
      <p:ext uri="{BB962C8B-B14F-4D97-AF65-F5344CB8AC3E}">
        <p14:creationId xmlns:p14="http://schemas.microsoft.com/office/powerpoint/2010/main" val="9341311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cms.gov/CFCsAndCoPS/downloads/ESRD%20finalrule0415.pdf" TargetMode="External"/><Relationship Id="rId2" Type="http://schemas.openxmlformats.org/officeDocument/2006/relationships/hyperlink" Target="https://doi.org/10.1681/asn.2018050531"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322F38BC-D98D-4D85-8CF7-BA70EEDEDD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CF447-EF4C-9533-73A6-6142824391A0}"/>
              </a:ext>
            </a:extLst>
          </p:cNvPr>
          <p:cNvSpPr>
            <a:spLocks noGrp="1"/>
          </p:cNvSpPr>
          <p:nvPr>
            <p:ph type="ctrTitle"/>
          </p:nvPr>
        </p:nvSpPr>
        <p:spPr>
          <a:xfrm>
            <a:off x="804672" y="2081463"/>
            <a:ext cx="5925310" cy="1545175"/>
          </a:xfrm>
        </p:spPr>
        <p:txBody>
          <a:bodyPr>
            <a:normAutofit/>
          </a:bodyPr>
          <a:lstStyle/>
          <a:p>
            <a:r>
              <a:rPr lang="en-US" sz="2100" b="1" dirty="0"/>
              <a:t>Hemodialysis Curriculum</a:t>
            </a:r>
            <a:endParaRPr lang="en-US" sz="2100" dirty="0"/>
          </a:p>
        </p:txBody>
      </p:sp>
      <p:sp>
        <p:nvSpPr>
          <p:cNvPr id="3" name="Subtitle 2">
            <a:extLst>
              <a:ext uri="{FF2B5EF4-FFF2-40B4-BE49-F238E27FC236}">
                <a16:creationId xmlns:a16="http://schemas.microsoft.com/office/drawing/2014/main" id="{D652CEF2-8EB4-7429-4189-530BEC956936}"/>
              </a:ext>
            </a:extLst>
          </p:cNvPr>
          <p:cNvSpPr>
            <a:spLocks noGrp="1"/>
          </p:cNvSpPr>
          <p:nvPr>
            <p:ph type="subTitle" idx="1"/>
          </p:nvPr>
        </p:nvSpPr>
        <p:spPr>
          <a:xfrm>
            <a:off x="1148615" y="3922295"/>
            <a:ext cx="5242560" cy="1670143"/>
          </a:xfrm>
        </p:spPr>
        <p:txBody>
          <a:bodyPr>
            <a:normAutofit fontScale="85000" lnSpcReduction="20000"/>
          </a:bodyPr>
          <a:lstStyle/>
          <a:p>
            <a:pPr>
              <a:lnSpc>
                <a:spcPct val="90000"/>
              </a:lnSpc>
            </a:pPr>
            <a:r>
              <a:rPr lang="en-US" sz="1800" dirty="0">
                <a:solidFill>
                  <a:schemeClr val="tx1"/>
                </a:solidFill>
              </a:rPr>
              <a:t>Sobia Khan, D.O.</a:t>
            </a:r>
          </a:p>
          <a:p>
            <a:pPr>
              <a:lnSpc>
                <a:spcPct val="90000"/>
              </a:lnSpc>
            </a:pPr>
            <a:r>
              <a:rPr lang="en-US" sz="1800" dirty="0">
                <a:solidFill>
                  <a:schemeClr val="tx1"/>
                </a:solidFill>
              </a:rPr>
              <a:t>Assistant Professor of Clinical Medicine </a:t>
            </a:r>
          </a:p>
          <a:p>
            <a:pPr>
              <a:lnSpc>
                <a:spcPct val="90000"/>
              </a:lnSpc>
            </a:pPr>
            <a:r>
              <a:rPr lang="en-US" sz="1800" dirty="0">
                <a:solidFill>
                  <a:schemeClr val="tx1"/>
                </a:solidFill>
              </a:rPr>
              <a:t>In-Center Medical Director/Co-Medical Director @ Stony Brook Kidney Center</a:t>
            </a:r>
          </a:p>
          <a:p>
            <a:pPr>
              <a:lnSpc>
                <a:spcPct val="90000"/>
              </a:lnSpc>
            </a:pPr>
            <a:r>
              <a:rPr lang="en-US" sz="1800" dirty="0">
                <a:solidFill>
                  <a:schemeClr val="tx1"/>
                </a:solidFill>
              </a:rPr>
              <a:t>Division of Nephrology &amp; Hypertension </a:t>
            </a:r>
          </a:p>
          <a:p>
            <a:pPr>
              <a:lnSpc>
                <a:spcPct val="90000"/>
              </a:lnSpc>
            </a:pPr>
            <a:r>
              <a:rPr lang="en-US" sz="1800" dirty="0">
                <a:solidFill>
                  <a:schemeClr val="tx1"/>
                </a:solidFill>
              </a:rPr>
              <a:t>Stony Brook Medicine </a:t>
            </a:r>
          </a:p>
          <a:p>
            <a:pPr>
              <a:lnSpc>
                <a:spcPct val="90000"/>
              </a:lnSpc>
            </a:pPr>
            <a:endParaRPr lang="en-US" sz="500" dirty="0">
              <a:solidFill>
                <a:srgbClr val="FFFFFF"/>
              </a:solidFill>
            </a:endParaRPr>
          </a:p>
        </p:txBody>
      </p:sp>
      <p:sp>
        <p:nvSpPr>
          <p:cNvPr id="16" name="Rectangle 11">
            <a:extLst>
              <a:ext uri="{FF2B5EF4-FFF2-40B4-BE49-F238E27FC236}">
                <a16:creationId xmlns:a16="http://schemas.microsoft.com/office/drawing/2014/main" id="{B501A2F0-90BE-4D86-9A8A-4390413F7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640080"/>
            <a:ext cx="401726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0F5EB4E-25CD-44CC-AF95-30C925342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0771" y="802767"/>
            <a:ext cx="368503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6" descr="Books">
            <a:extLst>
              <a:ext uri="{FF2B5EF4-FFF2-40B4-BE49-F238E27FC236}">
                <a16:creationId xmlns:a16="http://schemas.microsoft.com/office/drawing/2014/main" id="{38755D55-913A-E12F-95F7-873492EAF0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0811" y="1749171"/>
            <a:ext cx="3044952" cy="3044952"/>
          </a:xfrm>
          <a:prstGeom prst="rect">
            <a:avLst/>
          </a:prstGeom>
        </p:spPr>
      </p:pic>
    </p:spTree>
    <p:extLst>
      <p:ext uri="{BB962C8B-B14F-4D97-AF65-F5344CB8AC3E}">
        <p14:creationId xmlns:p14="http://schemas.microsoft.com/office/powerpoint/2010/main" val="109290234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41AD42E-B63E-75BA-A61B-E296EF142DDD}"/>
              </a:ext>
            </a:extLst>
          </p:cNvPr>
          <p:cNvSpPr>
            <a:spLocks noGrp="1"/>
          </p:cNvSpPr>
          <p:nvPr>
            <p:ph idx="1"/>
          </p:nvPr>
        </p:nvSpPr>
        <p:spPr>
          <a:xfrm>
            <a:off x="1706062" y="2291262"/>
            <a:ext cx="8779512" cy="2879256"/>
          </a:xfrm>
        </p:spPr>
        <p:txBody>
          <a:bodyPr>
            <a:normAutofit/>
          </a:bodyPr>
          <a:lstStyle/>
          <a:p>
            <a:r>
              <a:rPr lang="en-US">
                <a:solidFill>
                  <a:srgbClr val="404040"/>
                </a:solidFill>
              </a:rPr>
              <a:t>Patient with CKD stage 4/5 need close follow up and a team approach. At this stage, the patient needs to have CKD education and education related to different Renal Replacement treatment (RRT) modalities. Vascular access planning should start around the same time as timely referral to the vascular surgeons, which can result in early placement of native AVF and may reduce the chances of CVC placement. </a:t>
            </a:r>
          </a:p>
          <a:p>
            <a:endParaRPr lang="en-US">
              <a:solidFill>
                <a:srgbClr val="404040"/>
              </a:solidFill>
            </a:endParaRPr>
          </a:p>
        </p:txBody>
      </p:sp>
    </p:spTree>
    <p:extLst>
      <p:ext uri="{BB962C8B-B14F-4D97-AF65-F5344CB8AC3E}">
        <p14:creationId xmlns:p14="http://schemas.microsoft.com/office/powerpoint/2010/main" val="1959559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D7E26-0500-4D92-5A54-18E68B4CA3DB}"/>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b="1" dirty="0">
                <a:solidFill>
                  <a:schemeClr val="bg1"/>
                </a:solidFill>
              </a:rPr>
              <a:t>Central Venous Catheter</a:t>
            </a:r>
            <a:endParaRPr lang="en-US" sz="2400" dirty="0">
              <a:solidFill>
                <a:schemeClr val="bg1"/>
              </a:solidFill>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64AB86-EAE9-DB83-8D29-5D99A6085277}"/>
              </a:ext>
            </a:extLst>
          </p:cNvPr>
          <p:cNvSpPr>
            <a:spLocks noGrp="1"/>
          </p:cNvSpPr>
          <p:nvPr>
            <p:ph idx="1"/>
          </p:nvPr>
        </p:nvSpPr>
        <p:spPr>
          <a:xfrm>
            <a:off x="6049182" y="802638"/>
            <a:ext cx="5408696" cy="5252722"/>
          </a:xfrm>
        </p:spPr>
        <p:txBody>
          <a:bodyPr anchor="ctr">
            <a:normAutofit/>
          </a:bodyPr>
          <a:lstStyle/>
          <a:p>
            <a:r>
              <a:rPr lang="en-US" dirty="0">
                <a:solidFill>
                  <a:schemeClr val="bg1"/>
                </a:solidFill>
              </a:rPr>
              <a:t>Catheters are usually used in urgent cases that require hemodialysis or in an unprepared CKD 4/5 patients.</a:t>
            </a:r>
          </a:p>
          <a:p>
            <a:r>
              <a:rPr lang="en-US" dirty="0">
                <a:solidFill>
                  <a:schemeClr val="bg1"/>
                </a:solidFill>
              </a:rPr>
              <a:t>Right Internal Jugular vein is the preferred vein to be used due to direct route to the Right atrium, if not possible then Left Internal Jugular vein is used.</a:t>
            </a:r>
          </a:p>
          <a:p>
            <a:r>
              <a:rPr lang="en-US" dirty="0">
                <a:solidFill>
                  <a:schemeClr val="bg1"/>
                </a:solidFill>
              </a:rPr>
              <a:t>CVC can also be placed in Femoral vein. </a:t>
            </a:r>
          </a:p>
          <a:p>
            <a:r>
              <a:rPr lang="en-US" dirty="0">
                <a:solidFill>
                  <a:schemeClr val="bg1"/>
                </a:solidFill>
              </a:rPr>
              <a:t>Subclavian vein catheters should be avoided because of the risk of central vein stenosis. </a:t>
            </a:r>
          </a:p>
          <a:p>
            <a:r>
              <a:rPr lang="en-US" dirty="0">
                <a:solidFill>
                  <a:schemeClr val="bg1"/>
                </a:solidFill>
              </a:rPr>
              <a:t>When CVC is used for longer duration of time, cuffed and tunneled catheters are used. </a:t>
            </a:r>
          </a:p>
          <a:p>
            <a:pPr marL="0" indent="0">
              <a:buNone/>
            </a:pPr>
            <a:r>
              <a:rPr lang="en-US" i="1" dirty="0">
                <a:solidFill>
                  <a:schemeClr val="bg1"/>
                </a:solidFill>
              </a:rPr>
              <a:t>Other Locations for CVC: </a:t>
            </a:r>
            <a:endParaRPr lang="en-US" dirty="0">
              <a:solidFill>
                <a:schemeClr val="bg1"/>
              </a:solidFill>
            </a:endParaRPr>
          </a:p>
          <a:p>
            <a:r>
              <a:rPr lang="en-US" dirty="0">
                <a:solidFill>
                  <a:schemeClr val="bg1"/>
                </a:solidFill>
              </a:rPr>
              <a:t>Lumbar</a:t>
            </a:r>
          </a:p>
          <a:p>
            <a:r>
              <a:rPr lang="en-US" dirty="0">
                <a:solidFill>
                  <a:schemeClr val="bg1"/>
                </a:solidFill>
              </a:rPr>
              <a:t>Axillary-axillary and femoral-popliteal</a:t>
            </a:r>
          </a:p>
          <a:p>
            <a:endParaRPr lang="en-US" dirty="0">
              <a:solidFill>
                <a:schemeClr val="bg1"/>
              </a:solidFill>
            </a:endParaRPr>
          </a:p>
        </p:txBody>
      </p:sp>
    </p:spTree>
    <p:extLst>
      <p:ext uri="{BB962C8B-B14F-4D97-AF65-F5344CB8AC3E}">
        <p14:creationId xmlns:p14="http://schemas.microsoft.com/office/powerpoint/2010/main" val="3941556764"/>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12">
            <a:extLst>
              <a:ext uri="{FF2B5EF4-FFF2-40B4-BE49-F238E27FC236}">
                <a16:creationId xmlns:a16="http://schemas.microsoft.com/office/drawing/2014/main" id="{9BF02675-74ED-FDC3-0764-62749AB585D1}"/>
              </a:ext>
            </a:extLst>
          </p:cNvPr>
          <p:cNvSpPr>
            <a:spLocks noGrp="1"/>
          </p:cNvSpPr>
          <p:nvPr>
            <p:ph idx="1"/>
          </p:nvPr>
        </p:nvSpPr>
        <p:spPr>
          <a:xfrm>
            <a:off x="804672" y="2858703"/>
            <a:ext cx="4475892" cy="3042547"/>
          </a:xfrm>
        </p:spPr>
        <p:txBody>
          <a:bodyPr>
            <a:normAutofit/>
          </a:bodyPr>
          <a:lstStyle/>
          <a:p>
            <a:r>
              <a:rPr lang="en-US" b="1" dirty="0">
                <a:solidFill>
                  <a:schemeClr val="tx1"/>
                </a:solidFill>
              </a:rPr>
              <a:t>CENTRAL VENOUS CATHETER</a:t>
            </a:r>
            <a:endParaRPr lang="en-US" dirty="0">
              <a:solidFill>
                <a:schemeClr val="tx1"/>
              </a:solidFill>
            </a:endParaRPr>
          </a:p>
        </p:txBody>
      </p:sp>
      <p:sp>
        <p:nvSpPr>
          <p:cNvPr id="32" name="Rectangle 31">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clothing&#10;&#10;Description automatically generated">
            <a:extLst>
              <a:ext uri="{FF2B5EF4-FFF2-40B4-BE49-F238E27FC236}">
                <a16:creationId xmlns:a16="http://schemas.microsoft.com/office/drawing/2014/main" id="{A76C80D6-AC2A-6FDD-1651-946578FC4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692" y="2365959"/>
            <a:ext cx="4159568" cy="1809412"/>
          </a:xfrm>
          <a:prstGeom prst="rect">
            <a:avLst/>
          </a:prstGeom>
        </p:spPr>
      </p:pic>
    </p:spTree>
    <p:extLst>
      <p:ext uri="{BB962C8B-B14F-4D97-AF65-F5344CB8AC3E}">
        <p14:creationId xmlns:p14="http://schemas.microsoft.com/office/powerpoint/2010/main" val="2980430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23C0F-9560-E0C4-A4AF-317EA4B1E3F6}"/>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b="1" dirty="0">
                <a:solidFill>
                  <a:schemeClr val="bg1"/>
                </a:solidFill>
              </a:rPr>
              <a:t>Arteriovenous Fistula</a:t>
            </a:r>
            <a:endParaRPr lang="en-US" sz="2400" dirty="0">
              <a:solidFill>
                <a:schemeClr val="bg1"/>
              </a:solidFill>
            </a:endParaRPr>
          </a:p>
        </p:txBody>
      </p:sp>
      <p:sp>
        <p:nvSpPr>
          <p:cNvPr id="14"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4546EC-CEF1-B478-9EAE-E68D9327AE2E}"/>
              </a:ext>
            </a:extLst>
          </p:cNvPr>
          <p:cNvSpPr>
            <a:spLocks noGrp="1"/>
          </p:cNvSpPr>
          <p:nvPr>
            <p:ph idx="1"/>
          </p:nvPr>
        </p:nvSpPr>
        <p:spPr>
          <a:xfrm>
            <a:off x="6049182" y="802638"/>
            <a:ext cx="5408696" cy="5252722"/>
          </a:xfrm>
        </p:spPr>
        <p:txBody>
          <a:bodyPr anchor="ctr">
            <a:normAutofit/>
          </a:bodyPr>
          <a:lstStyle/>
          <a:p>
            <a:pPr>
              <a:lnSpc>
                <a:spcPct val="90000"/>
              </a:lnSpc>
            </a:pPr>
            <a:r>
              <a:rPr lang="en-US">
                <a:solidFill>
                  <a:schemeClr val="bg1"/>
                </a:solidFill>
              </a:rPr>
              <a:t>Patient with CKD stage 4/5 who are followed by nephrologist and have received CKD education and had extensive discussions about the different modalities of dialysis and options of vascular access. These patients can make informed decisions about their care and are usually prepared for dialysis with a permanent access. </a:t>
            </a:r>
          </a:p>
          <a:p>
            <a:pPr marL="0" indent="0">
              <a:lnSpc>
                <a:spcPct val="90000"/>
              </a:lnSpc>
              <a:buNone/>
            </a:pPr>
            <a:r>
              <a:rPr lang="en-US">
                <a:solidFill>
                  <a:schemeClr val="bg1"/>
                </a:solidFill>
              </a:rPr>
              <a:t> </a:t>
            </a:r>
          </a:p>
          <a:p>
            <a:pPr>
              <a:lnSpc>
                <a:spcPct val="90000"/>
              </a:lnSpc>
            </a:pPr>
            <a:r>
              <a:rPr lang="en-US" u="sng">
                <a:solidFill>
                  <a:schemeClr val="bg1"/>
                </a:solidFill>
              </a:rPr>
              <a:t>Rule of 6’s is used to assess the readiness of the AVF</a:t>
            </a:r>
            <a:r>
              <a:rPr lang="en-US">
                <a:solidFill>
                  <a:schemeClr val="bg1"/>
                </a:solidFill>
              </a:rPr>
              <a:t>: </a:t>
            </a:r>
          </a:p>
          <a:p>
            <a:pPr>
              <a:lnSpc>
                <a:spcPct val="90000"/>
              </a:lnSpc>
            </a:pPr>
            <a:r>
              <a:rPr lang="en-US">
                <a:solidFill>
                  <a:schemeClr val="bg1"/>
                </a:solidFill>
              </a:rPr>
              <a:t>Diameter of the fistula should be greater than 6mm, the vessel depth should be less than 6mm from the skin surface, Blood Flow should be &gt;600ml/min and the fistula should be mature within 6 weeks of placement.</a:t>
            </a:r>
          </a:p>
          <a:p>
            <a:pPr marL="0" indent="0">
              <a:lnSpc>
                <a:spcPct val="90000"/>
              </a:lnSpc>
              <a:buNone/>
            </a:pPr>
            <a:endParaRPr lang="en-US">
              <a:solidFill>
                <a:schemeClr val="bg1"/>
              </a:solidFill>
            </a:endParaRPr>
          </a:p>
          <a:p>
            <a:pPr>
              <a:lnSpc>
                <a:spcPct val="90000"/>
              </a:lnSpc>
            </a:pPr>
            <a:r>
              <a:rPr lang="en-US">
                <a:solidFill>
                  <a:schemeClr val="bg1"/>
                </a:solidFill>
              </a:rPr>
              <a:t>AV fistulas tend to have lower rate of infection, but they are well known for low maturation rate. </a:t>
            </a:r>
            <a:r>
              <a:rPr lang="en-US" i="1">
                <a:solidFill>
                  <a:schemeClr val="bg1"/>
                </a:solidFill>
              </a:rPr>
              <a:t> </a:t>
            </a:r>
            <a:endParaRPr lang="en-US">
              <a:solidFill>
                <a:schemeClr val="bg1"/>
              </a:solidFill>
            </a:endParaRPr>
          </a:p>
          <a:p>
            <a:pPr>
              <a:lnSpc>
                <a:spcPct val="90000"/>
              </a:lnSpc>
            </a:pPr>
            <a:endParaRPr lang="en-US">
              <a:solidFill>
                <a:schemeClr val="bg1"/>
              </a:solidFill>
            </a:endParaRPr>
          </a:p>
        </p:txBody>
      </p:sp>
    </p:spTree>
    <p:extLst>
      <p:ext uri="{BB962C8B-B14F-4D97-AF65-F5344CB8AC3E}">
        <p14:creationId xmlns:p14="http://schemas.microsoft.com/office/powerpoint/2010/main" val="1287130345"/>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271191-8B93-0AED-FEAC-CBC8E29BDAE8}"/>
              </a:ext>
            </a:extLst>
          </p:cNvPr>
          <p:cNvSpPr>
            <a:spLocks noGrp="1"/>
          </p:cNvSpPr>
          <p:nvPr>
            <p:ph idx="1"/>
          </p:nvPr>
        </p:nvSpPr>
        <p:spPr>
          <a:xfrm>
            <a:off x="1706062" y="2291262"/>
            <a:ext cx="8779512" cy="2879256"/>
          </a:xfrm>
        </p:spPr>
        <p:txBody>
          <a:bodyPr>
            <a:normAutofit/>
          </a:bodyPr>
          <a:lstStyle/>
          <a:p>
            <a:pPr marL="0" indent="0">
              <a:buNone/>
            </a:pPr>
            <a:r>
              <a:rPr lang="en-US" i="1" dirty="0">
                <a:solidFill>
                  <a:srgbClr val="404040"/>
                </a:solidFill>
              </a:rPr>
              <a:t>Location of AVF</a:t>
            </a:r>
            <a:r>
              <a:rPr lang="en-US" dirty="0">
                <a:solidFill>
                  <a:srgbClr val="404040"/>
                </a:solidFill>
              </a:rPr>
              <a:t>:</a:t>
            </a:r>
          </a:p>
          <a:p>
            <a:r>
              <a:rPr lang="en-US" dirty="0">
                <a:solidFill>
                  <a:srgbClr val="404040"/>
                </a:solidFill>
              </a:rPr>
              <a:t>Wrist: snuff box, </a:t>
            </a:r>
            <a:r>
              <a:rPr lang="en-US" dirty="0" err="1">
                <a:solidFill>
                  <a:srgbClr val="404040"/>
                </a:solidFill>
              </a:rPr>
              <a:t>radiocephalic</a:t>
            </a:r>
            <a:r>
              <a:rPr lang="en-US" dirty="0">
                <a:solidFill>
                  <a:srgbClr val="404040"/>
                </a:solidFill>
              </a:rPr>
              <a:t> fistula</a:t>
            </a:r>
          </a:p>
          <a:p>
            <a:r>
              <a:rPr lang="en-US" dirty="0">
                <a:solidFill>
                  <a:srgbClr val="404040"/>
                </a:solidFill>
              </a:rPr>
              <a:t>Forearm: </a:t>
            </a:r>
            <a:r>
              <a:rPr lang="en-US" dirty="0" err="1">
                <a:solidFill>
                  <a:srgbClr val="404040"/>
                </a:solidFill>
              </a:rPr>
              <a:t>radiocephalic</a:t>
            </a:r>
            <a:r>
              <a:rPr lang="en-US" dirty="0">
                <a:solidFill>
                  <a:srgbClr val="404040"/>
                </a:solidFill>
              </a:rPr>
              <a:t> fistula</a:t>
            </a:r>
          </a:p>
          <a:p>
            <a:r>
              <a:rPr lang="en-US" dirty="0" err="1">
                <a:solidFill>
                  <a:srgbClr val="404040"/>
                </a:solidFill>
              </a:rPr>
              <a:t>Radiobasilic</a:t>
            </a:r>
            <a:r>
              <a:rPr lang="en-US" dirty="0">
                <a:solidFill>
                  <a:srgbClr val="404040"/>
                </a:solidFill>
              </a:rPr>
              <a:t> transposition</a:t>
            </a:r>
          </a:p>
          <a:p>
            <a:r>
              <a:rPr lang="en-US" dirty="0">
                <a:solidFill>
                  <a:srgbClr val="404040"/>
                </a:solidFill>
              </a:rPr>
              <a:t>Upper arm: Brachiocephalic or </a:t>
            </a:r>
            <a:r>
              <a:rPr lang="en-US" dirty="0" err="1">
                <a:solidFill>
                  <a:srgbClr val="404040"/>
                </a:solidFill>
              </a:rPr>
              <a:t>brachiobasilic</a:t>
            </a:r>
            <a:endParaRPr lang="en-US" dirty="0">
              <a:solidFill>
                <a:srgbClr val="404040"/>
              </a:solidFill>
            </a:endParaRPr>
          </a:p>
          <a:p>
            <a:endParaRPr lang="en-US" dirty="0">
              <a:solidFill>
                <a:srgbClr val="404040"/>
              </a:solidFill>
            </a:endParaRPr>
          </a:p>
        </p:txBody>
      </p:sp>
    </p:spTree>
    <p:extLst>
      <p:ext uri="{BB962C8B-B14F-4D97-AF65-F5344CB8AC3E}">
        <p14:creationId xmlns:p14="http://schemas.microsoft.com/office/powerpoint/2010/main" val="358413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9">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5EE9A-D74E-F295-DB76-1594F25671E3}"/>
              </a:ext>
            </a:extLst>
          </p:cNvPr>
          <p:cNvSpPr>
            <a:spLocks noGrp="1"/>
          </p:cNvSpPr>
          <p:nvPr>
            <p:ph type="title"/>
          </p:nvPr>
        </p:nvSpPr>
        <p:spPr>
          <a:xfrm>
            <a:off x="804673" y="2133600"/>
            <a:ext cx="3044952" cy="1898904"/>
          </a:xfrm>
        </p:spPr>
        <p:txBody>
          <a:bodyPr vert="horz" lIns="274320" tIns="182880" rIns="274320" bIns="182880" rtlCol="0" anchor="ctr" anchorCtr="1">
            <a:normAutofit/>
          </a:bodyPr>
          <a:lstStyle/>
          <a:p>
            <a:r>
              <a:rPr lang="en-US" sz="1800" b="1"/>
              <a:t>Arteriovenous Fistula</a:t>
            </a:r>
            <a:endParaRPr lang="en-US" sz="1800"/>
          </a:p>
        </p:txBody>
      </p:sp>
      <p:sp>
        <p:nvSpPr>
          <p:cNvPr id="26" name="Rectangle 21">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AEC3D36E-ADF6-1D50-96D3-24AAA21DCD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0452" y="1597746"/>
            <a:ext cx="5925312" cy="3347801"/>
          </a:xfrm>
          <a:prstGeom prst="rect">
            <a:avLst/>
          </a:prstGeom>
        </p:spPr>
      </p:pic>
    </p:spTree>
    <p:extLst>
      <p:ext uri="{BB962C8B-B14F-4D97-AF65-F5344CB8AC3E}">
        <p14:creationId xmlns:p14="http://schemas.microsoft.com/office/powerpoint/2010/main" val="3594185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AB2AE-201A-FA81-CF1A-BB4BB2708C0B}"/>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b="1" dirty="0">
                <a:solidFill>
                  <a:schemeClr val="bg1"/>
                </a:solidFill>
              </a:rPr>
              <a:t>Arteriovenous Graft</a:t>
            </a:r>
            <a:endParaRPr lang="en-US" sz="2400" dirty="0">
              <a:solidFill>
                <a:schemeClr val="bg1"/>
              </a:solidFill>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2977423-9AE9-063D-A365-376E0B61563C}"/>
              </a:ext>
            </a:extLst>
          </p:cNvPr>
          <p:cNvSpPr>
            <a:spLocks noGrp="1"/>
          </p:cNvSpPr>
          <p:nvPr>
            <p:ph idx="1"/>
          </p:nvPr>
        </p:nvSpPr>
        <p:spPr>
          <a:xfrm>
            <a:off x="6049182" y="802638"/>
            <a:ext cx="5408696" cy="5252722"/>
          </a:xfrm>
        </p:spPr>
        <p:txBody>
          <a:bodyPr anchor="ctr">
            <a:normAutofit/>
          </a:bodyPr>
          <a:lstStyle/>
          <a:p>
            <a:r>
              <a:rPr lang="en-US" dirty="0">
                <a:solidFill>
                  <a:schemeClr val="bg1"/>
                </a:solidFill>
              </a:rPr>
              <a:t>AVG is used in patients when the artery and vein cannot be connected because of the distance and a synthetic/biologic material is used. </a:t>
            </a:r>
          </a:p>
          <a:p>
            <a:r>
              <a:rPr lang="en-US" u="sng" dirty="0">
                <a:solidFill>
                  <a:schemeClr val="bg1"/>
                </a:solidFill>
              </a:rPr>
              <a:t>Synthetic material</a:t>
            </a:r>
            <a:r>
              <a:rPr lang="en-US" dirty="0">
                <a:solidFill>
                  <a:schemeClr val="bg1"/>
                </a:solidFill>
              </a:rPr>
              <a:t>: expanded polytetrafluoroethylene(</a:t>
            </a:r>
            <a:r>
              <a:rPr lang="en-US" dirty="0" err="1">
                <a:solidFill>
                  <a:schemeClr val="bg1"/>
                </a:solidFill>
              </a:rPr>
              <a:t>ePTFE</a:t>
            </a:r>
            <a:r>
              <a:rPr lang="en-US" dirty="0">
                <a:solidFill>
                  <a:schemeClr val="bg1"/>
                </a:solidFill>
              </a:rPr>
              <a:t>), Dacron or</a:t>
            </a:r>
          </a:p>
          <a:p>
            <a:r>
              <a:rPr lang="en-US" u="sng" dirty="0">
                <a:solidFill>
                  <a:schemeClr val="bg1"/>
                </a:solidFill>
              </a:rPr>
              <a:t>Biologic</a:t>
            </a:r>
            <a:r>
              <a:rPr lang="en-US" dirty="0">
                <a:solidFill>
                  <a:schemeClr val="bg1"/>
                </a:solidFill>
              </a:rPr>
              <a:t>: human umbilical cord, saphenous vein, bovine mesenteric vein etc.  can be used as an interposition between an artery and a vein </a:t>
            </a:r>
          </a:p>
          <a:p>
            <a:endParaRPr lang="en-US" dirty="0">
              <a:solidFill>
                <a:schemeClr val="bg1"/>
              </a:solidFill>
            </a:endParaRPr>
          </a:p>
        </p:txBody>
      </p:sp>
    </p:spTree>
    <p:extLst>
      <p:ext uri="{BB962C8B-B14F-4D97-AF65-F5344CB8AC3E}">
        <p14:creationId xmlns:p14="http://schemas.microsoft.com/office/powerpoint/2010/main" val="256033149"/>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C966A4D4-049A-4389-B407-0E7091A07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07291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FAA85148-ECA1-6C8A-F188-2B6DC7953FBE}"/>
              </a:ext>
            </a:extLst>
          </p:cNvPr>
          <p:cNvSpPr>
            <a:spLocks noGrp="1"/>
          </p:cNvSpPr>
          <p:nvPr>
            <p:ph idx="1"/>
          </p:nvPr>
        </p:nvSpPr>
        <p:spPr>
          <a:xfrm>
            <a:off x="804672" y="2858703"/>
            <a:ext cx="4475892" cy="3042547"/>
          </a:xfrm>
        </p:spPr>
        <p:txBody>
          <a:bodyPr>
            <a:normAutofit/>
          </a:bodyPr>
          <a:lstStyle/>
          <a:p>
            <a:r>
              <a:rPr lang="en-US" b="1" dirty="0">
                <a:solidFill>
                  <a:schemeClr val="tx1"/>
                </a:solidFill>
              </a:rPr>
              <a:t>ARTERIOVENOUS GRAFT</a:t>
            </a:r>
            <a:endParaRPr lang="en-US" dirty="0">
              <a:solidFill>
                <a:srgbClr val="FFFFFF"/>
              </a:solidFill>
            </a:endParaRPr>
          </a:p>
        </p:txBody>
      </p:sp>
      <p:sp>
        <p:nvSpPr>
          <p:cNvPr id="18" name="Rectangle 17">
            <a:extLst>
              <a:ext uri="{FF2B5EF4-FFF2-40B4-BE49-F238E27FC236}">
                <a16:creationId xmlns:a16="http://schemas.microsoft.com/office/drawing/2014/main" id="{B5899359-8523-4D4D-B568-3FDFAF982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3032" y="640080"/>
            <a:ext cx="4818888" cy="5261170"/>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E9C9585-DA89-4D7E-BCDF-576461A1A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7586" y="806357"/>
            <a:ext cx="4511266" cy="49286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F0B1696D-172B-6F9B-5151-D3ADCADE13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2197" y="970949"/>
            <a:ext cx="3564558" cy="4599432"/>
          </a:xfrm>
          <a:prstGeom prst="rect">
            <a:avLst/>
          </a:prstGeom>
        </p:spPr>
      </p:pic>
    </p:spTree>
    <p:extLst>
      <p:ext uri="{BB962C8B-B14F-4D97-AF65-F5344CB8AC3E}">
        <p14:creationId xmlns:p14="http://schemas.microsoft.com/office/powerpoint/2010/main" val="1532995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3EDCD41-0626-0EE2-51FF-1E341E5B966E}"/>
              </a:ext>
            </a:extLst>
          </p:cNvPr>
          <p:cNvSpPr>
            <a:spLocks noGrp="1"/>
          </p:cNvSpPr>
          <p:nvPr>
            <p:ph idx="1"/>
          </p:nvPr>
        </p:nvSpPr>
        <p:spPr>
          <a:xfrm>
            <a:off x="1706062" y="2291262"/>
            <a:ext cx="8779512" cy="2879256"/>
          </a:xfrm>
        </p:spPr>
        <p:txBody>
          <a:bodyPr>
            <a:normAutofit/>
          </a:bodyPr>
          <a:lstStyle/>
          <a:p>
            <a:pPr marL="0" indent="0">
              <a:buNone/>
            </a:pPr>
            <a:r>
              <a:rPr lang="en-US">
                <a:solidFill>
                  <a:srgbClr val="404040"/>
                </a:solidFill>
              </a:rPr>
              <a:t>Q 2- What is the most common complication of AVG?</a:t>
            </a:r>
          </a:p>
          <a:p>
            <a:endParaRPr lang="en-US">
              <a:solidFill>
                <a:srgbClr val="404040"/>
              </a:solidFill>
            </a:endParaRPr>
          </a:p>
          <a:p>
            <a:pPr marL="0" indent="0">
              <a:buNone/>
            </a:pPr>
            <a:r>
              <a:rPr lang="en-US">
                <a:solidFill>
                  <a:srgbClr val="404040"/>
                </a:solidFill>
              </a:rPr>
              <a:t>Answer: The most common complication of AVG is recurrent stenosis and thrombosis. </a:t>
            </a:r>
          </a:p>
          <a:p>
            <a:endParaRPr lang="en-US">
              <a:solidFill>
                <a:srgbClr val="404040"/>
              </a:solidFill>
            </a:endParaRPr>
          </a:p>
        </p:txBody>
      </p:sp>
    </p:spTree>
    <p:extLst>
      <p:ext uri="{BB962C8B-B14F-4D97-AF65-F5344CB8AC3E}">
        <p14:creationId xmlns:p14="http://schemas.microsoft.com/office/powerpoint/2010/main" val="283292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D3649F-17BA-1109-2FEF-F2F1491A5364}"/>
              </a:ext>
            </a:extLst>
          </p:cNvPr>
          <p:cNvSpPr>
            <a:spLocks noGrp="1"/>
          </p:cNvSpPr>
          <p:nvPr>
            <p:ph idx="1"/>
          </p:nvPr>
        </p:nvSpPr>
        <p:spPr>
          <a:xfrm>
            <a:off x="1706062" y="1614488"/>
            <a:ext cx="8779512" cy="3556030"/>
          </a:xfrm>
        </p:spPr>
        <p:txBody>
          <a:bodyPr>
            <a:normAutofit/>
          </a:bodyPr>
          <a:lstStyle/>
          <a:p>
            <a:pPr marL="0" indent="0">
              <a:buNone/>
            </a:pPr>
            <a:r>
              <a:rPr lang="en-US" dirty="0">
                <a:solidFill>
                  <a:srgbClr val="404040"/>
                </a:solidFill>
              </a:rPr>
              <a:t>Q 3: You are the medical director of the dialysis unit. Before the start of the shift, a dialysis nurse comes to you so you can evaluate one of the chronic hemodialysis patients, she is concerned about prolong bleeding from the access site after dialysis session has ended.  What could be the reason for increased bleeding? </a:t>
            </a:r>
          </a:p>
          <a:p>
            <a:pPr marL="0" indent="0">
              <a:buNone/>
            </a:pPr>
            <a:r>
              <a:rPr lang="en-US" sz="1700" dirty="0">
                <a:solidFill>
                  <a:srgbClr val="404040"/>
                </a:solidFill>
              </a:rPr>
              <a:t>Answer: Stenosis of the arteriovenous fistula</a:t>
            </a:r>
          </a:p>
        </p:txBody>
      </p:sp>
    </p:spTree>
    <p:extLst>
      <p:ext uri="{BB962C8B-B14F-4D97-AF65-F5344CB8AC3E}">
        <p14:creationId xmlns:p14="http://schemas.microsoft.com/office/powerpoint/2010/main" val="39528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18344D72-E876-D7A3-59FD-D912FB52F3AD}"/>
              </a:ext>
            </a:extLst>
          </p:cNvPr>
          <p:cNvGraphicFramePr>
            <a:graphicFrameLocks noGrp="1"/>
          </p:cNvGraphicFramePr>
          <p:nvPr>
            <p:ph idx="1"/>
            <p:extLst>
              <p:ext uri="{D42A27DB-BD31-4B8C-83A1-F6EECF244321}">
                <p14:modId xmlns:p14="http://schemas.microsoft.com/office/powerpoint/2010/main" val="3791293775"/>
              </p:ext>
            </p:extLst>
          </p:nvPr>
        </p:nvGraphicFramePr>
        <p:xfrm>
          <a:off x="965200" y="902368"/>
          <a:ext cx="10261600" cy="4843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733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AFF76-BA13-6BC3-C450-98D3BE87BB9D}"/>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000" dirty="0">
                <a:solidFill>
                  <a:schemeClr val="bg1"/>
                </a:solidFill>
              </a:rPr>
              <a:t>Methods of cannulation used in AVF and AVG</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685988-C34C-E740-CCB6-7BAC28A7B8DA}"/>
              </a:ext>
            </a:extLst>
          </p:cNvPr>
          <p:cNvSpPr>
            <a:spLocks noGrp="1"/>
          </p:cNvSpPr>
          <p:nvPr>
            <p:ph idx="1"/>
          </p:nvPr>
        </p:nvSpPr>
        <p:spPr>
          <a:xfrm>
            <a:off x="6049182" y="802638"/>
            <a:ext cx="5408696" cy="5252722"/>
          </a:xfrm>
        </p:spPr>
        <p:txBody>
          <a:bodyPr anchor="ctr">
            <a:normAutofit/>
          </a:bodyPr>
          <a:lstStyle/>
          <a:p>
            <a:pPr marL="0" indent="0">
              <a:buNone/>
            </a:pPr>
            <a:endParaRPr lang="en-US" dirty="0">
              <a:solidFill>
                <a:schemeClr val="bg1"/>
              </a:solidFill>
            </a:endParaRPr>
          </a:p>
          <a:p>
            <a:pPr marL="0" indent="0">
              <a:buNone/>
            </a:pPr>
            <a:r>
              <a:rPr lang="en-US" dirty="0">
                <a:solidFill>
                  <a:schemeClr val="bg1"/>
                </a:solidFill>
              </a:rPr>
              <a:t>There are 2 types of cannulation method:</a:t>
            </a:r>
          </a:p>
          <a:p>
            <a:pPr marL="0" indent="0">
              <a:buNone/>
            </a:pPr>
            <a:endParaRPr lang="en-US" dirty="0">
              <a:solidFill>
                <a:schemeClr val="bg1"/>
              </a:solidFill>
            </a:endParaRPr>
          </a:p>
          <a:p>
            <a:pPr marL="0" lvl="0" indent="0">
              <a:buNone/>
            </a:pPr>
            <a:r>
              <a:rPr lang="en-US" dirty="0">
                <a:solidFill>
                  <a:schemeClr val="bg1"/>
                </a:solidFill>
              </a:rPr>
              <a:t>1- Buttonhole or Constant site</a:t>
            </a:r>
          </a:p>
          <a:p>
            <a:pPr marL="0" lvl="0" indent="0">
              <a:buNone/>
            </a:pPr>
            <a:r>
              <a:rPr lang="en-US" dirty="0">
                <a:solidFill>
                  <a:schemeClr val="bg1"/>
                </a:solidFill>
              </a:rPr>
              <a:t>2- Rope Ladder or Site rotation</a:t>
            </a:r>
          </a:p>
          <a:p>
            <a:pPr marL="0" indent="0">
              <a:buNone/>
            </a:pPr>
            <a:r>
              <a:rPr lang="en-US"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32604754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DF8D99A-7A39-3872-85E5-D1FD4445CCD2}"/>
              </a:ext>
            </a:extLst>
          </p:cNvPr>
          <p:cNvSpPr>
            <a:spLocks noGrp="1"/>
          </p:cNvSpPr>
          <p:nvPr>
            <p:ph idx="1"/>
          </p:nvPr>
        </p:nvSpPr>
        <p:spPr>
          <a:xfrm>
            <a:off x="1706062" y="2291262"/>
            <a:ext cx="8779512" cy="2879256"/>
          </a:xfrm>
        </p:spPr>
        <p:txBody>
          <a:bodyPr>
            <a:normAutofit/>
          </a:bodyPr>
          <a:lstStyle/>
          <a:p>
            <a:r>
              <a:rPr lang="en-US">
                <a:solidFill>
                  <a:srgbClr val="404040"/>
                </a:solidFill>
              </a:rPr>
              <a:t>Rope ladder is the most common method of cannulation used. Buttonhole method is used by some dialysis centers to decrease pain, infiltration, and formation of pseudoaneurysm. Studies had shown 22 episodes of AVF related bacteremia in 56 patients with buttonhole cannulation, 10 cases with Staph. aureus infection, out of which 4 had pneumonia, septic arthritis, and epidural abscess. Infection presumably occurred due to inadequate hygiene technique; scab was removed before cannulation was performed with a blunt needle (Nesrallah, CJASN 5: 1047-1053, 2010)</a:t>
            </a:r>
          </a:p>
          <a:p>
            <a:pPr marL="0" indent="0">
              <a:buNone/>
            </a:pPr>
            <a:r>
              <a:rPr lang="en-US">
                <a:solidFill>
                  <a:srgbClr val="404040"/>
                </a:solidFill>
              </a:rPr>
              <a:t> </a:t>
            </a:r>
          </a:p>
          <a:p>
            <a:endParaRPr lang="en-US">
              <a:solidFill>
                <a:srgbClr val="404040"/>
              </a:solidFill>
            </a:endParaRPr>
          </a:p>
        </p:txBody>
      </p:sp>
    </p:spTree>
    <p:extLst>
      <p:ext uri="{BB962C8B-B14F-4D97-AF65-F5344CB8AC3E}">
        <p14:creationId xmlns:p14="http://schemas.microsoft.com/office/powerpoint/2010/main" val="2200359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AFEF8-94F4-3E9D-B55A-9BF0CBFE17FC}"/>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b="1" dirty="0">
                <a:solidFill>
                  <a:schemeClr val="bg1"/>
                </a:solidFill>
              </a:rPr>
              <a:t>Hemodialysis</a:t>
            </a:r>
            <a:endParaRPr lang="en-US" sz="2400" dirty="0">
              <a:solidFill>
                <a:schemeClr val="bg1"/>
              </a:solidFill>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FA6C10-3F2F-D9C0-FBF1-CB539E21E79C}"/>
              </a:ext>
            </a:extLst>
          </p:cNvPr>
          <p:cNvSpPr>
            <a:spLocks noGrp="1"/>
          </p:cNvSpPr>
          <p:nvPr>
            <p:ph idx="1"/>
          </p:nvPr>
        </p:nvSpPr>
        <p:spPr>
          <a:xfrm>
            <a:off x="6049182" y="802638"/>
            <a:ext cx="5408696" cy="5252722"/>
          </a:xfrm>
        </p:spPr>
        <p:txBody>
          <a:bodyPr anchor="ctr">
            <a:normAutofit/>
          </a:bodyPr>
          <a:lstStyle/>
          <a:p>
            <a:pPr>
              <a:lnSpc>
                <a:spcPct val="90000"/>
              </a:lnSpc>
            </a:pPr>
            <a:r>
              <a:rPr lang="en-US" sz="1500" dirty="0">
                <a:solidFill>
                  <a:schemeClr val="bg1"/>
                </a:solidFill>
              </a:rPr>
              <a:t>Hemodialysis is an extracorporeal therapy that is used to replace function of the kidneys when they are unable to maintain homeostasis, electrolyte balance, and water balance.</a:t>
            </a:r>
          </a:p>
          <a:p>
            <a:pPr marL="0" indent="0">
              <a:lnSpc>
                <a:spcPct val="90000"/>
              </a:lnSpc>
              <a:buNone/>
            </a:pPr>
            <a:r>
              <a:rPr lang="en-US" sz="1500" dirty="0">
                <a:solidFill>
                  <a:schemeClr val="bg1"/>
                </a:solidFill>
              </a:rPr>
              <a:t> </a:t>
            </a:r>
          </a:p>
          <a:p>
            <a:pPr>
              <a:lnSpc>
                <a:spcPct val="90000"/>
              </a:lnSpc>
            </a:pPr>
            <a:r>
              <a:rPr lang="en-US" sz="1500" b="1" dirty="0">
                <a:solidFill>
                  <a:schemeClr val="bg1"/>
                </a:solidFill>
              </a:rPr>
              <a:t>Basic Principles of Hemodialysis</a:t>
            </a:r>
            <a:r>
              <a:rPr lang="en-US" sz="1500" dirty="0">
                <a:solidFill>
                  <a:schemeClr val="bg1"/>
                </a:solidFill>
              </a:rPr>
              <a:t>: Diffusion and convention are the two processes that are needed for hemodialysis:</a:t>
            </a:r>
          </a:p>
          <a:p>
            <a:pPr>
              <a:lnSpc>
                <a:spcPct val="90000"/>
              </a:lnSpc>
            </a:pPr>
            <a:r>
              <a:rPr lang="en-US" sz="1500" u="sng" dirty="0">
                <a:solidFill>
                  <a:schemeClr val="bg1"/>
                </a:solidFill>
              </a:rPr>
              <a:t>Diffusion</a:t>
            </a:r>
            <a:r>
              <a:rPr lang="en-US" sz="1500" dirty="0">
                <a:solidFill>
                  <a:schemeClr val="bg1"/>
                </a:solidFill>
              </a:rPr>
              <a:t>: it is the movement of solutes from higher concentration across a semi-permeable membrane to low concentration. The rate and amount of the solute that diffuses across the membrane in either direction depends on the difference in the concentration between the blood and the dialysate, the molecular size of the solute, membrane surface area and porosity. These membrane characteristics are called” coefficient of diffusion” or mass transfer characteristics (</a:t>
            </a:r>
            <a:r>
              <a:rPr lang="en-US" sz="1500" dirty="0" err="1">
                <a:solidFill>
                  <a:schemeClr val="bg1"/>
                </a:solidFill>
              </a:rPr>
              <a:t>KoA</a:t>
            </a:r>
            <a:r>
              <a:rPr lang="en-US" sz="1500" dirty="0">
                <a:solidFill>
                  <a:schemeClr val="bg1"/>
                </a:solidFill>
              </a:rPr>
              <a:t>). </a:t>
            </a:r>
          </a:p>
          <a:p>
            <a:pPr>
              <a:lnSpc>
                <a:spcPct val="90000"/>
              </a:lnSpc>
            </a:pPr>
            <a:r>
              <a:rPr lang="en-US" sz="1500" u="sng" dirty="0">
                <a:solidFill>
                  <a:schemeClr val="bg1"/>
                </a:solidFill>
              </a:rPr>
              <a:t>Convection/Ultrafiltration</a:t>
            </a:r>
            <a:r>
              <a:rPr lang="en-US" sz="1500" dirty="0">
                <a:solidFill>
                  <a:schemeClr val="bg1"/>
                </a:solidFill>
              </a:rPr>
              <a:t>: Process of fluid removal due to transmembrane pressure gradient (TMP)which leads to solute removal via solute drag is called convection. The amount of solute removed by convection depends on the difference in hydrostatic pressure between the blood and the dialysate compartment and is called “sieving coefficient.”</a:t>
            </a:r>
          </a:p>
          <a:p>
            <a:pPr marL="0" indent="0">
              <a:lnSpc>
                <a:spcPct val="90000"/>
              </a:lnSpc>
              <a:buNone/>
            </a:pPr>
            <a:endParaRPr lang="en-US" sz="1500" dirty="0">
              <a:solidFill>
                <a:schemeClr val="bg1"/>
              </a:solidFill>
            </a:endParaRPr>
          </a:p>
          <a:p>
            <a:pPr>
              <a:lnSpc>
                <a:spcPct val="90000"/>
              </a:lnSpc>
            </a:pPr>
            <a:endParaRPr lang="en-US" sz="1500" dirty="0">
              <a:solidFill>
                <a:schemeClr val="bg1"/>
              </a:solidFill>
            </a:endParaRPr>
          </a:p>
        </p:txBody>
      </p:sp>
    </p:spTree>
    <p:extLst>
      <p:ext uri="{BB962C8B-B14F-4D97-AF65-F5344CB8AC3E}">
        <p14:creationId xmlns:p14="http://schemas.microsoft.com/office/powerpoint/2010/main" val="127920329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887A-B84D-EF61-6CDE-308ADFDA7452}"/>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dirty="0">
                <a:solidFill>
                  <a:schemeClr val="bg1"/>
                </a:solidFill>
              </a:rPr>
              <a:t>Key terms to Know</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8D62625-BCE3-2F08-6061-B84566132D1D}"/>
              </a:ext>
            </a:extLst>
          </p:cNvPr>
          <p:cNvSpPr>
            <a:spLocks noGrp="1"/>
          </p:cNvSpPr>
          <p:nvPr>
            <p:ph idx="1"/>
          </p:nvPr>
        </p:nvSpPr>
        <p:spPr>
          <a:xfrm>
            <a:off x="6049182" y="802638"/>
            <a:ext cx="5408696" cy="5252722"/>
          </a:xfrm>
        </p:spPr>
        <p:txBody>
          <a:bodyPr anchor="ctr">
            <a:normAutofit/>
          </a:bodyPr>
          <a:lstStyle/>
          <a:p>
            <a:r>
              <a:rPr lang="en-US" b="1">
                <a:solidFill>
                  <a:schemeClr val="bg1"/>
                </a:solidFill>
              </a:rPr>
              <a:t>Dialysis Dose:</a:t>
            </a:r>
            <a:r>
              <a:rPr lang="en-US">
                <a:solidFill>
                  <a:schemeClr val="bg1"/>
                </a:solidFill>
              </a:rPr>
              <a:t> is the total amount of blood cleared of urea during the entire hemodialysis session. </a:t>
            </a:r>
          </a:p>
          <a:p>
            <a:r>
              <a:rPr lang="en-US" i="1">
                <a:solidFill>
                  <a:schemeClr val="bg1"/>
                </a:solidFill>
              </a:rPr>
              <a:t>Kt/V</a:t>
            </a:r>
            <a:r>
              <a:rPr lang="en-US">
                <a:solidFill>
                  <a:schemeClr val="bg1"/>
                </a:solidFill>
              </a:rPr>
              <a:t> is the reference standard and one of the goals of Quality Assessment Performance Improvement (QAPI) metrics</a:t>
            </a:r>
          </a:p>
          <a:p>
            <a:r>
              <a:rPr lang="en-US">
                <a:solidFill>
                  <a:schemeClr val="bg1"/>
                </a:solidFill>
              </a:rPr>
              <a:t>KDIGO recommends target minimum Kt/V &gt;1.2 and target ~1.4 for three times per week dialysis.</a:t>
            </a:r>
          </a:p>
          <a:p>
            <a:pPr marL="0" indent="0">
              <a:buNone/>
            </a:pPr>
            <a:endParaRPr lang="en-US">
              <a:solidFill>
                <a:schemeClr val="bg1"/>
              </a:solidFill>
            </a:endParaRPr>
          </a:p>
          <a:p>
            <a:r>
              <a:rPr lang="en-US" b="1">
                <a:solidFill>
                  <a:schemeClr val="bg1"/>
                </a:solidFill>
              </a:rPr>
              <a:t>Dialysate:</a:t>
            </a:r>
            <a:r>
              <a:rPr lang="en-US">
                <a:solidFill>
                  <a:schemeClr val="bg1"/>
                </a:solidFill>
              </a:rPr>
              <a:t> Solution which facilitated removal of solutes from blood. A typical dialysate contains Na 135-140mM, K 2.0-3.5, HCO 28-34mM, Ca 2.5-3.5mEq/L and Mg 1mEq.</a:t>
            </a:r>
          </a:p>
          <a:p>
            <a:r>
              <a:rPr lang="en-US">
                <a:solidFill>
                  <a:schemeClr val="bg1"/>
                </a:solidFill>
              </a:rPr>
              <a:t>Sodium bicarbonate is used as a base/buffer. It is the most physiologic buffer. </a:t>
            </a:r>
          </a:p>
          <a:p>
            <a:r>
              <a:rPr lang="en-US">
                <a:solidFill>
                  <a:schemeClr val="bg1"/>
                </a:solidFill>
              </a:rPr>
              <a:t>One of the functions of dialysis is to compensate for metabolic acidosis by replenishing blood bicarbonate.</a:t>
            </a:r>
          </a:p>
          <a:p>
            <a:endParaRPr lang="en-US">
              <a:solidFill>
                <a:schemeClr val="bg1"/>
              </a:solidFill>
            </a:endParaRPr>
          </a:p>
        </p:txBody>
      </p:sp>
    </p:spTree>
    <p:extLst>
      <p:ext uri="{BB962C8B-B14F-4D97-AF65-F5344CB8AC3E}">
        <p14:creationId xmlns:p14="http://schemas.microsoft.com/office/powerpoint/2010/main" val="322011505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3E99A8-31CF-9AB7-C0FF-7A8CFE24F194}"/>
              </a:ext>
            </a:extLst>
          </p:cNvPr>
          <p:cNvSpPr>
            <a:spLocks noGrp="1"/>
          </p:cNvSpPr>
          <p:nvPr>
            <p:ph idx="1"/>
          </p:nvPr>
        </p:nvSpPr>
        <p:spPr>
          <a:xfrm>
            <a:off x="1706062" y="2291262"/>
            <a:ext cx="8779512" cy="2879256"/>
          </a:xfrm>
        </p:spPr>
        <p:txBody>
          <a:bodyPr>
            <a:normAutofit/>
          </a:bodyPr>
          <a:lstStyle/>
          <a:p>
            <a:pPr marL="0" indent="0">
              <a:lnSpc>
                <a:spcPct val="90000"/>
              </a:lnSpc>
              <a:buNone/>
            </a:pPr>
            <a:r>
              <a:rPr lang="en-US" sz="1700" b="1" dirty="0">
                <a:solidFill>
                  <a:srgbClr val="404040"/>
                </a:solidFill>
              </a:rPr>
              <a:t>Ultrafiltration rate:</a:t>
            </a:r>
            <a:endParaRPr lang="en-US" sz="1700" dirty="0">
              <a:solidFill>
                <a:srgbClr val="404040"/>
              </a:solidFill>
            </a:endParaRPr>
          </a:p>
          <a:p>
            <a:pPr>
              <a:lnSpc>
                <a:spcPct val="90000"/>
              </a:lnSpc>
            </a:pPr>
            <a:r>
              <a:rPr lang="en-US" sz="1700" dirty="0">
                <a:solidFill>
                  <a:srgbClr val="404040"/>
                </a:solidFill>
              </a:rPr>
              <a:t>Typical weight gain is 2-3 kg per treatment interval.</a:t>
            </a:r>
          </a:p>
          <a:p>
            <a:pPr>
              <a:lnSpc>
                <a:spcPct val="90000"/>
              </a:lnSpc>
            </a:pPr>
            <a:r>
              <a:rPr lang="en-US" sz="1700" dirty="0">
                <a:solidFill>
                  <a:srgbClr val="404040"/>
                </a:solidFill>
              </a:rPr>
              <a:t>If the ultrafiltration rate is not optimal it results in volume overload and hypertension. A chronic dialysis patient should have a “Dry weight”, the weight below which if more fluid is removed during hemodialysis, patient experiences nausea, vomiting, hypotension and muscle cramps.  </a:t>
            </a:r>
          </a:p>
          <a:p>
            <a:pPr>
              <a:lnSpc>
                <a:spcPct val="90000"/>
              </a:lnSpc>
            </a:pPr>
            <a:r>
              <a:rPr lang="en-US" sz="1700" u="sng" dirty="0">
                <a:solidFill>
                  <a:srgbClr val="404040"/>
                </a:solidFill>
              </a:rPr>
              <a:t>Fluid removal rate of 10-13ml/kg/hour are well tolerated in volume overloaded patients.</a:t>
            </a:r>
            <a:r>
              <a:rPr lang="en-US" sz="1700" dirty="0">
                <a:solidFill>
                  <a:srgbClr val="404040"/>
                </a:solidFill>
              </a:rPr>
              <a:t> </a:t>
            </a:r>
          </a:p>
          <a:p>
            <a:pPr>
              <a:lnSpc>
                <a:spcPct val="90000"/>
              </a:lnSpc>
            </a:pPr>
            <a:endParaRPr lang="en-US" sz="1700" dirty="0">
              <a:solidFill>
                <a:srgbClr val="404040"/>
              </a:solidFill>
            </a:endParaRPr>
          </a:p>
        </p:txBody>
      </p:sp>
    </p:spTree>
    <p:extLst>
      <p:ext uri="{BB962C8B-B14F-4D97-AF65-F5344CB8AC3E}">
        <p14:creationId xmlns:p14="http://schemas.microsoft.com/office/powerpoint/2010/main" val="23707547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10A35-AA56-1FCF-E74A-7B29BE274D3F}"/>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b="1" dirty="0">
                <a:solidFill>
                  <a:schemeClr val="bg1"/>
                </a:solidFill>
              </a:rPr>
              <a:t>Type of Dialyzers used</a:t>
            </a:r>
            <a:endParaRPr lang="en-US" sz="2400" dirty="0">
              <a:solidFill>
                <a:schemeClr val="bg1"/>
              </a:solidFill>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833640-EFC8-F5B3-C357-2C15FC1CA94D}"/>
              </a:ext>
            </a:extLst>
          </p:cNvPr>
          <p:cNvSpPr>
            <a:spLocks noGrp="1"/>
          </p:cNvSpPr>
          <p:nvPr>
            <p:ph idx="1"/>
          </p:nvPr>
        </p:nvSpPr>
        <p:spPr>
          <a:xfrm>
            <a:off x="6049182" y="802638"/>
            <a:ext cx="5408696" cy="5252722"/>
          </a:xfrm>
        </p:spPr>
        <p:txBody>
          <a:bodyPr anchor="ctr">
            <a:normAutofit/>
          </a:bodyPr>
          <a:lstStyle/>
          <a:p>
            <a:r>
              <a:rPr lang="en-US">
                <a:solidFill>
                  <a:schemeClr val="bg1"/>
                </a:solidFill>
              </a:rPr>
              <a:t>There are two kinds of dialyzer membrane; cellulose and synthetic polysulfones or polyacrylonitrile or polyarylethersulfone. Through this membrane, the process of diffusion, convection and ultrafiltration occur in the extracorporeal circulation.</a:t>
            </a:r>
            <a:r>
              <a:rPr lang="en-US" b="1">
                <a:solidFill>
                  <a:schemeClr val="bg1"/>
                </a:solidFill>
              </a:rPr>
              <a:t>  </a:t>
            </a:r>
            <a:endParaRPr lang="en-US">
              <a:solidFill>
                <a:schemeClr val="bg1"/>
              </a:solidFill>
            </a:endParaRPr>
          </a:p>
          <a:p>
            <a:r>
              <a:rPr lang="en-US" i="1" u="sng">
                <a:solidFill>
                  <a:schemeClr val="bg1"/>
                </a:solidFill>
              </a:rPr>
              <a:t>Cellulose membranes</a:t>
            </a:r>
            <a:r>
              <a:rPr lang="en-US">
                <a:solidFill>
                  <a:schemeClr val="bg1"/>
                </a:solidFill>
              </a:rPr>
              <a:t> are relatively thin (6.5-15nanometer) to achieve high diffusive solute transport and symmetric structure of the fiber. These membranes have poor bio-incompatibility and are generally unable to adsorb small bacterial products</a:t>
            </a:r>
            <a:r>
              <a:rPr lang="en-US" b="1">
                <a:solidFill>
                  <a:schemeClr val="bg1"/>
                </a:solidFill>
              </a:rPr>
              <a:t>. </a:t>
            </a:r>
            <a:endParaRPr lang="en-US">
              <a:solidFill>
                <a:schemeClr val="bg1"/>
              </a:solidFill>
            </a:endParaRPr>
          </a:p>
          <a:p>
            <a:r>
              <a:rPr lang="en-US" i="1" u="sng">
                <a:solidFill>
                  <a:schemeClr val="bg1"/>
                </a:solidFill>
              </a:rPr>
              <a:t>Synthetic membranes</a:t>
            </a:r>
            <a:r>
              <a:rPr lang="en-US">
                <a:solidFill>
                  <a:schemeClr val="bg1"/>
                </a:solidFill>
              </a:rPr>
              <a:t> are more porous and can also help in the removal of middle molecule and high molecular weight toxins (beta2 microglobulin). AN69, one of the dialysis membranes available, was noted to cause anaphylactoid reaction in patient taking ACE inhibitors because of production of vasoactive substances like bradykinin. </a:t>
            </a:r>
          </a:p>
          <a:p>
            <a:endParaRPr lang="en-US">
              <a:solidFill>
                <a:schemeClr val="bg1"/>
              </a:solidFill>
            </a:endParaRPr>
          </a:p>
        </p:txBody>
      </p:sp>
    </p:spTree>
    <p:extLst>
      <p:ext uri="{BB962C8B-B14F-4D97-AF65-F5344CB8AC3E}">
        <p14:creationId xmlns:p14="http://schemas.microsoft.com/office/powerpoint/2010/main" val="148286663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364DF-38F1-9968-1798-7E3AE4821C06}"/>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dirty="0">
                <a:solidFill>
                  <a:schemeClr val="bg1"/>
                </a:solidFill>
              </a:rPr>
              <a:t>Dialyzer reaction</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21B49E-AD6A-0C03-F1DB-CAA6B37D7812}"/>
              </a:ext>
            </a:extLst>
          </p:cNvPr>
          <p:cNvSpPr>
            <a:spLocks noGrp="1"/>
          </p:cNvSpPr>
          <p:nvPr>
            <p:ph idx="1"/>
          </p:nvPr>
        </p:nvSpPr>
        <p:spPr>
          <a:xfrm>
            <a:off x="6049182" y="802638"/>
            <a:ext cx="5408696" cy="5252722"/>
          </a:xfrm>
        </p:spPr>
        <p:txBody>
          <a:bodyPr anchor="ctr">
            <a:normAutofit/>
          </a:bodyPr>
          <a:lstStyle/>
          <a:p>
            <a:r>
              <a:rPr lang="en-US" b="1">
                <a:solidFill>
                  <a:schemeClr val="bg1"/>
                </a:solidFill>
              </a:rPr>
              <a:t>Dialyzer Reaction</a:t>
            </a:r>
            <a:r>
              <a:rPr lang="en-US">
                <a:solidFill>
                  <a:schemeClr val="bg1"/>
                </a:solidFill>
              </a:rPr>
              <a:t>: are of two types.  </a:t>
            </a:r>
          </a:p>
          <a:p>
            <a:r>
              <a:rPr lang="en-US" i="1" u="sng">
                <a:solidFill>
                  <a:schemeClr val="bg1"/>
                </a:solidFill>
              </a:rPr>
              <a:t>Type A (anaphylactoid reaction</a:t>
            </a:r>
            <a:r>
              <a:rPr lang="en-US" u="sng">
                <a:solidFill>
                  <a:schemeClr val="bg1"/>
                </a:solidFill>
              </a:rPr>
              <a:t>)</a:t>
            </a:r>
            <a:r>
              <a:rPr lang="en-US">
                <a:solidFill>
                  <a:schemeClr val="bg1"/>
                </a:solidFill>
              </a:rPr>
              <a:t> reported in patient taking ACEI and were dialyzed using AN69. High endotoxins can also cause type A reaction if present in dialysate.  </a:t>
            </a:r>
          </a:p>
          <a:p>
            <a:r>
              <a:rPr lang="en-US" i="1" u="sng">
                <a:solidFill>
                  <a:schemeClr val="bg1"/>
                </a:solidFill>
              </a:rPr>
              <a:t>Type B dialyzer reaction</a:t>
            </a:r>
            <a:r>
              <a:rPr lang="en-US">
                <a:solidFill>
                  <a:schemeClr val="bg1"/>
                </a:solidFill>
              </a:rPr>
              <a:t> is non-specific, can present as chest pain or back pain within 20-40 minutes after initialing dialysis. </a:t>
            </a:r>
          </a:p>
          <a:p>
            <a:endParaRPr lang="en-US">
              <a:solidFill>
                <a:schemeClr val="bg1"/>
              </a:solidFill>
            </a:endParaRPr>
          </a:p>
        </p:txBody>
      </p:sp>
    </p:spTree>
    <p:extLst>
      <p:ext uri="{BB962C8B-B14F-4D97-AF65-F5344CB8AC3E}">
        <p14:creationId xmlns:p14="http://schemas.microsoft.com/office/powerpoint/2010/main" val="65408585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6300364-BDAD-319F-0DB9-BC16F6FE15B5}"/>
              </a:ext>
            </a:extLst>
          </p:cNvPr>
          <p:cNvSpPr>
            <a:spLocks noGrp="1"/>
          </p:cNvSpPr>
          <p:nvPr>
            <p:ph idx="1"/>
          </p:nvPr>
        </p:nvSpPr>
        <p:spPr>
          <a:xfrm>
            <a:off x="1706062" y="1528011"/>
            <a:ext cx="8779512" cy="3642507"/>
          </a:xfrm>
        </p:spPr>
        <p:txBody>
          <a:bodyPr>
            <a:normAutofit/>
          </a:bodyPr>
          <a:lstStyle/>
          <a:p>
            <a:pPr marL="0" indent="0">
              <a:lnSpc>
                <a:spcPct val="90000"/>
              </a:lnSpc>
              <a:buNone/>
            </a:pPr>
            <a:r>
              <a:rPr lang="en-US" dirty="0">
                <a:solidFill>
                  <a:srgbClr val="404040"/>
                </a:solidFill>
              </a:rPr>
              <a:t>Q 4: A 32-year-old female with history of ESRD on hemodialysis for 3 years via Right brachiocephalic fistula, ESRD due to lupus nephritis presented for her regular dialysis treatment. After initiating dialysis for 40 minutes, patient started shivering, complain of itching and noticed to have hives. Vitals stable. What should be the next step?</a:t>
            </a:r>
          </a:p>
          <a:p>
            <a:pPr marL="0" indent="0">
              <a:lnSpc>
                <a:spcPct val="90000"/>
              </a:lnSpc>
              <a:buNone/>
            </a:pPr>
            <a:r>
              <a:rPr lang="en-US" dirty="0">
                <a:solidFill>
                  <a:srgbClr val="404040"/>
                </a:solidFill>
              </a:rPr>
              <a:t> </a:t>
            </a:r>
          </a:p>
          <a:p>
            <a:pPr marL="0" lvl="0" indent="0">
              <a:lnSpc>
                <a:spcPct val="90000"/>
              </a:lnSpc>
              <a:buNone/>
            </a:pPr>
            <a:r>
              <a:rPr lang="en-US" dirty="0">
                <a:solidFill>
                  <a:srgbClr val="404040"/>
                </a:solidFill>
              </a:rPr>
              <a:t>A- Stop dialysis and sent her to the emergency department</a:t>
            </a:r>
          </a:p>
          <a:p>
            <a:pPr marL="0" lvl="0" indent="0">
              <a:lnSpc>
                <a:spcPct val="90000"/>
              </a:lnSpc>
              <a:buNone/>
            </a:pPr>
            <a:r>
              <a:rPr lang="en-US" dirty="0">
                <a:solidFill>
                  <a:srgbClr val="404040"/>
                </a:solidFill>
              </a:rPr>
              <a:t>B- Supportive care, may give acetaminophen and Benadryl to the patient for pain and hives</a:t>
            </a:r>
          </a:p>
          <a:p>
            <a:pPr marL="0" lvl="0" indent="0">
              <a:lnSpc>
                <a:spcPct val="90000"/>
              </a:lnSpc>
              <a:buNone/>
            </a:pPr>
            <a:r>
              <a:rPr lang="en-US" dirty="0">
                <a:solidFill>
                  <a:srgbClr val="404040"/>
                </a:solidFill>
              </a:rPr>
              <a:t>C- Ask the charge nurse, if AN69 dialyzer has been used</a:t>
            </a:r>
          </a:p>
          <a:p>
            <a:pPr marL="0" lvl="0" indent="0">
              <a:lnSpc>
                <a:spcPct val="90000"/>
              </a:lnSpc>
              <a:buNone/>
            </a:pPr>
            <a:r>
              <a:rPr lang="en-US" dirty="0">
                <a:solidFill>
                  <a:srgbClr val="404040"/>
                </a:solidFill>
              </a:rPr>
              <a:t>D- Continue treatment and do nothing</a:t>
            </a:r>
          </a:p>
          <a:p>
            <a:pPr marL="0" indent="0">
              <a:lnSpc>
                <a:spcPct val="90000"/>
              </a:lnSpc>
              <a:buNone/>
            </a:pPr>
            <a:r>
              <a:rPr lang="en-US" dirty="0">
                <a:solidFill>
                  <a:srgbClr val="404040"/>
                </a:solidFill>
              </a:rPr>
              <a:t> </a:t>
            </a:r>
          </a:p>
          <a:p>
            <a:pPr>
              <a:lnSpc>
                <a:spcPct val="90000"/>
              </a:lnSpc>
            </a:pPr>
            <a:endParaRPr lang="en-US" sz="1400" dirty="0">
              <a:solidFill>
                <a:srgbClr val="404040"/>
              </a:solidFill>
            </a:endParaRPr>
          </a:p>
        </p:txBody>
      </p:sp>
    </p:spTree>
    <p:extLst>
      <p:ext uri="{BB962C8B-B14F-4D97-AF65-F5344CB8AC3E}">
        <p14:creationId xmlns:p14="http://schemas.microsoft.com/office/powerpoint/2010/main" val="131170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6EC79-AE93-3E78-0D5B-4FEE94899CF2}"/>
              </a:ext>
            </a:extLst>
          </p:cNvPr>
          <p:cNvSpPr>
            <a:spLocks noGrp="1"/>
          </p:cNvSpPr>
          <p:nvPr>
            <p:ph type="title"/>
          </p:nvPr>
        </p:nvSpPr>
        <p:spPr>
          <a:xfrm>
            <a:off x="829781" y="2708804"/>
            <a:ext cx="3698803" cy="1440394"/>
          </a:xfrm>
          <a:noFill/>
          <a:ln>
            <a:solidFill>
              <a:schemeClr val="tx1"/>
            </a:solidFill>
          </a:ln>
        </p:spPr>
        <p:txBody>
          <a:bodyPr>
            <a:normAutofit/>
          </a:bodyPr>
          <a:lstStyle/>
          <a:p>
            <a:br>
              <a:rPr lang="en-US" sz="1900" b="1" dirty="0">
                <a:solidFill>
                  <a:schemeClr val="tx1"/>
                </a:solidFill>
              </a:rPr>
            </a:br>
            <a:r>
              <a:rPr lang="en-US" sz="1900" dirty="0">
                <a:solidFill>
                  <a:schemeClr val="bg1"/>
                </a:solidFill>
              </a:rPr>
              <a:t>Complications of Hemodialysis</a:t>
            </a:r>
            <a:br>
              <a:rPr lang="en-US" sz="1900" dirty="0">
                <a:solidFill>
                  <a:schemeClr val="tx1"/>
                </a:solidFill>
              </a:rPr>
            </a:br>
            <a:endParaRPr lang="en-US" sz="1900" dirty="0">
              <a:solidFill>
                <a:schemeClr val="tx1"/>
              </a:solidFill>
            </a:endParaRPr>
          </a:p>
        </p:txBody>
      </p:sp>
      <p:sp>
        <p:nvSpPr>
          <p:cNvPr id="22" name="Rectangle 21">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8BD751-CF12-49C5-F948-94EA257C0173}"/>
              </a:ext>
            </a:extLst>
          </p:cNvPr>
          <p:cNvSpPr>
            <a:spLocks noGrp="1"/>
          </p:cNvSpPr>
          <p:nvPr>
            <p:ph idx="1"/>
          </p:nvPr>
        </p:nvSpPr>
        <p:spPr>
          <a:xfrm>
            <a:off x="6049182" y="802638"/>
            <a:ext cx="5408696" cy="5252722"/>
          </a:xfrm>
        </p:spPr>
        <p:txBody>
          <a:bodyPr anchor="ctr">
            <a:normAutofit/>
          </a:bodyPr>
          <a:lstStyle/>
          <a:p>
            <a:pPr marL="0" indent="0">
              <a:buNone/>
            </a:pPr>
            <a:r>
              <a:rPr lang="en-US" dirty="0">
                <a:solidFill>
                  <a:schemeClr val="bg1"/>
                </a:solidFill>
              </a:rPr>
              <a:t> Q 5: A 32-year-old male with ESRD due to obstructive uropathy on hemodialysis for 3 years presented to his regular dialysis session. His prescription BFR~400ml/min, 4 hour with right brachiocephalic fistula. 20 minutes in dialysis, arterial pressure noted to increase from -80 to 10mmHg and venous pressure dropped from 170</a:t>
            </a:r>
            <a:r>
              <a:rPr lang="en-US" dirty="0">
                <a:solidFill>
                  <a:schemeClr val="bg1"/>
                </a:solidFill>
                <a:sym typeface="Wingdings" pitchFamily="2" charset="2"/>
              </a:rPr>
              <a:t></a:t>
            </a:r>
            <a:r>
              <a:rPr lang="en-US" dirty="0">
                <a:solidFill>
                  <a:schemeClr val="bg1"/>
                </a:solidFill>
              </a:rPr>
              <a:t> 50mmHg, BFR was reduced to 360ml/min. Hemodialysis was continued for another 40 minutes, due to repeated alarms, patient was moved to another HD machine and completed his session for 3:45 with no issues and blood was returned at the end of session. </a:t>
            </a:r>
          </a:p>
          <a:p>
            <a:pPr marL="0" indent="0">
              <a:buNone/>
            </a:pPr>
            <a:r>
              <a:rPr lang="en-US" dirty="0">
                <a:solidFill>
                  <a:schemeClr val="bg1"/>
                </a:solidFill>
              </a:rPr>
              <a:t>When leaving the dialysis unit, patient was noted to have dark red color of his skin. After reaching home, he developed severe abdominal pain, nausea and vomiting and presented to ED. </a:t>
            </a:r>
          </a:p>
          <a:p>
            <a:pPr marL="0" indent="0">
              <a:buNone/>
            </a:pPr>
            <a:r>
              <a:rPr lang="en-US"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4182969956"/>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A3C601-1D88-665E-F5E3-65EF591DDAD4}"/>
              </a:ext>
            </a:extLst>
          </p:cNvPr>
          <p:cNvSpPr>
            <a:spLocks noGrp="1"/>
          </p:cNvSpPr>
          <p:nvPr>
            <p:ph idx="1"/>
          </p:nvPr>
        </p:nvSpPr>
        <p:spPr>
          <a:xfrm>
            <a:off x="1706062" y="1514475"/>
            <a:ext cx="8779512" cy="3656043"/>
          </a:xfrm>
        </p:spPr>
        <p:txBody>
          <a:bodyPr>
            <a:normAutofit/>
          </a:bodyPr>
          <a:lstStyle/>
          <a:p>
            <a:pPr marL="0" indent="0">
              <a:lnSpc>
                <a:spcPct val="90000"/>
              </a:lnSpc>
              <a:buNone/>
            </a:pPr>
            <a:r>
              <a:rPr lang="en-US" dirty="0">
                <a:solidFill>
                  <a:srgbClr val="404040"/>
                </a:solidFill>
              </a:rPr>
              <a:t>Physical Exam: AAOx3, BP 122/88, HR 98, T 36.7. He was noted to be jaundiced with soft abdomen. Labs were drawn, reported as hemolyzed. WBC 6.78, Hgb 7.7 (2 weeks ago Hgb 10.5), Platelets 138, Na 135, K 4.3, Cl 95, HCO 26, BUN/Cr 69/9.5, Total bilirubin 3.1, ALT/AST 5/156, amylase 525, lipase 1260, alkaline phosphatase 69 albumin 4.0, comb’s test negative, blood smear showed no schistocytes, no evidence of microangiopathic hemolysis. </a:t>
            </a:r>
          </a:p>
          <a:p>
            <a:pPr marL="0" indent="0">
              <a:lnSpc>
                <a:spcPct val="90000"/>
              </a:lnSpc>
              <a:buNone/>
            </a:pPr>
            <a:r>
              <a:rPr lang="en-US" dirty="0">
                <a:solidFill>
                  <a:srgbClr val="404040"/>
                </a:solidFill>
              </a:rPr>
              <a:t>RUQ US showed no evidence of cholecystitis and cholelithiasis, no ductal dilation. CT abdomen/pelvis: distended gall bladder with minimal pericholecystic fluid, no radiopaque gallstone. MRCP: dilated CBD without evidence of slid intraluminal filling defect. HIDA Scan: no evidence of acute cholecystitis, no CBD obstruction. Patient received 1 unit of PRBC during HD next day during hemodialysis. He was discharged home on the third day with no further issues. </a:t>
            </a:r>
          </a:p>
          <a:p>
            <a:pPr marL="0" indent="0">
              <a:lnSpc>
                <a:spcPct val="90000"/>
              </a:lnSpc>
              <a:buNone/>
            </a:pPr>
            <a:endParaRPr lang="en-US" sz="1500" dirty="0">
              <a:solidFill>
                <a:srgbClr val="404040"/>
              </a:solidFill>
            </a:endParaRPr>
          </a:p>
          <a:p>
            <a:pPr marL="0" indent="0">
              <a:lnSpc>
                <a:spcPct val="90000"/>
              </a:lnSpc>
              <a:buNone/>
            </a:pPr>
            <a:endParaRPr lang="en-US" sz="1500" dirty="0">
              <a:solidFill>
                <a:srgbClr val="404040"/>
              </a:solidFill>
            </a:endParaRPr>
          </a:p>
          <a:p>
            <a:pPr>
              <a:lnSpc>
                <a:spcPct val="90000"/>
              </a:lnSpc>
            </a:pPr>
            <a:endParaRPr lang="en-US" sz="1500" dirty="0">
              <a:solidFill>
                <a:srgbClr val="404040"/>
              </a:solidFill>
            </a:endParaRPr>
          </a:p>
        </p:txBody>
      </p:sp>
    </p:spTree>
    <p:extLst>
      <p:ext uri="{BB962C8B-B14F-4D97-AF65-F5344CB8AC3E}">
        <p14:creationId xmlns:p14="http://schemas.microsoft.com/office/powerpoint/2010/main" val="410137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DE82-E719-D67F-F3CA-4F2963E15E9C}"/>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1900" dirty="0">
                <a:solidFill>
                  <a:schemeClr val="bg1"/>
                </a:solidFill>
              </a:rPr>
              <a:t>Break down of Hemodialysis lectures</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B72A274-8EE3-E2D4-6EBB-0011E94F1A40}"/>
              </a:ext>
            </a:extLst>
          </p:cNvPr>
          <p:cNvSpPr>
            <a:spLocks noGrp="1"/>
          </p:cNvSpPr>
          <p:nvPr>
            <p:ph idx="1"/>
          </p:nvPr>
        </p:nvSpPr>
        <p:spPr>
          <a:xfrm>
            <a:off x="6049182" y="802638"/>
            <a:ext cx="5408696" cy="5252722"/>
          </a:xfrm>
        </p:spPr>
        <p:txBody>
          <a:bodyPr anchor="ctr">
            <a:normAutofit/>
          </a:bodyPr>
          <a:lstStyle/>
          <a:p>
            <a:pPr marL="0" indent="0">
              <a:buNone/>
            </a:pPr>
            <a:endParaRPr lang="en-US" dirty="0">
              <a:solidFill>
                <a:schemeClr val="bg1"/>
              </a:solidFill>
            </a:endParaRPr>
          </a:p>
          <a:p>
            <a:pPr lvl="0"/>
            <a:r>
              <a:rPr lang="en-US" dirty="0">
                <a:solidFill>
                  <a:schemeClr val="bg1"/>
                </a:solidFill>
              </a:rPr>
              <a:t>Physiology and principles of Hemodialysis, dialysis prescription and Hemodialysis adequacy (Lecture)</a:t>
            </a:r>
          </a:p>
          <a:p>
            <a:pPr lvl="0"/>
            <a:r>
              <a:rPr lang="en-US" dirty="0">
                <a:solidFill>
                  <a:schemeClr val="bg1"/>
                </a:solidFill>
              </a:rPr>
              <a:t>Hemodialysis machine, Basics (Ambulatory rotation/Bedside teaching)</a:t>
            </a:r>
          </a:p>
          <a:p>
            <a:pPr lvl="0"/>
            <a:r>
              <a:rPr lang="en-US" dirty="0">
                <a:solidFill>
                  <a:schemeClr val="bg1"/>
                </a:solidFill>
              </a:rPr>
              <a:t>Water treatment for dialysis (Visit to water treatment area during ambulatory rotation)</a:t>
            </a:r>
          </a:p>
          <a:p>
            <a:pPr lvl="0"/>
            <a:r>
              <a:rPr lang="en-US" dirty="0">
                <a:solidFill>
                  <a:schemeClr val="bg1"/>
                </a:solidFill>
              </a:rPr>
              <a:t>Vascular access, anatomy and complications (Lecture)</a:t>
            </a:r>
          </a:p>
          <a:p>
            <a:pPr lvl="0"/>
            <a:r>
              <a:rPr lang="en-US" dirty="0">
                <a:solidFill>
                  <a:schemeClr val="bg1"/>
                </a:solidFill>
              </a:rPr>
              <a:t>Catheter related infection (Lecture)</a:t>
            </a:r>
          </a:p>
          <a:p>
            <a:pPr lvl="0"/>
            <a:r>
              <a:rPr lang="en-US" dirty="0">
                <a:solidFill>
                  <a:schemeClr val="bg1"/>
                </a:solidFill>
              </a:rPr>
              <a:t>Introduction to Quality Improvement, quarterly QI case discussions (during Renal </a:t>
            </a:r>
            <a:r>
              <a:rPr lang="en-US" dirty="0" err="1">
                <a:solidFill>
                  <a:schemeClr val="bg1"/>
                </a:solidFill>
              </a:rPr>
              <a:t>grandrounds</a:t>
            </a:r>
            <a:r>
              <a:rPr lang="en-US" dirty="0">
                <a:solidFill>
                  <a:schemeClr val="bg1"/>
                </a:solidFill>
              </a:rPr>
              <a:t>) and 1-2 QI project completion by the nephrology fellow during nephrology fellowship (ambulatory rotation)</a:t>
            </a:r>
          </a:p>
          <a:p>
            <a:pPr marL="0" indent="0">
              <a:buNone/>
            </a:pPr>
            <a:r>
              <a:rPr lang="en-US"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268320388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849774-8846-74DC-DB47-B5E0649C2BE7}"/>
              </a:ext>
            </a:extLst>
          </p:cNvPr>
          <p:cNvSpPr>
            <a:spLocks noGrp="1"/>
          </p:cNvSpPr>
          <p:nvPr>
            <p:ph idx="1"/>
          </p:nvPr>
        </p:nvSpPr>
        <p:spPr>
          <a:xfrm>
            <a:off x="1706062" y="2291262"/>
            <a:ext cx="8779512" cy="2879256"/>
          </a:xfrm>
        </p:spPr>
        <p:txBody>
          <a:bodyPr>
            <a:normAutofit/>
          </a:bodyPr>
          <a:lstStyle/>
          <a:p>
            <a:pPr marL="0" indent="0">
              <a:buNone/>
            </a:pPr>
            <a:r>
              <a:rPr lang="en-US" dirty="0">
                <a:solidFill>
                  <a:srgbClr val="404040"/>
                </a:solidFill>
              </a:rPr>
              <a:t>What was the reason for acute pancreatitis and acute hemolysis in this patient?</a:t>
            </a:r>
          </a:p>
          <a:p>
            <a:pPr marL="0" lvl="0" indent="0">
              <a:buNone/>
            </a:pPr>
            <a:r>
              <a:rPr lang="en-US" dirty="0">
                <a:solidFill>
                  <a:srgbClr val="404040"/>
                </a:solidFill>
              </a:rPr>
              <a:t>A- Mechanical hemolysis during hemodialysis due to faulty tubing.</a:t>
            </a:r>
          </a:p>
          <a:p>
            <a:pPr marL="0" lvl="0" indent="0">
              <a:buNone/>
            </a:pPr>
            <a:r>
              <a:rPr lang="en-US" dirty="0">
                <a:solidFill>
                  <a:srgbClr val="404040"/>
                </a:solidFill>
              </a:rPr>
              <a:t>B- Autoimmune hemolytic anemia</a:t>
            </a:r>
          </a:p>
          <a:p>
            <a:pPr marL="0" lvl="0" indent="0">
              <a:buNone/>
            </a:pPr>
            <a:r>
              <a:rPr lang="en-US" dirty="0">
                <a:solidFill>
                  <a:srgbClr val="404040"/>
                </a:solidFill>
              </a:rPr>
              <a:t>C- Dialysate was contaminated with chlorine.</a:t>
            </a:r>
          </a:p>
          <a:p>
            <a:pPr marL="0" lvl="0" indent="0">
              <a:buNone/>
            </a:pPr>
            <a:r>
              <a:rPr lang="en-US" dirty="0">
                <a:solidFill>
                  <a:srgbClr val="404040"/>
                </a:solidFill>
              </a:rPr>
              <a:t>D- Dialysate has &lt; 200 CFU/ml of bacteria.</a:t>
            </a:r>
          </a:p>
          <a:p>
            <a:endParaRPr lang="en-US" dirty="0">
              <a:solidFill>
                <a:srgbClr val="404040"/>
              </a:solidFill>
            </a:endParaRPr>
          </a:p>
        </p:txBody>
      </p:sp>
    </p:spTree>
    <p:extLst>
      <p:ext uri="{BB962C8B-B14F-4D97-AF65-F5344CB8AC3E}">
        <p14:creationId xmlns:p14="http://schemas.microsoft.com/office/powerpoint/2010/main" val="1102214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C492DD-D845-9727-F724-F138C95A9BD6}"/>
              </a:ext>
            </a:extLst>
          </p:cNvPr>
          <p:cNvSpPr>
            <a:spLocks noGrp="1"/>
          </p:cNvSpPr>
          <p:nvPr>
            <p:ph idx="1"/>
          </p:nvPr>
        </p:nvSpPr>
        <p:spPr>
          <a:xfrm>
            <a:off x="1706062" y="1357313"/>
            <a:ext cx="8779512" cy="4043361"/>
          </a:xfrm>
        </p:spPr>
        <p:txBody>
          <a:bodyPr>
            <a:normAutofit fontScale="92500" lnSpcReduction="20000"/>
          </a:bodyPr>
          <a:lstStyle/>
          <a:p>
            <a:pPr marL="0" indent="0">
              <a:lnSpc>
                <a:spcPct val="90000"/>
              </a:lnSpc>
              <a:spcBef>
                <a:spcPts val="1600"/>
              </a:spcBef>
              <a:spcAft>
                <a:spcPts val="600"/>
              </a:spcAft>
              <a:buNone/>
            </a:pPr>
            <a:r>
              <a:rPr lang="en-US" sz="2200" dirty="0">
                <a:solidFill>
                  <a:srgbClr val="404040"/>
                </a:solidFill>
              </a:rPr>
              <a:t>Q 6:  A 60-year-old male with past medical history of CKD V (SCr~15.7, GFR~ 4ml/min/1.73m2),        HTN, T2DM presented to ED with complaint of shortness of breath and decreased urination. On examination: T 37.5 BP 160/90 P 97 RR 20 on 2L nasal cannula, Labs: BUN/Cr 170/15.70, Na 134 K 5.8 HCO 15bCa 9.5 P 9.8 Mg 2 H/H 9.3/29.8 platelets 186, serum iron 39, TIBC 208, transferrin sat 18%. CXR showed increased vascular congestion. Echo showed EF~47%, mild diastolic dysfunction and moderate left ventricular hypertrophy. Patient was short of breath, unable to complete sentences.  </a:t>
            </a:r>
          </a:p>
          <a:p>
            <a:pPr marL="0" indent="0">
              <a:lnSpc>
                <a:spcPct val="90000"/>
              </a:lnSpc>
              <a:buNone/>
            </a:pPr>
            <a:r>
              <a:rPr lang="en-US" sz="2200" dirty="0">
                <a:solidFill>
                  <a:srgbClr val="404040"/>
                </a:solidFill>
              </a:rPr>
              <a:t>Home medications include amlodipine 10mg daily, </a:t>
            </a:r>
            <a:r>
              <a:rPr lang="en-US" sz="2200" dirty="0" err="1">
                <a:solidFill>
                  <a:srgbClr val="404040"/>
                </a:solidFill>
              </a:rPr>
              <a:t>coreg</a:t>
            </a:r>
            <a:r>
              <a:rPr lang="en-US" sz="2200" dirty="0">
                <a:solidFill>
                  <a:srgbClr val="404040"/>
                </a:solidFill>
              </a:rPr>
              <a:t> 25mg bid, furosemide 80mg bid, metolazone 10mg daily, </a:t>
            </a:r>
            <a:r>
              <a:rPr lang="en-US" sz="2200" dirty="0" err="1">
                <a:solidFill>
                  <a:srgbClr val="404040"/>
                </a:solidFill>
              </a:rPr>
              <a:t>renvela</a:t>
            </a:r>
            <a:r>
              <a:rPr lang="en-US" sz="2200" dirty="0">
                <a:solidFill>
                  <a:srgbClr val="404040"/>
                </a:solidFill>
              </a:rPr>
              <a:t> 1600 mg tid with meals, sodium bicarbonate 1300mg bid, Epogen 10,000 IU q two times a week. </a:t>
            </a:r>
          </a:p>
          <a:p>
            <a:pPr marL="0" indent="0">
              <a:lnSpc>
                <a:spcPct val="90000"/>
              </a:lnSpc>
              <a:buNone/>
            </a:pPr>
            <a:r>
              <a:rPr lang="en-US" sz="2200" dirty="0">
                <a:solidFill>
                  <a:srgbClr val="404040"/>
                </a:solidFill>
              </a:rPr>
              <a:t>Patient was initiated on hemodialysis, after completion of dialysis, the patient complaint of nausea, vomiting, headache and was noticed to have a seizure by the nurse. </a:t>
            </a:r>
          </a:p>
          <a:p>
            <a:pPr marL="0" indent="0">
              <a:lnSpc>
                <a:spcPct val="90000"/>
              </a:lnSpc>
              <a:buNone/>
            </a:pPr>
            <a:r>
              <a:rPr lang="en-US" sz="2200" dirty="0">
                <a:solidFill>
                  <a:srgbClr val="404040"/>
                </a:solidFill>
              </a:rPr>
              <a:t> </a:t>
            </a:r>
          </a:p>
          <a:p>
            <a:pPr>
              <a:lnSpc>
                <a:spcPct val="90000"/>
              </a:lnSpc>
            </a:pPr>
            <a:endParaRPr lang="en-US" sz="1100" dirty="0">
              <a:solidFill>
                <a:srgbClr val="404040"/>
              </a:solidFill>
            </a:endParaRPr>
          </a:p>
        </p:txBody>
      </p:sp>
    </p:spTree>
    <p:extLst>
      <p:ext uri="{BB962C8B-B14F-4D97-AF65-F5344CB8AC3E}">
        <p14:creationId xmlns:p14="http://schemas.microsoft.com/office/powerpoint/2010/main" val="1328645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4C3730-5059-BE43-9A55-FAAFB0DB8A14}"/>
              </a:ext>
            </a:extLst>
          </p:cNvPr>
          <p:cNvSpPr>
            <a:spLocks noGrp="1"/>
          </p:cNvSpPr>
          <p:nvPr>
            <p:ph idx="1"/>
          </p:nvPr>
        </p:nvSpPr>
        <p:spPr>
          <a:xfrm>
            <a:off x="1706062" y="2291262"/>
            <a:ext cx="8779512" cy="2879256"/>
          </a:xfrm>
        </p:spPr>
        <p:txBody>
          <a:bodyPr>
            <a:normAutofit/>
          </a:bodyPr>
          <a:lstStyle/>
          <a:p>
            <a:pPr marL="0" indent="0">
              <a:buNone/>
            </a:pPr>
            <a:r>
              <a:rPr lang="en-US" dirty="0">
                <a:solidFill>
                  <a:srgbClr val="404040"/>
                </a:solidFill>
              </a:rPr>
              <a:t>What could have happened to the patient?</a:t>
            </a:r>
            <a:endParaRPr lang="en-US">
              <a:solidFill>
                <a:srgbClr val="404040"/>
              </a:solidFill>
            </a:endParaRPr>
          </a:p>
          <a:p>
            <a:pPr marL="0" indent="0">
              <a:buNone/>
            </a:pPr>
            <a:r>
              <a:rPr lang="en-US" dirty="0">
                <a:solidFill>
                  <a:srgbClr val="404040"/>
                </a:solidFill>
              </a:rPr>
              <a:t> </a:t>
            </a:r>
            <a:endParaRPr lang="en-US">
              <a:solidFill>
                <a:srgbClr val="404040"/>
              </a:solidFill>
            </a:endParaRPr>
          </a:p>
          <a:p>
            <a:pPr marL="0" lvl="0" indent="0">
              <a:buNone/>
            </a:pPr>
            <a:r>
              <a:rPr lang="en-US" dirty="0">
                <a:solidFill>
                  <a:srgbClr val="404040"/>
                </a:solidFill>
              </a:rPr>
              <a:t>A- Severe hypotension</a:t>
            </a:r>
            <a:endParaRPr lang="en-US">
              <a:solidFill>
                <a:srgbClr val="404040"/>
              </a:solidFill>
            </a:endParaRPr>
          </a:p>
          <a:p>
            <a:pPr marL="0" lvl="0" indent="0">
              <a:buNone/>
            </a:pPr>
            <a:r>
              <a:rPr lang="en-US" dirty="0">
                <a:solidFill>
                  <a:srgbClr val="404040"/>
                </a:solidFill>
              </a:rPr>
              <a:t>B- Dialysis disequilibrium syndrome</a:t>
            </a:r>
            <a:endParaRPr lang="en-US">
              <a:solidFill>
                <a:srgbClr val="404040"/>
              </a:solidFill>
            </a:endParaRPr>
          </a:p>
          <a:p>
            <a:pPr marL="0" lvl="0" indent="0">
              <a:buNone/>
            </a:pPr>
            <a:r>
              <a:rPr lang="en-US" dirty="0">
                <a:solidFill>
                  <a:srgbClr val="404040"/>
                </a:solidFill>
              </a:rPr>
              <a:t>C- Exposure to increased endotoxin level in the dialysate</a:t>
            </a:r>
            <a:endParaRPr lang="en-US">
              <a:solidFill>
                <a:srgbClr val="404040"/>
              </a:solidFill>
            </a:endParaRPr>
          </a:p>
          <a:p>
            <a:pPr marL="0" lvl="0" indent="0">
              <a:buNone/>
            </a:pPr>
            <a:r>
              <a:rPr lang="en-US" dirty="0">
                <a:solidFill>
                  <a:srgbClr val="404040"/>
                </a:solidFill>
              </a:rPr>
              <a:t>D- Air embolism</a:t>
            </a:r>
            <a:endParaRPr lang="en-US">
              <a:solidFill>
                <a:srgbClr val="404040"/>
              </a:solidFill>
            </a:endParaRPr>
          </a:p>
          <a:p>
            <a:endParaRPr lang="en-US">
              <a:solidFill>
                <a:srgbClr val="404040"/>
              </a:solidFill>
            </a:endParaRPr>
          </a:p>
        </p:txBody>
      </p:sp>
    </p:spTree>
    <p:extLst>
      <p:ext uri="{BB962C8B-B14F-4D97-AF65-F5344CB8AC3E}">
        <p14:creationId xmlns:p14="http://schemas.microsoft.com/office/powerpoint/2010/main" val="1559750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A6D4F-2AD7-A1A8-DC6F-4CAC94A021B6}"/>
              </a:ext>
            </a:extLst>
          </p:cNvPr>
          <p:cNvSpPr>
            <a:spLocks noGrp="1"/>
          </p:cNvSpPr>
          <p:nvPr>
            <p:ph type="title"/>
          </p:nvPr>
        </p:nvSpPr>
        <p:spPr>
          <a:xfrm>
            <a:off x="342901" y="1557337"/>
            <a:ext cx="4185684" cy="3443287"/>
          </a:xfrm>
          <a:noFill/>
          <a:ln>
            <a:solidFill>
              <a:schemeClr val="tx1"/>
            </a:solidFill>
          </a:ln>
        </p:spPr>
        <p:txBody>
          <a:bodyPr>
            <a:normAutofit/>
          </a:bodyPr>
          <a:lstStyle/>
          <a:p>
            <a:br>
              <a:rPr lang="en-US" sz="1500" i="1" dirty="0">
                <a:solidFill>
                  <a:schemeClr val="tx1"/>
                </a:solidFill>
              </a:rPr>
            </a:br>
            <a:r>
              <a:rPr lang="en-US" sz="1800" b="1" i="1" dirty="0">
                <a:solidFill>
                  <a:schemeClr val="bg1"/>
                </a:solidFill>
              </a:rPr>
              <a:t>Other hemodialysis complications to keep in mind</a:t>
            </a:r>
            <a:br>
              <a:rPr lang="en-US" sz="1800" b="1" dirty="0">
                <a:solidFill>
                  <a:schemeClr val="tx1"/>
                </a:solidFill>
              </a:rPr>
            </a:br>
            <a:endParaRPr lang="en-US" sz="1800" b="1" dirty="0">
              <a:solidFill>
                <a:schemeClr val="tx1"/>
              </a:solidFill>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05CB54-E60E-3F9E-FB23-81681A25BAD3}"/>
              </a:ext>
            </a:extLst>
          </p:cNvPr>
          <p:cNvSpPr>
            <a:spLocks noGrp="1"/>
          </p:cNvSpPr>
          <p:nvPr>
            <p:ph idx="1"/>
          </p:nvPr>
        </p:nvSpPr>
        <p:spPr>
          <a:xfrm>
            <a:off x="6049182" y="802638"/>
            <a:ext cx="5408696" cy="5252722"/>
          </a:xfrm>
        </p:spPr>
        <p:txBody>
          <a:bodyPr anchor="ctr">
            <a:normAutofit/>
          </a:bodyPr>
          <a:lstStyle/>
          <a:p>
            <a:r>
              <a:rPr lang="en-US" b="1" dirty="0">
                <a:solidFill>
                  <a:schemeClr val="bg1"/>
                </a:solidFill>
              </a:rPr>
              <a:t>Air Embolism:</a:t>
            </a:r>
            <a:r>
              <a:rPr lang="en-US" dirty="0">
                <a:solidFill>
                  <a:schemeClr val="bg1"/>
                </a:solidFill>
              </a:rPr>
              <a:t> Can occur secondary to return of air through venous return line. The treatment is to stop hemodialysis, give 100% oxygen to the patient and keep the patient’s tight side up.</a:t>
            </a:r>
          </a:p>
          <a:p>
            <a:pPr marL="0" indent="0">
              <a:buNone/>
            </a:pPr>
            <a:endParaRPr lang="en-US" dirty="0">
              <a:solidFill>
                <a:schemeClr val="bg1"/>
              </a:solidFill>
            </a:endParaRPr>
          </a:p>
          <a:p>
            <a:r>
              <a:rPr lang="en-US" b="1" dirty="0">
                <a:solidFill>
                  <a:schemeClr val="bg1"/>
                </a:solidFill>
              </a:rPr>
              <a:t>Intradialytic hypotension:</a:t>
            </a:r>
            <a:r>
              <a:rPr lang="en-US" dirty="0">
                <a:solidFill>
                  <a:schemeClr val="bg1"/>
                </a:solidFill>
              </a:rPr>
              <a:t> This is a common complication. It is related to excessive amount of volume removed, can be medication related and due to decrease cardiac output.</a:t>
            </a:r>
          </a:p>
          <a:p>
            <a:pPr marL="0" indent="0">
              <a:buNone/>
            </a:pPr>
            <a:endParaRPr lang="en-US" dirty="0">
              <a:solidFill>
                <a:schemeClr val="bg1"/>
              </a:solidFill>
            </a:endParaRPr>
          </a:p>
          <a:p>
            <a:r>
              <a:rPr lang="en-US" b="1" dirty="0">
                <a:solidFill>
                  <a:schemeClr val="bg1"/>
                </a:solidFill>
              </a:rPr>
              <a:t>Hemorrhage:</a:t>
            </a:r>
            <a:r>
              <a:rPr lang="en-US" dirty="0">
                <a:solidFill>
                  <a:schemeClr val="bg1"/>
                </a:solidFill>
              </a:rPr>
              <a:t> Patient can experience hemorrhage due to needle dislodgement. The key to prevent hemorrhage from happening, is to keep the dialysis access visible during hemodialysis sessions. </a:t>
            </a:r>
          </a:p>
          <a:p>
            <a:pPr marL="0" indent="0">
              <a:buNone/>
            </a:pPr>
            <a:endParaRPr lang="en-US" dirty="0">
              <a:solidFill>
                <a:schemeClr val="bg1"/>
              </a:solidFill>
            </a:endParaRPr>
          </a:p>
        </p:txBody>
      </p:sp>
    </p:spTree>
    <p:extLst>
      <p:ext uri="{BB962C8B-B14F-4D97-AF65-F5344CB8AC3E}">
        <p14:creationId xmlns:p14="http://schemas.microsoft.com/office/powerpoint/2010/main" val="317241108"/>
      </p:ext>
    </p:extLst>
  </p:cSld>
  <p:clrMapOvr>
    <a:overrideClrMapping bg1="dk1" tx1="lt1" bg2="dk2" tx2="lt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3FA42-9F29-0AB2-59BE-BB1C126DB08C}"/>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b="1" dirty="0">
                <a:solidFill>
                  <a:schemeClr val="bg1"/>
                </a:solidFill>
              </a:rPr>
              <a:t>Anticoagulant used in Dialysis</a:t>
            </a:r>
            <a:endParaRPr lang="en-US" sz="2400" dirty="0">
              <a:solidFill>
                <a:schemeClr val="bg1"/>
              </a:solidFill>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D917418-8CE4-D3B5-E583-4AF060C298D0}"/>
              </a:ext>
            </a:extLst>
          </p:cNvPr>
          <p:cNvSpPr>
            <a:spLocks noGrp="1"/>
          </p:cNvSpPr>
          <p:nvPr>
            <p:ph idx="1"/>
          </p:nvPr>
        </p:nvSpPr>
        <p:spPr>
          <a:xfrm>
            <a:off x="6049182" y="802638"/>
            <a:ext cx="5408696" cy="5252722"/>
          </a:xfrm>
        </p:spPr>
        <p:txBody>
          <a:bodyPr anchor="ctr">
            <a:normAutofit/>
          </a:bodyPr>
          <a:lstStyle/>
          <a:p>
            <a:pPr marL="0" indent="0">
              <a:buNone/>
            </a:pPr>
            <a:r>
              <a:rPr lang="en-US">
                <a:solidFill>
                  <a:schemeClr val="bg1"/>
                </a:solidFill>
              </a:rPr>
              <a:t>The most common anticoagulant used for hemodialysis worldwide is unfractionated heparin (UFH). Clotting occurs in extracorporeal circuits as the cellular elements during passage through the dialysis circuit are activated, resulting in activation of tissue factors which activates the intrinsic and extrinsic clotting cascade and accelerated thrombin generation, resulting in clotting in the dialysis chamber. Heparin is typically used as a bolus infusion in chronic dialysis patients.</a:t>
            </a:r>
          </a:p>
          <a:p>
            <a:pPr marL="0" indent="0">
              <a:buNone/>
            </a:pPr>
            <a:r>
              <a:rPr lang="en-US">
                <a:solidFill>
                  <a:schemeClr val="bg1"/>
                </a:solidFill>
              </a:rPr>
              <a:t> </a:t>
            </a:r>
          </a:p>
          <a:p>
            <a:endParaRPr lang="en-US">
              <a:solidFill>
                <a:schemeClr val="bg1"/>
              </a:solidFill>
            </a:endParaRPr>
          </a:p>
        </p:txBody>
      </p:sp>
    </p:spTree>
    <p:extLst>
      <p:ext uri="{BB962C8B-B14F-4D97-AF65-F5344CB8AC3E}">
        <p14:creationId xmlns:p14="http://schemas.microsoft.com/office/powerpoint/2010/main" val="360179100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4C529776-DF9F-395E-C237-B343925595A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9232" y="1058778"/>
            <a:ext cx="7953535" cy="4860759"/>
          </a:xfrm>
          <a:prstGeom prst="rect">
            <a:avLst/>
          </a:prstGeom>
        </p:spPr>
      </p:pic>
    </p:spTree>
    <p:extLst>
      <p:ext uri="{BB962C8B-B14F-4D97-AF65-F5344CB8AC3E}">
        <p14:creationId xmlns:p14="http://schemas.microsoft.com/office/powerpoint/2010/main" val="3888110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32DE65-6EA3-BC7E-EF0F-A92868BB7712}"/>
              </a:ext>
            </a:extLst>
          </p:cNvPr>
          <p:cNvSpPr>
            <a:spLocks noGrp="1"/>
          </p:cNvSpPr>
          <p:nvPr>
            <p:ph idx="1"/>
          </p:nvPr>
        </p:nvSpPr>
        <p:spPr>
          <a:xfrm>
            <a:off x="6049182" y="802638"/>
            <a:ext cx="5408696" cy="5252722"/>
          </a:xfrm>
        </p:spPr>
        <p:txBody>
          <a:bodyPr anchor="ctr">
            <a:normAutofit/>
          </a:bodyPr>
          <a:lstStyle/>
          <a:p>
            <a:r>
              <a:rPr lang="en-US" dirty="0">
                <a:solidFill>
                  <a:schemeClr val="bg1"/>
                </a:solidFill>
              </a:rPr>
              <a:t>https://</a:t>
            </a:r>
            <a:r>
              <a:rPr lang="en-US" dirty="0" err="1">
                <a:solidFill>
                  <a:schemeClr val="bg1"/>
                </a:solidFill>
              </a:rPr>
              <a:t>www.ch.ic.ac.uk</a:t>
            </a:r>
            <a:r>
              <a:rPr lang="en-US" dirty="0">
                <a:solidFill>
                  <a:schemeClr val="bg1"/>
                </a:solidFill>
              </a:rPr>
              <a:t>/local/projects/McIntosh/</a:t>
            </a:r>
            <a:r>
              <a:rPr lang="en-US" dirty="0" err="1">
                <a:solidFill>
                  <a:schemeClr val="bg1"/>
                </a:solidFill>
              </a:rPr>
              <a:t>Howitworks.html</a:t>
            </a: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690301433"/>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BC402-8916-3CD2-1C2B-F9D69BD6C15C}"/>
              </a:ext>
            </a:extLst>
          </p:cNvPr>
          <p:cNvSpPr>
            <a:spLocks noGrp="1"/>
          </p:cNvSpPr>
          <p:nvPr>
            <p:ph type="title"/>
          </p:nvPr>
        </p:nvSpPr>
        <p:spPr>
          <a:xfrm>
            <a:off x="200025" y="1971675"/>
            <a:ext cx="4328559" cy="2671763"/>
          </a:xfrm>
          <a:noFill/>
          <a:ln>
            <a:solidFill>
              <a:schemeClr val="tx1"/>
            </a:solidFill>
          </a:ln>
        </p:spPr>
        <p:txBody>
          <a:bodyPr>
            <a:normAutofit/>
          </a:bodyPr>
          <a:lstStyle/>
          <a:p>
            <a:br>
              <a:rPr lang="en-US" sz="1500" b="1" dirty="0">
                <a:solidFill>
                  <a:schemeClr val="tx1"/>
                </a:solidFill>
              </a:rPr>
            </a:br>
            <a:r>
              <a:rPr lang="en-US" sz="1800" b="1" dirty="0">
                <a:solidFill>
                  <a:schemeClr val="bg1"/>
                </a:solidFill>
              </a:rPr>
              <a:t>Nutrition requirement in Dialysis patients</a:t>
            </a:r>
            <a:br>
              <a:rPr lang="en-US" sz="1800" dirty="0">
                <a:solidFill>
                  <a:schemeClr val="tx1"/>
                </a:solidFill>
              </a:rPr>
            </a:br>
            <a:endParaRPr lang="en-US" sz="1800" dirty="0">
              <a:solidFill>
                <a:schemeClr val="tx1"/>
              </a:solidFill>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A749A2E-9E52-B0E1-94EA-CBDB9823157A}"/>
              </a:ext>
            </a:extLst>
          </p:cNvPr>
          <p:cNvSpPr>
            <a:spLocks noGrp="1"/>
          </p:cNvSpPr>
          <p:nvPr>
            <p:ph idx="1"/>
          </p:nvPr>
        </p:nvSpPr>
        <p:spPr>
          <a:xfrm>
            <a:off x="6049182" y="802638"/>
            <a:ext cx="5408696" cy="5252722"/>
          </a:xfrm>
        </p:spPr>
        <p:txBody>
          <a:bodyPr anchor="ctr">
            <a:normAutofit/>
          </a:bodyPr>
          <a:lstStyle/>
          <a:p>
            <a:r>
              <a:rPr lang="en-US" dirty="0">
                <a:solidFill>
                  <a:schemeClr val="bg1"/>
                </a:solidFill>
              </a:rPr>
              <a:t>One of the known complications of CKD/ESRD patients is </a:t>
            </a:r>
            <a:r>
              <a:rPr lang="en-US" i="1" dirty="0">
                <a:solidFill>
                  <a:schemeClr val="bg1"/>
                </a:solidFill>
              </a:rPr>
              <a:t>Protein Energy Wasting </a:t>
            </a:r>
            <a:r>
              <a:rPr lang="en-US" dirty="0">
                <a:solidFill>
                  <a:schemeClr val="bg1"/>
                </a:solidFill>
              </a:rPr>
              <a:t>(PEW). One of the screening tests for which is to check serum albumin levels during monthly blood work. </a:t>
            </a:r>
          </a:p>
          <a:p>
            <a:r>
              <a:rPr lang="en-US" dirty="0">
                <a:solidFill>
                  <a:schemeClr val="bg1"/>
                </a:solidFill>
              </a:rPr>
              <a:t>A typical ESRD patient requires protein intake~1.2-1.4 gram/kg body weight and calorie intake~30-35 kcal/kg. Protein Energy wasting is one of the risk factors for death in these patients. In certain patients who are unable to tolerate food intake, </a:t>
            </a:r>
            <a:r>
              <a:rPr lang="en-US" b="1" dirty="0">
                <a:solidFill>
                  <a:schemeClr val="bg1"/>
                </a:solidFill>
              </a:rPr>
              <a:t>Intradialytic Parenteral Nutrition (IDPN) </a:t>
            </a:r>
            <a:r>
              <a:rPr lang="en-US" dirty="0">
                <a:solidFill>
                  <a:schemeClr val="bg1"/>
                </a:solidFill>
              </a:rPr>
              <a:t>should be considered. IDPN is usually initiated at the beginning of hemodialysis and given into the venous line. It is usually completed 25-30 minutes before the end of hemodialysis session.</a:t>
            </a:r>
          </a:p>
          <a:p>
            <a:pPr marL="0" indent="0">
              <a:buNone/>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140839516"/>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94D22-0611-FD37-BFB4-24F2DF87F7AB}"/>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b="1" dirty="0">
                <a:solidFill>
                  <a:schemeClr val="bg1"/>
                </a:solidFill>
              </a:rPr>
              <a:t>Water treatment</a:t>
            </a:r>
            <a:endParaRPr lang="en-US" sz="2400" dirty="0">
              <a:solidFill>
                <a:schemeClr val="bg1"/>
              </a:solidFill>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B1A5896-8DF6-A5C8-EF89-3395A11C2C23}"/>
              </a:ext>
            </a:extLst>
          </p:cNvPr>
          <p:cNvSpPr>
            <a:spLocks noGrp="1"/>
          </p:cNvSpPr>
          <p:nvPr>
            <p:ph idx="1"/>
          </p:nvPr>
        </p:nvSpPr>
        <p:spPr>
          <a:xfrm>
            <a:off x="6049182" y="802638"/>
            <a:ext cx="5408696" cy="5252722"/>
          </a:xfrm>
        </p:spPr>
        <p:txBody>
          <a:bodyPr anchor="ctr">
            <a:normAutofit/>
          </a:bodyPr>
          <a:lstStyle/>
          <a:p>
            <a:r>
              <a:rPr lang="en-US">
                <a:solidFill>
                  <a:schemeClr val="bg1"/>
                </a:solidFill>
              </a:rPr>
              <a:t>Dialysis patient is typically exposed to ~120-200L of water per treatment.</a:t>
            </a:r>
          </a:p>
          <a:p>
            <a:endParaRPr lang="en-US">
              <a:solidFill>
                <a:schemeClr val="bg1"/>
              </a:solidFill>
            </a:endParaRPr>
          </a:p>
        </p:txBody>
      </p:sp>
    </p:spTree>
    <p:extLst>
      <p:ext uri="{BB962C8B-B14F-4D97-AF65-F5344CB8AC3E}">
        <p14:creationId xmlns:p14="http://schemas.microsoft.com/office/powerpoint/2010/main" val="2221189618"/>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9BC573BE-2DBC-2C4B-FEED-EFFE2D766A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236" y="1155333"/>
            <a:ext cx="9939528" cy="4547334"/>
          </a:xfrm>
          <a:prstGeom prst="rect">
            <a:avLst/>
          </a:prstGeom>
        </p:spPr>
      </p:pic>
    </p:spTree>
    <p:extLst>
      <p:ext uri="{BB962C8B-B14F-4D97-AF65-F5344CB8AC3E}">
        <p14:creationId xmlns:p14="http://schemas.microsoft.com/office/powerpoint/2010/main" val="1617930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BDBA727-9B92-D4A8-FCEA-BAB058BC668C}"/>
              </a:ext>
            </a:extLst>
          </p:cNvPr>
          <p:cNvSpPr>
            <a:spLocks noGrp="1"/>
          </p:cNvSpPr>
          <p:nvPr>
            <p:ph idx="1"/>
          </p:nvPr>
        </p:nvSpPr>
        <p:spPr>
          <a:xfrm>
            <a:off x="1706062" y="2291262"/>
            <a:ext cx="8779512" cy="2879256"/>
          </a:xfrm>
        </p:spPr>
        <p:txBody>
          <a:bodyPr>
            <a:normAutofit/>
          </a:bodyPr>
          <a:lstStyle/>
          <a:p>
            <a:r>
              <a:rPr lang="en-US" dirty="0">
                <a:solidFill>
                  <a:srgbClr val="404040"/>
                </a:solidFill>
              </a:rPr>
              <a:t>Patients start dialysis with significant comorbidities burden. The most common comorbidity is Hypertension, present in &gt; 85% of patients and second being Diabetes, noted to be present in 50% of the patient population. This information is collected from Centers for Medicare and Medicaid services evidence report (</a:t>
            </a:r>
            <a:r>
              <a:rPr lang="en-US" b="1" dirty="0">
                <a:solidFill>
                  <a:srgbClr val="404040"/>
                </a:solidFill>
              </a:rPr>
              <a:t>Form CMS-2728</a:t>
            </a:r>
            <a:r>
              <a:rPr lang="en-US" dirty="0">
                <a:solidFill>
                  <a:srgbClr val="404040"/>
                </a:solidFill>
              </a:rPr>
              <a:t>) which must be completed on initiation of dialysis.</a:t>
            </a:r>
          </a:p>
          <a:p>
            <a:pPr marL="0" indent="0">
              <a:buNone/>
            </a:pPr>
            <a:endParaRPr lang="en-US" dirty="0">
              <a:solidFill>
                <a:srgbClr val="404040"/>
              </a:solidFill>
            </a:endParaRPr>
          </a:p>
          <a:p>
            <a:endParaRPr lang="en-US" dirty="0">
              <a:solidFill>
                <a:srgbClr val="404040"/>
              </a:solidFill>
            </a:endParaRPr>
          </a:p>
        </p:txBody>
      </p:sp>
    </p:spTree>
    <p:extLst>
      <p:ext uri="{BB962C8B-B14F-4D97-AF65-F5344CB8AC3E}">
        <p14:creationId xmlns:p14="http://schemas.microsoft.com/office/powerpoint/2010/main" val="846804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27484-3A41-2565-75CC-850CB27355F2}"/>
              </a:ext>
            </a:extLst>
          </p:cNvPr>
          <p:cNvSpPr>
            <a:spLocks noGrp="1"/>
          </p:cNvSpPr>
          <p:nvPr>
            <p:ph type="title"/>
          </p:nvPr>
        </p:nvSpPr>
        <p:spPr>
          <a:xfrm>
            <a:off x="829781" y="2708804"/>
            <a:ext cx="3698803" cy="1440394"/>
          </a:xfrm>
          <a:noFill/>
          <a:ln>
            <a:solidFill>
              <a:schemeClr val="tx1"/>
            </a:solidFill>
          </a:ln>
        </p:spPr>
        <p:txBody>
          <a:bodyPr>
            <a:normAutofit/>
          </a:bodyPr>
          <a:lstStyle/>
          <a:p>
            <a:br>
              <a:rPr lang="en-US" sz="1900" b="1" dirty="0">
                <a:solidFill>
                  <a:schemeClr val="bg1"/>
                </a:solidFill>
              </a:rPr>
            </a:br>
            <a:r>
              <a:rPr lang="en-US" sz="1900" b="1" dirty="0">
                <a:solidFill>
                  <a:schemeClr val="bg1"/>
                </a:solidFill>
              </a:rPr>
              <a:t>Contaminants found in water</a:t>
            </a:r>
            <a:br>
              <a:rPr lang="en-US" sz="1900" dirty="0">
                <a:solidFill>
                  <a:schemeClr val="bg1"/>
                </a:solidFill>
              </a:rPr>
            </a:br>
            <a:endParaRPr lang="en-US" sz="1900" dirty="0">
              <a:solidFill>
                <a:schemeClr val="bg1"/>
              </a:solidFill>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DB341D8-C7D8-B280-ECD6-698E3F23261C}"/>
              </a:ext>
            </a:extLst>
          </p:cNvPr>
          <p:cNvSpPr>
            <a:spLocks noGrp="1"/>
          </p:cNvSpPr>
          <p:nvPr>
            <p:ph idx="1"/>
          </p:nvPr>
        </p:nvSpPr>
        <p:spPr>
          <a:xfrm>
            <a:off x="6049182" y="802638"/>
            <a:ext cx="5408696" cy="5252722"/>
          </a:xfrm>
        </p:spPr>
        <p:txBody>
          <a:bodyPr anchor="ctr">
            <a:normAutofit/>
          </a:bodyPr>
          <a:lstStyle/>
          <a:p>
            <a:r>
              <a:rPr lang="en-US" dirty="0">
                <a:solidFill>
                  <a:schemeClr val="bg1"/>
                </a:solidFill>
              </a:rPr>
              <a:t>Aluminum: the source is municipal water. Patient can present with anemia, encephalopathy, and bone disease. </a:t>
            </a:r>
          </a:p>
          <a:p>
            <a:r>
              <a:rPr lang="en-US" dirty="0">
                <a:solidFill>
                  <a:schemeClr val="bg1"/>
                </a:solidFill>
              </a:rPr>
              <a:t>Calcium/Magnesium: the source is municipal water. Patient can present with nausea and vomiting. </a:t>
            </a:r>
          </a:p>
          <a:p>
            <a:r>
              <a:rPr lang="en-US" dirty="0">
                <a:solidFill>
                  <a:schemeClr val="bg1"/>
                </a:solidFill>
              </a:rPr>
              <a:t>Copper: the source is dialysis water treatment. Patient can present with nausea/vomiting and hemolysis. </a:t>
            </a:r>
          </a:p>
          <a:p>
            <a:r>
              <a:rPr lang="en-US" dirty="0">
                <a:solidFill>
                  <a:schemeClr val="bg1"/>
                </a:solidFill>
              </a:rPr>
              <a:t>Chlorine: the source is dialysis water treatment. Patient can present with hemolysis. </a:t>
            </a:r>
          </a:p>
          <a:p>
            <a:r>
              <a:rPr lang="en-US" dirty="0">
                <a:solidFill>
                  <a:schemeClr val="bg1"/>
                </a:solidFill>
              </a:rPr>
              <a:t>Endotoxins: the source is dialysis water treatment. Patient can present with fever and inflammation.</a:t>
            </a:r>
          </a:p>
          <a:p>
            <a:r>
              <a:rPr lang="en-US" dirty="0">
                <a:solidFill>
                  <a:schemeClr val="bg1"/>
                </a:solidFill>
              </a:rPr>
              <a:t>Fluoride: the source is municipal water treatment. Patient can present with arrythmia, abdominal pain, nausea and pruritis.</a:t>
            </a:r>
          </a:p>
          <a:p>
            <a:endParaRPr lang="en-US" dirty="0">
              <a:solidFill>
                <a:schemeClr val="bg1"/>
              </a:solidFill>
            </a:endParaRPr>
          </a:p>
        </p:txBody>
      </p:sp>
    </p:spTree>
    <p:extLst>
      <p:ext uri="{BB962C8B-B14F-4D97-AF65-F5344CB8AC3E}">
        <p14:creationId xmlns:p14="http://schemas.microsoft.com/office/powerpoint/2010/main" val="2096681522"/>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B4ECC0-FA6E-13F0-48F0-DD478FB525AC}"/>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2000" b="1"/>
              <a:t>Water Quality Requirements</a:t>
            </a:r>
            <a:r>
              <a:rPr lang="en-US" sz="2000">
                <a:effectLst/>
              </a:rPr>
              <a:t> </a:t>
            </a:r>
            <a:endParaRPr lang="en-US" sz="2000"/>
          </a:p>
        </p:txBody>
      </p:sp>
      <p:pic>
        <p:nvPicPr>
          <p:cNvPr id="4" name="Content Placeholder 3" descr="Table&#10;&#10;Description automatically generated">
            <a:extLst>
              <a:ext uri="{FF2B5EF4-FFF2-40B4-BE49-F238E27FC236}">
                <a16:creationId xmlns:a16="http://schemas.microsoft.com/office/drawing/2014/main" id="{6078135C-30D2-B299-DDA0-B5C1956781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24663" y="962526"/>
            <a:ext cx="7098632" cy="4559969"/>
          </a:xfrm>
          <a:prstGeom prst="rect">
            <a:avLst/>
          </a:prstGeom>
        </p:spPr>
      </p:pic>
    </p:spTree>
    <p:extLst>
      <p:ext uri="{BB962C8B-B14F-4D97-AF65-F5344CB8AC3E}">
        <p14:creationId xmlns:p14="http://schemas.microsoft.com/office/powerpoint/2010/main" val="684202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52D15-32BA-5E47-8F65-CD0824BC52A4}"/>
              </a:ext>
            </a:extLst>
          </p:cNvPr>
          <p:cNvSpPr>
            <a:spLocks noGrp="1"/>
          </p:cNvSpPr>
          <p:nvPr>
            <p:ph type="title"/>
          </p:nvPr>
        </p:nvSpPr>
        <p:spPr>
          <a:xfrm>
            <a:off x="829781" y="2708804"/>
            <a:ext cx="3698803" cy="1440394"/>
          </a:xfrm>
          <a:noFill/>
          <a:ln>
            <a:solidFill>
              <a:schemeClr val="tx1"/>
            </a:solidFill>
          </a:ln>
        </p:spPr>
        <p:txBody>
          <a:bodyPr>
            <a:normAutofit/>
          </a:bodyPr>
          <a:lstStyle/>
          <a:p>
            <a:br>
              <a:rPr lang="en-US" sz="1900" b="1" dirty="0">
                <a:solidFill>
                  <a:schemeClr val="tx1"/>
                </a:solidFill>
              </a:rPr>
            </a:br>
            <a:r>
              <a:rPr lang="en-US" sz="1900" b="1" dirty="0">
                <a:solidFill>
                  <a:schemeClr val="bg1"/>
                </a:solidFill>
              </a:rPr>
              <a:t>Role of a Medical Director</a:t>
            </a:r>
            <a:br>
              <a:rPr lang="en-US" sz="1900" dirty="0">
                <a:solidFill>
                  <a:schemeClr val="tx1"/>
                </a:solidFill>
              </a:rPr>
            </a:br>
            <a:endParaRPr lang="en-US" sz="1900" dirty="0">
              <a:solidFill>
                <a:schemeClr val="tx1"/>
              </a:solidFill>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B8D051C-F9DC-1355-7C25-7549CDD5684B}"/>
              </a:ext>
            </a:extLst>
          </p:cNvPr>
          <p:cNvSpPr>
            <a:spLocks noGrp="1"/>
          </p:cNvSpPr>
          <p:nvPr>
            <p:ph idx="1"/>
          </p:nvPr>
        </p:nvSpPr>
        <p:spPr>
          <a:xfrm>
            <a:off x="6049182" y="802638"/>
            <a:ext cx="5408696" cy="5252722"/>
          </a:xfrm>
        </p:spPr>
        <p:txBody>
          <a:bodyPr anchor="ctr">
            <a:normAutofit/>
          </a:bodyPr>
          <a:lstStyle/>
          <a:p>
            <a:pPr>
              <a:lnSpc>
                <a:spcPct val="90000"/>
              </a:lnSpc>
            </a:pPr>
            <a:r>
              <a:rPr lang="en-US">
                <a:solidFill>
                  <a:schemeClr val="bg1"/>
                </a:solidFill>
              </a:rPr>
              <a:t>Nephrologist plays two roles in outpatient HD units: Medical director and/or attending physicians. The Conditions for coverage (Cfc) effective October 2008, made the medical director the ultimate authority responsible for all aspects of quality care delivered in the unit. The tasks can be divided into three categories: administrative, medical and technical oversight. </a:t>
            </a:r>
          </a:p>
          <a:p>
            <a:pPr>
              <a:lnSpc>
                <a:spcPct val="90000"/>
              </a:lnSpc>
            </a:pPr>
            <a:r>
              <a:rPr lang="en-US">
                <a:solidFill>
                  <a:schemeClr val="bg1"/>
                </a:solidFill>
              </a:rPr>
              <a:t>The primary role of the medical director in quality aspect is quality assessment and performance improvement process (QAPI) to a population health management role with responsibility for the facility patient care and outcome. </a:t>
            </a:r>
          </a:p>
          <a:p>
            <a:pPr>
              <a:lnSpc>
                <a:spcPct val="90000"/>
              </a:lnSpc>
            </a:pPr>
            <a:r>
              <a:rPr lang="en-US">
                <a:solidFill>
                  <a:schemeClr val="bg1"/>
                </a:solidFill>
              </a:rPr>
              <a:t>The QAPI is led by the medical director with an interdisciplinary team which comprises of a physician (typically the medical director), registered nurse (clinical manager), social worker and a registered dietitian.  </a:t>
            </a:r>
          </a:p>
          <a:p>
            <a:pPr marL="0" indent="0">
              <a:lnSpc>
                <a:spcPct val="90000"/>
              </a:lnSpc>
              <a:buNone/>
            </a:pPr>
            <a:r>
              <a:rPr lang="en-US">
                <a:solidFill>
                  <a:schemeClr val="bg1"/>
                </a:solidFill>
              </a:rPr>
              <a:t> </a:t>
            </a:r>
          </a:p>
          <a:p>
            <a:pPr>
              <a:lnSpc>
                <a:spcPct val="90000"/>
              </a:lnSpc>
            </a:pPr>
            <a:endParaRPr lang="en-US">
              <a:solidFill>
                <a:schemeClr val="bg1"/>
              </a:solidFill>
            </a:endParaRPr>
          </a:p>
        </p:txBody>
      </p:sp>
    </p:spTree>
    <p:extLst>
      <p:ext uri="{BB962C8B-B14F-4D97-AF65-F5344CB8AC3E}">
        <p14:creationId xmlns:p14="http://schemas.microsoft.com/office/powerpoint/2010/main" val="141678799"/>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1CF1-BA8E-B181-0180-FD2866402880}"/>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2400" dirty="0">
                <a:solidFill>
                  <a:schemeClr val="bg1"/>
                </a:solidFill>
                <a:latin typeface="+mn-lt"/>
              </a:rPr>
              <a:t>QAPI Metrics</a:t>
            </a: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B9B588-8271-66BF-9D18-4E92E2A05ED3}"/>
              </a:ext>
            </a:extLst>
          </p:cNvPr>
          <p:cNvSpPr>
            <a:spLocks noGrp="1"/>
          </p:cNvSpPr>
          <p:nvPr>
            <p:ph idx="1"/>
          </p:nvPr>
        </p:nvSpPr>
        <p:spPr>
          <a:xfrm>
            <a:off x="6049182" y="802638"/>
            <a:ext cx="5408696" cy="5252722"/>
          </a:xfrm>
        </p:spPr>
        <p:txBody>
          <a:bodyPr anchor="ctr">
            <a:normAutofit/>
          </a:bodyPr>
          <a:lstStyle/>
          <a:p>
            <a:pPr marL="0" indent="0">
              <a:buNone/>
            </a:pPr>
            <a:r>
              <a:rPr lang="en-US">
                <a:solidFill>
                  <a:schemeClr val="bg1"/>
                </a:solidFill>
              </a:rPr>
              <a:t>Metrics that are discussed during QAPI meeting are as follow:</a:t>
            </a:r>
          </a:p>
          <a:p>
            <a:pPr lvl="0"/>
            <a:r>
              <a:rPr lang="en-US">
                <a:solidFill>
                  <a:schemeClr val="bg1"/>
                </a:solidFill>
              </a:rPr>
              <a:t>Adequacy of dialysis</a:t>
            </a:r>
          </a:p>
          <a:p>
            <a:pPr lvl="0"/>
            <a:r>
              <a:rPr lang="en-US">
                <a:solidFill>
                  <a:schemeClr val="bg1"/>
                </a:solidFill>
              </a:rPr>
              <a:t>Nutritional status</a:t>
            </a:r>
          </a:p>
          <a:p>
            <a:pPr lvl="0"/>
            <a:r>
              <a:rPr lang="en-US">
                <a:solidFill>
                  <a:schemeClr val="bg1"/>
                </a:solidFill>
              </a:rPr>
              <a:t>Mineral metabolism and renal bone disease</a:t>
            </a:r>
          </a:p>
          <a:p>
            <a:pPr lvl="0"/>
            <a:r>
              <a:rPr lang="en-US">
                <a:solidFill>
                  <a:schemeClr val="bg1"/>
                </a:solidFill>
              </a:rPr>
              <a:t>Anemia management</a:t>
            </a:r>
          </a:p>
          <a:p>
            <a:pPr lvl="0"/>
            <a:r>
              <a:rPr lang="en-US">
                <a:solidFill>
                  <a:schemeClr val="bg1"/>
                </a:solidFill>
              </a:rPr>
              <a:t>Vascular access</a:t>
            </a:r>
          </a:p>
          <a:p>
            <a:pPr lvl="0"/>
            <a:r>
              <a:rPr lang="en-US">
                <a:solidFill>
                  <a:schemeClr val="bg1"/>
                </a:solidFill>
              </a:rPr>
              <a:t>Medical injuries and medical errors identification</a:t>
            </a:r>
          </a:p>
          <a:p>
            <a:pPr lvl="0"/>
            <a:r>
              <a:rPr lang="en-US">
                <a:solidFill>
                  <a:schemeClr val="bg1"/>
                </a:solidFill>
              </a:rPr>
              <a:t>Patient satisfaction and grievances</a:t>
            </a:r>
          </a:p>
          <a:p>
            <a:pPr lvl="0"/>
            <a:r>
              <a:rPr lang="en-US">
                <a:solidFill>
                  <a:schemeClr val="bg1"/>
                </a:solidFill>
              </a:rPr>
              <a:t>Infection control</a:t>
            </a:r>
          </a:p>
          <a:p>
            <a:pPr lvl="0"/>
            <a:r>
              <a:rPr lang="en-US">
                <a:solidFill>
                  <a:schemeClr val="bg1"/>
                </a:solidFill>
              </a:rPr>
              <a:t>Transplant rate </a:t>
            </a:r>
          </a:p>
          <a:p>
            <a:endParaRPr lang="en-US">
              <a:solidFill>
                <a:schemeClr val="bg1"/>
              </a:solidFill>
            </a:endParaRPr>
          </a:p>
        </p:txBody>
      </p:sp>
    </p:spTree>
    <p:extLst>
      <p:ext uri="{BB962C8B-B14F-4D97-AF65-F5344CB8AC3E}">
        <p14:creationId xmlns:p14="http://schemas.microsoft.com/office/powerpoint/2010/main" val="2334023552"/>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237F98-95E8-B992-C0A8-08647083E43E}"/>
              </a:ext>
            </a:extLst>
          </p:cNvPr>
          <p:cNvSpPr>
            <a:spLocks noGrp="1"/>
          </p:cNvSpPr>
          <p:nvPr>
            <p:ph type="title"/>
          </p:nvPr>
        </p:nvSpPr>
        <p:spPr>
          <a:xfrm>
            <a:off x="2231136" y="467418"/>
            <a:ext cx="7729728" cy="1061345"/>
          </a:xfrm>
          <a:solidFill>
            <a:srgbClr val="FFFFFF"/>
          </a:solidFill>
        </p:spPr>
        <p:txBody>
          <a:bodyPr>
            <a:normAutofit fontScale="90000"/>
          </a:bodyPr>
          <a:lstStyle/>
          <a:p>
            <a:br>
              <a:rPr lang="en-US" sz="2000"/>
            </a:br>
            <a:r>
              <a:rPr lang="en-US" sz="2000"/>
              <a:t>References:</a:t>
            </a:r>
            <a:br>
              <a:rPr lang="en-US" sz="2000"/>
            </a:br>
            <a:endParaRPr lang="en-US" sz="2000"/>
          </a:p>
        </p:txBody>
      </p:sp>
      <p:sp>
        <p:nvSpPr>
          <p:cNvPr id="3" name="Content Placeholder 2">
            <a:extLst>
              <a:ext uri="{FF2B5EF4-FFF2-40B4-BE49-F238E27FC236}">
                <a16:creationId xmlns:a16="http://schemas.microsoft.com/office/drawing/2014/main" id="{E11338AC-73D5-0A66-4310-B44870C08B66}"/>
              </a:ext>
            </a:extLst>
          </p:cNvPr>
          <p:cNvSpPr>
            <a:spLocks noGrp="1"/>
          </p:cNvSpPr>
          <p:nvPr>
            <p:ph idx="1"/>
          </p:nvPr>
        </p:nvSpPr>
        <p:spPr>
          <a:xfrm>
            <a:off x="1706062" y="1843590"/>
            <a:ext cx="8779512" cy="3766254"/>
          </a:xfrm>
        </p:spPr>
        <p:txBody>
          <a:bodyPr>
            <a:normAutofit/>
          </a:bodyPr>
          <a:lstStyle/>
          <a:p>
            <a:pPr marL="0" lvl="0" indent="0">
              <a:lnSpc>
                <a:spcPct val="90000"/>
              </a:lnSpc>
              <a:buNone/>
            </a:pPr>
            <a:r>
              <a:rPr lang="en-US" sz="1200" dirty="0">
                <a:solidFill>
                  <a:srgbClr val="404040"/>
                </a:solidFill>
              </a:rPr>
              <a:t>1- </a:t>
            </a:r>
            <a:r>
              <a:rPr lang="en-US" sz="1200" dirty="0" err="1">
                <a:solidFill>
                  <a:srgbClr val="404040"/>
                </a:solidFill>
              </a:rPr>
              <a:t>Daugirdas</a:t>
            </a:r>
            <a:r>
              <a:rPr lang="en-US" sz="1200" dirty="0">
                <a:solidFill>
                  <a:srgbClr val="404040"/>
                </a:solidFill>
              </a:rPr>
              <a:t> J, Blake P. Handbook of Dialysis. 5</a:t>
            </a:r>
            <a:r>
              <a:rPr lang="en-US" sz="1200" baseline="30000" dirty="0">
                <a:solidFill>
                  <a:srgbClr val="404040"/>
                </a:solidFill>
              </a:rPr>
              <a:t>th</a:t>
            </a:r>
            <a:r>
              <a:rPr lang="en-US" sz="1200" dirty="0">
                <a:solidFill>
                  <a:srgbClr val="404040"/>
                </a:solidFill>
              </a:rPr>
              <a:t> ed. Kluwer</a:t>
            </a:r>
          </a:p>
          <a:p>
            <a:pPr marL="0" lvl="0" indent="0">
              <a:lnSpc>
                <a:spcPct val="90000"/>
              </a:lnSpc>
              <a:buNone/>
            </a:pPr>
            <a:r>
              <a:rPr lang="en-US" sz="1200" dirty="0">
                <a:solidFill>
                  <a:srgbClr val="404040"/>
                </a:solidFill>
              </a:rPr>
              <a:t>2- Gilbert S, Weiner D. National Kidney Foundation. Primer on Kidney Disease. 6</a:t>
            </a:r>
            <a:r>
              <a:rPr lang="en-US" sz="1200" baseline="30000" dirty="0">
                <a:solidFill>
                  <a:srgbClr val="404040"/>
                </a:solidFill>
              </a:rPr>
              <a:t>th</a:t>
            </a:r>
            <a:r>
              <a:rPr lang="en-US" sz="1200" dirty="0">
                <a:solidFill>
                  <a:srgbClr val="404040"/>
                </a:solidFill>
              </a:rPr>
              <a:t> ed. Elsevier</a:t>
            </a:r>
          </a:p>
          <a:p>
            <a:pPr marL="0" lvl="0" indent="0">
              <a:lnSpc>
                <a:spcPct val="90000"/>
              </a:lnSpc>
              <a:buNone/>
            </a:pPr>
            <a:r>
              <a:rPr lang="en-US" sz="1200" dirty="0">
                <a:solidFill>
                  <a:srgbClr val="404040"/>
                </a:solidFill>
              </a:rPr>
              <a:t>3- </a:t>
            </a:r>
            <a:r>
              <a:rPr lang="en-US" sz="1200" dirty="0" err="1">
                <a:solidFill>
                  <a:srgbClr val="404040"/>
                </a:solidFill>
              </a:rPr>
              <a:t>Nissenson</a:t>
            </a:r>
            <a:r>
              <a:rPr lang="en-US" sz="1200" dirty="0">
                <a:solidFill>
                  <a:srgbClr val="404040"/>
                </a:solidFill>
              </a:rPr>
              <a:t> A, Fine R. Handbook of Dialysis Therapy. 5</a:t>
            </a:r>
            <a:r>
              <a:rPr lang="en-US" sz="1200" baseline="30000" dirty="0">
                <a:solidFill>
                  <a:srgbClr val="404040"/>
                </a:solidFill>
              </a:rPr>
              <a:t>th</a:t>
            </a:r>
            <a:r>
              <a:rPr lang="en-US" sz="1200" dirty="0">
                <a:solidFill>
                  <a:srgbClr val="404040"/>
                </a:solidFill>
              </a:rPr>
              <a:t> ed. Elsevier</a:t>
            </a:r>
          </a:p>
          <a:p>
            <a:pPr marL="0" lvl="0" indent="0">
              <a:lnSpc>
                <a:spcPct val="90000"/>
              </a:lnSpc>
              <a:buNone/>
            </a:pPr>
            <a:r>
              <a:rPr lang="en-US" sz="1200" dirty="0">
                <a:solidFill>
                  <a:srgbClr val="404040"/>
                </a:solidFill>
              </a:rPr>
              <a:t>4- </a:t>
            </a:r>
            <a:r>
              <a:rPr lang="en-US" sz="1200" dirty="0" err="1">
                <a:solidFill>
                  <a:srgbClr val="404040"/>
                </a:solidFill>
              </a:rPr>
              <a:t>Uptodate</a:t>
            </a:r>
            <a:r>
              <a:rPr lang="en-US" sz="1200" dirty="0">
                <a:solidFill>
                  <a:srgbClr val="404040"/>
                </a:solidFill>
              </a:rPr>
              <a:t>, accessed on August 21, 2021</a:t>
            </a:r>
          </a:p>
          <a:p>
            <a:pPr marL="0" indent="0">
              <a:buNone/>
            </a:pPr>
            <a:r>
              <a:rPr lang="en-US" sz="1200" dirty="0">
                <a:solidFill>
                  <a:srgbClr val="404040"/>
                </a:solidFill>
              </a:rPr>
              <a:t>5- </a:t>
            </a:r>
            <a:r>
              <a:rPr lang="en-US" sz="1200" dirty="0"/>
              <a:t>Projecting ESRD Incidence and Prevalence in the United States through 2030. DOI: </a:t>
            </a:r>
            <a:r>
              <a:rPr lang="en-US" sz="1200" dirty="0">
                <a:hlinkClick r:id="rId2"/>
              </a:rPr>
              <a:t>10.1681/ASN.2018050531</a:t>
            </a:r>
            <a:endParaRPr lang="en-US" sz="1200" dirty="0"/>
          </a:p>
          <a:p>
            <a:pPr marL="0" lvl="0" indent="0">
              <a:lnSpc>
                <a:spcPct val="90000"/>
              </a:lnSpc>
              <a:buNone/>
            </a:pPr>
            <a:r>
              <a:rPr lang="en-US" sz="1200" dirty="0">
                <a:solidFill>
                  <a:srgbClr val="404040"/>
                </a:solidFill>
              </a:rPr>
              <a:t>6- </a:t>
            </a:r>
            <a:r>
              <a:rPr lang="en-US" sz="1200" dirty="0" err="1">
                <a:solidFill>
                  <a:srgbClr val="404040"/>
                </a:solidFill>
              </a:rPr>
              <a:t>Nesrallah</a:t>
            </a:r>
            <a:r>
              <a:rPr lang="en-US" sz="1200" dirty="0">
                <a:solidFill>
                  <a:srgbClr val="404040"/>
                </a:solidFill>
              </a:rPr>
              <a:t>, CJASN 5: 1047-1053, 2010)</a:t>
            </a:r>
          </a:p>
          <a:p>
            <a:pPr marL="0" lvl="0" indent="0">
              <a:lnSpc>
                <a:spcPct val="90000"/>
              </a:lnSpc>
              <a:buNone/>
            </a:pPr>
            <a:r>
              <a:rPr lang="en-US" sz="1200" dirty="0">
                <a:solidFill>
                  <a:srgbClr val="404040"/>
                </a:solidFill>
              </a:rPr>
              <a:t>7- Case Report: Acute pancreatitis related to hemolysis during hemodialysis due to defective/kinked blood tubing: </a:t>
            </a:r>
            <a:r>
              <a:rPr lang="en-US" sz="1200" dirty="0" err="1">
                <a:solidFill>
                  <a:srgbClr val="404040"/>
                </a:solidFill>
              </a:rPr>
              <a:t>M.Yaziji</a:t>
            </a:r>
            <a:r>
              <a:rPr lang="en-US" sz="1200" dirty="0">
                <a:solidFill>
                  <a:srgbClr val="404040"/>
                </a:solidFill>
              </a:rPr>
              <a:t>, </a:t>
            </a:r>
            <a:r>
              <a:rPr lang="en-US" sz="1200" dirty="0" err="1">
                <a:solidFill>
                  <a:srgbClr val="404040"/>
                </a:solidFill>
              </a:rPr>
              <a:t>S.Khan</a:t>
            </a:r>
            <a:r>
              <a:rPr lang="en-US" sz="1200" dirty="0">
                <a:solidFill>
                  <a:srgbClr val="404040"/>
                </a:solidFill>
              </a:rPr>
              <a:t>, </a:t>
            </a:r>
            <a:r>
              <a:rPr lang="en-US" sz="1200" dirty="0" err="1">
                <a:solidFill>
                  <a:srgbClr val="404040"/>
                </a:solidFill>
              </a:rPr>
              <a:t>L.Arbeit</a:t>
            </a:r>
            <a:r>
              <a:rPr lang="en-US" sz="1200" dirty="0">
                <a:solidFill>
                  <a:srgbClr val="404040"/>
                </a:solidFill>
              </a:rPr>
              <a:t>, </a:t>
            </a:r>
            <a:r>
              <a:rPr lang="en-US" sz="1200" dirty="0" err="1">
                <a:solidFill>
                  <a:srgbClr val="404040"/>
                </a:solidFill>
              </a:rPr>
              <a:t>K.Kim</a:t>
            </a:r>
            <a:r>
              <a:rPr lang="en-US" sz="1200" dirty="0">
                <a:solidFill>
                  <a:srgbClr val="404040"/>
                </a:solidFill>
              </a:rPr>
              <a:t>, </a:t>
            </a:r>
            <a:r>
              <a:rPr lang="en-US" sz="1200" dirty="0" err="1">
                <a:solidFill>
                  <a:srgbClr val="404040"/>
                </a:solidFill>
              </a:rPr>
              <a:t>N.Wadhwa</a:t>
            </a:r>
            <a:r>
              <a:rPr lang="en-US" sz="1200" dirty="0">
                <a:solidFill>
                  <a:srgbClr val="404040"/>
                </a:solidFill>
              </a:rPr>
              <a:t>, Stonybrook NY.</a:t>
            </a:r>
          </a:p>
          <a:p>
            <a:pPr marL="0" lvl="0" indent="0">
              <a:lnSpc>
                <a:spcPct val="90000"/>
              </a:lnSpc>
              <a:buNone/>
            </a:pPr>
            <a:r>
              <a:rPr lang="en-US" sz="1200" dirty="0">
                <a:solidFill>
                  <a:srgbClr val="404040"/>
                </a:solidFill>
              </a:rPr>
              <a:t>8- The Medical Director and Quality requirements in the dialysis facility: Brigitte Schiller</a:t>
            </a:r>
          </a:p>
          <a:p>
            <a:pPr marL="0" lvl="0" indent="0">
              <a:lnSpc>
                <a:spcPct val="90000"/>
              </a:lnSpc>
              <a:buNone/>
            </a:pPr>
            <a:r>
              <a:rPr lang="en-US" sz="1200" dirty="0">
                <a:solidFill>
                  <a:srgbClr val="404040"/>
                </a:solidFill>
              </a:rPr>
              <a:t>9- Department of Health and Human services: CMS: </a:t>
            </a:r>
            <a:r>
              <a:rPr lang="en-US" sz="1200" dirty="0">
                <a:solidFill>
                  <a:srgbClr val="404040"/>
                </a:solidFill>
                <a:hlinkClick r:id="rId3"/>
              </a:rPr>
              <a:t>http://www.cms.gov/CFCsAndCoPS/downloads/ESRD finalrule0415.pdf</a:t>
            </a:r>
            <a:r>
              <a:rPr lang="en-US" sz="1200" dirty="0">
                <a:solidFill>
                  <a:srgbClr val="404040"/>
                </a:solidFill>
              </a:rPr>
              <a:t>.</a:t>
            </a:r>
          </a:p>
          <a:p>
            <a:pPr marL="0" indent="0" fontAlgn="base">
              <a:buNone/>
            </a:pPr>
            <a:r>
              <a:rPr lang="en-US" sz="1200" dirty="0">
                <a:solidFill>
                  <a:srgbClr val="404040"/>
                </a:solidFill>
              </a:rPr>
              <a:t>10- </a:t>
            </a:r>
            <a:r>
              <a:rPr lang="en-US" sz="1200" dirty="0"/>
              <a:t>What Medical Directors Need to Know about Dialysis Facility Water Management. CJASN June 2015, 10 (6) 1061-1071; DOI: https://</a:t>
            </a:r>
            <a:r>
              <a:rPr lang="en-US" sz="1200" dirty="0" err="1"/>
              <a:t>doi.org</a:t>
            </a:r>
            <a:r>
              <a:rPr lang="en-US" sz="1200" dirty="0"/>
              <a:t>/10.2215/CJN.11851214</a:t>
            </a:r>
            <a:endParaRPr lang="en-US" sz="1200" dirty="0">
              <a:solidFill>
                <a:srgbClr val="404040"/>
              </a:solidFill>
            </a:endParaRPr>
          </a:p>
          <a:p>
            <a:pPr marL="0" indent="0">
              <a:lnSpc>
                <a:spcPct val="90000"/>
              </a:lnSpc>
              <a:buNone/>
            </a:pPr>
            <a:r>
              <a:rPr lang="en-US" sz="1200" dirty="0">
                <a:solidFill>
                  <a:srgbClr val="404040"/>
                </a:solidFill>
              </a:rPr>
              <a:t> </a:t>
            </a:r>
          </a:p>
        </p:txBody>
      </p:sp>
    </p:spTree>
    <p:extLst>
      <p:ext uri="{BB962C8B-B14F-4D97-AF65-F5344CB8AC3E}">
        <p14:creationId xmlns:p14="http://schemas.microsoft.com/office/powerpoint/2010/main" val="501273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4" name="Picture 13" descr="Person holding mouse">
            <a:extLst>
              <a:ext uri="{FF2B5EF4-FFF2-40B4-BE49-F238E27FC236}">
                <a16:creationId xmlns:a16="http://schemas.microsoft.com/office/drawing/2014/main" id="{44CE89CE-74E0-3166-0AE5-DCEE113ECAF6}"/>
              </a:ext>
            </a:extLst>
          </p:cNvPr>
          <p:cNvPicPr>
            <a:picLocks noChangeAspect="1"/>
          </p:cNvPicPr>
          <p:nvPr/>
        </p:nvPicPr>
        <p:blipFill rotWithShape="1">
          <a:blip r:embed="rId2"/>
          <a:srcRect l="13846" r="12787" b="-1"/>
          <a:stretch/>
        </p:blipFill>
        <p:spPr>
          <a:xfrm>
            <a:off x="20" y="10"/>
            <a:ext cx="7537684" cy="6857990"/>
          </a:xfrm>
          <a:prstGeom prst="rect">
            <a:avLst/>
          </a:prstGeom>
        </p:spPr>
      </p:pic>
      <p:sp>
        <p:nvSpPr>
          <p:cNvPr id="2" name="Title 1">
            <a:extLst>
              <a:ext uri="{FF2B5EF4-FFF2-40B4-BE49-F238E27FC236}">
                <a16:creationId xmlns:a16="http://schemas.microsoft.com/office/drawing/2014/main" id="{E7C79E13-C51F-4FDE-4F51-ACD4D8B5BDDB}"/>
              </a:ext>
            </a:extLst>
          </p:cNvPr>
          <p:cNvSpPr>
            <a:spLocks noGrp="1"/>
          </p:cNvSpPr>
          <p:nvPr>
            <p:ph type="title"/>
          </p:nvPr>
        </p:nvSpPr>
        <p:spPr>
          <a:xfrm>
            <a:off x="804672" y="2844368"/>
            <a:ext cx="5928360" cy="1188720"/>
          </a:xfrm>
          <a:solidFill>
            <a:schemeClr val="bg1">
              <a:alpha val="80000"/>
            </a:schemeClr>
          </a:solidFill>
          <a:ln>
            <a:solidFill>
              <a:schemeClr val="tx1">
                <a:lumMod val="75000"/>
                <a:lumOff val="25000"/>
              </a:schemeClr>
            </a:solidFill>
          </a:ln>
        </p:spPr>
        <p:txBody>
          <a:bodyPr>
            <a:normAutofit/>
          </a:bodyPr>
          <a:lstStyle/>
          <a:p>
            <a:r>
              <a:rPr lang="en-US">
                <a:solidFill>
                  <a:schemeClr val="tx1">
                    <a:lumMod val="85000"/>
                    <a:lumOff val="15000"/>
                  </a:schemeClr>
                </a:solidFill>
              </a:rPr>
              <a:t>Thank You!</a:t>
            </a:r>
          </a:p>
        </p:txBody>
      </p:sp>
      <p:sp>
        <p:nvSpPr>
          <p:cNvPr id="23" name="Rectangle 22">
            <a:extLst>
              <a:ext uri="{FF2B5EF4-FFF2-40B4-BE49-F238E27FC236}">
                <a16:creationId xmlns:a16="http://schemas.microsoft.com/office/drawing/2014/main" id="{9291BAA3-FE23-4A48-BA9E-EF0D56A833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7704" y="674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B8CB30-7BCA-E18B-7049-F334086AF6DD}"/>
              </a:ext>
            </a:extLst>
          </p:cNvPr>
          <p:cNvSpPr>
            <a:spLocks noGrp="1"/>
          </p:cNvSpPr>
          <p:nvPr>
            <p:ph idx="1"/>
          </p:nvPr>
        </p:nvSpPr>
        <p:spPr>
          <a:xfrm>
            <a:off x="8242273" y="973600"/>
            <a:ext cx="3374136" cy="4924280"/>
          </a:xfrm>
        </p:spPr>
        <p:txBody>
          <a:bodyPr anchor="ctr">
            <a:normAutofit/>
          </a:bodyPr>
          <a:lstStyle/>
          <a:p>
            <a:pPr marL="0" indent="0">
              <a:buNone/>
            </a:pPr>
            <a:endParaRPr lang="en-US" dirty="0">
              <a:solidFill>
                <a:srgbClr val="FFFFFF"/>
              </a:solidFill>
            </a:endParaRPr>
          </a:p>
          <a:p>
            <a:pPr marL="0" indent="0">
              <a:buNone/>
            </a:pPr>
            <a:r>
              <a:rPr lang="en-US" dirty="0">
                <a:solidFill>
                  <a:schemeClr val="tx1"/>
                </a:solidFill>
              </a:rPr>
              <a:t>For questions, please email me: </a:t>
            </a:r>
          </a:p>
          <a:p>
            <a:pPr marL="0" indent="0">
              <a:buNone/>
            </a:pPr>
            <a:r>
              <a:rPr lang="en-US" dirty="0" err="1">
                <a:solidFill>
                  <a:schemeClr val="tx1"/>
                </a:solidFill>
              </a:rPr>
              <a:t>sobia.khan@stonybrookmedicine.edu</a:t>
            </a:r>
            <a:endParaRPr lang="en-US" dirty="0">
              <a:solidFill>
                <a:schemeClr val="tx1"/>
              </a:solidFill>
            </a:endParaRPr>
          </a:p>
          <a:p>
            <a:pPr marL="0" indent="0">
              <a:buNone/>
            </a:pPr>
            <a:r>
              <a:rPr lang="en-US" dirty="0">
                <a:solidFill>
                  <a:schemeClr val="tx1"/>
                </a:solidFill>
              </a:rPr>
              <a:t> </a:t>
            </a:r>
          </a:p>
        </p:txBody>
      </p:sp>
    </p:spTree>
    <p:extLst>
      <p:ext uri="{BB962C8B-B14F-4D97-AF65-F5344CB8AC3E}">
        <p14:creationId xmlns:p14="http://schemas.microsoft.com/office/powerpoint/2010/main" val="114145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16C3F7-6FE2-37ED-3F3B-D2146955E42F}"/>
              </a:ext>
            </a:extLst>
          </p:cNvPr>
          <p:cNvSpPr>
            <a:spLocks noGrp="1"/>
          </p:cNvSpPr>
          <p:nvPr>
            <p:ph idx="1"/>
          </p:nvPr>
        </p:nvSpPr>
        <p:spPr>
          <a:xfrm>
            <a:off x="1706062" y="2291262"/>
            <a:ext cx="8779512" cy="2879256"/>
          </a:xfrm>
        </p:spPr>
        <p:txBody>
          <a:bodyPr>
            <a:normAutofit/>
          </a:bodyPr>
          <a:lstStyle/>
          <a:p>
            <a:r>
              <a:rPr lang="en-US">
                <a:solidFill>
                  <a:srgbClr val="404040"/>
                </a:solidFill>
              </a:rPr>
              <a:t>Hemodialysis is the most common modality used for ESRD care worldwide. Hemodialysis entails substantial costs because of the need for the dialysis unit and the expensive reverse osmosis system. Peritoneal dialysis has been noted to be used successfully in several developing countries. The center for Medicare and Medicaid has introduced a mandatory payment model, called the End Stage Renal Disease Treatment choices model (</a:t>
            </a:r>
            <a:r>
              <a:rPr lang="en-US" b="1">
                <a:solidFill>
                  <a:srgbClr val="404040"/>
                </a:solidFill>
              </a:rPr>
              <a:t>ETC model</a:t>
            </a:r>
            <a:r>
              <a:rPr lang="en-US">
                <a:solidFill>
                  <a:srgbClr val="404040"/>
                </a:solidFill>
              </a:rPr>
              <a:t>) to encourage the use of home dialysis and kidney transplant for Medicare beneficiaries to reduce Medicare expenses and to enhance the quality of care provided to Medicare beneficiaries. The initial proposed rule has a goal of 80% combined home dialysis and preemptive transplant rate by 2025, but no specific target number is provided. </a:t>
            </a:r>
          </a:p>
          <a:p>
            <a:endParaRPr lang="en-US">
              <a:solidFill>
                <a:srgbClr val="404040"/>
              </a:solidFill>
            </a:endParaRPr>
          </a:p>
        </p:txBody>
      </p:sp>
    </p:spTree>
    <p:extLst>
      <p:ext uri="{BB962C8B-B14F-4D97-AF65-F5344CB8AC3E}">
        <p14:creationId xmlns:p14="http://schemas.microsoft.com/office/powerpoint/2010/main" val="1993095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041AB2-A9B4-4D3F-B120-38E7860A8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334" y="804334"/>
            <a:ext cx="10583332" cy="5249332"/>
          </a:xfrm>
          <a:prstGeom prst="rect">
            <a:avLst/>
          </a:prstGeom>
          <a:solidFill>
            <a:srgbClr val="FFFFFF"/>
          </a:solidFill>
          <a:ln w="190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iagram&#10;&#10;Description automatically generated">
            <a:extLst>
              <a:ext uri="{FF2B5EF4-FFF2-40B4-BE49-F238E27FC236}">
                <a16:creationId xmlns:a16="http://schemas.microsoft.com/office/drawing/2014/main" id="{764822A5-452A-3900-B417-58B769CF63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9549" y="1124712"/>
            <a:ext cx="6852901" cy="4608576"/>
          </a:xfrm>
          <a:prstGeom prst="rect">
            <a:avLst/>
          </a:prstGeom>
        </p:spPr>
      </p:pic>
    </p:spTree>
    <p:extLst>
      <p:ext uri="{BB962C8B-B14F-4D97-AF65-F5344CB8AC3E}">
        <p14:creationId xmlns:p14="http://schemas.microsoft.com/office/powerpoint/2010/main" val="3490110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3976D1-3430-450C-A978-87A9A6E8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D6AAC78-7D86-415A-ADC1-2B4748079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9680" y="1248156"/>
            <a:ext cx="9692640" cy="43616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2A658D9-F185-44F1-BA33-D50320D1D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2228" y="1060704"/>
            <a:ext cx="10067544" cy="4736592"/>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A0DA3AE-FA1A-191E-755A-D807F90E897F}"/>
              </a:ext>
            </a:extLst>
          </p:cNvPr>
          <p:cNvSpPr>
            <a:spLocks noGrp="1"/>
          </p:cNvSpPr>
          <p:nvPr>
            <p:ph idx="1"/>
          </p:nvPr>
        </p:nvSpPr>
        <p:spPr>
          <a:xfrm>
            <a:off x="1706062" y="1600200"/>
            <a:ext cx="8779512" cy="3570318"/>
          </a:xfrm>
        </p:spPr>
        <p:txBody>
          <a:bodyPr>
            <a:normAutofit/>
          </a:bodyPr>
          <a:lstStyle/>
          <a:p>
            <a:pPr marL="0" indent="0">
              <a:lnSpc>
                <a:spcPct val="90000"/>
              </a:lnSpc>
              <a:buNone/>
            </a:pPr>
            <a:r>
              <a:rPr lang="en-US" sz="1600" dirty="0">
                <a:solidFill>
                  <a:srgbClr val="404040"/>
                </a:solidFill>
              </a:rPr>
              <a:t>Q 1</a:t>
            </a:r>
            <a:r>
              <a:rPr lang="en-US" sz="1600" b="1" dirty="0">
                <a:solidFill>
                  <a:srgbClr val="404040"/>
                </a:solidFill>
              </a:rPr>
              <a:t>:</a:t>
            </a:r>
            <a:r>
              <a:rPr lang="en-US" sz="1600" dirty="0">
                <a:solidFill>
                  <a:srgbClr val="404040"/>
                </a:solidFill>
              </a:rPr>
              <a:t> A 58-year-old female with past medical history of CKD stage 4/5, hypertension, T2DM presented to ED with shortness of breath, inability of urinate, severe pruritis, grossly overloaded. Patient was evaluated by nephrologist in the ED and the decision was made to initiate dialysis. Patient was educated about the different modalities of dialysis, and she chose hemodialysis. Which access can be used at the time of start of dialysis?</a:t>
            </a:r>
          </a:p>
          <a:p>
            <a:pPr marL="0" indent="0">
              <a:lnSpc>
                <a:spcPct val="90000"/>
              </a:lnSpc>
              <a:buNone/>
            </a:pPr>
            <a:r>
              <a:rPr lang="en-US" sz="1600" dirty="0">
                <a:solidFill>
                  <a:srgbClr val="404040"/>
                </a:solidFill>
              </a:rPr>
              <a:t> </a:t>
            </a:r>
          </a:p>
          <a:p>
            <a:pPr marL="0" lvl="0" indent="0">
              <a:lnSpc>
                <a:spcPct val="90000"/>
              </a:lnSpc>
              <a:buNone/>
            </a:pPr>
            <a:r>
              <a:rPr lang="en-US" sz="1600" dirty="0">
                <a:solidFill>
                  <a:srgbClr val="404040"/>
                </a:solidFill>
              </a:rPr>
              <a:t> A- Central Venous Catheter</a:t>
            </a:r>
          </a:p>
          <a:p>
            <a:pPr marL="0" lvl="0" indent="0">
              <a:lnSpc>
                <a:spcPct val="90000"/>
              </a:lnSpc>
              <a:buNone/>
            </a:pPr>
            <a:r>
              <a:rPr lang="en-US" sz="1600" dirty="0">
                <a:solidFill>
                  <a:srgbClr val="404040"/>
                </a:solidFill>
              </a:rPr>
              <a:t> B- Arteriovenous Fistula</a:t>
            </a:r>
          </a:p>
          <a:p>
            <a:pPr marL="0" lvl="0" indent="0">
              <a:lnSpc>
                <a:spcPct val="90000"/>
              </a:lnSpc>
              <a:buNone/>
            </a:pPr>
            <a:r>
              <a:rPr lang="en-US" sz="1600" dirty="0">
                <a:solidFill>
                  <a:srgbClr val="404040"/>
                </a:solidFill>
              </a:rPr>
              <a:t> C- Arteriovenous Graft</a:t>
            </a:r>
          </a:p>
          <a:p>
            <a:pPr marL="0" lvl="0" indent="0">
              <a:lnSpc>
                <a:spcPct val="90000"/>
              </a:lnSpc>
              <a:buNone/>
            </a:pPr>
            <a:r>
              <a:rPr lang="en-US" sz="1600" dirty="0">
                <a:solidFill>
                  <a:srgbClr val="404040"/>
                </a:solidFill>
              </a:rPr>
              <a:t> D- Peritoneal dialysis catheter</a:t>
            </a:r>
          </a:p>
          <a:p>
            <a:pPr marL="0" indent="0">
              <a:lnSpc>
                <a:spcPct val="90000"/>
              </a:lnSpc>
              <a:buNone/>
            </a:pPr>
            <a:r>
              <a:rPr lang="en-US" sz="1600" dirty="0">
                <a:solidFill>
                  <a:srgbClr val="404040"/>
                </a:solidFill>
              </a:rPr>
              <a:t> </a:t>
            </a:r>
          </a:p>
          <a:p>
            <a:pPr>
              <a:lnSpc>
                <a:spcPct val="90000"/>
              </a:lnSpc>
            </a:pPr>
            <a:endParaRPr lang="en-US" sz="1400" dirty="0">
              <a:solidFill>
                <a:srgbClr val="404040"/>
              </a:solidFill>
            </a:endParaRPr>
          </a:p>
        </p:txBody>
      </p:sp>
    </p:spTree>
    <p:extLst>
      <p:ext uri="{BB962C8B-B14F-4D97-AF65-F5344CB8AC3E}">
        <p14:creationId xmlns:p14="http://schemas.microsoft.com/office/powerpoint/2010/main" val="2529939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3D9B6CF-87DD-47C7-B38D-7C5353D4D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FE2328B-DA12-4B90-BD82-3CCF13AF6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640080"/>
            <a:ext cx="6897625" cy="526313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F77FF0B6-332F-4842-A5F8-EA360BD5F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0412" y="802767"/>
            <a:ext cx="6565392" cy="493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picture containing person, swimsuit&#10;&#10;Description automatically generated">
            <a:extLst>
              <a:ext uri="{FF2B5EF4-FFF2-40B4-BE49-F238E27FC236}">
                <a16:creationId xmlns:a16="http://schemas.microsoft.com/office/drawing/2014/main" id="{22E73408-11C0-4DB1-B78F-EC72841CC1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70384" y="1122807"/>
            <a:ext cx="4265447" cy="4297680"/>
          </a:xfrm>
          <a:prstGeom prst="rect">
            <a:avLst/>
          </a:prstGeom>
        </p:spPr>
      </p:pic>
    </p:spTree>
    <p:extLst>
      <p:ext uri="{BB962C8B-B14F-4D97-AF65-F5344CB8AC3E}">
        <p14:creationId xmlns:p14="http://schemas.microsoft.com/office/powerpoint/2010/main" val="375466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02299-B13D-C3C6-AD8D-25A8A31C2C8C}"/>
              </a:ext>
            </a:extLst>
          </p:cNvPr>
          <p:cNvSpPr>
            <a:spLocks noGrp="1"/>
          </p:cNvSpPr>
          <p:nvPr>
            <p:ph type="title"/>
          </p:nvPr>
        </p:nvSpPr>
        <p:spPr>
          <a:xfrm>
            <a:off x="829781" y="2708804"/>
            <a:ext cx="3698803" cy="1440394"/>
          </a:xfrm>
          <a:noFill/>
          <a:ln>
            <a:solidFill>
              <a:schemeClr val="tx1"/>
            </a:solidFill>
          </a:ln>
        </p:spPr>
        <p:txBody>
          <a:bodyPr>
            <a:normAutofit/>
          </a:bodyPr>
          <a:lstStyle/>
          <a:p>
            <a:r>
              <a:rPr lang="en-US" sz="1900" b="1" dirty="0">
                <a:solidFill>
                  <a:schemeClr val="bg1"/>
                </a:solidFill>
              </a:rPr>
              <a:t>Types of Vascular Access for Hemodialysis</a:t>
            </a:r>
            <a:br>
              <a:rPr lang="en-US" sz="1900" dirty="0">
                <a:solidFill>
                  <a:schemeClr val="tx1"/>
                </a:solidFill>
              </a:rPr>
            </a:br>
            <a:endParaRPr lang="en-US" sz="1900" dirty="0">
              <a:solidFill>
                <a:schemeClr val="tx1"/>
              </a:solidFill>
            </a:endParaRPr>
          </a:p>
        </p:txBody>
      </p:sp>
      <p:sp>
        <p:nvSpPr>
          <p:cNvPr id="14"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EF9AF-DE3A-8DD9-E17A-F4F065991B5E}"/>
              </a:ext>
            </a:extLst>
          </p:cNvPr>
          <p:cNvSpPr>
            <a:spLocks noGrp="1"/>
          </p:cNvSpPr>
          <p:nvPr>
            <p:ph idx="1"/>
          </p:nvPr>
        </p:nvSpPr>
        <p:spPr>
          <a:xfrm>
            <a:off x="6049182" y="802638"/>
            <a:ext cx="5408696" cy="5252722"/>
          </a:xfrm>
        </p:spPr>
        <p:txBody>
          <a:bodyPr anchor="ctr">
            <a:normAutofit/>
          </a:bodyPr>
          <a:lstStyle/>
          <a:p>
            <a:pPr marL="0" lvl="0" indent="0">
              <a:buNone/>
            </a:pPr>
            <a:r>
              <a:rPr lang="en-US">
                <a:solidFill>
                  <a:schemeClr val="bg1"/>
                </a:solidFill>
              </a:rPr>
              <a:t> 1- Central Venous Catheter (CVC)</a:t>
            </a:r>
          </a:p>
          <a:p>
            <a:pPr marL="0" lvl="0" indent="0">
              <a:buNone/>
            </a:pPr>
            <a:r>
              <a:rPr lang="en-US">
                <a:solidFill>
                  <a:schemeClr val="bg1"/>
                </a:solidFill>
              </a:rPr>
              <a:t> 2- Arteriovenous Fistula (AVF)</a:t>
            </a:r>
          </a:p>
          <a:p>
            <a:pPr marL="0" lvl="0" indent="0">
              <a:buNone/>
            </a:pPr>
            <a:r>
              <a:rPr lang="en-US">
                <a:solidFill>
                  <a:schemeClr val="bg1"/>
                </a:solidFill>
              </a:rPr>
              <a:t> 3- Arteriovenous Graft (AVG)</a:t>
            </a:r>
          </a:p>
          <a:p>
            <a:pPr marL="0" indent="0">
              <a:buNone/>
            </a:pPr>
            <a:endParaRPr lang="en-US">
              <a:solidFill>
                <a:schemeClr val="bg1"/>
              </a:solidFill>
            </a:endParaRPr>
          </a:p>
          <a:p>
            <a:endParaRPr lang="en-US">
              <a:solidFill>
                <a:schemeClr val="bg1"/>
              </a:solidFill>
            </a:endParaRPr>
          </a:p>
        </p:txBody>
      </p:sp>
    </p:spTree>
    <p:extLst>
      <p:ext uri="{BB962C8B-B14F-4D97-AF65-F5344CB8AC3E}">
        <p14:creationId xmlns:p14="http://schemas.microsoft.com/office/powerpoint/2010/main" val="269750026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{C68C29B4-6E26-DF4E-9ACF-AFFA03F32843}tf10001120</Template>
  <TotalTime>399</TotalTime>
  <Words>3355</Words>
  <Application>Microsoft Macintosh PowerPoint</Application>
  <PresentationFormat>Widescreen</PresentationFormat>
  <Paragraphs>185</Paragraphs>
  <Slides>45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Gill Sans MT</vt:lpstr>
      <vt:lpstr>Parcel</vt:lpstr>
      <vt:lpstr>Hemodialysis Curriculum</vt:lpstr>
      <vt:lpstr>PowerPoint Presentation</vt:lpstr>
      <vt:lpstr>Break down of Hemodialysis lectures</vt:lpstr>
      <vt:lpstr>PowerPoint Presentation</vt:lpstr>
      <vt:lpstr>PowerPoint Presentation</vt:lpstr>
      <vt:lpstr>PowerPoint Presentation</vt:lpstr>
      <vt:lpstr>PowerPoint Presentation</vt:lpstr>
      <vt:lpstr>PowerPoint Presentation</vt:lpstr>
      <vt:lpstr>Types of Vascular Access for Hemodialysis </vt:lpstr>
      <vt:lpstr>PowerPoint Presentation</vt:lpstr>
      <vt:lpstr>Central Venous Catheter</vt:lpstr>
      <vt:lpstr>PowerPoint Presentation</vt:lpstr>
      <vt:lpstr>Arteriovenous Fistula</vt:lpstr>
      <vt:lpstr>PowerPoint Presentation</vt:lpstr>
      <vt:lpstr>Arteriovenous Fistula</vt:lpstr>
      <vt:lpstr>Arteriovenous Graft</vt:lpstr>
      <vt:lpstr>PowerPoint Presentation</vt:lpstr>
      <vt:lpstr>PowerPoint Presentation</vt:lpstr>
      <vt:lpstr>PowerPoint Presentation</vt:lpstr>
      <vt:lpstr>Methods of cannulation used in AVF and AVG</vt:lpstr>
      <vt:lpstr>PowerPoint Presentation</vt:lpstr>
      <vt:lpstr>Hemodialysis</vt:lpstr>
      <vt:lpstr>Key terms to Know</vt:lpstr>
      <vt:lpstr>PowerPoint Presentation</vt:lpstr>
      <vt:lpstr>Type of Dialyzers used</vt:lpstr>
      <vt:lpstr>Dialyzer reaction</vt:lpstr>
      <vt:lpstr>PowerPoint Presentation</vt:lpstr>
      <vt:lpstr> Complications of Hemodialysis </vt:lpstr>
      <vt:lpstr>PowerPoint Presentation</vt:lpstr>
      <vt:lpstr>PowerPoint Presentation</vt:lpstr>
      <vt:lpstr>PowerPoint Presentation</vt:lpstr>
      <vt:lpstr>PowerPoint Presentation</vt:lpstr>
      <vt:lpstr> Other hemodialysis complications to keep in mind </vt:lpstr>
      <vt:lpstr>Anticoagulant used in Dialysis</vt:lpstr>
      <vt:lpstr>PowerPoint Presentation</vt:lpstr>
      <vt:lpstr>PowerPoint Presentation</vt:lpstr>
      <vt:lpstr> Nutrition requirement in Dialysis patients </vt:lpstr>
      <vt:lpstr>Water treatment</vt:lpstr>
      <vt:lpstr>PowerPoint Presentation</vt:lpstr>
      <vt:lpstr> Contaminants found in water </vt:lpstr>
      <vt:lpstr>Water Quality Requirements </vt:lpstr>
      <vt:lpstr> Role of a Medical Director </vt:lpstr>
      <vt:lpstr>QAPI Metrics</vt:lpstr>
      <vt:lpstr> References: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Hemodialysis Curriculum for the Nephrology Fellows </dc:title>
  <dc:creator>Khan, Sobia</dc:creator>
  <cp:lastModifiedBy>Khan, Sobia</cp:lastModifiedBy>
  <cp:revision>37</cp:revision>
  <dcterms:created xsi:type="dcterms:W3CDTF">2022-07-03T17:21:08Z</dcterms:created>
  <dcterms:modified xsi:type="dcterms:W3CDTF">2022-07-18T01:44:03Z</dcterms:modified>
</cp:coreProperties>
</file>