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0" r:id="rId1"/>
    <p:sldMasterId id="2147483978" r:id="rId2"/>
    <p:sldMasterId id="2147483989" r:id="rId3"/>
    <p:sldMasterId id="2147484019" r:id="rId4"/>
  </p:sldMasterIdLst>
  <p:notesMasterIdLst>
    <p:notesMasterId r:id="rId26"/>
  </p:notesMasterIdLst>
  <p:handoutMasterIdLst>
    <p:handoutMasterId r:id="rId27"/>
  </p:handoutMasterIdLst>
  <p:sldIdLst>
    <p:sldId id="293" r:id="rId5"/>
    <p:sldId id="297" r:id="rId6"/>
    <p:sldId id="258" r:id="rId7"/>
    <p:sldId id="262" r:id="rId8"/>
    <p:sldId id="261" r:id="rId9"/>
    <p:sldId id="260" r:id="rId10"/>
    <p:sldId id="263" r:id="rId11"/>
    <p:sldId id="289" r:id="rId12"/>
    <p:sldId id="264" r:id="rId13"/>
    <p:sldId id="265" r:id="rId14"/>
    <p:sldId id="266" r:id="rId15"/>
    <p:sldId id="299" r:id="rId16"/>
    <p:sldId id="300" r:id="rId17"/>
    <p:sldId id="301" r:id="rId18"/>
    <p:sldId id="290" r:id="rId19"/>
    <p:sldId id="298" r:id="rId20"/>
    <p:sldId id="292" r:id="rId21"/>
    <p:sldId id="278" r:id="rId22"/>
    <p:sldId id="280" r:id="rId23"/>
    <p:sldId id="284" r:id="rId24"/>
    <p:sldId id="302" r:id="rId25"/>
  </p:sldIdLst>
  <p:sldSz cx="9144000" cy="6858000" type="screen4x3"/>
  <p:notesSz cx="9144000" cy="6858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921">
          <p15:clr>
            <a:srgbClr val="A4A3A4"/>
          </p15:clr>
        </p15:guide>
        <p15:guide id="2" pos="2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0000FF"/>
    <a:srgbClr val="B60225"/>
    <a:srgbClr val="C03137"/>
    <a:srgbClr val="00194C"/>
    <a:srgbClr val="969E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292" autoAdjust="0"/>
  </p:normalViewPr>
  <p:slideViewPr>
    <p:cSldViewPr snapToGrid="0" showGuides="1">
      <p:cViewPr varScale="1">
        <p:scale>
          <a:sx n="74" d="100"/>
          <a:sy n="74" d="100"/>
        </p:scale>
        <p:origin x="1266" y="78"/>
      </p:cViewPr>
      <p:guideLst>
        <p:guide orient="horz" pos="921"/>
        <p:guide pos="28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atin typeface="Arial" pitchFamily="-109" charset="0"/>
                <a:ea typeface="ＭＳ Ｐゴシック" pitchFamily="-109" charset="-128"/>
                <a:cs typeface="ＭＳ Ｐゴシック" pitchFamily="-109" charset="-128"/>
              </a:defRPr>
            </a:lvl1pPr>
          </a:lstStyle>
          <a:p>
            <a:pPr>
              <a:defRPr/>
            </a:pPr>
            <a:fld id="{081D9E0B-F8A1-0341-8F1E-3EB195E03D2E}" type="datetime1">
              <a:rPr lang="en-US"/>
              <a:pPr>
                <a:defRPr/>
              </a:pPr>
              <a:t>4/28/2021</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atin typeface="Arial" pitchFamily="-109" charset="0"/>
                <a:ea typeface="ＭＳ Ｐゴシック" pitchFamily="-109" charset="-128"/>
                <a:cs typeface="ＭＳ Ｐゴシック" pitchFamily="-109" charset="-128"/>
              </a:defRPr>
            </a:lvl1pPr>
          </a:lstStyle>
          <a:p>
            <a:pPr>
              <a:defRPr/>
            </a:pPr>
            <a:fld id="{76477949-BCB2-F949-82BC-186A36FE9FB3}" type="slidenum">
              <a:rPr lang="en-US"/>
              <a:pPr>
                <a:defRPr/>
              </a:pPr>
              <a:t>‹#›</a:t>
            </a:fld>
            <a:endParaRPr lang="en-US"/>
          </a:p>
        </p:txBody>
      </p:sp>
    </p:spTree>
    <p:extLst>
      <p:ext uri="{BB962C8B-B14F-4D97-AF65-F5344CB8AC3E}">
        <p14:creationId xmlns:p14="http://schemas.microsoft.com/office/powerpoint/2010/main" val="1628197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E6C31F2-D44F-40E4-8524-D93B83A73F4F}" type="datetimeFigureOut">
              <a:rPr lang="en-US" smtClean="0"/>
              <a:pPr/>
              <a:t>4/28/2021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59AF01D-D1B0-43C3-BFBB-4CBAF063CF3F}" type="slidenum">
              <a:rPr lang="en-US" smtClean="0"/>
              <a:pPr/>
              <a:t>‹#›</a:t>
            </a:fld>
            <a:endParaRPr lang="en-US"/>
          </a:p>
        </p:txBody>
      </p:sp>
    </p:spTree>
    <p:extLst>
      <p:ext uri="{BB962C8B-B14F-4D97-AF65-F5344CB8AC3E}">
        <p14:creationId xmlns:p14="http://schemas.microsoft.com/office/powerpoint/2010/main" val="164440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9AF01D-D1B0-43C3-BFBB-4CBAF063CF3F}" type="slidenum">
              <a:rPr lang="en-US" smtClean="0"/>
              <a:pPr/>
              <a:t>2</a:t>
            </a:fld>
            <a:endParaRPr lang="en-US"/>
          </a:p>
        </p:txBody>
      </p:sp>
    </p:spTree>
    <p:extLst>
      <p:ext uri="{BB962C8B-B14F-4D97-AF65-F5344CB8AC3E}">
        <p14:creationId xmlns:p14="http://schemas.microsoft.com/office/powerpoint/2010/main" val="2362624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9AF01D-D1B0-43C3-BFBB-4CBAF063CF3F}" type="slidenum">
              <a:rPr lang="en-US" smtClean="0"/>
              <a:pPr/>
              <a:t>6</a:t>
            </a:fld>
            <a:endParaRPr lang="en-US" dirty="0"/>
          </a:p>
        </p:txBody>
      </p:sp>
    </p:spTree>
    <p:extLst>
      <p:ext uri="{BB962C8B-B14F-4D97-AF65-F5344CB8AC3E}">
        <p14:creationId xmlns:p14="http://schemas.microsoft.com/office/powerpoint/2010/main" val="3851793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D7820-B02D-413A-BEAC-010BA988D8DD}" type="slidenum">
              <a:rPr lang="en-US" smtClean="0"/>
              <a:t>14</a:t>
            </a:fld>
            <a:endParaRPr lang="en-US"/>
          </a:p>
        </p:txBody>
      </p:sp>
    </p:spTree>
    <p:extLst>
      <p:ext uri="{BB962C8B-B14F-4D97-AF65-F5344CB8AC3E}">
        <p14:creationId xmlns:p14="http://schemas.microsoft.com/office/powerpoint/2010/main" val="432231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9AF01D-D1B0-43C3-BFBB-4CBAF063CF3F}" type="slidenum">
              <a:rPr lang="en-US" smtClean="0"/>
              <a:pPr/>
              <a:t>18</a:t>
            </a:fld>
            <a:endParaRPr lang="en-US"/>
          </a:p>
        </p:txBody>
      </p:sp>
    </p:spTree>
    <p:extLst>
      <p:ext uri="{BB962C8B-B14F-4D97-AF65-F5344CB8AC3E}">
        <p14:creationId xmlns:p14="http://schemas.microsoft.com/office/powerpoint/2010/main" val="348319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9AF01D-D1B0-43C3-BFBB-4CBAF063CF3F}" type="slidenum">
              <a:rPr lang="en-US" smtClean="0"/>
              <a:pPr/>
              <a:t>20</a:t>
            </a:fld>
            <a:endParaRPr lang="en-US"/>
          </a:p>
        </p:txBody>
      </p:sp>
    </p:spTree>
    <p:extLst>
      <p:ext uri="{BB962C8B-B14F-4D97-AF65-F5344CB8AC3E}">
        <p14:creationId xmlns:p14="http://schemas.microsoft.com/office/powerpoint/2010/main" val="1095682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2" name="Picture 1" descr="SBU stack_2clr_cmyk.eps"/>
          <p:cNvPicPr>
            <a:picLocks noChangeAspect="1"/>
          </p:cNvPicPr>
          <p:nvPr userDrawn="1"/>
        </p:nvPicPr>
        <p:blipFill>
          <a:blip r:embed="rId2"/>
          <a:srcRect/>
          <a:stretch>
            <a:fillRect/>
          </a:stretch>
        </p:blipFill>
        <p:spPr bwMode="auto">
          <a:xfrm>
            <a:off x="1946275" y="2543175"/>
            <a:ext cx="5253038" cy="186213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8" name="Picture Placeholder 2"/>
          <p:cNvSpPr>
            <a:spLocks noGrp="1"/>
          </p:cNvSpPr>
          <p:nvPr>
            <p:ph type="pic" idx="1" hasCustomPrompt="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to add picture/chart</a:t>
            </a:r>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5"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8" name="Text Placeholder 7"/>
          <p:cNvSpPr>
            <a:spLocks noGrp="1"/>
          </p:cNvSpPr>
          <p:nvPr>
            <p:ph type="body" sz="quarter" idx="15"/>
          </p:nvPr>
        </p:nvSpPr>
        <p:spPr>
          <a:xfrm>
            <a:off x="457200" y="1375851"/>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7"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
        <p:nvSpPr>
          <p:cNvPr id="10" name="Content Placeholder 2"/>
          <p:cNvSpPr>
            <a:spLocks noGrp="1"/>
          </p:cNvSpPr>
          <p:nvPr>
            <p:ph idx="12"/>
          </p:nvPr>
        </p:nvSpPr>
        <p:spPr>
          <a:xfrm>
            <a:off x="457199" y="1379891"/>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BC Full Page Photo">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80975" y="195263"/>
            <a:ext cx="8767762" cy="5332780"/>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to add picture/chart</a:t>
            </a:r>
            <a:endParaRPr lang="en-US" noProof="0" dirty="0"/>
          </a:p>
        </p:txBody>
      </p:sp>
      <p:sp>
        <p:nvSpPr>
          <p:cNvPr id="6"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BC Title Slide">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 Placeholder 7"/>
          <p:cNvSpPr>
            <a:spLocks noGrp="1"/>
          </p:cNvSpPr>
          <p:nvPr>
            <p:ph type="body" sz="quarter" idx="15"/>
          </p:nvPr>
        </p:nvSpPr>
        <p:spPr>
          <a:xfrm>
            <a:off x="457200" y="165101"/>
            <a:ext cx="8229600" cy="4991100"/>
          </a:xfrm>
          <a:prstGeom prst="rect">
            <a:avLst/>
          </a:prstGeo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BC Centered Paragraph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Text Placeholder 7"/>
          <p:cNvSpPr>
            <a:spLocks noGrp="1"/>
          </p:cNvSpPr>
          <p:nvPr>
            <p:ph type="body" sz="quarter" idx="15"/>
          </p:nvPr>
        </p:nvSpPr>
        <p:spPr>
          <a:xfrm>
            <a:off x="457200" y="1"/>
            <a:ext cx="8229600" cy="5588000"/>
          </a:xfrm>
          <a:prstGeom prst="rect">
            <a:avLst/>
          </a:prstGeo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BC Left Bulleted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 Placeholder 7"/>
          <p:cNvSpPr>
            <a:spLocks noGrp="1"/>
          </p:cNvSpPr>
          <p:nvPr>
            <p:ph type="body" sz="quarter" idx="15"/>
          </p:nvPr>
        </p:nvSpPr>
        <p:spPr>
          <a:xfrm>
            <a:off x="457200" y="1045651"/>
            <a:ext cx="8229600" cy="4911060"/>
          </a:xfrm>
          <a:prstGeom prst="rect">
            <a:avLst/>
          </a:prstGeom>
        </p:spPr>
        <p:txBody>
          <a:bodyPr lIns="0"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BM Logo">
    <p:spTree>
      <p:nvGrpSpPr>
        <p:cNvPr id="1" name=""/>
        <p:cNvGrpSpPr/>
        <p:nvPr/>
      </p:nvGrpSpPr>
      <p:grpSpPr>
        <a:xfrm>
          <a:off x="0" y="0"/>
          <a:ext cx="0" cy="0"/>
          <a:chOff x="0" y="0"/>
          <a:chExt cx="0" cy="0"/>
        </a:xfrm>
      </p:grpSpPr>
      <p:pic>
        <p:nvPicPr>
          <p:cNvPr id="3" name="Picture 2" descr="SBM stack_2clr_pms1.eps"/>
          <p:cNvPicPr>
            <a:picLocks noChangeAspect="1"/>
          </p:cNvPicPr>
          <p:nvPr userDrawn="1"/>
        </p:nvPicPr>
        <p:blipFill>
          <a:blip r:embed="rId2"/>
          <a:srcRect/>
          <a:stretch>
            <a:fillRect/>
          </a:stretch>
        </p:blipFill>
        <p:spPr bwMode="auto">
          <a:xfrm>
            <a:off x="1949450" y="2552700"/>
            <a:ext cx="5245100" cy="170815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BC Bulleted Text 3 Photo">
    <p:spTree>
      <p:nvGrpSpPr>
        <p:cNvPr id="1" name=""/>
        <p:cNvGrpSpPr/>
        <p:nvPr/>
      </p:nvGrpSpPr>
      <p:grpSpPr>
        <a:xfrm>
          <a:off x="0" y="0"/>
          <a:ext cx="0" cy="0"/>
          <a:chOff x="0" y="0"/>
          <a:chExt cx="0" cy="0"/>
        </a:xfrm>
      </p:grpSpPr>
      <p:sp>
        <p:nvSpPr>
          <p:cNvPr id="11" name="Subtitle 2"/>
          <p:cNvSpPr>
            <a:spLocks noGrp="1"/>
          </p:cNvSpPr>
          <p:nvPr>
            <p:ph type="subTitle" idx="10"/>
          </p:nvPr>
        </p:nvSpPr>
        <p:spPr>
          <a:xfrm>
            <a:off x="348734" y="5949682"/>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7" name="Content Placeholder 2"/>
          <p:cNvSpPr>
            <a:spLocks noGrp="1"/>
          </p:cNvSpPr>
          <p:nvPr>
            <p:ph idx="12"/>
          </p:nvPr>
        </p:nvSpPr>
        <p:spPr>
          <a:xfrm>
            <a:off x="458788" y="642939"/>
            <a:ext cx="4456112" cy="4841719"/>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
        <p:nvSpPr>
          <p:cNvPr id="9" name="Picture Placeholder 2"/>
          <p:cNvSpPr>
            <a:spLocks noGrp="1"/>
          </p:cNvSpPr>
          <p:nvPr>
            <p:ph type="pic" idx="21"/>
          </p:nvPr>
        </p:nvSpPr>
        <p:spPr>
          <a:xfrm>
            <a:off x="5216071" y="3822700"/>
            <a:ext cx="3724729"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5216071" y="2019300"/>
            <a:ext cx="3724729"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7" name="Picture Placeholder 2"/>
          <p:cNvSpPr>
            <a:spLocks noGrp="1"/>
          </p:cNvSpPr>
          <p:nvPr>
            <p:ph type="pic" idx="23"/>
          </p:nvPr>
        </p:nvSpPr>
        <p:spPr>
          <a:xfrm>
            <a:off x="5216071" y="215900"/>
            <a:ext cx="3724729"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BC Bulleted Text 1 Photo">
    <p:spTree>
      <p:nvGrpSpPr>
        <p:cNvPr id="1" name=""/>
        <p:cNvGrpSpPr/>
        <p:nvPr/>
      </p:nvGrpSpPr>
      <p:grpSpPr>
        <a:xfrm>
          <a:off x="0" y="0"/>
          <a:ext cx="0" cy="0"/>
          <a:chOff x="0" y="0"/>
          <a:chExt cx="0" cy="0"/>
        </a:xfrm>
      </p:grpSpPr>
      <p:sp>
        <p:nvSpPr>
          <p:cNvPr id="9" name="Picture Placeholder 2"/>
          <p:cNvSpPr>
            <a:spLocks noGrp="1"/>
          </p:cNvSpPr>
          <p:nvPr>
            <p:ph type="pic" idx="23"/>
          </p:nvPr>
        </p:nvSpPr>
        <p:spPr>
          <a:xfrm>
            <a:off x="5245193" y="215900"/>
            <a:ext cx="3682907" cy="5257800"/>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8" name="Content Placeholder 2"/>
          <p:cNvSpPr>
            <a:spLocks noGrp="1"/>
          </p:cNvSpPr>
          <p:nvPr>
            <p:ph idx="12"/>
          </p:nvPr>
        </p:nvSpPr>
        <p:spPr>
          <a:xfrm>
            <a:off x="458788" y="642939"/>
            <a:ext cx="4456112" cy="4841719"/>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B Children's Logo">
    <p:spTree>
      <p:nvGrpSpPr>
        <p:cNvPr id="1" name=""/>
        <p:cNvGrpSpPr/>
        <p:nvPr/>
      </p:nvGrpSpPr>
      <p:grpSpPr>
        <a:xfrm>
          <a:off x="0" y="0"/>
          <a:ext cx="0" cy="0"/>
          <a:chOff x="0" y="0"/>
          <a:chExt cx="0" cy="0"/>
        </a:xfrm>
      </p:grpSpPr>
      <p:pic>
        <p:nvPicPr>
          <p:cNvPr id="3" name="Picture 2" descr="sb_childrens_horizstack_3c_C.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511300" y="2025651"/>
            <a:ext cx="6100318" cy="266077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idx="1" hasCustomPrompt="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to add picture/chart</a:t>
            </a:r>
            <a:endParaRPr lang="en-US" noProof="0" dirty="0"/>
          </a:p>
        </p:txBody>
      </p:sp>
      <p:sp>
        <p:nvSpPr>
          <p:cNvPr id="5"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6"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BU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
        <p:nvSpPr>
          <p:cNvPr id="6" name="Text Placeholder 7"/>
          <p:cNvSpPr>
            <a:spLocks noGrp="1"/>
          </p:cNvSpPr>
          <p:nvPr>
            <p:ph type="body" sz="quarter" idx="15"/>
          </p:nvPr>
        </p:nvSpPr>
        <p:spPr>
          <a:xfrm>
            <a:off x="457200" y="1066801"/>
            <a:ext cx="8229600" cy="5207000"/>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8" name="Text Placeholder 7"/>
          <p:cNvSpPr>
            <a:spLocks noGrp="1"/>
          </p:cNvSpPr>
          <p:nvPr>
            <p:ph type="body" sz="quarter" idx="15"/>
          </p:nvPr>
        </p:nvSpPr>
        <p:spPr>
          <a:xfrm>
            <a:off x="457200" y="1367657"/>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BU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84047"/>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baseline="0">
                <a:solidFill>
                  <a:schemeClr val="tx1"/>
                </a:solidFill>
                <a:latin typeface="Helvetica"/>
                <a:cs typeface="Helvetica"/>
              </a:defRPr>
            </a:lvl1pPr>
          </a:lstStyle>
          <a:p>
            <a:pPr lvl="0"/>
            <a:r>
              <a:rPr lang="en-US" dirty="0" smtClean="0"/>
              <a:t>Department Name Here</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7"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
        <p:nvSpPr>
          <p:cNvPr id="10" name="Content Placeholder 2"/>
          <p:cNvSpPr>
            <a:spLocks noGrp="1"/>
          </p:cNvSpPr>
          <p:nvPr>
            <p:ph idx="12"/>
          </p:nvPr>
        </p:nvSpPr>
        <p:spPr>
          <a:xfrm>
            <a:off x="457199" y="1392239"/>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8.png"/><Relationship Id="rId4" Type="http://schemas.openxmlformats.org/officeDocument/2006/relationships/slideLayout" Target="../slideLayouts/slideLayout19.xml"/><Relationship Id="rId9" Type="http://schemas.openxmlformats.org/officeDocument/2006/relationships/image" Target="../media/image8.pd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8"/>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1027" name="Text Placeholder 2"/>
          <p:cNvSpPr>
            <a:spLocks noGrp="1"/>
          </p:cNvSpPr>
          <p:nvPr>
            <p:ph type="body" idx="1"/>
          </p:nvPr>
        </p:nvSpPr>
        <p:spPr bwMode="auto">
          <a:xfrm>
            <a:off x="458788" y="1330325"/>
            <a:ext cx="8229600" cy="45259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 descr="SBU horz_2clr_cmyk.eps"/>
          <p:cNvPicPr>
            <a:picLocks noChangeAspect="1"/>
          </p:cNvPicPr>
          <p:nvPr/>
        </p:nvPicPr>
        <p:blipFill>
          <a:blip r:embed="rId9"/>
          <a:srcRect/>
          <a:stretch>
            <a:fillRect/>
          </a:stretch>
        </p:blipFill>
        <p:spPr bwMode="auto">
          <a:xfrm>
            <a:off x="460375" y="295275"/>
            <a:ext cx="3619500" cy="622300"/>
          </a:xfrm>
          <a:prstGeom prst="rect">
            <a:avLst/>
          </a:prstGeom>
          <a:noFill/>
          <a:ln w="9525">
            <a:noFill/>
            <a:miter lim="800000"/>
            <a:headEnd/>
            <a:tailEnd/>
          </a:ln>
        </p:spPr>
      </p:pic>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60" r:id="rId1"/>
    <p:sldLayoutId id="2147484142" r:id="rId2"/>
    <p:sldLayoutId id="2147484143" r:id="rId3"/>
    <p:sldLayoutId id="2147484144" r:id="rId4"/>
    <p:sldLayoutId id="2147484145" r:id="rId5"/>
    <p:sldLayoutId id="2147484146" r:id="rId6"/>
  </p:sldLayoutIdLst>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8"/>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8196" name="Text Placeholder 2"/>
          <p:cNvSpPr>
            <a:spLocks noGrp="1"/>
          </p:cNvSpPr>
          <p:nvPr>
            <p:ph type="body" idx="1"/>
          </p:nvPr>
        </p:nvSpPr>
        <p:spPr bwMode="auto">
          <a:xfrm>
            <a:off x="458788" y="1330325"/>
            <a:ext cx="8229600" cy="45259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8" name="Picture 7" descr="SBM horz_2clr_pms1.eps"/>
          <p:cNvPicPr>
            <a:picLocks noChangeAspect="1"/>
          </p:cNvPicPr>
          <p:nvPr/>
        </p:nvPicPr>
        <p:blipFill>
          <a:blip r:embed="rId9"/>
          <a:srcRect/>
          <a:stretch>
            <a:fillRect/>
          </a:stretch>
        </p:blipFill>
        <p:spPr bwMode="auto">
          <a:xfrm>
            <a:off x="458788" y="298450"/>
            <a:ext cx="3454400"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61" r:id="rId1"/>
    <p:sldLayoutId id="2147484147" r:id="rId2"/>
    <p:sldLayoutId id="2147484148" r:id="rId3"/>
    <p:sldLayoutId id="2147484149" r:id="rId4"/>
    <p:sldLayoutId id="2147484150" r:id="rId5"/>
    <p:sldLayoutId id="2147484151" r:id="rId6"/>
  </p:sldLayoutIdLst>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362" name="Picture 4" descr="SolidFooterArt_CH.jpg"/>
          <p:cNvPicPr>
            <a:picLocks noChangeAspect="1"/>
          </p:cNvPicPr>
          <p:nvPr/>
        </p:nvPicPr>
        <p:blipFill>
          <a:blip r:embed="rId8"/>
          <a:srcRect/>
          <a:stretch>
            <a:fillRect/>
          </a:stretch>
        </p:blipFill>
        <p:spPr bwMode="auto">
          <a:xfrm>
            <a:off x="165100" y="5692775"/>
            <a:ext cx="8799513" cy="984250"/>
          </a:xfrm>
          <a:prstGeom prst="rect">
            <a:avLst/>
          </a:prstGeom>
          <a:noFill/>
          <a:ln w="9525">
            <a:noFill/>
            <a:miter lim="800000"/>
            <a:headEnd/>
            <a:tailEnd/>
          </a:ln>
        </p:spPr>
      </p:pic>
      <p:pic>
        <p:nvPicPr>
          <p:cNvPr id="4" name="Picture 3" descr="sb_childrens_horiz_3c_Cnotag.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499100" y="5876925"/>
            <a:ext cx="3223260" cy="624840"/>
          </a:xfrm>
          <a:prstGeom prst="rect">
            <a:avLst/>
          </a:prstGeom>
        </p:spPr>
      </p:pic>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8" r:id="rId6"/>
  </p:sldLayoutIdLst>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defRPr sz="3200" kern="1200">
          <a:solidFill>
            <a:srgbClr val="C03137"/>
          </a:solidFill>
          <a:latin typeface="Helvetica"/>
          <a:ea typeface="ＭＳ Ｐゴシック" pitchFamily="-112" charset="-128"/>
          <a:cs typeface="Helvetica"/>
        </a:defRPr>
      </a:lvl1pPr>
      <a:lvl2pPr marL="107950" indent="-107950" algn="l" defTabSz="576263" rtl="0" eaLnBrk="0" fontAlgn="base" hangingPunct="0">
        <a:spcBef>
          <a:spcPct val="20000"/>
        </a:spcBef>
        <a:spcAft>
          <a:spcPct val="0"/>
        </a:spcAft>
        <a:defRPr sz="2800" kern="1200">
          <a:solidFill>
            <a:schemeClr val="tx1"/>
          </a:solidFill>
          <a:latin typeface="Helvetica"/>
          <a:ea typeface="ＭＳ Ｐゴシック" pitchFamily="-112" charset="-128"/>
          <a:cs typeface="Helvetica"/>
        </a:defRPr>
      </a:lvl2pPr>
      <a:lvl3pPr marL="515938" indent="-228600" algn="l" defTabSz="457200" rtl="0" eaLnBrk="0" fontAlgn="base" hangingPunct="0">
        <a:spcBef>
          <a:spcPct val="20000"/>
        </a:spcBef>
        <a:spcAft>
          <a:spcPct val="0"/>
        </a:spcAft>
        <a:buClr>
          <a:srgbClr val="C03137"/>
        </a:buClr>
        <a:buFont typeface="Arial" charset="0"/>
        <a:buChar char="•"/>
        <a:defRPr sz="2400" kern="1200">
          <a:solidFill>
            <a:schemeClr val="tx1"/>
          </a:solidFill>
          <a:latin typeface="Helvetica"/>
          <a:ea typeface="ＭＳ Ｐゴシック" pitchFamily="-112" charset="-128"/>
          <a:cs typeface="Helvetica"/>
        </a:defRPr>
      </a:lvl3pPr>
      <a:lvl4pPr marL="1373188" indent="-231775" algn="l" defTabSz="457200" rtl="0" eaLnBrk="0" fontAlgn="base" hangingPunct="0">
        <a:spcBef>
          <a:spcPct val="20000"/>
        </a:spcBef>
        <a:spcAft>
          <a:spcPct val="0"/>
        </a:spcAft>
        <a:defRPr sz="2000" kern="1200">
          <a:solidFill>
            <a:schemeClr val="tx1"/>
          </a:solidFill>
          <a:latin typeface="Helvetica"/>
          <a:ea typeface="ＭＳ Ｐゴシック" pitchFamily="-112" charset="-128"/>
          <a:cs typeface="Helvetica"/>
        </a:defRPr>
      </a:lvl4pPr>
      <a:lvl5pPr marL="747713" indent="-231775" algn="l" defTabSz="457200" rtl="0" eaLnBrk="0" fontAlgn="base" hangingPunct="0">
        <a:spcBef>
          <a:spcPct val="20000"/>
        </a:spcBef>
        <a:spcAft>
          <a:spcPct val="0"/>
        </a:spcAft>
        <a:buClr>
          <a:srgbClr val="C03137"/>
        </a:buClr>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hyperlink" Target="mailto:hipaa@stonybrookmedicine.edu"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mailto:hipaa@stonybrookmedicine.edu"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11.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hyperlink" Target="https://www.hipaajournal.com/memorial-hermann-health-system-hit-2-4-million-hipaa-fine-8802/"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www.hipaajournal.com/impermissible-disclosure-of-hiv-status-employer-387000-hipaa-penalty-8818/" TargetMode="External"/><Relationship Id="rId5" Type="http://schemas.openxmlformats.org/officeDocument/2006/relationships/hyperlink" Target="https://www.hipaajournal.com/boston-med-hipaa-violation-penalties/" TargetMode="External"/><Relationship Id="rId4" Type="http://schemas.openxmlformats.org/officeDocument/2006/relationships/hyperlink" Target="https://www.hipaajournal.com/new-york-hospital-fined-2-2-million-for-unauthorized-filming-of-patients-340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mailto:hipaa@stonybrookmedicine.edu"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1.wmf"/></Relationships>
</file>

<file path=ppt/slides/_rels/slide21.xml.rels><?xml version="1.0" encoding="UTF-8" standalone="yes"?>
<Relationships xmlns="http://schemas.openxmlformats.org/package/2006/relationships"><Relationship Id="rId2" Type="http://schemas.openxmlformats.org/officeDocument/2006/relationships/hyperlink" Target="mailto:matthew.nappi@stonybrook.edu"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p:txBody>
          <a:bodyPr/>
          <a:lstStyle/>
          <a:p>
            <a:r>
              <a:rPr lang="en-US" smtClean="0"/>
              <a:t>                                                             2020                                        </a:t>
            </a:r>
            <a:r>
              <a:rPr lang="en-US" sz="900" dirty="0" smtClean="0"/>
              <a:t>Reviewed Apr 2021</a:t>
            </a:r>
            <a:endParaRPr lang="en-US" sz="900" dirty="0"/>
          </a:p>
        </p:txBody>
      </p:sp>
      <p:sp>
        <p:nvSpPr>
          <p:cNvPr id="10" name="Text Placeholder 9"/>
          <p:cNvSpPr>
            <a:spLocks noGrp="1"/>
          </p:cNvSpPr>
          <p:nvPr>
            <p:ph type="body" sz="quarter" idx="15"/>
          </p:nvPr>
        </p:nvSpPr>
        <p:spPr/>
        <p:txBody>
          <a:bodyPr/>
          <a:lstStyle/>
          <a:p>
            <a:endParaRPr lang="en-US" dirty="0" smtClean="0"/>
          </a:p>
          <a:p>
            <a:r>
              <a:rPr lang="en-US" dirty="0" smtClean="0"/>
              <a:t>HIPAA </a:t>
            </a:r>
          </a:p>
          <a:p>
            <a:r>
              <a:rPr lang="en-US" dirty="0" smtClean="0"/>
              <a:t>&amp; </a:t>
            </a:r>
          </a:p>
          <a:p>
            <a:r>
              <a:rPr lang="en-US" dirty="0" smtClean="0"/>
              <a:t>Other Confidentiality </a:t>
            </a:r>
            <a:r>
              <a:rPr lang="en-US" dirty="0"/>
              <a:t>Laws</a:t>
            </a:r>
            <a:br>
              <a:rPr lang="en-US" dirty="0"/>
            </a:br>
            <a:endParaRPr lang="en-US" dirty="0" smtClean="0"/>
          </a:p>
        </p:txBody>
      </p:sp>
      <p:sp>
        <p:nvSpPr>
          <p:cNvPr id="8" name="Text Placeholder 7"/>
          <p:cNvSpPr>
            <a:spLocks noGrp="1"/>
          </p:cNvSpPr>
          <p:nvPr>
            <p:ph type="body" sz="quarter" idx="12"/>
          </p:nvPr>
        </p:nvSpPr>
        <p:spPr/>
        <p:txBody>
          <a:bodyPr/>
          <a:lstStyle/>
          <a:p>
            <a:r>
              <a:rPr lang="en-US" sz="1200" dirty="0" smtClean="0"/>
              <a:t>HIPAA Privacy Office </a:t>
            </a:r>
          </a:p>
          <a:p>
            <a:endParaRPr lang="en-US" dirty="0"/>
          </a:p>
        </p:txBody>
      </p:sp>
    </p:spTree>
    <p:extLst>
      <p:ext uri="{BB962C8B-B14F-4D97-AF65-F5344CB8AC3E}">
        <p14:creationId xmlns:p14="http://schemas.microsoft.com/office/powerpoint/2010/main" val="2414856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b="1" dirty="0">
                <a:solidFill>
                  <a:schemeClr val="bg1">
                    <a:lumMod val="95000"/>
                  </a:schemeClr>
                </a:solidFill>
              </a:rPr>
              <a:t>HIPAA </a:t>
            </a:r>
            <a:r>
              <a:rPr lang="en-US" b="1" dirty="0" smtClean="0">
                <a:solidFill>
                  <a:schemeClr val="bg1">
                    <a:lumMod val="95000"/>
                  </a:schemeClr>
                </a:solidFill>
              </a:rPr>
              <a:t>Security Rule</a:t>
            </a:r>
            <a:endParaRPr lang="en-US" b="1" dirty="0">
              <a:solidFill>
                <a:schemeClr val="bg1">
                  <a:lumMod val="95000"/>
                </a:schemeClr>
              </a:solidFill>
            </a:endParaRPr>
          </a:p>
          <a:p>
            <a:endParaRPr lang="en-US" dirty="0">
              <a:solidFill>
                <a:schemeClr val="bg1">
                  <a:lumMod val="95000"/>
                </a:schemeClr>
              </a:solidFill>
            </a:endParaRPr>
          </a:p>
        </p:txBody>
      </p:sp>
      <p:sp>
        <p:nvSpPr>
          <p:cNvPr id="3" name="Text Placeholder 2"/>
          <p:cNvSpPr>
            <a:spLocks noGrp="1"/>
          </p:cNvSpPr>
          <p:nvPr>
            <p:ph type="body" sz="quarter" idx="15"/>
          </p:nvPr>
        </p:nvSpPr>
        <p:spPr>
          <a:xfrm>
            <a:off x="457200" y="1195754"/>
            <a:ext cx="8229600" cy="5082964"/>
          </a:xfrm>
        </p:spPr>
        <p:txBody>
          <a:bodyPr/>
          <a:lstStyle/>
          <a:p>
            <a:pPr algn="l" eaLnBrk="1" hangingPunct="1"/>
            <a:r>
              <a:rPr lang="en-US" sz="2000" dirty="0" smtClean="0"/>
              <a:t>Information </a:t>
            </a:r>
            <a:r>
              <a:rPr lang="en-US" sz="2000" dirty="0"/>
              <a:t>Security is the process of protecting data from accidental </a:t>
            </a:r>
            <a:r>
              <a:rPr lang="en-US" sz="2000" dirty="0" smtClean="0"/>
              <a:t>or</a:t>
            </a:r>
          </a:p>
          <a:p>
            <a:pPr algn="l" eaLnBrk="1" hangingPunct="1"/>
            <a:r>
              <a:rPr lang="en-US" sz="2000" dirty="0" smtClean="0"/>
              <a:t>intentional </a:t>
            </a:r>
            <a:r>
              <a:rPr lang="en-US" sz="2000" dirty="0"/>
              <a:t>misuse by persons inside or outside of </a:t>
            </a:r>
            <a:r>
              <a:rPr lang="en-US" sz="2000" dirty="0" smtClean="0"/>
              <a:t>the organization. </a:t>
            </a:r>
          </a:p>
          <a:p>
            <a:pPr algn="l" eaLnBrk="1" hangingPunct="1"/>
            <a:endParaRPr lang="en-US" sz="2000" dirty="0" smtClean="0"/>
          </a:p>
          <a:p>
            <a:pPr algn="l" eaLnBrk="1" hangingPunct="1"/>
            <a:endParaRPr lang="en-US" sz="2000" dirty="0"/>
          </a:p>
          <a:p>
            <a:pPr algn="l" eaLnBrk="1" hangingPunct="1"/>
            <a:r>
              <a:rPr lang="en-US" sz="2000" dirty="0" smtClean="0"/>
              <a:t>The HIPAA Security Rule sets </a:t>
            </a:r>
            <a:r>
              <a:rPr lang="en-US" sz="2000" dirty="0"/>
              <a:t>the standards for ensuring that </a:t>
            </a:r>
            <a:r>
              <a:rPr lang="en-US" sz="2000" b="1" dirty="0"/>
              <a:t>only </a:t>
            </a:r>
            <a:r>
              <a:rPr lang="en-US" sz="2000" b="1" dirty="0" smtClean="0"/>
              <a:t>those</a:t>
            </a:r>
          </a:p>
          <a:p>
            <a:pPr algn="l" eaLnBrk="1" hangingPunct="1"/>
            <a:r>
              <a:rPr lang="en-US" sz="2000" b="1" dirty="0" smtClean="0"/>
              <a:t>who </a:t>
            </a:r>
            <a:r>
              <a:rPr lang="en-US" sz="2000" b="1" dirty="0"/>
              <a:t>should have access to e- PHI </a:t>
            </a:r>
            <a:r>
              <a:rPr lang="en-US" sz="2000" dirty="0"/>
              <a:t>will actually have access and </a:t>
            </a:r>
            <a:r>
              <a:rPr lang="en-US" sz="2000" dirty="0" smtClean="0"/>
              <a:t>that</a:t>
            </a:r>
          </a:p>
          <a:p>
            <a:pPr algn="l" eaLnBrk="1" hangingPunct="1"/>
            <a:r>
              <a:rPr lang="en-US" sz="2000" dirty="0" smtClean="0"/>
              <a:t>the </a:t>
            </a:r>
            <a:r>
              <a:rPr lang="en-US" sz="2000" dirty="0"/>
              <a:t>integrity of patient information in electronic systems is maintained.</a:t>
            </a:r>
          </a:p>
          <a:p>
            <a:pPr eaLnBrk="1" hangingPunct="1"/>
            <a:endParaRPr lang="en-US" sz="3200" dirty="0"/>
          </a:p>
          <a:p>
            <a:pPr algn="l" eaLnBrk="1" hangingPunct="1"/>
            <a:r>
              <a:rPr lang="en-US" sz="3200" dirty="0">
                <a:solidFill>
                  <a:srgbClr val="0B629D"/>
                </a:solidFill>
              </a:rPr>
              <a:t>	</a:t>
            </a:r>
            <a:r>
              <a:rPr lang="en-US" sz="3200" dirty="0" smtClean="0">
                <a:solidFill>
                  <a:srgbClr val="0B629D"/>
                </a:solidFill>
              </a:rPr>
              <a:t>		e-PHI </a:t>
            </a:r>
            <a:r>
              <a:rPr lang="en-US" sz="3200" dirty="0">
                <a:solidFill>
                  <a:srgbClr val="0B629D"/>
                </a:solidFill>
              </a:rPr>
              <a:t>= Electronic Protected </a:t>
            </a:r>
          </a:p>
          <a:p>
            <a:pPr algn="l" eaLnBrk="1" hangingPunct="1"/>
            <a:r>
              <a:rPr lang="en-US" sz="3200" dirty="0" smtClean="0">
                <a:solidFill>
                  <a:srgbClr val="0B629D"/>
                </a:solidFill>
              </a:rPr>
              <a:t>              		 Health </a:t>
            </a:r>
            <a:r>
              <a:rPr lang="en-US" sz="3200" dirty="0">
                <a:solidFill>
                  <a:srgbClr val="0B629D"/>
                </a:solidFill>
              </a:rPr>
              <a:t>Information</a:t>
            </a:r>
          </a:p>
          <a:p>
            <a:endParaRPr lang="en-US" dirty="0"/>
          </a:p>
        </p:txBody>
      </p:sp>
      <p:pic>
        <p:nvPicPr>
          <p:cNvPr id="1028" name="Picture 4" descr="C:\Documents and Settings\smusso\Local Settings\Temporary Internet Files\Content.IE5\XAW24M5T\MP90043315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7929" y="3737236"/>
            <a:ext cx="2137471" cy="156899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p:cNvSpPr>
            <a:spLocks noGrp="1"/>
          </p:cNvSpPr>
          <p:nvPr>
            <p:ph type="body" sz="quarter" idx="12"/>
          </p:nvPr>
        </p:nvSpPr>
        <p:spPr/>
        <p:txBody>
          <a:bodyPr/>
          <a:lstStyle/>
          <a:p>
            <a:pPr algn="l"/>
            <a:r>
              <a:rPr lang="en-US" sz="1200" dirty="0"/>
              <a:t> </a:t>
            </a:r>
            <a:r>
              <a:rPr lang="en-US" sz="1200" dirty="0" smtClean="0"/>
              <a:t>                                             HIPAA </a:t>
            </a:r>
            <a:r>
              <a:rPr lang="en-US" sz="1200" dirty="0"/>
              <a:t>Privacy Office </a:t>
            </a:r>
            <a:endParaRPr lang="en-US" sz="1400" dirty="0"/>
          </a:p>
          <a:p>
            <a:endParaRPr lang="en-US" dirty="0"/>
          </a:p>
          <a:p>
            <a:endParaRPr lang="en-US" dirty="0"/>
          </a:p>
        </p:txBody>
      </p:sp>
      <p:pic>
        <p:nvPicPr>
          <p:cNvPr id="6" name="Picture 9" descr="http://www.islandoflosttoys.com/images/LawPracticeTechnology/security.jpg"/>
          <p:cNvPicPr>
            <a:picLocks noChangeAspect="1" noChangeArrowheads="1"/>
          </p:cNvPicPr>
          <p:nvPr/>
        </p:nvPicPr>
        <p:blipFill>
          <a:blip r:embed="rId3" cstate="print"/>
          <a:srcRect/>
          <a:stretch>
            <a:fillRect/>
          </a:stretch>
        </p:blipFill>
        <p:spPr bwMode="auto">
          <a:xfrm>
            <a:off x="220785" y="4920778"/>
            <a:ext cx="2354847" cy="1357940"/>
          </a:xfrm>
          <a:prstGeom prst="rect">
            <a:avLst/>
          </a:prstGeom>
          <a:noFill/>
          <a:ln w="9525">
            <a:noFill/>
            <a:miter lim="800000"/>
            <a:headEnd/>
            <a:tailEnd/>
          </a:ln>
        </p:spPr>
      </p:pic>
      <p:pic>
        <p:nvPicPr>
          <p:cNvPr id="8" name="Picture 7" descr="http://www.infocellar.com/networks/graphics/images/security%20-%20lock%20on%20pc.jpg"/>
          <p:cNvPicPr>
            <a:picLocks noChangeAspect="1" noChangeArrowheads="1"/>
          </p:cNvPicPr>
          <p:nvPr/>
        </p:nvPicPr>
        <p:blipFill>
          <a:blip r:embed="rId4" cstate="print"/>
          <a:srcRect/>
          <a:stretch>
            <a:fillRect/>
          </a:stretch>
        </p:blipFill>
        <p:spPr bwMode="auto">
          <a:xfrm>
            <a:off x="7889142" y="1615715"/>
            <a:ext cx="1026258" cy="969869"/>
          </a:xfrm>
          <a:prstGeom prst="rect">
            <a:avLst/>
          </a:prstGeom>
          <a:noFill/>
          <a:ln w="9525">
            <a:noFill/>
            <a:miter lim="800000"/>
            <a:headEnd/>
            <a:tailEnd/>
          </a:ln>
        </p:spPr>
      </p:pic>
    </p:spTree>
    <p:extLst>
      <p:ext uri="{BB962C8B-B14F-4D97-AF65-F5344CB8AC3E}">
        <p14:creationId xmlns:p14="http://schemas.microsoft.com/office/powerpoint/2010/main" val="3455547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b="1" dirty="0">
                <a:solidFill>
                  <a:schemeClr val="bg1">
                    <a:lumMod val="95000"/>
                  </a:schemeClr>
                </a:solidFill>
              </a:rPr>
              <a:t>HIPAA Information </a:t>
            </a:r>
            <a:r>
              <a:rPr lang="en-US" b="1" dirty="0" smtClean="0">
                <a:solidFill>
                  <a:schemeClr val="bg1">
                    <a:lumMod val="95000"/>
                  </a:schemeClr>
                </a:solidFill>
              </a:rPr>
              <a:t>Security Requirements</a:t>
            </a:r>
            <a:endParaRPr lang="en-US" dirty="0">
              <a:solidFill>
                <a:schemeClr val="bg1">
                  <a:lumMod val="95000"/>
                </a:schemeClr>
              </a:solidFill>
            </a:endParaRPr>
          </a:p>
        </p:txBody>
      </p:sp>
      <p:sp>
        <p:nvSpPr>
          <p:cNvPr id="3" name="Text Placeholder 2"/>
          <p:cNvSpPr>
            <a:spLocks noGrp="1"/>
          </p:cNvSpPr>
          <p:nvPr>
            <p:ph type="body" sz="quarter" idx="15"/>
          </p:nvPr>
        </p:nvSpPr>
        <p:spPr>
          <a:xfrm>
            <a:off x="457199" y="1733551"/>
            <a:ext cx="8477251" cy="4461510"/>
          </a:xfrm>
        </p:spPr>
        <p:txBody>
          <a:bodyPr/>
          <a:lstStyle/>
          <a:p>
            <a:pPr marL="457200" indent="-457200" algn="l">
              <a:lnSpc>
                <a:spcPct val="80000"/>
              </a:lnSpc>
              <a:buFont typeface="Arial" pitchFamily="34" charset="0"/>
              <a:buChar char="•"/>
            </a:pPr>
            <a:r>
              <a:rPr lang="en-US" sz="2800" b="1" dirty="0">
                <a:solidFill>
                  <a:srgbClr val="0B629D"/>
                </a:solidFill>
              </a:rPr>
              <a:t>Administrative Safeguard </a:t>
            </a:r>
            <a:endParaRPr lang="en-US" sz="2800" b="1" dirty="0" smtClean="0">
              <a:solidFill>
                <a:srgbClr val="0B629D"/>
              </a:solidFill>
            </a:endParaRPr>
          </a:p>
          <a:p>
            <a:pPr marL="0" indent="0" algn="l">
              <a:lnSpc>
                <a:spcPct val="80000"/>
              </a:lnSpc>
            </a:pPr>
            <a:r>
              <a:rPr lang="en-US" sz="2800" b="1" dirty="0" smtClean="0">
                <a:solidFill>
                  <a:srgbClr val="0B629D"/>
                </a:solidFill>
              </a:rPr>
              <a:t>     (</a:t>
            </a:r>
            <a:r>
              <a:rPr lang="en-US" sz="2800" b="1" dirty="0">
                <a:solidFill>
                  <a:srgbClr val="0B629D"/>
                </a:solidFill>
              </a:rPr>
              <a:t>policies, training, audits, </a:t>
            </a:r>
            <a:r>
              <a:rPr lang="en-US" sz="2800" b="1" dirty="0" err="1">
                <a:solidFill>
                  <a:srgbClr val="0B629D"/>
                </a:solidFill>
              </a:rPr>
              <a:t>etc</a:t>
            </a:r>
            <a:r>
              <a:rPr lang="en-US" sz="2800" b="1" dirty="0" smtClean="0">
                <a:solidFill>
                  <a:srgbClr val="0B629D"/>
                </a:solidFill>
              </a:rPr>
              <a:t>)</a:t>
            </a:r>
          </a:p>
          <a:p>
            <a:pPr marL="0" indent="0" algn="l">
              <a:lnSpc>
                <a:spcPct val="80000"/>
              </a:lnSpc>
            </a:pPr>
            <a:endParaRPr lang="en-US" sz="2800" b="1" dirty="0">
              <a:solidFill>
                <a:srgbClr val="0B629D"/>
              </a:solidFill>
            </a:endParaRPr>
          </a:p>
          <a:p>
            <a:pPr marL="457200" indent="-457200" algn="l">
              <a:lnSpc>
                <a:spcPct val="80000"/>
              </a:lnSpc>
              <a:buFont typeface="Arial" pitchFamily="34" charset="0"/>
              <a:buChar char="•"/>
            </a:pPr>
            <a:r>
              <a:rPr lang="en-US" sz="2800" b="1" dirty="0">
                <a:solidFill>
                  <a:srgbClr val="0B629D"/>
                </a:solidFill>
              </a:rPr>
              <a:t>Physical  </a:t>
            </a:r>
            <a:r>
              <a:rPr lang="en-US" sz="2800" b="1" dirty="0" smtClean="0">
                <a:solidFill>
                  <a:srgbClr val="0B629D"/>
                </a:solidFill>
              </a:rPr>
              <a:t>Safeguards </a:t>
            </a:r>
          </a:p>
          <a:p>
            <a:pPr marL="0" indent="0" algn="l">
              <a:lnSpc>
                <a:spcPct val="80000"/>
              </a:lnSpc>
            </a:pPr>
            <a:r>
              <a:rPr lang="en-US" sz="2800" b="1" dirty="0">
                <a:solidFill>
                  <a:srgbClr val="0B629D"/>
                </a:solidFill>
              </a:rPr>
              <a:t> </a:t>
            </a:r>
            <a:r>
              <a:rPr lang="en-US" sz="2800" b="1" dirty="0" smtClean="0">
                <a:solidFill>
                  <a:srgbClr val="0B629D"/>
                </a:solidFill>
              </a:rPr>
              <a:t>    </a:t>
            </a:r>
            <a:r>
              <a:rPr lang="en-US" sz="2800" b="1" dirty="0">
                <a:solidFill>
                  <a:srgbClr val="0B629D"/>
                </a:solidFill>
              </a:rPr>
              <a:t>(locks, privacy screens, </a:t>
            </a:r>
            <a:r>
              <a:rPr lang="en-US" sz="2800" b="1" dirty="0" err="1">
                <a:solidFill>
                  <a:srgbClr val="0B629D"/>
                </a:solidFill>
              </a:rPr>
              <a:t>etc</a:t>
            </a:r>
            <a:r>
              <a:rPr lang="en-US" sz="2800" b="1" dirty="0" smtClean="0">
                <a:solidFill>
                  <a:srgbClr val="0B629D"/>
                </a:solidFill>
              </a:rPr>
              <a:t>)</a:t>
            </a:r>
          </a:p>
          <a:p>
            <a:pPr marL="0" indent="0" algn="l">
              <a:lnSpc>
                <a:spcPct val="80000"/>
              </a:lnSpc>
            </a:pPr>
            <a:endParaRPr lang="en-US" sz="2800" b="1" dirty="0">
              <a:solidFill>
                <a:srgbClr val="0B629D"/>
              </a:solidFill>
            </a:endParaRPr>
          </a:p>
          <a:p>
            <a:pPr marL="457200" indent="-457200" algn="l">
              <a:lnSpc>
                <a:spcPct val="80000"/>
              </a:lnSpc>
              <a:buFont typeface="Arial" pitchFamily="34" charset="0"/>
              <a:buChar char="•"/>
            </a:pPr>
            <a:r>
              <a:rPr lang="en-US" sz="2800" b="1" dirty="0">
                <a:solidFill>
                  <a:srgbClr val="0B629D"/>
                </a:solidFill>
              </a:rPr>
              <a:t>Technical </a:t>
            </a:r>
            <a:r>
              <a:rPr lang="en-US" sz="2800" b="1" dirty="0" smtClean="0">
                <a:solidFill>
                  <a:srgbClr val="0B629D"/>
                </a:solidFill>
              </a:rPr>
              <a:t>Controls</a:t>
            </a:r>
          </a:p>
          <a:p>
            <a:pPr marL="0" indent="0" algn="l">
              <a:lnSpc>
                <a:spcPct val="80000"/>
              </a:lnSpc>
            </a:pPr>
            <a:r>
              <a:rPr lang="en-US" sz="2800" b="1" dirty="0">
                <a:solidFill>
                  <a:srgbClr val="0B629D"/>
                </a:solidFill>
              </a:rPr>
              <a:t> </a:t>
            </a:r>
            <a:r>
              <a:rPr lang="en-US" sz="2800" b="1" dirty="0" smtClean="0">
                <a:solidFill>
                  <a:srgbClr val="0B629D"/>
                </a:solidFill>
              </a:rPr>
              <a:t>    </a:t>
            </a:r>
            <a:r>
              <a:rPr lang="en-US" sz="2800" b="1" dirty="0">
                <a:solidFill>
                  <a:srgbClr val="0B629D"/>
                </a:solidFill>
              </a:rPr>
              <a:t>(firewalls, encryption, virus </a:t>
            </a:r>
            <a:r>
              <a:rPr lang="en-US" sz="2800" b="1" dirty="0" smtClean="0">
                <a:solidFill>
                  <a:srgbClr val="0B629D"/>
                </a:solidFill>
              </a:rPr>
              <a:t>protection, </a:t>
            </a:r>
            <a:r>
              <a:rPr lang="en-US" sz="2800" b="1" dirty="0" err="1">
                <a:solidFill>
                  <a:srgbClr val="0B629D"/>
                </a:solidFill>
              </a:rPr>
              <a:t>etc</a:t>
            </a:r>
            <a:r>
              <a:rPr lang="en-US" sz="2000" b="1" dirty="0" smtClean="0">
                <a:solidFill>
                  <a:srgbClr val="0B629D"/>
                </a:solidFill>
              </a:rPr>
              <a:t>)</a:t>
            </a:r>
          </a:p>
          <a:p>
            <a:pPr marL="0" indent="0" algn="l">
              <a:lnSpc>
                <a:spcPct val="80000"/>
              </a:lnSpc>
            </a:pPr>
            <a:endParaRPr lang="en-US" sz="3200" b="1" dirty="0">
              <a:solidFill>
                <a:srgbClr val="0B629D"/>
              </a:solidFill>
            </a:endParaRPr>
          </a:p>
          <a:p>
            <a:pPr lvl="2" eaLnBrk="1" hangingPunct="1">
              <a:lnSpc>
                <a:spcPct val="80000"/>
              </a:lnSpc>
            </a:pPr>
            <a:endParaRPr lang="en-US" sz="1800" b="1" dirty="0">
              <a:solidFill>
                <a:srgbClr val="090807"/>
              </a:solidFill>
            </a:endParaRPr>
          </a:p>
          <a:p>
            <a:r>
              <a:rPr lang="en-US" sz="1800" b="1" dirty="0"/>
              <a:t>Note:</a:t>
            </a:r>
            <a:r>
              <a:rPr lang="en-US" sz="1800" dirty="0"/>
              <a:t> The Federal HIPAA Security Regulation requirements are in alignment </a:t>
            </a:r>
            <a:r>
              <a:rPr lang="en-US" sz="1800" dirty="0" smtClean="0"/>
              <a:t>with</a:t>
            </a:r>
          </a:p>
          <a:p>
            <a:pPr algn="l"/>
            <a:r>
              <a:rPr lang="en-US" sz="1800" dirty="0" smtClean="0"/>
              <a:t>the </a:t>
            </a:r>
            <a:r>
              <a:rPr lang="en-US" sz="1800" dirty="0"/>
              <a:t>NYS </a:t>
            </a:r>
            <a:r>
              <a:rPr lang="en-US" sz="1800" dirty="0" smtClean="0"/>
              <a:t>Cyber </a:t>
            </a:r>
            <a:r>
              <a:rPr lang="en-US" sz="1800" dirty="0"/>
              <a:t>&amp; Information Security Law , TJC standards </a:t>
            </a:r>
            <a:r>
              <a:rPr lang="en-US" sz="1800" dirty="0" smtClean="0"/>
              <a:t>&amp; the </a:t>
            </a:r>
            <a:r>
              <a:rPr lang="en-US" sz="1800" dirty="0"/>
              <a:t>NYS DOH </a:t>
            </a:r>
            <a:r>
              <a:rPr lang="en-US" sz="1800" dirty="0" err="1" smtClean="0"/>
              <a:t>Regs</a:t>
            </a:r>
            <a:r>
              <a:rPr lang="en-US" sz="1800" dirty="0" smtClean="0"/>
              <a:t>.</a:t>
            </a:r>
            <a:endParaRPr lang="en-US" sz="1800" dirty="0"/>
          </a:p>
          <a:p>
            <a:endParaRPr lang="en-US" dirty="0"/>
          </a:p>
        </p:txBody>
      </p:sp>
      <p:pic>
        <p:nvPicPr>
          <p:cNvPr id="2050" name="Picture 2" descr="C:\Documents and Settings\smusso\Local Settings\Temporary Internet Files\Content.IE5\5DE65YH1\MC90043492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787" y="1133475"/>
            <a:ext cx="1600086" cy="11715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s and Settings\smusso\Local Settings\Temporary Internet Files\Content.IE5\5DE65YH1\MP90044363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773" y="2571747"/>
            <a:ext cx="19526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Documents and Settings\smusso\Local Settings\Temporary Internet Files\Content.IE5\5DE65YH1\MC90043960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93" y="4543425"/>
            <a:ext cx="1704976" cy="1028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3"/>
          <p:cNvSpPr>
            <a:spLocks noGrp="1"/>
          </p:cNvSpPr>
          <p:nvPr>
            <p:ph type="body" sz="quarter" idx="12"/>
          </p:nvPr>
        </p:nvSpPr>
        <p:spPr/>
        <p:txBody>
          <a:bodyPr/>
          <a:lstStyle/>
          <a:p>
            <a:pPr algn="l"/>
            <a:r>
              <a:rPr lang="en-US" sz="1200" dirty="0" smtClean="0"/>
              <a:t>                       		  </a:t>
            </a:r>
            <a:r>
              <a:rPr lang="en-US" sz="1200" dirty="0"/>
              <a:t>HIPAA Privacy Office </a:t>
            </a:r>
            <a:endParaRPr lang="en-US" sz="1400" dirty="0"/>
          </a:p>
          <a:p>
            <a:endParaRPr lang="en-US" dirty="0"/>
          </a:p>
          <a:p>
            <a:endParaRPr lang="en-US" dirty="0"/>
          </a:p>
        </p:txBody>
      </p:sp>
    </p:spTree>
    <p:extLst>
      <p:ext uri="{BB962C8B-B14F-4D97-AF65-F5344CB8AC3E}">
        <p14:creationId xmlns:p14="http://schemas.microsoft.com/office/powerpoint/2010/main" val="3455547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0" y="6326659"/>
            <a:ext cx="9144000" cy="686569"/>
          </a:xfrm>
        </p:spPr>
        <p:txBody>
          <a:bodyPr/>
          <a:lstStyle/>
          <a:p>
            <a:r>
              <a:rPr lang="en-US" dirty="0" smtClean="0"/>
              <a:t>What </a:t>
            </a:r>
            <a:r>
              <a:rPr lang="en-US" dirty="0"/>
              <a:t>is </a:t>
            </a:r>
            <a:r>
              <a:rPr lang="en-US" dirty="0" smtClean="0"/>
              <a:t>expected of me to protect patient privacy?</a:t>
            </a:r>
            <a:endParaRPr lang="en-US" dirty="0"/>
          </a:p>
        </p:txBody>
      </p:sp>
      <p:sp>
        <p:nvSpPr>
          <p:cNvPr id="3" name="Text Placeholder 2"/>
          <p:cNvSpPr>
            <a:spLocks noGrp="1"/>
          </p:cNvSpPr>
          <p:nvPr>
            <p:ph type="body" sz="quarter" idx="15"/>
          </p:nvPr>
        </p:nvSpPr>
        <p:spPr>
          <a:xfrm>
            <a:off x="200026" y="1178011"/>
            <a:ext cx="8811112" cy="5043556"/>
          </a:xfrm>
        </p:spPr>
        <p:txBody>
          <a:bodyPr/>
          <a:lstStyle/>
          <a:p>
            <a:pPr algn="l"/>
            <a:endParaRPr lang="en-US" sz="2000" b="1" dirty="0" smtClean="0">
              <a:solidFill>
                <a:schemeClr val="tx1"/>
              </a:solidFill>
            </a:endParaRPr>
          </a:p>
          <a:p>
            <a:pPr algn="l"/>
            <a:endParaRPr lang="en-US" sz="2000" b="1" dirty="0">
              <a:solidFill>
                <a:schemeClr val="tx1"/>
              </a:solidFill>
            </a:endParaRPr>
          </a:p>
          <a:p>
            <a:pPr algn="l"/>
            <a:r>
              <a:rPr lang="en-US" sz="2000" b="1" dirty="0" smtClean="0"/>
              <a:t>Privacy Best Practices:</a:t>
            </a:r>
          </a:p>
          <a:p>
            <a:pPr algn="l"/>
            <a:r>
              <a:rPr lang="en-US" sz="2000" b="1" dirty="0" smtClean="0">
                <a:solidFill>
                  <a:schemeClr val="tx1"/>
                </a:solidFill>
              </a:rPr>
              <a:t>Use</a:t>
            </a:r>
            <a:r>
              <a:rPr lang="en-US" sz="2000" b="1" dirty="0">
                <a:solidFill>
                  <a:schemeClr val="tx1"/>
                </a:solidFill>
              </a:rPr>
              <a:t>, Access and Disclose the minimum necessary </a:t>
            </a:r>
            <a:r>
              <a:rPr lang="en-US" sz="2000" dirty="0"/>
              <a:t>to perform your assigned </a:t>
            </a:r>
            <a:r>
              <a:rPr lang="en-US" sz="2000" dirty="0" smtClean="0"/>
              <a:t>duties &amp; responsibilities (provide treatment; obtain payment; perform </a:t>
            </a:r>
            <a:r>
              <a:rPr lang="en-US" sz="2000" dirty="0"/>
              <a:t>a healthcare </a:t>
            </a:r>
            <a:r>
              <a:rPr lang="en-US" sz="2000" dirty="0" smtClean="0"/>
              <a:t>related activity (</a:t>
            </a:r>
            <a:r>
              <a:rPr lang="en-US" sz="2000" dirty="0"/>
              <a:t>QA/QI, audit</a:t>
            </a:r>
            <a:r>
              <a:rPr lang="en-US" sz="2000" dirty="0" smtClean="0"/>
              <a:t>, </a:t>
            </a:r>
            <a:r>
              <a:rPr lang="en-US" sz="2000" dirty="0"/>
              <a:t>teaching, </a:t>
            </a:r>
            <a:r>
              <a:rPr lang="en-US" sz="2000" dirty="0" smtClean="0"/>
              <a:t>research, etc.) </a:t>
            </a:r>
          </a:p>
          <a:p>
            <a:pPr algn="l"/>
            <a:r>
              <a:rPr lang="en-US" sz="2000" dirty="0"/>
              <a:t>	</a:t>
            </a:r>
            <a:r>
              <a:rPr lang="en-US" sz="2000" dirty="0" smtClean="0"/>
              <a:t>Definition of T,P,O can </a:t>
            </a:r>
            <a:r>
              <a:rPr lang="en-US" sz="2000" dirty="0"/>
              <a:t>be found </a:t>
            </a:r>
            <a:r>
              <a:rPr lang="en-US" sz="2000" dirty="0" smtClean="0"/>
              <a:t>in the Admin </a:t>
            </a:r>
            <a:r>
              <a:rPr lang="en-US" sz="2000" dirty="0"/>
              <a:t>P&amp;P LD: </a:t>
            </a:r>
            <a:r>
              <a:rPr lang="en-US" sz="2000" dirty="0" smtClean="0"/>
              <a:t>0075</a:t>
            </a:r>
          </a:p>
          <a:p>
            <a:pPr algn="l"/>
            <a:r>
              <a:rPr lang="en-US" sz="2000" b="1" dirty="0" smtClean="0">
                <a:solidFill>
                  <a:schemeClr val="tx1"/>
                </a:solidFill>
              </a:rPr>
              <a:t>Do </a:t>
            </a:r>
            <a:r>
              <a:rPr lang="en-US" sz="2000" b="1" dirty="0">
                <a:solidFill>
                  <a:schemeClr val="tx1"/>
                </a:solidFill>
              </a:rPr>
              <a:t>Not Snoop </a:t>
            </a:r>
            <a:r>
              <a:rPr lang="en-US" sz="2000" b="1" dirty="0" smtClean="0">
                <a:solidFill>
                  <a:schemeClr val="tx1"/>
                </a:solidFill>
              </a:rPr>
              <a:t>even if someone asks you to</a:t>
            </a:r>
          </a:p>
          <a:p>
            <a:pPr algn="l"/>
            <a:r>
              <a:rPr lang="en-US" sz="2000" dirty="0" smtClean="0"/>
              <a:t>     (neighbors</a:t>
            </a:r>
            <a:r>
              <a:rPr lang="en-US" sz="2000" dirty="0"/>
              <a:t>, friends, relatives, </a:t>
            </a:r>
            <a:r>
              <a:rPr lang="en-US" sz="2000" dirty="0" smtClean="0"/>
              <a:t>family </a:t>
            </a:r>
            <a:r>
              <a:rPr lang="en-US" sz="2000" dirty="0"/>
              <a:t>members, </a:t>
            </a:r>
            <a:r>
              <a:rPr lang="en-US" sz="2000" b="1" i="1" u="sng" dirty="0"/>
              <a:t>colleagues</a:t>
            </a:r>
            <a:r>
              <a:rPr lang="en-US" sz="2000" dirty="0" smtClean="0"/>
              <a:t>)</a:t>
            </a:r>
          </a:p>
          <a:p>
            <a:pPr algn="l"/>
            <a:r>
              <a:rPr lang="en-US" sz="2000" b="1" dirty="0" smtClean="0">
                <a:solidFill>
                  <a:schemeClr val="tx1"/>
                </a:solidFill>
              </a:rPr>
              <a:t>Dispose </a:t>
            </a:r>
            <a:r>
              <a:rPr lang="en-US" sz="2000" b="1" dirty="0">
                <a:solidFill>
                  <a:schemeClr val="tx1"/>
                </a:solidFill>
              </a:rPr>
              <a:t>of PHI properly </a:t>
            </a:r>
            <a:r>
              <a:rPr lang="en-US" sz="2000" dirty="0" smtClean="0"/>
              <a:t>HIPAA Bins or Cross Cut Shredders</a:t>
            </a:r>
          </a:p>
          <a:p>
            <a:pPr algn="l"/>
            <a:r>
              <a:rPr lang="en-US" sz="2000" b="1" dirty="0" smtClean="0">
                <a:solidFill>
                  <a:schemeClr val="tx1"/>
                </a:solidFill>
              </a:rPr>
              <a:t>Store PHI Securely </a:t>
            </a:r>
            <a:r>
              <a:rPr lang="en-US" sz="2000" dirty="0" smtClean="0">
                <a:solidFill>
                  <a:srgbClr val="C00000"/>
                </a:solidFill>
              </a:rPr>
              <a:t>Lock-up all paper documents containing PHI </a:t>
            </a:r>
          </a:p>
          <a:p>
            <a:pPr algn="l"/>
            <a:r>
              <a:rPr lang="en-US" sz="2000" b="1" dirty="0" smtClean="0">
                <a:solidFill>
                  <a:schemeClr val="tx1"/>
                </a:solidFill>
              </a:rPr>
              <a:t>Use only SBM approved electronic storage solutions </a:t>
            </a:r>
            <a:r>
              <a:rPr lang="en-US" sz="2000" dirty="0" smtClean="0">
                <a:solidFill>
                  <a:srgbClr val="C00000"/>
                </a:solidFill>
              </a:rPr>
              <a:t>Secure share drives (u: or w: drives), SBM OneDrive for Business, SBM Box for Research</a:t>
            </a:r>
            <a:endParaRPr lang="en-US" sz="2000" b="1" dirty="0" smtClean="0">
              <a:solidFill>
                <a:schemeClr val="tx1"/>
              </a:solidFill>
            </a:endParaRPr>
          </a:p>
          <a:p>
            <a:pPr algn="l"/>
            <a:r>
              <a:rPr lang="en-US" sz="2000" b="1" dirty="0" smtClean="0">
                <a:solidFill>
                  <a:schemeClr val="tx1"/>
                </a:solidFill>
              </a:rPr>
              <a:t>Ensure PHI that is sent electronically</a:t>
            </a:r>
            <a:r>
              <a:rPr lang="en-US" sz="2000" dirty="0" smtClean="0">
                <a:solidFill>
                  <a:schemeClr val="tx1"/>
                </a:solidFill>
              </a:rPr>
              <a:t> </a:t>
            </a:r>
            <a:r>
              <a:rPr lang="en-US" sz="2000" dirty="0" smtClean="0"/>
              <a:t>is sent to the proper recipient</a:t>
            </a:r>
            <a:endParaRPr lang="en-US" sz="2000" dirty="0"/>
          </a:p>
          <a:p>
            <a:pPr algn="l"/>
            <a:r>
              <a:rPr lang="en-US" sz="2000" b="1" dirty="0" smtClean="0">
                <a:solidFill>
                  <a:schemeClr val="tx1"/>
                </a:solidFill>
              </a:rPr>
              <a:t>When </a:t>
            </a:r>
            <a:r>
              <a:rPr lang="en-US" sz="2000" b="1" dirty="0">
                <a:solidFill>
                  <a:schemeClr val="tx1"/>
                </a:solidFill>
              </a:rPr>
              <a:t>in doubt ask</a:t>
            </a:r>
            <a:r>
              <a:rPr lang="en-US" sz="2000" dirty="0">
                <a:solidFill>
                  <a:schemeClr val="tx1"/>
                </a:solidFill>
              </a:rPr>
              <a:t>  </a:t>
            </a:r>
            <a:r>
              <a:rPr lang="en-US" sz="2000" dirty="0"/>
              <a:t>the HIPAA Privacy </a:t>
            </a:r>
            <a:r>
              <a:rPr lang="en-US" sz="2000" dirty="0" smtClean="0"/>
              <a:t>Office phone </a:t>
            </a:r>
            <a:r>
              <a:rPr lang="en-US" sz="2000" dirty="0" smtClean="0">
                <a:solidFill>
                  <a:schemeClr val="tx1"/>
                </a:solidFill>
              </a:rPr>
              <a:t>631-444-5796</a:t>
            </a:r>
            <a:r>
              <a:rPr lang="en-US" sz="2000" dirty="0" smtClean="0"/>
              <a:t> </a:t>
            </a:r>
            <a:r>
              <a:rPr lang="en-US" sz="2000" dirty="0"/>
              <a:t>or </a:t>
            </a:r>
            <a:endParaRPr lang="en-US" sz="2000" dirty="0" smtClean="0"/>
          </a:p>
          <a:p>
            <a:pPr algn="l"/>
            <a:r>
              <a:rPr lang="en-US" sz="2000" dirty="0" smtClean="0"/>
              <a:t>	e-mail </a:t>
            </a:r>
            <a:r>
              <a:rPr lang="en-US" sz="2000" dirty="0" smtClean="0">
                <a:hlinkClick r:id="rId2"/>
              </a:rPr>
              <a:t>hipaa@stonybrookmedicine.edu</a:t>
            </a:r>
            <a:endParaRPr lang="en-US" sz="2000" dirty="0" smtClean="0"/>
          </a:p>
          <a:p>
            <a:pPr algn="l"/>
            <a:endParaRPr lang="en-US" dirty="0"/>
          </a:p>
        </p:txBody>
      </p:sp>
      <p:sp>
        <p:nvSpPr>
          <p:cNvPr id="6" name="Text Placeholder 3"/>
          <p:cNvSpPr>
            <a:spLocks noGrp="1"/>
          </p:cNvSpPr>
          <p:nvPr>
            <p:ph type="body" sz="quarter" idx="12"/>
          </p:nvPr>
        </p:nvSpPr>
        <p:spPr/>
        <p:txBody>
          <a:bodyPr/>
          <a:lstStyle/>
          <a:p>
            <a:r>
              <a:rPr lang="en-US" sz="1200" dirty="0"/>
              <a:t>HIPAA privacy Office </a:t>
            </a:r>
          </a:p>
          <a:p>
            <a:pPr algn="l"/>
            <a:endParaRPr lang="en-US" sz="1400" dirty="0"/>
          </a:p>
          <a:p>
            <a:endParaRPr lang="en-US" dirty="0"/>
          </a:p>
          <a:p>
            <a:endParaRPr lang="en-US" dirty="0"/>
          </a:p>
        </p:txBody>
      </p:sp>
    </p:spTree>
    <p:extLst>
      <p:ext uri="{BB962C8B-B14F-4D97-AF65-F5344CB8AC3E}">
        <p14:creationId xmlns:p14="http://schemas.microsoft.com/office/powerpoint/2010/main" val="4288941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     What </a:t>
            </a:r>
            <a:r>
              <a:rPr lang="en-US" dirty="0"/>
              <a:t>is expected of </a:t>
            </a:r>
            <a:r>
              <a:rPr lang="en-US" dirty="0" smtClean="0"/>
              <a:t>me when using electronic information?</a:t>
            </a:r>
            <a:endParaRPr lang="en-US" dirty="0"/>
          </a:p>
        </p:txBody>
      </p:sp>
      <p:sp>
        <p:nvSpPr>
          <p:cNvPr id="3" name="Text Placeholder 2"/>
          <p:cNvSpPr>
            <a:spLocks noGrp="1"/>
          </p:cNvSpPr>
          <p:nvPr>
            <p:ph type="body" sz="quarter" idx="15"/>
          </p:nvPr>
        </p:nvSpPr>
        <p:spPr>
          <a:xfrm>
            <a:off x="281355" y="1758464"/>
            <a:ext cx="8522676" cy="4604236"/>
          </a:xfrm>
        </p:spPr>
        <p:txBody>
          <a:bodyPr/>
          <a:lstStyle/>
          <a:p>
            <a:pPr algn="l"/>
            <a:endParaRPr lang="en-US" sz="1600" b="1" dirty="0" smtClean="0"/>
          </a:p>
          <a:p>
            <a:pPr algn="l"/>
            <a:r>
              <a:rPr lang="en-US" sz="1600" b="1" dirty="0" smtClean="0">
                <a:solidFill>
                  <a:schemeClr val="tx1"/>
                </a:solidFill>
              </a:rPr>
              <a:t>Security Best Practices:</a:t>
            </a:r>
          </a:p>
          <a:p>
            <a:pPr algn="l"/>
            <a:r>
              <a:rPr lang="en-US" sz="1600" b="1" dirty="0" smtClean="0"/>
              <a:t>Remember </a:t>
            </a:r>
            <a:r>
              <a:rPr lang="en-US" sz="1600" b="1" dirty="0"/>
              <a:t>your username and password are your </a:t>
            </a:r>
            <a:r>
              <a:rPr lang="en-US" sz="1600" b="1" dirty="0" smtClean="0"/>
              <a:t>signature:</a:t>
            </a:r>
          </a:p>
          <a:p>
            <a:pPr algn="l"/>
            <a:r>
              <a:rPr lang="en-US" sz="1600" b="1" dirty="0" smtClean="0"/>
              <a:t>	Do </a:t>
            </a:r>
            <a:r>
              <a:rPr lang="en-US" sz="1600" b="1" dirty="0"/>
              <a:t>Not </a:t>
            </a:r>
            <a:r>
              <a:rPr lang="en-US" sz="1600" dirty="0">
                <a:solidFill>
                  <a:schemeClr val="tx1"/>
                </a:solidFill>
              </a:rPr>
              <a:t>Share </a:t>
            </a:r>
            <a:r>
              <a:rPr lang="en-US" sz="1600" dirty="0" smtClean="0">
                <a:solidFill>
                  <a:schemeClr val="tx1"/>
                </a:solidFill>
              </a:rPr>
              <a:t>usernames/passwords </a:t>
            </a:r>
          </a:p>
          <a:p>
            <a:pPr algn="l"/>
            <a:r>
              <a:rPr lang="en-US" sz="1600" b="1" dirty="0" smtClean="0"/>
              <a:t>	Strong password </a:t>
            </a:r>
            <a:r>
              <a:rPr lang="en-US" sz="1600" dirty="0" smtClean="0">
                <a:solidFill>
                  <a:schemeClr val="tx1"/>
                </a:solidFill>
              </a:rPr>
              <a:t>Use a combination of Alpha/Numeric and special characters</a:t>
            </a:r>
            <a:endParaRPr lang="en-US" sz="1600" b="1" dirty="0" smtClean="0"/>
          </a:p>
          <a:p>
            <a:pPr lvl="1" algn="l"/>
            <a:r>
              <a:rPr lang="en-US" sz="1600" b="1" dirty="0" smtClean="0">
                <a:solidFill>
                  <a:srgbClr val="B60225"/>
                </a:solidFill>
              </a:rPr>
              <a:t>	  Log-Off</a:t>
            </a:r>
            <a:r>
              <a:rPr lang="en-US" sz="1600" dirty="0" smtClean="0"/>
              <a:t> </a:t>
            </a:r>
            <a:r>
              <a:rPr lang="en-US" sz="1600" dirty="0"/>
              <a:t>before walking away from a </a:t>
            </a:r>
            <a:r>
              <a:rPr lang="en-US" sz="1600" dirty="0" smtClean="0"/>
              <a:t>workstation</a:t>
            </a:r>
          </a:p>
          <a:p>
            <a:pPr lvl="1" algn="l"/>
            <a:endParaRPr lang="en-US" sz="800" dirty="0"/>
          </a:p>
          <a:p>
            <a:pPr algn="l"/>
            <a:r>
              <a:rPr lang="en-US" sz="1600" b="1" dirty="0"/>
              <a:t>Do </a:t>
            </a:r>
            <a:r>
              <a:rPr lang="en-US" sz="1600" b="1" dirty="0" smtClean="0"/>
              <a:t>Not</a:t>
            </a:r>
            <a:r>
              <a:rPr lang="en-US" sz="1600" dirty="0" smtClean="0"/>
              <a:t> place/post patient </a:t>
            </a:r>
            <a:r>
              <a:rPr lang="en-US" sz="1600" dirty="0"/>
              <a:t>information on </a:t>
            </a:r>
            <a:r>
              <a:rPr lang="en-US" sz="1600" b="1" dirty="0" smtClean="0">
                <a:solidFill>
                  <a:schemeClr val="tx1"/>
                </a:solidFill>
              </a:rPr>
              <a:t>MOBILE DEVICES </a:t>
            </a:r>
            <a:r>
              <a:rPr lang="en-US" sz="1600" dirty="0"/>
              <a:t>or </a:t>
            </a:r>
            <a:r>
              <a:rPr lang="en-US" sz="1600" b="1" dirty="0">
                <a:solidFill>
                  <a:schemeClr val="tx1"/>
                </a:solidFill>
              </a:rPr>
              <a:t>SOCIAL NETWORK</a:t>
            </a:r>
            <a:r>
              <a:rPr lang="en-US" sz="1600" b="1" dirty="0"/>
              <a:t> </a:t>
            </a:r>
            <a:r>
              <a:rPr lang="en-US" sz="1600" dirty="0"/>
              <a:t>sites</a:t>
            </a:r>
          </a:p>
          <a:p>
            <a:pPr algn="l"/>
            <a:r>
              <a:rPr lang="en-US" sz="1600" dirty="0" smtClean="0"/>
              <a:t>			(Laptops, USB Drives, cellphones, Facebook, Twitter, Instagram)</a:t>
            </a:r>
          </a:p>
          <a:p>
            <a:pPr algn="l"/>
            <a:endParaRPr lang="en-US" sz="800" dirty="0" smtClean="0"/>
          </a:p>
          <a:p>
            <a:pPr algn="l"/>
            <a:r>
              <a:rPr lang="en-US" sz="1600" b="1" dirty="0" smtClean="0"/>
              <a:t>Do Not </a:t>
            </a:r>
            <a:r>
              <a:rPr lang="en-US" sz="1600" dirty="0" smtClean="0"/>
              <a:t>text patients without ensuring you are in compliance with the </a:t>
            </a:r>
            <a:r>
              <a:rPr lang="en-US" sz="1600" dirty="0"/>
              <a:t>f</a:t>
            </a:r>
            <a:r>
              <a:rPr lang="en-US" sz="1600" dirty="0" smtClean="0"/>
              <a:t>ederal regulation</a:t>
            </a:r>
            <a:endParaRPr lang="en-US" sz="1600" b="1" dirty="0" smtClean="0"/>
          </a:p>
          <a:p>
            <a:pPr algn="l"/>
            <a:endParaRPr lang="en-US" sz="800" dirty="0" smtClean="0"/>
          </a:p>
          <a:p>
            <a:pPr algn="l"/>
            <a:r>
              <a:rPr lang="en-US" sz="1600" b="1" dirty="0" smtClean="0"/>
              <a:t>Do </a:t>
            </a:r>
            <a:r>
              <a:rPr lang="en-US" sz="1600" b="1" dirty="0"/>
              <a:t>Not </a:t>
            </a:r>
            <a:r>
              <a:rPr lang="en-US" sz="1600" dirty="0"/>
              <a:t>take </a:t>
            </a:r>
            <a:r>
              <a:rPr lang="en-US" sz="1600" dirty="0">
                <a:solidFill>
                  <a:schemeClr val="tx1"/>
                </a:solidFill>
              </a:rPr>
              <a:t>pictures</a:t>
            </a:r>
            <a:r>
              <a:rPr lang="en-US" sz="1600" dirty="0"/>
              <a:t> of patients with </a:t>
            </a:r>
            <a:r>
              <a:rPr lang="en-US" sz="1600" dirty="0" smtClean="0"/>
              <a:t>non-approved </a:t>
            </a:r>
            <a:r>
              <a:rPr lang="en-US" sz="1600" dirty="0"/>
              <a:t>devices </a:t>
            </a:r>
            <a:r>
              <a:rPr lang="en-US" sz="1600" dirty="0" smtClean="0"/>
              <a:t>&amp; w/o patient consent</a:t>
            </a:r>
          </a:p>
          <a:p>
            <a:pPr algn="l"/>
            <a:endParaRPr lang="en-US" sz="800" dirty="0" smtClean="0"/>
          </a:p>
          <a:p>
            <a:pPr algn="l"/>
            <a:r>
              <a:rPr lang="en-US" sz="1600" b="1" dirty="0" smtClean="0"/>
              <a:t>Do </a:t>
            </a:r>
            <a:r>
              <a:rPr lang="en-US" sz="1600" b="1" dirty="0"/>
              <a:t>Not </a:t>
            </a:r>
            <a:r>
              <a:rPr lang="en-US" sz="1600" dirty="0">
                <a:solidFill>
                  <a:schemeClr val="tx1"/>
                </a:solidFill>
              </a:rPr>
              <a:t>install/download</a:t>
            </a:r>
            <a:r>
              <a:rPr lang="en-US" sz="1600" dirty="0"/>
              <a:t> </a:t>
            </a:r>
            <a:r>
              <a:rPr lang="en-US" sz="1600" dirty="0" smtClean="0"/>
              <a:t>applications/software, etc. on </a:t>
            </a:r>
            <a:r>
              <a:rPr lang="en-US" sz="1600" dirty="0"/>
              <a:t>a SBUH computer without IT </a:t>
            </a:r>
            <a:r>
              <a:rPr lang="en-US" sz="1600" dirty="0" smtClean="0"/>
              <a:t>approval</a:t>
            </a:r>
          </a:p>
          <a:p>
            <a:pPr algn="l"/>
            <a:endParaRPr lang="en-US" sz="800" dirty="0"/>
          </a:p>
          <a:p>
            <a:pPr lvl="0" algn="l"/>
            <a:r>
              <a:rPr lang="en-US" sz="1600" b="1" dirty="0" smtClean="0"/>
              <a:t>Remember when </a:t>
            </a:r>
            <a:r>
              <a:rPr lang="en-US" sz="1600" b="1" dirty="0"/>
              <a:t>sending patient information via </a:t>
            </a:r>
            <a:r>
              <a:rPr lang="en-US" sz="1600" b="1" dirty="0" smtClean="0"/>
              <a:t>e-mail</a:t>
            </a:r>
            <a:r>
              <a:rPr lang="en-US" sz="1600" dirty="0" smtClean="0"/>
              <a:t>:</a:t>
            </a:r>
          </a:p>
          <a:p>
            <a:pPr lvl="0" algn="l"/>
            <a:r>
              <a:rPr lang="en-US" sz="1600" dirty="0"/>
              <a:t>	</a:t>
            </a:r>
            <a:r>
              <a:rPr lang="en-US" sz="1600" dirty="0" smtClean="0"/>
              <a:t>		</a:t>
            </a:r>
            <a:r>
              <a:rPr lang="en-US" sz="1600" b="1" dirty="0" smtClean="0"/>
              <a:t>Use</a:t>
            </a:r>
            <a:r>
              <a:rPr lang="en-US" sz="1600" dirty="0" smtClean="0"/>
              <a:t> </a:t>
            </a:r>
            <a:r>
              <a:rPr lang="en-US" sz="1600" dirty="0"/>
              <a:t>only SBM Outlook and send only to another </a:t>
            </a:r>
            <a:r>
              <a:rPr lang="en-US" sz="1600" dirty="0" smtClean="0"/>
              <a:t>SBM </a:t>
            </a:r>
            <a:r>
              <a:rPr lang="en-US" sz="1600" dirty="0"/>
              <a:t>Outlook email </a:t>
            </a:r>
            <a:r>
              <a:rPr lang="en-US" sz="1600" dirty="0" smtClean="0"/>
              <a:t>address  </a:t>
            </a:r>
            <a:endParaRPr lang="en-US" sz="1600" dirty="0"/>
          </a:p>
          <a:p>
            <a:pPr lvl="0" algn="l"/>
            <a:r>
              <a:rPr lang="en-US" sz="1600" dirty="0"/>
              <a:t>			</a:t>
            </a:r>
            <a:r>
              <a:rPr lang="en-US" sz="1600" b="1" dirty="0"/>
              <a:t>Send</a:t>
            </a:r>
            <a:r>
              <a:rPr lang="en-US" sz="1600" dirty="0"/>
              <a:t> only the </a:t>
            </a:r>
            <a:r>
              <a:rPr lang="en-US" sz="1600" b="1" i="1" u="sng" dirty="0">
                <a:solidFill>
                  <a:prstClr val="black"/>
                </a:solidFill>
              </a:rPr>
              <a:t>minimum necessary</a:t>
            </a:r>
            <a:r>
              <a:rPr lang="en-US" sz="1600" b="1" i="1" u="sng" dirty="0"/>
              <a:t> </a:t>
            </a:r>
            <a:r>
              <a:rPr lang="en-US" sz="1600" dirty="0"/>
              <a:t>amount of information </a:t>
            </a:r>
          </a:p>
          <a:p>
            <a:pPr lvl="0" algn="l"/>
            <a:r>
              <a:rPr lang="en-US" sz="1600" dirty="0"/>
              <a:t>			</a:t>
            </a:r>
            <a:r>
              <a:rPr lang="en-US" sz="1600" b="1" dirty="0"/>
              <a:t>Ensure</a:t>
            </a:r>
            <a:r>
              <a:rPr lang="en-US" sz="1600" dirty="0"/>
              <a:t> you have the correct recipient </a:t>
            </a:r>
          </a:p>
          <a:p>
            <a:pPr lvl="0" algn="l"/>
            <a:r>
              <a:rPr lang="en-US" sz="1600" dirty="0"/>
              <a:t>			</a:t>
            </a:r>
            <a:r>
              <a:rPr lang="en-US" sz="1600" b="1" dirty="0"/>
              <a:t>When in doubt </a:t>
            </a:r>
            <a:r>
              <a:rPr lang="en-US" sz="1600" dirty="0"/>
              <a:t>contact </a:t>
            </a:r>
            <a:r>
              <a:rPr lang="en-US" sz="1600" dirty="0">
                <a:solidFill>
                  <a:schemeClr val="tx1"/>
                </a:solidFill>
                <a:hlinkClick r:id="rId2"/>
              </a:rPr>
              <a:t>hipaa@stonybrookmedicine.edu</a:t>
            </a:r>
            <a:endParaRPr lang="en-US" sz="1600" dirty="0">
              <a:solidFill>
                <a:schemeClr val="tx1"/>
              </a:solidFill>
            </a:endParaRPr>
          </a:p>
          <a:p>
            <a:pPr algn="l"/>
            <a:endParaRPr lang="en-US" sz="1900" dirty="0"/>
          </a:p>
          <a:p>
            <a:endParaRPr lang="en-US" dirty="0"/>
          </a:p>
        </p:txBody>
      </p:sp>
      <p:sp>
        <p:nvSpPr>
          <p:cNvPr id="6" name="Text Placeholder 3"/>
          <p:cNvSpPr>
            <a:spLocks noGrp="1"/>
          </p:cNvSpPr>
          <p:nvPr>
            <p:ph type="body" sz="quarter" idx="12"/>
          </p:nvPr>
        </p:nvSpPr>
        <p:spPr/>
        <p:txBody>
          <a:bodyPr/>
          <a:lstStyle/>
          <a:p>
            <a:r>
              <a:rPr lang="en-US" sz="1200" dirty="0"/>
              <a:t>HIPAA privacy Office </a:t>
            </a:r>
          </a:p>
          <a:p>
            <a:pPr algn="l"/>
            <a:endParaRPr lang="en-US" sz="1400" dirty="0"/>
          </a:p>
          <a:p>
            <a:endParaRPr lang="en-US" dirty="0"/>
          </a:p>
        </p:txBody>
      </p:sp>
    </p:spTree>
    <p:extLst>
      <p:ext uri="{BB962C8B-B14F-4D97-AF65-F5344CB8AC3E}">
        <p14:creationId xmlns:p14="http://schemas.microsoft.com/office/powerpoint/2010/main" val="891978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2 Second Rule</a:t>
            </a:r>
            <a:endParaRPr lang="en-US" dirty="0"/>
          </a:p>
        </p:txBody>
      </p:sp>
      <p:sp>
        <p:nvSpPr>
          <p:cNvPr id="3" name="Text Placeholder 2"/>
          <p:cNvSpPr>
            <a:spLocks noGrp="1"/>
          </p:cNvSpPr>
          <p:nvPr>
            <p:ph type="body" sz="quarter" idx="15"/>
          </p:nvPr>
        </p:nvSpPr>
        <p:spPr>
          <a:xfrm>
            <a:off x="121920" y="1188720"/>
            <a:ext cx="8900160" cy="4971011"/>
          </a:xfrm>
        </p:spPr>
        <p:txBody>
          <a:bodyPr/>
          <a:lstStyle/>
          <a:p>
            <a:endParaRPr lang="en-US" sz="1000" b="1" dirty="0" smtClean="0"/>
          </a:p>
          <a:p>
            <a:endParaRPr lang="en-US" sz="1000" b="1" dirty="0"/>
          </a:p>
          <a:p>
            <a:endParaRPr lang="en-US" sz="1000" b="1" dirty="0" smtClean="0"/>
          </a:p>
          <a:p>
            <a:endParaRPr lang="en-US" sz="1000" b="1" dirty="0" smtClean="0"/>
          </a:p>
          <a:p>
            <a:r>
              <a:rPr lang="en-US" sz="1800" b="1" dirty="0" smtClean="0"/>
              <a:t>2 </a:t>
            </a:r>
            <a:r>
              <a:rPr lang="en-US" sz="1800" b="1" dirty="0"/>
              <a:t>Seconds</a:t>
            </a:r>
            <a:endParaRPr lang="en-US" sz="1800" dirty="0"/>
          </a:p>
          <a:p>
            <a:r>
              <a:rPr lang="en-US" sz="1600" dirty="0" smtClean="0">
                <a:solidFill>
                  <a:schemeClr val="tx1"/>
                </a:solidFill>
              </a:rPr>
              <a:t>One</a:t>
            </a:r>
            <a:r>
              <a:rPr lang="en-US" sz="1600" dirty="0">
                <a:solidFill>
                  <a:schemeClr val="tx1"/>
                </a:solidFill>
              </a:rPr>
              <a:t>, one thousand; two, one thousand - 2 seconds is all it takes: </a:t>
            </a:r>
          </a:p>
          <a:p>
            <a:r>
              <a:rPr lang="en-US" sz="1000" dirty="0"/>
              <a:t> </a:t>
            </a:r>
          </a:p>
          <a:p>
            <a:pPr lvl="0" algn="l"/>
            <a:r>
              <a:rPr lang="en-US" sz="1200" dirty="0"/>
              <a:t>To check </a:t>
            </a:r>
            <a:r>
              <a:rPr lang="en-US" sz="1200" b="1" u="sng" dirty="0"/>
              <a:t>EACH</a:t>
            </a:r>
            <a:r>
              <a:rPr lang="en-US" sz="1200" dirty="0"/>
              <a:t> tab/sheet/page of an excel file to ensure identifiable patient information is not on any of the sheets/pages.</a:t>
            </a:r>
          </a:p>
          <a:p>
            <a:pPr algn="l"/>
            <a:endParaRPr lang="en-US" sz="1200" dirty="0" smtClean="0"/>
          </a:p>
          <a:p>
            <a:pPr algn="l"/>
            <a:r>
              <a:rPr lang="en-US" sz="1200" dirty="0" smtClean="0"/>
              <a:t>To </a:t>
            </a:r>
            <a:r>
              <a:rPr lang="en-US" sz="1200" dirty="0"/>
              <a:t>check the LED window on a fax to verify that you have dialed the number correctly and that you have flipped through all the pages to ensure all the documents are for the same/correct patient before hitting send/start fax. </a:t>
            </a:r>
          </a:p>
          <a:p>
            <a:pPr lvl="0" algn="l"/>
            <a:endParaRPr lang="en-US" sz="1200" dirty="0" smtClean="0"/>
          </a:p>
          <a:p>
            <a:pPr lvl="0" algn="l"/>
            <a:r>
              <a:rPr lang="en-US" sz="1200" dirty="0" smtClean="0"/>
              <a:t>To </a:t>
            </a:r>
            <a:r>
              <a:rPr lang="en-US" sz="1200" dirty="0"/>
              <a:t>check the recipients on the “To/cc/bcc” lines of an email to verify you have entered all the correct recipients and that you are only sending health information to another stonybrookmedicine.edu user and not any other email account. </a:t>
            </a:r>
          </a:p>
          <a:p>
            <a:pPr algn="l"/>
            <a:r>
              <a:rPr lang="en-US" sz="1200" dirty="0"/>
              <a:t> </a:t>
            </a:r>
            <a:endParaRPr lang="en-US" sz="1200" dirty="0" smtClean="0"/>
          </a:p>
          <a:p>
            <a:pPr algn="l"/>
            <a:r>
              <a:rPr lang="en-US" sz="1200" dirty="0" smtClean="0"/>
              <a:t>To </a:t>
            </a:r>
            <a:r>
              <a:rPr lang="en-US" sz="1200" dirty="0"/>
              <a:t>double check you have made all the correct selections prior to XR Clinical Reporting for printing and faxing through our EMR. </a:t>
            </a:r>
          </a:p>
          <a:p>
            <a:pPr algn="l"/>
            <a:r>
              <a:rPr lang="en-US" sz="1200" dirty="0"/>
              <a:t> </a:t>
            </a:r>
            <a:endParaRPr lang="en-US" sz="1200" dirty="0" smtClean="0"/>
          </a:p>
          <a:p>
            <a:pPr algn="l"/>
            <a:r>
              <a:rPr lang="en-US" sz="1200" dirty="0" smtClean="0"/>
              <a:t>To </a:t>
            </a:r>
            <a:r>
              <a:rPr lang="en-US" sz="1200" dirty="0"/>
              <a:t>flip through all pages to ensure all the documents are for the same/correct patient prior to handing the documents to a patient. </a:t>
            </a:r>
          </a:p>
          <a:p>
            <a:pPr algn="l"/>
            <a:r>
              <a:rPr lang="en-US" sz="1200" dirty="0"/>
              <a:t> </a:t>
            </a:r>
            <a:endParaRPr lang="en-US" sz="1200" dirty="0" smtClean="0"/>
          </a:p>
          <a:p>
            <a:pPr algn="l"/>
            <a:r>
              <a:rPr lang="en-US" sz="1200" dirty="0" smtClean="0"/>
              <a:t>To </a:t>
            </a:r>
            <a:r>
              <a:rPr lang="en-US" sz="1200" dirty="0"/>
              <a:t>flip through all the pages to verify all the documents are for the same/correct patient and the envelope is addressed correctly prior to stuffing and mailing the documents. </a:t>
            </a:r>
          </a:p>
          <a:p>
            <a:pPr algn="l"/>
            <a:r>
              <a:rPr lang="en-US" sz="1200" dirty="0"/>
              <a:t> </a:t>
            </a:r>
            <a:endParaRPr lang="en-US" sz="1200" dirty="0" smtClean="0"/>
          </a:p>
          <a:p>
            <a:pPr algn="l"/>
            <a:r>
              <a:rPr lang="en-US" sz="1200" dirty="0" smtClean="0"/>
              <a:t>To </a:t>
            </a:r>
            <a:r>
              <a:rPr lang="en-US" sz="1200" dirty="0"/>
              <a:t>ensure you have limited the amount of health information being shared/sent/disclosed to only that which is requested – no more, no less. </a:t>
            </a:r>
          </a:p>
          <a:p>
            <a:pPr algn="l"/>
            <a:r>
              <a:rPr lang="en-US" sz="1200" dirty="0"/>
              <a:t> </a:t>
            </a:r>
            <a:endParaRPr lang="en-US" sz="1200" dirty="0" smtClean="0"/>
          </a:p>
          <a:p>
            <a:pPr algn="l"/>
            <a:r>
              <a:rPr lang="en-US" sz="1200" dirty="0" smtClean="0"/>
              <a:t>To </a:t>
            </a:r>
            <a:r>
              <a:rPr lang="en-US" sz="1200" dirty="0"/>
              <a:t>clarify the correct primary care physician (PCP) has been selected for continuity of patient care communications. </a:t>
            </a:r>
          </a:p>
          <a:p>
            <a:r>
              <a:rPr lang="en-US" sz="1800" b="1" dirty="0" smtClean="0">
                <a:solidFill>
                  <a:schemeClr val="tx1"/>
                </a:solidFill>
              </a:rPr>
              <a:t>Please </a:t>
            </a:r>
            <a:r>
              <a:rPr lang="en-US" sz="1800" b="1" dirty="0">
                <a:solidFill>
                  <a:schemeClr val="tx1"/>
                </a:solidFill>
              </a:rPr>
              <a:t>stop &amp; take 2 seconds to prevent a breach of patient confidentiality.</a:t>
            </a:r>
            <a:endParaRPr lang="en-US" sz="1800" dirty="0">
              <a:solidFill>
                <a:schemeClr val="tx1"/>
              </a:solidFill>
            </a:endParaRPr>
          </a:p>
          <a:p>
            <a:endParaRPr lang="en-US" dirty="0"/>
          </a:p>
        </p:txBody>
      </p:sp>
      <p:sp>
        <p:nvSpPr>
          <p:cNvPr id="4" name="Text Placeholder 3"/>
          <p:cNvSpPr>
            <a:spLocks noGrp="1"/>
          </p:cNvSpPr>
          <p:nvPr>
            <p:ph type="body" sz="quarter" idx="12"/>
          </p:nvPr>
        </p:nvSpPr>
        <p:spPr/>
        <p:txBody>
          <a:bodyPr/>
          <a:lstStyle/>
          <a:p>
            <a:r>
              <a:rPr lang="en-US" sz="1600" dirty="0"/>
              <a:t> </a:t>
            </a:r>
            <a:r>
              <a:rPr lang="en-US" sz="1200" dirty="0">
                <a:solidFill>
                  <a:prstClr val="black"/>
                </a:solidFill>
              </a:rPr>
              <a:t> HIPAA Privacy Office </a:t>
            </a:r>
            <a:endParaRPr lang="en-US" dirty="0"/>
          </a:p>
        </p:txBody>
      </p:sp>
    </p:spTree>
    <p:extLst>
      <p:ext uri="{BB962C8B-B14F-4D97-AF65-F5344CB8AC3E}">
        <p14:creationId xmlns:p14="http://schemas.microsoft.com/office/powerpoint/2010/main" val="4240252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lvl="0" algn="l"/>
            <a:endParaRPr lang="en-US" sz="1900" dirty="0" smtClean="0"/>
          </a:p>
          <a:p>
            <a:pPr lvl="0" algn="l"/>
            <a:endParaRPr lang="en-US" sz="1900" dirty="0"/>
          </a:p>
          <a:p>
            <a:pPr algn="l"/>
            <a:r>
              <a:rPr lang="en-US" sz="1900" dirty="0"/>
              <a:t>April Lee and Gary Bie</a:t>
            </a:r>
          </a:p>
          <a:p>
            <a:pPr lvl="0" algn="l"/>
            <a:endParaRPr lang="en-US" sz="1900" dirty="0" smtClean="0"/>
          </a:p>
          <a:p>
            <a:pPr lvl="0" algn="l"/>
            <a:endParaRPr lang="en-US" dirty="0">
              <a:solidFill>
                <a:schemeClr val="tx1"/>
              </a:solidFill>
            </a:endParaRPr>
          </a:p>
        </p:txBody>
      </p:sp>
      <p:sp>
        <p:nvSpPr>
          <p:cNvPr id="10" name="Text Placeholder 9"/>
          <p:cNvSpPr>
            <a:spLocks noGrp="1"/>
          </p:cNvSpPr>
          <p:nvPr>
            <p:ph type="body" sz="quarter" idx="15"/>
          </p:nvPr>
        </p:nvSpPr>
        <p:spPr>
          <a:xfrm>
            <a:off x="457200" y="1195754"/>
            <a:ext cx="8229600" cy="5091157"/>
          </a:xfrm>
        </p:spPr>
        <p:txBody>
          <a:bodyPr/>
          <a:lstStyle/>
          <a:p>
            <a:pPr lvl="0" algn="ctr"/>
            <a:r>
              <a:rPr lang="en-US" sz="2000" dirty="0"/>
              <a:t>Be on the look out for and </a:t>
            </a:r>
            <a:r>
              <a:rPr lang="en-US" sz="2000" dirty="0">
                <a:solidFill>
                  <a:prstClr val="black"/>
                </a:solidFill>
              </a:rPr>
              <a:t>report</a:t>
            </a:r>
            <a:r>
              <a:rPr lang="en-US" sz="2000" dirty="0"/>
              <a:t> to the </a:t>
            </a:r>
            <a:r>
              <a:rPr lang="en-US" sz="2000" dirty="0">
                <a:solidFill>
                  <a:prstClr val="black"/>
                </a:solidFill>
              </a:rPr>
              <a:t>HELP-Desk</a:t>
            </a:r>
            <a:r>
              <a:rPr lang="en-US" sz="2000" dirty="0"/>
              <a:t> any unusual </a:t>
            </a:r>
            <a:r>
              <a:rPr lang="en-US" sz="2000" dirty="0" smtClean="0"/>
              <a:t>emails</a:t>
            </a:r>
          </a:p>
          <a:p>
            <a:pPr lvl="0" algn="ctr"/>
            <a:r>
              <a:rPr lang="en-US" sz="2000" dirty="0" smtClean="0"/>
              <a:t>as </a:t>
            </a:r>
            <a:r>
              <a:rPr lang="en-US" sz="2000" dirty="0"/>
              <a:t>they could be </a:t>
            </a:r>
            <a:r>
              <a:rPr lang="en-US" sz="2000" b="1" dirty="0" smtClean="0">
                <a:solidFill>
                  <a:prstClr val="black"/>
                </a:solidFill>
              </a:rPr>
              <a:t>phishing, </a:t>
            </a:r>
            <a:r>
              <a:rPr lang="en-US" sz="2000" b="1" dirty="0" smtClean="0">
                <a:solidFill>
                  <a:schemeClr val="tx1"/>
                </a:solidFill>
              </a:rPr>
              <a:t>spoofing</a:t>
            </a:r>
            <a:r>
              <a:rPr lang="en-US" sz="2000" dirty="0" smtClean="0"/>
              <a:t> </a:t>
            </a:r>
            <a:r>
              <a:rPr lang="en-US" sz="2000" dirty="0"/>
              <a:t>or </a:t>
            </a:r>
            <a:r>
              <a:rPr lang="en-US" sz="2000" b="1" dirty="0">
                <a:solidFill>
                  <a:prstClr val="black"/>
                </a:solidFill>
              </a:rPr>
              <a:t>R</a:t>
            </a:r>
            <a:r>
              <a:rPr lang="en-US" sz="2000" b="1" dirty="0" smtClean="0">
                <a:solidFill>
                  <a:prstClr val="black"/>
                </a:solidFill>
              </a:rPr>
              <a:t>ansomware attempts</a:t>
            </a:r>
            <a:r>
              <a:rPr lang="en-US" sz="2000" dirty="0" smtClean="0"/>
              <a:t>.  </a:t>
            </a:r>
          </a:p>
          <a:p>
            <a:pPr lvl="0" algn="ctr"/>
            <a:r>
              <a:rPr lang="en-US" sz="2000" b="1" dirty="0" smtClean="0">
                <a:solidFill>
                  <a:prstClr val="black"/>
                </a:solidFill>
              </a:rPr>
              <a:t>		DO NOT </a:t>
            </a:r>
            <a:r>
              <a:rPr lang="en-US" sz="2000" dirty="0" smtClean="0">
                <a:solidFill>
                  <a:prstClr val="black"/>
                </a:solidFill>
              </a:rPr>
              <a:t>open/click </a:t>
            </a:r>
            <a:r>
              <a:rPr lang="en-US" sz="2000" dirty="0">
                <a:solidFill>
                  <a:prstClr val="black"/>
                </a:solidFill>
              </a:rPr>
              <a:t>on any links </a:t>
            </a:r>
            <a:r>
              <a:rPr lang="en-US" sz="2000" dirty="0" smtClean="0">
                <a:solidFill>
                  <a:prstClr val="black"/>
                </a:solidFill>
              </a:rPr>
              <a:t>or attachments </a:t>
            </a:r>
            <a:r>
              <a:rPr lang="en-US" sz="2000" dirty="0">
                <a:solidFill>
                  <a:prstClr val="black"/>
                </a:solidFill>
              </a:rPr>
              <a:t>in these emails</a:t>
            </a:r>
            <a:r>
              <a:rPr lang="en-US" sz="2000" dirty="0" smtClean="0">
                <a:solidFill>
                  <a:prstClr val="black"/>
                </a:solidFill>
              </a:rPr>
              <a:t>.</a:t>
            </a:r>
          </a:p>
          <a:p>
            <a:pPr lvl="0" algn="ctr"/>
            <a:r>
              <a:rPr lang="en-US" sz="2000" dirty="0" smtClean="0"/>
              <a:t>(email </a:t>
            </a:r>
            <a:r>
              <a:rPr lang="en-US" sz="2000" dirty="0"/>
              <a:t>Helpdesk or call 4-4357</a:t>
            </a:r>
            <a:r>
              <a:rPr lang="en-US" sz="2000" dirty="0" smtClean="0"/>
              <a:t>)</a:t>
            </a:r>
          </a:p>
          <a:p>
            <a:pPr lvl="0" algn="ctr"/>
            <a:endParaRPr lang="en-US" sz="2000" dirty="0"/>
          </a:p>
          <a:p>
            <a:pPr lvl="0" algn="ctr"/>
            <a:endParaRPr lang="en-US" sz="2000" dirty="0" smtClean="0"/>
          </a:p>
          <a:p>
            <a:pPr lvl="0" algn="ctr"/>
            <a:endParaRPr lang="en-US" sz="2000" dirty="0"/>
          </a:p>
          <a:p>
            <a:pPr lvl="0" algn="ctr"/>
            <a:endParaRPr lang="en-US" sz="2000" dirty="0" smtClean="0"/>
          </a:p>
          <a:p>
            <a:pPr lvl="0" algn="ctr"/>
            <a:endParaRPr lang="en-US" sz="2000" dirty="0"/>
          </a:p>
          <a:p>
            <a:pPr lvl="0" algn="ctr"/>
            <a:endParaRPr lang="en-US" sz="2000" dirty="0"/>
          </a:p>
          <a:p>
            <a:pPr lvl="0"/>
            <a:endParaRPr lang="en-US" sz="2000" dirty="0" smtClean="0"/>
          </a:p>
          <a:p>
            <a:pPr lvl="0"/>
            <a:endParaRPr lang="en-US" sz="2000" dirty="0" smtClean="0"/>
          </a:p>
          <a:p>
            <a:endParaRPr lang="en-US" dirty="0"/>
          </a:p>
        </p:txBody>
      </p:sp>
      <p:sp>
        <p:nvSpPr>
          <p:cNvPr id="4" name="Text Placeholder 3"/>
          <p:cNvSpPr>
            <a:spLocks noGrp="1"/>
          </p:cNvSpPr>
          <p:nvPr>
            <p:ph type="body" sz="quarter" idx="12"/>
          </p:nvPr>
        </p:nvSpPr>
        <p:spPr>
          <a:xfrm>
            <a:off x="4720492" y="480586"/>
            <a:ext cx="4208585" cy="381684"/>
          </a:xfrm>
        </p:spPr>
        <p:txBody>
          <a:bodyPr/>
          <a:lstStyle/>
          <a:p>
            <a:pPr algn="l"/>
            <a:r>
              <a:rPr lang="en-US" sz="1200" dirty="0">
                <a:solidFill>
                  <a:prstClr val="black"/>
                </a:solidFill>
              </a:rPr>
              <a:t> </a:t>
            </a:r>
            <a:r>
              <a:rPr lang="en-US" sz="1200" dirty="0" smtClean="0">
                <a:solidFill>
                  <a:prstClr val="black"/>
                </a:solidFill>
              </a:rPr>
              <a:t>					HIPAA </a:t>
            </a:r>
            <a:r>
              <a:rPr lang="en-US" sz="1200" dirty="0">
                <a:solidFill>
                  <a:prstClr val="black"/>
                </a:solidFill>
              </a:rPr>
              <a:t>Privacy Office </a:t>
            </a:r>
            <a:endParaRPr lang="en-US" dirty="0"/>
          </a:p>
        </p:txBody>
      </p:sp>
      <p:pic>
        <p:nvPicPr>
          <p:cNvPr id="2" name="Picture 1"/>
          <p:cNvPicPr>
            <a:picLocks noChangeAspect="1"/>
          </p:cNvPicPr>
          <p:nvPr/>
        </p:nvPicPr>
        <p:blipFill>
          <a:blip r:embed="rId2"/>
          <a:stretch>
            <a:fillRect/>
          </a:stretch>
        </p:blipFill>
        <p:spPr>
          <a:xfrm>
            <a:off x="457200" y="2827818"/>
            <a:ext cx="5483263" cy="1816038"/>
          </a:xfrm>
          <a:prstGeom prst="rect">
            <a:avLst/>
          </a:prstGeom>
        </p:spPr>
      </p:pic>
      <p:pic>
        <p:nvPicPr>
          <p:cNvPr id="8" name="Picture 7"/>
          <p:cNvPicPr>
            <a:picLocks noChangeAspect="1"/>
          </p:cNvPicPr>
          <p:nvPr/>
        </p:nvPicPr>
        <p:blipFill>
          <a:blip r:embed="rId3"/>
          <a:stretch>
            <a:fillRect/>
          </a:stretch>
        </p:blipFill>
        <p:spPr>
          <a:xfrm>
            <a:off x="457200" y="4889762"/>
            <a:ext cx="5776721" cy="994880"/>
          </a:xfrm>
          <a:prstGeom prst="rect">
            <a:avLst/>
          </a:prstGeom>
        </p:spPr>
      </p:pic>
      <p:cxnSp>
        <p:nvCxnSpPr>
          <p:cNvPr id="11" name="Straight Connector 10"/>
          <p:cNvCxnSpPr/>
          <p:nvPr/>
        </p:nvCxnSpPr>
        <p:spPr>
          <a:xfrm flipV="1">
            <a:off x="457200" y="4758267"/>
            <a:ext cx="5689600" cy="846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812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err="1" smtClean="0"/>
              <a:t>FairWarning</a:t>
            </a:r>
            <a:r>
              <a:rPr lang="en-US" dirty="0" smtClean="0">
                <a:solidFill>
                  <a:schemeClr val="bg1"/>
                </a:solidFill>
              </a:rPr>
              <a:t> - Patient Privacy Monitoring</a:t>
            </a:r>
            <a:endParaRPr lang="en-US" dirty="0">
              <a:solidFill>
                <a:schemeClr val="bg1"/>
              </a:solidFill>
            </a:endParaRPr>
          </a:p>
        </p:txBody>
      </p:sp>
      <p:sp>
        <p:nvSpPr>
          <p:cNvPr id="3" name="Text Placeholder 2"/>
          <p:cNvSpPr>
            <a:spLocks noGrp="1"/>
          </p:cNvSpPr>
          <p:nvPr>
            <p:ph type="body" sz="quarter" idx="15"/>
          </p:nvPr>
        </p:nvSpPr>
        <p:spPr>
          <a:xfrm>
            <a:off x="210393" y="1088045"/>
            <a:ext cx="8739398" cy="5167097"/>
          </a:xfrm>
        </p:spPr>
        <p:txBody>
          <a:bodyPr/>
          <a:lstStyle/>
          <a:p>
            <a:pPr algn="ctr"/>
            <a:r>
              <a:rPr lang="en-US" dirty="0" smtClean="0"/>
              <a:t>Patient Privacy Monitoring</a:t>
            </a:r>
          </a:p>
          <a:p>
            <a:pPr algn="ctr">
              <a:spcBef>
                <a:spcPts val="0"/>
              </a:spcBef>
            </a:pPr>
            <a:endParaRPr lang="en-US" sz="1600" dirty="0" smtClean="0">
              <a:solidFill>
                <a:schemeClr val="tx1"/>
              </a:solidFill>
            </a:endParaRPr>
          </a:p>
          <a:p>
            <a:pPr algn="ctr">
              <a:spcBef>
                <a:spcPts val="0"/>
              </a:spcBef>
            </a:pPr>
            <a:r>
              <a:rPr lang="en-US" sz="1600" dirty="0" smtClean="0">
                <a:solidFill>
                  <a:schemeClr val="tx1"/>
                </a:solidFill>
              </a:rPr>
              <a:t>We </a:t>
            </a:r>
            <a:r>
              <a:rPr lang="en-US" sz="1600" dirty="0">
                <a:solidFill>
                  <a:schemeClr val="tx1"/>
                </a:solidFill>
              </a:rPr>
              <a:t>are introducing a new proactive privacy monitoring solution called </a:t>
            </a:r>
            <a:r>
              <a:rPr lang="en-US" sz="1600" b="1" dirty="0" err="1" smtClean="0"/>
              <a:t>FairWarning</a:t>
            </a:r>
            <a:r>
              <a:rPr lang="en-US" sz="1600" dirty="0" smtClean="0">
                <a:solidFill>
                  <a:schemeClr val="tx1"/>
                </a:solidFill>
              </a:rPr>
              <a:t> </a:t>
            </a:r>
          </a:p>
          <a:p>
            <a:pPr algn="ctr">
              <a:spcBef>
                <a:spcPts val="0"/>
              </a:spcBef>
            </a:pPr>
            <a:r>
              <a:rPr lang="en-US" sz="1600" dirty="0" smtClean="0">
                <a:solidFill>
                  <a:schemeClr val="tx1"/>
                </a:solidFill>
              </a:rPr>
              <a:t>to </a:t>
            </a:r>
            <a:r>
              <a:rPr lang="en-US" sz="1600" dirty="0">
                <a:solidFill>
                  <a:schemeClr val="tx1"/>
                </a:solidFill>
              </a:rPr>
              <a:t>help us ensure compliance with healthcare regulations and internal policies. </a:t>
            </a:r>
            <a:endParaRPr lang="en-US" sz="1600" dirty="0" smtClean="0">
              <a:solidFill>
                <a:schemeClr val="tx1"/>
              </a:solidFill>
            </a:endParaRPr>
          </a:p>
          <a:p>
            <a:pPr algn="ctr">
              <a:spcBef>
                <a:spcPts val="0"/>
              </a:spcBef>
            </a:pPr>
            <a:r>
              <a:rPr lang="en-US" sz="1600" dirty="0" smtClean="0">
                <a:solidFill>
                  <a:schemeClr val="tx1"/>
                </a:solidFill>
              </a:rPr>
              <a:t>By </a:t>
            </a:r>
            <a:r>
              <a:rPr lang="en-US" sz="1600" dirty="0">
                <a:solidFill>
                  <a:schemeClr val="tx1"/>
                </a:solidFill>
              </a:rPr>
              <a:t>proactively protecting our patients’ privacy, we are</a:t>
            </a:r>
            <a:r>
              <a:rPr lang="en-US" sz="1600" dirty="0" smtClean="0">
                <a:solidFill>
                  <a:schemeClr val="tx1"/>
                </a:solidFill>
              </a:rPr>
              <a:t>:</a:t>
            </a:r>
          </a:p>
          <a:p>
            <a:pPr algn="ctr">
              <a:spcBef>
                <a:spcPts val="0"/>
              </a:spcBef>
            </a:pPr>
            <a:endParaRPr lang="en-US" sz="800" dirty="0">
              <a:solidFill>
                <a:schemeClr val="tx1"/>
              </a:solidFill>
            </a:endParaRPr>
          </a:p>
          <a:p>
            <a:pPr algn="ctr">
              <a:spcBef>
                <a:spcPts val="300"/>
              </a:spcBef>
            </a:pPr>
            <a:r>
              <a:rPr lang="en-US" sz="1700" dirty="0" smtClean="0">
                <a:solidFill>
                  <a:schemeClr val="tx1"/>
                </a:solidFill>
              </a:rPr>
              <a:t>•  Building </a:t>
            </a:r>
            <a:r>
              <a:rPr lang="en-US" sz="1700" dirty="0">
                <a:solidFill>
                  <a:schemeClr val="tx1"/>
                </a:solidFill>
              </a:rPr>
              <a:t>a reputation for privacy, helping us attract and retain patients</a:t>
            </a:r>
          </a:p>
          <a:p>
            <a:pPr algn="ctr">
              <a:spcBef>
                <a:spcPts val="300"/>
              </a:spcBef>
            </a:pPr>
            <a:r>
              <a:rPr lang="en-US" sz="1700" dirty="0" smtClean="0">
                <a:solidFill>
                  <a:schemeClr val="tx1"/>
                </a:solidFill>
              </a:rPr>
              <a:t>•  Giving </a:t>
            </a:r>
            <a:r>
              <a:rPr lang="en-US" sz="1700" dirty="0">
                <a:solidFill>
                  <a:schemeClr val="tx1"/>
                </a:solidFill>
              </a:rPr>
              <a:t>our patients confidence in their choice of care provider</a:t>
            </a:r>
          </a:p>
          <a:p>
            <a:pPr algn="ctr">
              <a:spcBef>
                <a:spcPts val="300"/>
              </a:spcBef>
            </a:pPr>
            <a:r>
              <a:rPr lang="en-US" sz="1700" dirty="0" smtClean="0">
                <a:solidFill>
                  <a:schemeClr val="tx1"/>
                </a:solidFill>
              </a:rPr>
              <a:t>•  Assuring </a:t>
            </a:r>
            <a:r>
              <a:rPr lang="en-US" sz="1700" dirty="0">
                <a:solidFill>
                  <a:schemeClr val="tx1"/>
                </a:solidFill>
              </a:rPr>
              <a:t>patients that they can share sensitive information without fear</a:t>
            </a:r>
          </a:p>
          <a:p>
            <a:pPr algn="ctr">
              <a:spcBef>
                <a:spcPts val="300"/>
              </a:spcBef>
            </a:pPr>
            <a:r>
              <a:rPr lang="en-US" sz="1700" dirty="0" smtClean="0">
                <a:solidFill>
                  <a:schemeClr val="tx1"/>
                </a:solidFill>
              </a:rPr>
              <a:t>•  Positioning </a:t>
            </a:r>
            <a:r>
              <a:rPr lang="en-US" sz="1700" dirty="0">
                <a:solidFill>
                  <a:schemeClr val="tx1"/>
                </a:solidFill>
              </a:rPr>
              <a:t>our organization for long-term </a:t>
            </a:r>
            <a:r>
              <a:rPr lang="en-US" sz="1700" dirty="0" smtClean="0">
                <a:solidFill>
                  <a:schemeClr val="tx1"/>
                </a:solidFill>
              </a:rPr>
              <a:t>success</a:t>
            </a:r>
          </a:p>
          <a:p>
            <a:pPr algn="ctr">
              <a:spcBef>
                <a:spcPts val="0"/>
              </a:spcBef>
            </a:pPr>
            <a:endParaRPr lang="en-US" sz="1000" dirty="0">
              <a:solidFill>
                <a:schemeClr val="tx1"/>
              </a:solidFill>
            </a:endParaRPr>
          </a:p>
          <a:p>
            <a:pPr algn="ctr">
              <a:spcBef>
                <a:spcPts val="0"/>
              </a:spcBef>
            </a:pPr>
            <a:r>
              <a:rPr lang="en-US" sz="1600" dirty="0">
                <a:solidFill>
                  <a:schemeClr val="tx1"/>
                </a:solidFill>
              </a:rPr>
              <a:t>By working together to build a culture of privacy, </a:t>
            </a:r>
            <a:r>
              <a:rPr lang="en-US" sz="1600" dirty="0" smtClean="0">
                <a:solidFill>
                  <a:schemeClr val="tx1"/>
                </a:solidFill>
              </a:rPr>
              <a:t>we can reduce </a:t>
            </a:r>
            <a:r>
              <a:rPr lang="en-US" sz="1600" dirty="0">
                <a:solidFill>
                  <a:schemeClr val="tx1"/>
                </a:solidFill>
              </a:rPr>
              <a:t>the following types of activities:</a:t>
            </a:r>
          </a:p>
          <a:p>
            <a:pPr algn="ctr">
              <a:spcBef>
                <a:spcPts val="380"/>
              </a:spcBef>
            </a:pPr>
            <a:r>
              <a:rPr lang="en-US" sz="1700" dirty="0" smtClean="0">
                <a:solidFill>
                  <a:schemeClr val="tx1"/>
                </a:solidFill>
              </a:rPr>
              <a:t>•   Co-worker snooping </a:t>
            </a:r>
            <a:endParaRPr lang="en-US" sz="1700" dirty="0">
              <a:solidFill>
                <a:schemeClr val="tx1"/>
              </a:solidFill>
            </a:endParaRPr>
          </a:p>
          <a:p>
            <a:pPr algn="ctr">
              <a:spcBef>
                <a:spcPts val="380"/>
              </a:spcBef>
            </a:pPr>
            <a:r>
              <a:rPr lang="en-US" sz="1700" dirty="0" smtClean="0">
                <a:solidFill>
                  <a:schemeClr val="tx1"/>
                </a:solidFill>
              </a:rPr>
              <a:t>•   Household/Family snooping</a:t>
            </a:r>
          </a:p>
          <a:p>
            <a:pPr algn="ctr">
              <a:spcBef>
                <a:spcPts val="380"/>
              </a:spcBef>
            </a:pPr>
            <a:r>
              <a:rPr lang="en-US" sz="1700" dirty="0" smtClean="0">
                <a:solidFill>
                  <a:schemeClr val="tx1"/>
                </a:solidFill>
              </a:rPr>
              <a:t>•   VIP snooping</a:t>
            </a:r>
          </a:p>
          <a:p>
            <a:pPr algn="ctr">
              <a:spcBef>
                <a:spcPts val="380"/>
              </a:spcBef>
            </a:pPr>
            <a:r>
              <a:rPr lang="en-US" sz="1700" dirty="0">
                <a:solidFill>
                  <a:schemeClr val="tx1"/>
                </a:solidFill>
              </a:rPr>
              <a:t>•   </a:t>
            </a:r>
            <a:r>
              <a:rPr lang="en-US" sz="1700" dirty="0" smtClean="0">
                <a:solidFill>
                  <a:schemeClr val="tx1"/>
                </a:solidFill>
              </a:rPr>
              <a:t>Neighbor snooping</a:t>
            </a:r>
            <a:endParaRPr lang="en-US" sz="1700" dirty="0">
              <a:solidFill>
                <a:schemeClr val="tx1"/>
              </a:solidFill>
            </a:endParaRPr>
          </a:p>
          <a:p>
            <a:pPr algn="ctr">
              <a:spcBef>
                <a:spcPts val="380"/>
              </a:spcBef>
            </a:pPr>
            <a:r>
              <a:rPr lang="en-US" sz="1700" dirty="0" smtClean="0">
                <a:solidFill>
                  <a:schemeClr val="tx1"/>
                </a:solidFill>
              </a:rPr>
              <a:t>•   Identity </a:t>
            </a:r>
            <a:r>
              <a:rPr lang="en-US" sz="1700" dirty="0">
                <a:solidFill>
                  <a:schemeClr val="tx1"/>
                </a:solidFill>
              </a:rPr>
              <a:t>theft</a:t>
            </a:r>
          </a:p>
          <a:p>
            <a:pPr algn="ctr">
              <a:spcBef>
                <a:spcPts val="380"/>
              </a:spcBef>
            </a:pPr>
            <a:r>
              <a:rPr lang="en-US" sz="1700" dirty="0" smtClean="0">
                <a:solidFill>
                  <a:schemeClr val="tx1"/>
                </a:solidFill>
              </a:rPr>
              <a:t>•   Medical </a:t>
            </a:r>
            <a:r>
              <a:rPr lang="en-US" sz="1700" dirty="0">
                <a:solidFill>
                  <a:schemeClr val="tx1"/>
                </a:solidFill>
              </a:rPr>
              <a:t>identity </a:t>
            </a:r>
            <a:r>
              <a:rPr lang="en-US" sz="1700" dirty="0" smtClean="0">
                <a:solidFill>
                  <a:schemeClr val="tx1"/>
                </a:solidFill>
              </a:rPr>
              <a:t>theft</a:t>
            </a:r>
          </a:p>
          <a:p>
            <a:pPr algn="ctr"/>
            <a:endParaRPr lang="en-US" sz="1800" dirty="0">
              <a:solidFill>
                <a:schemeClr val="tx1"/>
              </a:solidFill>
            </a:endParaRPr>
          </a:p>
        </p:txBody>
      </p:sp>
      <p:sp>
        <p:nvSpPr>
          <p:cNvPr id="4" name="Text Placeholder 3"/>
          <p:cNvSpPr>
            <a:spLocks noGrp="1"/>
          </p:cNvSpPr>
          <p:nvPr>
            <p:ph type="body" sz="quarter" idx="12"/>
          </p:nvPr>
        </p:nvSpPr>
        <p:spPr/>
        <p:txBody>
          <a:bodyPr/>
          <a:lstStyle/>
          <a:p>
            <a:r>
              <a:rPr lang="en-US" sz="1200" dirty="0"/>
              <a:t>HIPAA privacy Office </a:t>
            </a:r>
          </a:p>
          <a:p>
            <a:endParaRPr lang="en-US" dirty="0"/>
          </a:p>
        </p:txBody>
      </p:sp>
    </p:spTree>
    <p:extLst>
      <p:ext uri="{BB962C8B-B14F-4D97-AF65-F5344CB8AC3E}">
        <p14:creationId xmlns:p14="http://schemas.microsoft.com/office/powerpoint/2010/main" val="325686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b="1" dirty="0"/>
              <a:t>How is HIPAA Enforced?</a:t>
            </a:r>
            <a:endParaRPr lang="en-US" dirty="0"/>
          </a:p>
        </p:txBody>
      </p:sp>
      <p:sp>
        <p:nvSpPr>
          <p:cNvPr id="3" name="Text Placeholder 2"/>
          <p:cNvSpPr>
            <a:spLocks noGrp="1"/>
          </p:cNvSpPr>
          <p:nvPr>
            <p:ph type="body" sz="quarter" idx="15"/>
          </p:nvPr>
        </p:nvSpPr>
        <p:spPr>
          <a:xfrm>
            <a:off x="457200" y="1209675"/>
            <a:ext cx="8229600" cy="5069042"/>
          </a:xfrm>
        </p:spPr>
        <p:txBody>
          <a:bodyPr/>
          <a:lstStyle/>
          <a:p>
            <a:pPr algn="l" eaLnBrk="1" hangingPunct="1"/>
            <a:r>
              <a:rPr lang="en-US" sz="2400" b="1" dirty="0"/>
              <a:t>Civil monetary </a:t>
            </a:r>
            <a:r>
              <a:rPr lang="en-US" sz="2400" b="1" dirty="0" smtClean="0"/>
              <a:t>penalty</a:t>
            </a:r>
            <a:r>
              <a:rPr lang="en-US" sz="2400" dirty="0" smtClean="0"/>
              <a:t>:</a:t>
            </a:r>
          </a:p>
          <a:p>
            <a:pPr algn="l" eaLnBrk="1" hangingPunct="1"/>
            <a:r>
              <a:rPr lang="en-US" sz="2400" dirty="0">
                <a:latin typeface="Arial" charset="0"/>
              </a:rPr>
              <a:t> </a:t>
            </a:r>
            <a:r>
              <a:rPr lang="en-US" sz="2400" dirty="0" smtClean="0">
                <a:latin typeface="Arial" charset="0"/>
              </a:rPr>
              <a:t>   </a:t>
            </a:r>
            <a:r>
              <a:rPr lang="en-US" sz="2400" dirty="0" smtClean="0">
                <a:solidFill>
                  <a:schemeClr val="tx1"/>
                </a:solidFill>
                <a:latin typeface="Arial" charset="0"/>
              </a:rPr>
              <a:t>Civil </a:t>
            </a:r>
            <a:r>
              <a:rPr lang="en-US" sz="2400" dirty="0">
                <a:solidFill>
                  <a:schemeClr val="tx1"/>
                </a:solidFill>
                <a:latin typeface="Arial" charset="0"/>
              </a:rPr>
              <a:t>penalty for</a:t>
            </a:r>
            <a:r>
              <a:rPr lang="en-US" sz="2400" i="1" dirty="0">
                <a:solidFill>
                  <a:schemeClr val="tx1"/>
                </a:solidFill>
                <a:latin typeface="Arial" charset="0"/>
              </a:rPr>
              <a:t> </a:t>
            </a:r>
            <a:r>
              <a:rPr lang="en-US" sz="2400" b="1" dirty="0">
                <a:solidFill>
                  <a:schemeClr val="tx1"/>
                </a:solidFill>
                <a:latin typeface="Arial" charset="0"/>
              </a:rPr>
              <a:t>inadvertent</a:t>
            </a:r>
            <a:r>
              <a:rPr lang="en-US" sz="2400" i="1" dirty="0">
                <a:solidFill>
                  <a:schemeClr val="tx1"/>
                </a:solidFill>
                <a:latin typeface="Arial" charset="0"/>
              </a:rPr>
              <a:t> </a:t>
            </a:r>
            <a:r>
              <a:rPr lang="en-US" sz="2400" dirty="0">
                <a:solidFill>
                  <a:schemeClr val="tx1"/>
                </a:solidFill>
                <a:latin typeface="Arial" charset="0"/>
              </a:rPr>
              <a:t>violation </a:t>
            </a:r>
            <a:r>
              <a:rPr lang="en-US" sz="2400" dirty="0" smtClean="0">
                <a:solidFill>
                  <a:schemeClr val="tx1"/>
                </a:solidFill>
                <a:latin typeface="Arial" charset="0"/>
              </a:rPr>
              <a:t>such as a misdialed fax number:   Fines </a:t>
            </a:r>
            <a:r>
              <a:rPr lang="en-US" sz="2400" dirty="0">
                <a:solidFill>
                  <a:schemeClr val="tx1"/>
                </a:solidFill>
                <a:latin typeface="Arial" charset="0"/>
              </a:rPr>
              <a:t>$100-$1000/per incident </a:t>
            </a:r>
            <a:endParaRPr lang="en-US" sz="2400" dirty="0" smtClean="0">
              <a:solidFill>
                <a:schemeClr val="tx1"/>
              </a:solidFill>
              <a:latin typeface="Arial" charset="0"/>
            </a:endParaRPr>
          </a:p>
          <a:p>
            <a:pPr algn="l" eaLnBrk="1" hangingPunct="1"/>
            <a:r>
              <a:rPr lang="en-US" sz="2400" b="1" dirty="0" smtClean="0"/>
              <a:t>Criminal </a:t>
            </a:r>
            <a:r>
              <a:rPr lang="en-US" sz="2400" b="1" dirty="0"/>
              <a:t>Penalties :</a:t>
            </a:r>
            <a:endParaRPr lang="en-US" sz="2400" dirty="0"/>
          </a:p>
          <a:p>
            <a:pPr algn="l" eaLnBrk="1" hangingPunct="1"/>
            <a:r>
              <a:rPr lang="en-US" sz="2400" dirty="0">
                <a:latin typeface="Arial" charset="0"/>
              </a:rPr>
              <a:t>          </a:t>
            </a:r>
            <a:r>
              <a:rPr lang="en-US" sz="2400" dirty="0">
                <a:solidFill>
                  <a:schemeClr val="tx1"/>
                </a:solidFill>
                <a:latin typeface="Arial" charset="0"/>
              </a:rPr>
              <a:t>Criminal penalties = large fines + jail time, </a:t>
            </a:r>
          </a:p>
          <a:p>
            <a:pPr algn="l" eaLnBrk="1" hangingPunct="1"/>
            <a:r>
              <a:rPr lang="en-US" sz="2400" dirty="0">
                <a:solidFill>
                  <a:schemeClr val="tx1"/>
                </a:solidFill>
                <a:latin typeface="Arial" charset="0"/>
              </a:rPr>
              <a:t>          and </a:t>
            </a:r>
            <a:r>
              <a:rPr lang="en-US" sz="2400" b="1" dirty="0">
                <a:solidFill>
                  <a:schemeClr val="tx1"/>
                </a:solidFill>
                <a:latin typeface="Arial" charset="0"/>
              </a:rPr>
              <a:t>increase</a:t>
            </a:r>
            <a:r>
              <a:rPr lang="en-US" sz="2400" dirty="0">
                <a:solidFill>
                  <a:schemeClr val="tx1"/>
                </a:solidFill>
                <a:latin typeface="Arial" charset="0"/>
              </a:rPr>
              <a:t> with the degree of the offense.</a:t>
            </a:r>
            <a:endParaRPr lang="en-US" sz="2400" b="1" dirty="0">
              <a:solidFill>
                <a:schemeClr val="tx1"/>
              </a:solidFill>
              <a:latin typeface="Arial" charset="0"/>
            </a:endParaRPr>
          </a:p>
          <a:p>
            <a:pPr eaLnBrk="1" hangingPunct="1">
              <a:lnSpc>
                <a:spcPct val="120000"/>
              </a:lnSpc>
              <a:buClr>
                <a:schemeClr val="tx1"/>
              </a:buClr>
            </a:pPr>
            <a:r>
              <a:rPr lang="en-US" sz="2400" b="1" dirty="0">
                <a:latin typeface="Arial" charset="0"/>
              </a:rPr>
              <a:t>          </a:t>
            </a:r>
            <a:r>
              <a:rPr lang="en-US" sz="2400" b="1" u="sng" dirty="0">
                <a:latin typeface="Arial" charset="0"/>
              </a:rPr>
              <a:t>Example</a:t>
            </a:r>
            <a:r>
              <a:rPr lang="en-US" sz="2400" b="1" dirty="0">
                <a:latin typeface="Arial" charset="0"/>
              </a:rPr>
              <a:t>:</a:t>
            </a:r>
          </a:p>
          <a:p>
            <a:pPr eaLnBrk="1" hangingPunct="1">
              <a:lnSpc>
                <a:spcPct val="120000"/>
              </a:lnSpc>
              <a:buClr>
                <a:schemeClr val="tx1"/>
              </a:buClr>
            </a:pPr>
            <a:r>
              <a:rPr lang="en-US" sz="2400" dirty="0">
                <a:latin typeface="Arial" charset="0"/>
              </a:rPr>
              <a:t>	A hospital employee steals and sells patient information for personal profit.   Criminal penalties could be as much as </a:t>
            </a:r>
            <a:r>
              <a:rPr lang="en-US" sz="2400" b="1" dirty="0">
                <a:solidFill>
                  <a:schemeClr val="tx1"/>
                </a:solidFill>
                <a:latin typeface="Arial" charset="0"/>
              </a:rPr>
              <a:t>$250,000 to 1.5 million and/or 10 years in jail.</a:t>
            </a:r>
          </a:p>
          <a:p>
            <a:pPr algn="l" eaLnBrk="1" hangingPunct="1"/>
            <a:endParaRPr lang="en-US" sz="2400" dirty="0">
              <a:latin typeface="Arial" charset="0"/>
            </a:endParaRPr>
          </a:p>
        </p:txBody>
      </p:sp>
      <p:pic>
        <p:nvPicPr>
          <p:cNvPr id="5" name="Picture 3" descr="C:\Documents and Settings\smusso\Local Settings\Temporary Internet Files\Content.IE5\GP9PUFPD\MPj04388100000[1].jpg"/>
          <p:cNvPicPr>
            <a:picLocks noChangeAspect="1" noChangeArrowheads="1"/>
          </p:cNvPicPr>
          <p:nvPr/>
        </p:nvPicPr>
        <p:blipFill>
          <a:blip r:embed="rId2" cstate="print"/>
          <a:srcRect/>
          <a:stretch>
            <a:fillRect/>
          </a:stretch>
        </p:blipFill>
        <p:spPr bwMode="auto">
          <a:xfrm>
            <a:off x="7412251" y="2122454"/>
            <a:ext cx="1369285" cy="988144"/>
          </a:xfrm>
          <a:prstGeom prst="rect">
            <a:avLst/>
          </a:prstGeom>
          <a:noFill/>
          <a:ln w="9525">
            <a:noFill/>
            <a:miter lim="800000"/>
            <a:headEnd/>
            <a:tailEnd/>
          </a:ln>
        </p:spPr>
      </p:pic>
      <p:sp>
        <p:nvSpPr>
          <p:cNvPr id="7" name="Text Placeholder 3"/>
          <p:cNvSpPr>
            <a:spLocks noGrp="1"/>
          </p:cNvSpPr>
          <p:nvPr>
            <p:ph type="body" sz="quarter" idx="12"/>
          </p:nvPr>
        </p:nvSpPr>
        <p:spPr/>
        <p:txBody>
          <a:bodyPr/>
          <a:lstStyle/>
          <a:p>
            <a:pPr algn="l"/>
            <a:r>
              <a:rPr lang="en-US" sz="1200" dirty="0">
                <a:solidFill>
                  <a:prstClr val="black"/>
                </a:solidFill>
              </a:rPr>
              <a:t> </a:t>
            </a:r>
            <a:r>
              <a:rPr lang="en-US" sz="1200" dirty="0" smtClean="0">
                <a:solidFill>
                  <a:prstClr val="black"/>
                </a:solidFill>
              </a:rPr>
              <a:t>                                             HIPAA </a:t>
            </a:r>
            <a:r>
              <a:rPr lang="en-US" sz="1200" dirty="0">
                <a:solidFill>
                  <a:prstClr val="black"/>
                </a:solidFill>
              </a:rPr>
              <a:t>Privacy Office </a:t>
            </a:r>
            <a:endParaRPr lang="en-US" sz="1400" dirty="0"/>
          </a:p>
          <a:p>
            <a:endParaRPr lang="en-US" dirty="0"/>
          </a:p>
          <a:p>
            <a:endParaRPr lang="en-US" dirty="0"/>
          </a:p>
        </p:txBody>
      </p:sp>
      <p:pic>
        <p:nvPicPr>
          <p:cNvPr id="8" name="Picture 5" descr="C:\Documents and Settings\smusso\Local Settings\Temporary Internet Files\Content.IE5\ZS3BNL66\MC900240395[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9" y="4858839"/>
            <a:ext cx="773802" cy="13607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Documents and Settings\smusso\Local Settings\Temporary Internet Files\Content.IE5\PBZ4HFXV\MPj04028640000[1].jpg"/>
          <p:cNvPicPr>
            <a:picLocks noChangeAspect="1" noChangeArrowheads="1"/>
          </p:cNvPicPr>
          <p:nvPr/>
        </p:nvPicPr>
        <p:blipFill>
          <a:blip r:embed="rId4" cstate="print"/>
          <a:srcRect/>
          <a:stretch>
            <a:fillRect/>
          </a:stretch>
        </p:blipFill>
        <p:spPr bwMode="auto">
          <a:xfrm>
            <a:off x="7838560" y="5645184"/>
            <a:ext cx="942976" cy="574383"/>
          </a:xfrm>
          <a:prstGeom prst="rect">
            <a:avLst/>
          </a:prstGeom>
          <a:noFill/>
          <a:ln w="9525">
            <a:noFill/>
            <a:miter lim="800000"/>
            <a:headEnd/>
            <a:tailEnd/>
          </a:ln>
        </p:spPr>
      </p:pic>
    </p:spTree>
    <p:extLst>
      <p:ext uri="{BB962C8B-B14F-4D97-AF65-F5344CB8AC3E}">
        <p14:creationId xmlns:p14="http://schemas.microsoft.com/office/powerpoint/2010/main" val="1215627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But are they really taking this seriously?</a:t>
            </a:r>
            <a:endParaRPr lang="en-US" dirty="0"/>
          </a:p>
        </p:txBody>
      </p:sp>
      <p:sp>
        <p:nvSpPr>
          <p:cNvPr id="3" name="Text Placeholder 2"/>
          <p:cNvSpPr>
            <a:spLocks noGrp="1"/>
          </p:cNvSpPr>
          <p:nvPr>
            <p:ph type="body" sz="quarter" idx="15"/>
          </p:nvPr>
        </p:nvSpPr>
        <p:spPr>
          <a:xfrm>
            <a:off x="144585" y="1594339"/>
            <a:ext cx="8854830" cy="5441820"/>
          </a:xfrm>
        </p:spPr>
        <p:txBody>
          <a:bodyPr/>
          <a:lstStyle/>
          <a:p>
            <a:pPr algn="l"/>
            <a:r>
              <a:rPr lang="en-US" sz="1100" b="1" u="sng" dirty="0" smtClean="0">
                <a:solidFill>
                  <a:schemeClr val="tx2">
                    <a:lumMod val="75000"/>
                  </a:schemeClr>
                </a:solidFill>
              </a:rPr>
              <a:t>CALIFORNIA SURGEON SENTENCED TO JAIL FOLLOWING HIPAA VIOLATION</a:t>
            </a:r>
            <a:r>
              <a:rPr lang="en-US" sz="1100" dirty="0" smtClean="0">
                <a:solidFill>
                  <a:schemeClr val="tx2">
                    <a:lumMod val="75000"/>
                  </a:schemeClr>
                </a:solidFill>
              </a:rPr>
              <a:t> -  </a:t>
            </a:r>
            <a:r>
              <a:rPr lang="en-US" sz="1100" dirty="0">
                <a:solidFill>
                  <a:schemeClr val="tx2">
                    <a:lumMod val="75000"/>
                  </a:schemeClr>
                </a:solidFill>
              </a:rPr>
              <a:t>Former UCLA cardiothoracic surgeon caught snooping in celebrities medical records and the medical record of his colleagues.  Sentenced reduced to </a:t>
            </a:r>
            <a:r>
              <a:rPr lang="en-US" sz="1100" b="1" dirty="0">
                <a:solidFill>
                  <a:schemeClr val="tx2">
                    <a:lumMod val="75000"/>
                  </a:schemeClr>
                </a:solidFill>
              </a:rPr>
              <a:t>4 months in jail </a:t>
            </a:r>
            <a:r>
              <a:rPr lang="en-US" sz="1100" dirty="0">
                <a:solidFill>
                  <a:schemeClr val="tx2">
                    <a:lumMod val="75000"/>
                  </a:schemeClr>
                </a:solidFill>
              </a:rPr>
              <a:t>and $2000 fine.  </a:t>
            </a:r>
            <a:endParaRPr lang="en-US" sz="1100" dirty="0" smtClean="0">
              <a:solidFill>
                <a:schemeClr val="tx2">
                  <a:lumMod val="75000"/>
                </a:schemeClr>
              </a:solidFill>
            </a:endParaRPr>
          </a:p>
          <a:p>
            <a:pPr algn="l"/>
            <a:endParaRPr lang="en-US" sz="1000" dirty="0">
              <a:solidFill>
                <a:schemeClr val="tx2">
                  <a:lumMod val="75000"/>
                </a:schemeClr>
              </a:solidFill>
            </a:endParaRPr>
          </a:p>
          <a:p>
            <a:pPr marL="0" indent="0" algn="l"/>
            <a:r>
              <a:rPr lang="en-US" sz="1100" b="1" u="sng" dirty="0" smtClean="0">
                <a:solidFill>
                  <a:schemeClr val="tx2">
                    <a:lumMod val="75000"/>
                  </a:schemeClr>
                </a:solidFill>
              </a:rPr>
              <a:t>LONG </a:t>
            </a:r>
            <a:r>
              <a:rPr lang="en-US" sz="1100" b="1" u="sng" dirty="0">
                <a:solidFill>
                  <a:schemeClr val="tx2">
                    <a:lumMod val="75000"/>
                  </a:schemeClr>
                </a:solidFill>
              </a:rPr>
              <a:t>ISLAND HEALTH CARE PROVIDER SENTENCED TO 12 YEARS IN PRISON FOR $10 MILLION MEDICARE FRAUD AND HIPAA IDENTITY THEFT </a:t>
            </a:r>
            <a:r>
              <a:rPr lang="en-US" sz="1100" dirty="0">
                <a:solidFill>
                  <a:schemeClr val="tx2">
                    <a:lumMod val="75000"/>
                  </a:schemeClr>
                </a:solidFill>
              </a:rPr>
              <a:t>– Operated a medical equipment company in Hicksville and user her position to enter nursing homes in order to access/steal patient records.  Also falsely resumed roles as doctor, NP, etc. and accompanied doctors on patient evaluation rounds.  Spent stolen Medicare funds on LI multi-million dollar home, half-million dollar pension account and luxury items.</a:t>
            </a:r>
          </a:p>
          <a:p>
            <a:pPr marL="0" indent="0" algn="l"/>
            <a:r>
              <a:rPr lang="en-US" sz="1100" dirty="0">
                <a:solidFill>
                  <a:schemeClr val="tx2">
                    <a:lumMod val="75000"/>
                  </a:schemeClr>
                </a:solidFill>
              </a:rPr>
              <a:t>Was ordered to forfeit $1.3 million seized by government at indictment</a:t>
            </a:r>
            <a:r>
              <a:rPr lang="en-US" sz="1100" dirty="0" smtClean="0">
                <a:solidFill>
                  <a:schemeClr val="tx2">
                    <a:lumMod val="75000"/>
                  </a:schemeClr>
                </a:solidFill>
              </a:rPr>
              <a:t>.</a:t>
            </a:r>
          </a:p>
          <a:p>
            <a:pPr marL="0" indent="0" algn="l"/>
            <a:endParaRPr lang="en-US" sz="1000" dirty="0">
              <a:solidFill>
                <a:schemeClr val="tx2">
                  <a:lumMod val="75000"/>
                </a:schemeClr>
              </a:solidFill>
            </a:endParaRPr>
          </a:p>
          <a:p>
            <a:pPr marL="0" indent="0" algn="l"/>
            <a:r>
              <a:rPr lang="en-US" sz="1100" b="1" u="sng" dirty="0" smtClean="0">
                <a:solidFill>
                  <a:srgbClr val="002060"/>
                </a:solidFill>
              </a:rPr>
              <a:t>Anthem</a:t>
            </a:r>
            <a:r>
              <a:rPr lang="en-US" sz="1100" b="1" dirty="0" smtClean="0">
                <a:solidFill>
                  <a:srgbClr val="002060"/>
                </a:solidFill>
              </a:rPr>
              <a:t> </a:t>
            </a:r>
            <a:r>
              <a:rPr lang="en-US" sz="1100" b="1" dirty="0">
                <a:solidFill>
                  <a:srgbClr val="002060"/>
                </a:solidFill>
              </a:rPr>
              <a:t>to pay OCR $16M in Record HIPAA Settlement following the largest U.S Health Data Breach in </a:t>
            </a:r>
            <a:r>
              <a:rPr lang="en-US" sz="1100" b="1" dirty="0" smtClean="0">
                <a:solidFill>
                  <a:srgbClr val="002060"/>
                </a:solidFill>
              </a:rPr>
              <a:t>History</a:t>
            </a:r>
          </a:p>
          <a:p>
            <a:pPr marL="0" indent="0" algn="l"/>
            <a:endParaRPr lang="en-US" sz="1000" b="1" dirty="0">
              <a:solidFill>
                <a:srgbClr val="002060"/>
              </a:solidFill>
            </a:endParaRPr>
          </a:p>
          <a:p>
            <a:pPr marL="0" indent="0" algn="l"/>
            <a:r>
              <a:rPr lang="en-US" sz="1100" b="1" u="sng" dirty="0">
                <a:solidFill>
                  <a:srgbClr val="002060"/>
                </a:solidFill>
              </a:rPr>
              <a:t>Allergy Practice pays $125,000 to settle doctor’s disclosure of patient information to a reporter </a:t>
            </a:r>
            <a:r>
              <a:rPr lang="en-US" sz="1100" dirty="0">
                <a:solidFill>
                  <a:srgbClr val="002060"/>
                </a:solidFill>
              </a:rPr>
              <a:t>–  A patient of Allergy Associates of Hartford contacted a local TV station to speak about a dispute that occurred between the patient and the practice. The reported subsequently contacted the doctor for a comment and the doctor impermissibly disclosed the patient’s PHI to the reporter.   OCR found that the physician’s discussion with the reporter demonstrated reckless disregard for the patient’s privacy and that the disclosure occurred after the doctor was instructed by the Practice Privacy Officer to either not respond to the media or respond with “no comment.”</a:t>
            </a:r>
          </a:p>
          <a:p>
            <a:endParaRPr lang="en-US" sz="1000" b="1" dirty="0" smtClean="0">
              <a:solidFill>
                <a:srgbClr val="002060"/>
              </a:solidFill>
            </a:endParaRPr>
          </a:p>
          <a:p>
            <a:r>
              <a:rPr lang="en-US" sz="1400" b="1" dirty="0" smtClean="0">
                <a:solidFill>
                  <a:srgbClr val="002060"/>
                </a:solidFill>
              </a:rPr>
              <a:t>Settlements </a:t>
            </a:r>
            <a:r>
              <a:rPr lang="en-US" sz="1400" b="1" dirty="0">
                <a:solidFill>
                  <a:srgbClr val="002060"/>
                </a:solidFill>
              </a:rPr>
              <a:t>for impermissible disclosures of PHI include</a:t>
            </a:r>
            <a:r>
              <a:rPr lang="en-US" sz="1400" b="1" dirty="0" smtClean="0">
                <a:solidFill>
                  <a:srgbClr val="002060"/>
                </a:solidFill>
              </a:rPr>
              <a:t>:</a:t>
            </a:r>
          </a:p>
          <a:p>
            <a:endParaRPr lang="en-US" sz="800" b="1" dirty="0">
              <a:solidFill>
                <a:srgbClr val="002060"/>
              </a:solidFill>
            </a:endParaRPr>
          </a:p>
          <a:p>
            <a:pPr algn="l"/>
            <a:r>
              <a:rPr lang="en-US" sz="1100" dirty="0">
                <a:hlinkClick r:id="rId3"/>
              </a:rPr>
              <a:t>Memorial Hermann Health System</a:t>
            </a:r>
            <a:r>
              <a:rPr lang="en-US" sz="1100" dirty="0"/>
              <a:t> – $2.4 million settlement for disclosing a patient’s PHI in a press release.</a:t>
            </a:r>
          </a:p>
          <a:p>
            <a:pPr algn="l"/>
            <a:r>
              <a:rPr lang="en-US" sz="1100" dirty="0">
                <a:hlinkClick r:id="rId4"/>
              </a:rPr>
              <a:t>New York Presbyterian Hospital</a:t>
            </a:r>
            <a:r>
              <a:rPr lang="en-US" sz="1100" dirty="0"/>
              <a:t> – $2,200,000 penalty for filming patients without consent.</a:t>
            </a:r>
          </a:p>
          <a:p>
            <a:pPr algn="l"/>
            <a:r>
              <a:rPr lang="en-US" sz="1100" dirty="0">
                <a:hlinkClick r:id="rId5"/>
              </a:rPr>
              <a:t>Massachusetts General Hospital</a:t>
            </a:r>
            <a:r>
              <a:rPr lang="en-US" sz="1100" dirty="0"/>
              <a:t>– $515,000 penalty for filming patients without consent.</a:t>
            </a:r>
          </a:p>
          <a:p>
            <a:pPr algn="l"/>
            <a:r>
              <a:rPr lang="en-US" sz="1100" dirty="0">
                <a:hlinkClick r:id="rId6"/>
              </a:rPr>
              <a:t>Luke’s-Roosevelt Hospital Center</a:t>
            </a:r>
            <a:r>
              <a:rPr lang="en-US" sz="1100" dirty="0"/>
              <a:t> – $387,000 settlement for careless handling of PHI/Disclosure of a patient’s HIV status to their employer.</a:t>
            </a:r>
          </a:p>
          <a:p>
            <a:pPr algn="l"/>
            <a:r>
              <a:rPr lang="en-US" sz="1100" dirty="0">
                <a:hlinkClick r:id="rId5"/>
              </a:rPr>
              <a:t>Brigham and Women’s Hospital</a:t>
            </a:r>
            <a:r>
              <a:rPr lang="en-US" sz="1100" dirty="0"/>
              <a:t>– $384,000 penalty for filming patients without consent.</a:t>
            </a:r>
          </a:p>
          <a:p>
            <a:pPr algn="l"/>
            <a:r>
              <a:rPr lang="en-US" sz="1100" dirty="0">
                <a:hlinkClick r:id="rId5"/>
              </a:rPr>
              <a:t>Boston Medical Center</a:t>
            </a:r>
            <a:r>
              <a:rPr lang="en-US" sz="1100" dirty="0"/>
              <a:t> – $100,000 penalty for filming patients without consent.</a:t>
            </a:r>
          </a:p>
          <a:p>
            <a:pPr algn="l"/>
            <a:r>
              <a:rPr lang="en-US" sz="1100" u="sng" dirty="0" smtClean="0">
                <a:solidFill>
                  <a:srgbClr val="0000FF"/>
                </a:solidFill>
              </a:rPr>
              <a:t>Phoenix Cardiac Surgery </a:t>
            </a:r>
            <a:r>
              <a:rPr lang="en-US" sz="1100" dirty="0" smtClean="0"/>
              <a:t>- $100,000 penalty for practice posting patient appointments on publicly accessible web-based calendar</a:t>
            </a:r>
            <a:endParaRPr lang="en-US" sz="1100" dirty="0" smtClean="0">
              <a:solidFill>
                <a:schemeClr val="tx2">
                  <a:lumMod val="75000"/>
                </a:schemeClr>
              </a:solidFill>
            </a:endParaRPr>
          </a:p>
          <a:p>
            <a:pPr algn="l"/>
            <a:r>
              <a:rPr lang="en-US" sz="1200" b="1" dirty="0"/>
              <a:t/>
            </a:r>
            <a:br>
              <a:rPr lang="en-US" sz="1200" b="1" dirty="0"/>
            </a:br>
            <a:r>
              <a:rPr lang="en-US" sz="1200" b="1" dirty="0" smtClean="0"/>
              <a:t> </a:t>
            </a:r>
            <a:endParaRPr lang="en-US" sz="1200" dirty="0">
              <a:solidFill>
                <a:srgbClr val="002060"/>
              </a:solidFill>
            </a:endParaRPr>
          </a:p>
          <a:p>
            <a:endParaRPr lang="en-US" dirty="0"/>
          </a:p>
        </p:txBody>
      </p:sp>
      <p:sp>
        <p:nvSpPr>
          <p:cNvPr id="6" name="Text Placeholder 3"/>
          <p:cNvSpPr>
            <a:spLocks noGrp="1"/>
          </p:cNvSpPr>
          <p:nvPr>
            <p:ph type="body" sz="quarter" idx="12"/>
          </p:nvPr>
        </p:nvSpPr>
        <p:spPr/>
        <p:txBody>
          <a:bodyPr/>
          <a:lstStyle/>
          <a:p>
            <a:pPr algn="l"/>
            <a:r>
              <a:rPr lang="en-US" sz="1200" dirty="0">
                <a:solidFill>
                  <a:prstClr val="black"/>
                </a:solidFill>
              </a:rPr>
              <a:t> </a:t>
            </a:r>
            <a:r>
              <a:rPr lang="en-US" sz="1200" dirty="0" smtClean="0">
                <a:solidFill>
                  <a:prstClr val="black"/>
                </a:solidFill>
              </a:rPr>
              <a:t>					HIPAA </a:t>
            </a:r>
            <a:r>
              <a:rPr lang="en-US" sz="1200" dirty="0">
                <a:solidFill>
                  <a:prstClr val="black"/>
                </a:solidFill>
              </a:rPr>
              <a:t>Privacy Office </a:t>
            </a:r>
            <a:endParaRPr lang="en-US" sz="1400" dirty="0"/>
          </a:p>
          <a:p>
            <a:endParaRPr lang="en-US" dirty="0"/>
          </a:p>
          <a:p>
            <a:endParaRPr lang="en-US" dirty="0"/>
          </a:p>
        </p:txBody>
      </p:sp>
    </p:spTree>
    <p:extLst>
      <p:ext uri="{BB962C8B-B14F-4D97-AF65-F5344CB8AC3E}">
        <p14:creationId xmlns:p14="http://schemas.microsoft.com/office/powerpoint/2010/main" val="3455547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2"/>
          </p:nvPr>
        </p:nvSpPr>
        <p:spPr/>
        <p:txBody>
          <a:bodyPr/>
          <a:lstStyle/>
          <a:p>
            <a:pPr algn="l"/>
            <a:r>
              <a:rPr lang="en-US" sz="1200" dirty="0">
                <a:solidFill>
                  <a:prstClr val="black"/>
                </a:solidFill>
              </a:rPr>
              <a:t> </a:t>
            </a:r>
            <a:r>
              <a:rPr lang="en-US" sz="1200" dirty="0" smtClean="0">
                <a:solidFill>
                  <a:prstClr val="black"/>
                </a:solidFill>
              </a:rPr>
              <a:t>					HIPAA </a:t>
            </a:r>
            <a:r>
              <a:rPr lang="en-US" sz="1200" dirty="0">
                <a:solidFill>
                  <a:prstClr val="black"/>
                </a:solidFill>
              </a:rPr>
              <a:t>Privacy Office </a:t>
            </a:r>
            <a:endParaRPr lang="en-US" sz="1400" dirty="0"/>
          </a:p>
          <a:p>
            <a:endParaRPr lang="en-US" dirty="0"/>
          </a:p>
          <a:p>
            <a:endParaRPr lang="en-US" dirty="0"/>
          </a:p>
        </p:txBody>
      </p:sp>
      <p:pic>
        <p:nvPicPr>
          <p:cNvPr id="6" name="Picture 5"/>
          <p:cNvPicPr>
            <a:picLocks noChangeAspect="1"/>
          </p:cNvPicPr>
          <p:nvPr/>
        </p:nvPicPr>
        <p:blipFill>
          <a:blip r:embed="rId2"/>
          <a:stretch>
            <a:fillRect/>
          </a:stretch>
        </p:blipFill>
        <p:spPr>
          <a:xfrm>
            <a:off x="775025" y="1416076"/>
            <a:ext cx="3308310" cy="3546694"/>
          </a:xfrm>
          <a:prstGeom prst="rect">
            <a:avLst/>
          </a:prstGeom>
        </p:spPr>
      </p:pic>
      <p:pic>
        <p:nvPicPr>
          <p:cNvPr id="4" name="Picture 3"/>
          <p:cNvPicPr>
            <a:picLocks noChangeAspect="1"/>
          </p:cNvPicPr>
          <p:nvPr/>
        </p:nvPicPr>
        <p:blipFill>
          <a:blip r:embed="rId3"/>
          <a:stretch>
            <a:fillRect/>
          </a:stretch>
        </p:blipFill>
        <p:spPr>
          <a:xfrm>
            <a:off x="4736270" y="2532185"/>
            <a:ext cx="3380117" cy="3032323"/>
          </a:xfrm>
          <a:prstGeom prst="rect">
            <a:avLst/>
          </a:prstGeom>
        </p:spPr>
      </p:pic>
    </p:spTree>
    <p:extLst>
      <p:ext uri="{BB962C8B-B14F-4D97-AF65-F5344CB8AC3E}">
        <p14:creationId xmlns:p14="http://schemas.microsoft.com/office/powerpoint/2010/main" val="3455547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Other Confidentiality </a:t>
            </a:r>
            <a:r>
              <a:rPr lang="en-US" dirty="0"/>
              <a:t>Laws</a:t>
            </a:r>
          </a:p>
        </p:txBody>
      </p:sp>
      <p:sp>
        <p:nvSpPr>
          <p:cNvPr id="3" name="Text Placeholder 2"/>
          <p:cNvSpPr>
            <a:spLocks noGrp="1"/>
          </p:cNvSpPr>
          <p:nvPr>
            <p:ph type="body" sz="quarter" idx="15"/>
          </p:nvPr>
        </p:nvSpPr>
        <p:spPr>
          <a:xfrm>
            <a:off x="256217" y="1892024"/>
            <a:ext cx="8600304" cy="3414622"/>
          </a:xfrm>
        </p:spPr>
        <p:txBody>
          <a:bodyPr/>
          <a:lstStyle/>
          <a:p>
            <a:r>
              <a:rPr lang="en-US" sz="2400" dirty="0" smtClean="0"/>
              <a:t>HIPAA Provides the Minimum </a:t>
            </a:r>
            <a:r>
              <a:rPr lang="en-US" sz="2400" dirty="0"/>
              <a:t>R</a:t>
            </a:r>
            <a:r>
              <a:rPr lang="en-US" sz="2400" dirty="0" smtClean="0"/>
              <a:t>equirements for Patient Privacy and Confidentiality Protection</a:t>
            </a:r>
          </a:p>
          <a:p>
            <a:pPr algn="l"/>
            <a:endParaRPr lang="en-US" sz="800" dirty="0" smtClean="0"/>
          </a:p>
          <a:p>
            <a:pPr algn="l"/>
            <a:r>
              <a:rPr lang="en-US" sz="1800" dirty="0" smtClean="0">
                <a:solidFill>
                  <a:schemeClr val="tx1"/>
                </a:solidFill>
              </a:rPr>
              <a:t>A state or other federal law prevails when it provides the patient greater protection  </a:t>
            </a:r>
          </a:p>
          <a:p>
            <a:pPr algn="l"/>
            <a:endParaRPr lang="en-US" sz="800" dirty="0" smtClean="0">
              <a:solidFill>
                <a:schemeClr val="tx1"/>
              </a:solidFill>
            </a:endParaRPr>
          </a:p>
          <a:p>
            <a:pPr algn="l"/>
            <a:r>
              <a:rPr lang="en-US" sz="2000" dirty="0" smtClean="0">
                <a:solidFill>
                  <a:schemeClr val="tx1"/>
                </a:solidFill>
              </a:rPr>
              <a:t>Such laws include:</a:t>
            </a:r>
          </a:p>
          <a:p>
            <a:pPr algn="l"/>
            <a:r>
              <a:rPr lang="en-US" sz="2000" dirty="0" smtClean="0">
                <a:solidFill>
                  <a:schemeClr val="tx1"/>
                </a:solidFill>
              </a:rPr>
              <a:t>NYS </a:t>
            </a:r>
            <a:r>
              <a:rPr lang="en-US" sz="2000" dirty="0">
                <a:solidFill>
                  <a:schemeClr val="tx1"/>
                </a:solidFill>
              </a:rPr>
              <a:t>PHL</a:t>
            </a:r>
            <a:r>
              <a:rPr lang="en-US" sz="2000" dirty="0"/>
              <a:t> </a:t>
            </a:r>
            <a:r>
              <a:rPr lang="en-US" sz="2000" dirty="0" smtClean="0"/>
              <a:t> </a:t>
            </a:r>
            <a:r>
              <a:rPr lang="en-US" sz="2000" dirty="0" smtClean="0">
                <a:solidFill>
                  <a:schemeClr val="tx1"/>
                </a:solidFill>
              </a:rPr>
              <a:t>Article </a:t>
            </a:r>
            <a:r>
              <a:rPr lang="en-US" sz="2000" dirty="0">
                <a:solidFill>
                  <a:schemeClr val="tx1"/>
                </a:solidFill>
              </a:rPr>
              <a:t>27-F </a:t>
            </a:r>
            <a:r>
              <a:rPr lang="en-US" sz="2000" dirty="0" smtClean="0"/>
              <a:t>Confidentiality </a:t>
            </a:r>
            <a:r>
              <a:rPr lang="en-US" sz="2000" dirty="0"/>
              <a:t>of HIV – related information </a:t>
            </a:r>
            <a:r>
              <a:rPr lang="en-US" sz="2000" dirty="0" smtClean="0"/>
              <a:t>(labs, </a:t>
            </a:r>
            <a:r>
              <a:rPr lang="en-US" sz="2000" dirty="0" err="1" smtClean="0"/>
              <a:t>rx’s</a:t>
            </a:r>
            <a:r>
              <a:rPr lang="en-US" sz="2000" dirty="0" smtClean="0"/>
              <a:t>)</a:t>
            </a:r>
          </a:p>
          <a:p>
            <a:pPr algn="l"/>
            <a:endParaRPr lang="en-US" sz="2000" dirty="0"/>
          </a:p>
          <a:p>
            <a:pPr algn="l"/>
            <a:r>
              <a:rPr lang="en-US" sz="2000" dirty="0" smtClean="0">
                <a:solidFill>
                  <a:schemeClr val="tx1"/>
                </a:solidFill>
              </a:rPr>
              <a:t>NYS </a:t>
            </a:r>
            <a:r>
              <a:rPr lang="en-US" sz="2000" dirty="0">
                <a:solidFill>
                  <a:schemeClr val="tx1"/>
                </a:solidFill>
              </a:rPr>
              <a:t>MHL </a:t>
            </a:r>
            <a:r>
              <a:rPr lang="en-US" sz="2000" dirty="0" smtClean="0"/>
              <a:t>Confidentiality </a:t>
            </a:r>
            <a:r>
              <a:rPr lang="en-US" sz="2000" dirty="0"/>
              <a:t>of mental health information applicable to OMH certified providers &amp; </a:t>
            </a:r>
            <a:r>
              <a:rPr lang="en-US" sz="2000" dirty="0" smtClean="0"/>
              <a:t>locations (CPEP, 10N, 12N)</a:t>
            </a:r>
          </a:p>
          <a:p>
            <a:pPr algn="l"/>
            <a:endParaRPr lang="en-US" sz="2000" dirty="0"/>
          </a:p>
          <a:p>
            <a:pPr algn="l"/>
            <a:r>
              <a:rPr lang="en-US" sz="2000" dirty="0" smtClean="0">
                <a:solidFill>
                  <a:schemeClr val="tx1"/>
                </a:solidFill>
              </a:rPr>
              <a:t>GINA </a:t>
            </a:r>
            <a:r>
              <a:rPr lang="en-US" sz="2000" dirty="0"/>
              <a:t>(Fed &amp; NYS) Genetic Information </a:t>
            </a:r>
            <a:r>
              <a:rPr lang="en-US" sz="2000" dirty="0" smtClean="0"/>
              <a:t>Non-Discrimination Act</a:t>
            </a:r>
          </a:p>
          <a:p>
            <a:pPr algn="l"/>
            <a:endParaRPr lang="en-US" sz="2000" dirty="0" smtClean="0"/>
          </a:p>
          <a:p>
            <a:pPr algn="l"/>
            <a:r>
              <a:rPr lang="en-US" sz="2000" dirty="0" smtClean="0">
                <a:solidFill>
                  <a:schemeClr val="tx1"/>
                </a:solidFill>
              </a:rPr>
              <a:t>42 CFR Part 2 (known as Part 2) </a:t>
            </a:r>
            <a:r>
              <a:rPr lang="en-US" sz="2000" dirty="0" smtClean="0">
                <a:solidFill>
                  <a:srgbClr val="C00000"/>
                </a:solidFill>
              </a:rPr>
              <a:t>Confidentiality of Substance Use Disorder Patient Records (ELIH Inpatient &amp; Outpatient Treatment Units)</a:t>
            </a:r>
          </a:p>
        </p:txBody>
      </p:sp>
      <p:sp>
        <p:nvSpPr>
          <p:cNvPr id="6" name="Text Placeholder 3"/>
          <p:cNvSpPr>
            <a:spLocks noGrp="1"/>
          </p:cNvSpPr>
          <p:nvPr>
            <p:ph type="body" sz="quarter" idx="12"/>
          </p:nvPr>
        </p:nvSpPr>
        <p:spPr/>
        <p:txBody>
          <a:bodyPr/>
          <a:lstStyle/>
          <a:p>
            <a:r>
              <a:rPr lang="en-US" sz="1200" dirty="0"/>
              <a:t>HIPAA privacy Office </a:t>
            </a:r>
          </a:p>
          <a:p>
            <a:pPr algn="l"/>
            <a:endParaRPr lang="en-US" sz="1400" dirty="0"/>
          </a:p>
          <a:p>
            <a:endParaRPr lang="en-US" dirty="0"/>
          </a:p>
          <a:p>
            <a:endParaRPr lang="en-US" dirty="0"/>
          </a:p>
        </p:txBody>
      </p:sp>
    </p:spTree>
    <p:extLst>
      <p:ext uri="{BB962C8B-B14F-4D97-AF65-F5344CB8AC3E}">
        <p14:creationId xmlns:p14="http://schemas.microsoft.com/office/powerpoint/2010/main" val="2614862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Thank you ! </a:t>
            </a:r>
            <a:endParaRPr lang="en-US" dirty="0"/>
          </a:p>
        </p:txBody>
      </p:sp>
      <p:sp>
        <p:nvSpPr>
          <p:cNvPr id="3" name="Text Placeholder 2"/>
          <p:cNvSpPr>
            <a:spLocks noGrp="1"/>
          </p:cNvSpPr>
          <p:nvPr>
            <p:ph type="body" sz="quarter" idx="15"/>
          </p:nvPr>
        </p:nvSpPr>
        <p:spPr>
          <a:xfrm>
            <a:off x="310551" y="1169773"/>
            <a:ext cx="8376249" cy="3715266"/>
          </a:xfrm>
        </p:spPr>
        <p:txBody>
          <a:bodyPr/>
          <a:lstStyle/>
          <a:p>
            <a:endParaRPr lang="en-US" dirty="0" smtClean="0"/>
          </a:p>
          <a:p>
            <a:endParaRPr lang="en-US" dirty="0"/>
          </a:p>
          <a:p>
            <a:r>
              <a:rPr lang="en-US" dirty="0" smtClean="0"/>
              <a:t>HIPAA Privacy Questions</a:t>
            </a:r>
          </a:p>
          <a:p>
            <a:endParaRPr lang="en-US" dirty="0"/>
          </a:p>
          <a:p>
            <a:r>
              <a:rPr lang="en-US" dirty="0" smtClean="0"/>
              <a:t>						Call </a:t>
            </a:r>
            <a:r>
              <a:rPr lang="en-US" dirty="0" smtClean="0">
                <a:solidFill>
                  <a:schemeClr val="tx1"/>
                </a:solidFill>
              </a:rPr>
              <a:t>631-444-5796</a:t>
            </a:r>
          </a:p>
          <a:p>
            <a:r>
              <a:rPr lang="en-US" dirty="0" smtClean="0"/>
              <a:t>							or	</a:t>
            </a:r>
          </a:p>
          <a:p>
            <a:r>
              <a:rPr lang="en-US" dirty="0" smtClean="0"/>
              <a:t>								Email:</a:t>
            </a:r>
          </a:p>
          <a:p>
            <a:r>
              <a:rPr lang="en-US" dirty="0" smtClean="0">
                <a:solidFill>
                  <a:schemeClr val="tx1"/>
                </a:solidFill>
                <a:hlinkClick r:id="rId3"/>
              </a:rPr>
              <a:t>hipaa@stonybrookmedicine.edu</a:t>
            </a:r>
            <a:endParaRPr lang="en-US" dirty="0" smtClean="0">
              <a:solidFill>
                <a:schemeClr val="tx1"/>
              </a:solidFill>
            </a:endParaRPr>
          </a:p>
          <a:p>
            <a:endParaRPr lang="en-US" dirty="0" smtClean="0">
              <a:solidFill>
                <a:schemeClr val="tx1"/>
              </a:solidFill>
            </a:endParaRPr>
          </a:p>
        </p:txBody>
      </p:sp>
      <p:pic>
        <p:nvPicPr>
          <p:cNvPr id="8" name="Picture 4" descr="C:\Documents and Settings\smusso\Local Settings\Temporary Internet Files\Content.IE5\GXUFS9AJ\MC900078622[1].wmf"/>
          <p:cNvPicPr>
            <a:picLocks noChangeAspect="1" noChangeArrowheads="1"/>
          </p:cNvPicPr>
          <p:nvPr/>
        </p:nvPicPr>
        <p:blipFill>
          <a:blip r:embed="rId4" cstate="print"/>
          <a:srcRect/>
          <a:stretch>
            <a:fillRect/>
          </a:stretch>
        </p:blipFill>
        <p:spPr bwMode="auto">
          <a:xfrm>
            <a:off x="1486709" y="1966823"/>
            <a:ext cx="1857375" cy="2035834"/>
          </a:xfrm>
          <a:prstGeom prst="rect">
            <a:avLst/>
          </a:prstGeom>
          <a:noFill/>
          <a:ln w="9525">
            <a:noFill/>
            <a:miter lim="800000"/>
            <a:headEnd/>
            <a:tailEnd/>
          </a:ln>
        </p:spPr>
      </p:pic>
      <p:sp>
        <p:nvSpPr>
          <p:cNvPr id="7" name="Text Placeholder 3"/>
          <p:cNvSpPr>
            <a:spLocks noGrp="1"/>
          </p:cNvSpPr>
          <p:nvPr>
            <p:ph type="body" sz="quarter" idx="12"/>
          </p:nvPr>
        </p:nvSpPr>
        <p:spPr>
          <a:xfrm>
            <a:off x="4736270" y="464954"/>
            <a:ext cx="3950530" cy="489905"/>
          </a:xfrm>
        </p:spPr>
        <p:txBody>
          <a:bodyPr/>
          <a:lstStyle/>
          <a:p>
            <a:pPr algn="l"/>
            <a:r>
              <a:rPr lang="en-US" sz="1200" dirty="0">
                <a:solidFill>
                  <a:prstClr val="black"/>
                </a:solidFill>
              </a:rPr>
              <a:t> </a:t>
            </a:r>
            <a:r>
              <a:rPr lang="en-US" sz="1200" dirty="0" smtClean="0">
                <a:solidFill>
                  <a:prstClr val="black"/>
                </a:solidFill>
              </a:rPr>
              <a:t>					HIPAA </a:t>
            </a:r>
            <a:r>
              <a:rPr lang="en-US" sz="1200" dirty="0">
                <a:solidFill>
                  <a:prstClr val="black"/>
                </a:solidFill>
              </a:rPr>
              <a:t>Privacy Office </a:t>
            </a:r>
            <a:r>
              <a:rPr lang="en-US" sz="1200" dirty="0" smtClean="0">
                <a:solidFill>
                  <a:schemeClr val="bg1"/>
                </a:solidFill>
              </a:rPr>
              <a:t>Revised 1/11/2016</a:t>
            </a:r>
            <a:endParaRPr lang="en-US" sz="1200" dirty="0">
              <a:solidFill>
                <a:schemeClr val="bg1"/>
              </a:solidFill>
            </a:endParaRPr>
          </a:p>
          <a:p>
            <a:pPr algn="l"/>
            <a:endParaRPr lang="en-US" sz="1400" dirty="0"/>
          </a:p>
          <a:p>
            <a:endParaRPr lang="en-US" dirty="0"/>
          </a:p>
          <a:p>
            <a:endParaRPr lang="en-US" dirty="0"/>
          </a:p>
        </p:txBody>
      </p:sp>
    </p:spTree>
    <p:extLst>
      <p:ext uri="{BB962C8B-B14F-4D97-AF65-F5344CB8AC3E}">
        <p14:creationId xmlns:p14="http://schemas.microsoft.com/office/powerpoint/2010/main" val="1481790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BEST WISHES ON YOUR STONYBROOK CAREER</a:t>
            </a:r>
            <a:endParaRPr lang="en-US" dirty="0"/>
          </a:p>
        </p:txBody>
      </p:sp>
      <p:sp>
        <p:nvSpPr>
          <p:cNvPr id="3" name="Text Placeholder 2"/>
          <p:cNvSpPr>
            <a:spLocks noGrp="1"/>
          </p:cNvSpPr>
          <p:nvPr>
            <p:ph type="body" sz="quarter" idx="15"/>
          </p:nvPr>
        </p:nvSpPr>
        <p:spPr>
          <a:xfrm>
            <a:off x="457200" y="846639"/>
            <a:ext cx="8229600" cy="6113617"/>
          </a:xfrm>
        </p:spPr>
        <p:txBody>
          <a:bodyPr/>
          <a:lstStyle/>
          <a:p>
            <a:r>
              <a:rPr lang="en-US" dirty="0" smtClean="0"/>
              <a:t>Chief Information Security Officer </a:t>
            </a:r>
          </a:p>
          <a:p>
            <a:r>
              <a:rPr lang="en-US" dirty="0" smtClean="0">
                <a:solidFill>
                  <a:schemeClr val="tx1"/>
                </a:solidFill>
              </a:rPr>
              <a:t>Matthew P. Nappi </a:t>
            </a:r>
          </a:p>
          <a:p>
            <a:r>
              <a:rPr lang="en-US" dirty="0" smtClean="0">
                <a:solidFill>
                  <a:schemeClr val="tx1"/>
                </a:solidFill>
                <a:hlinkClick r:id="rId2"/>
              </a:rPr>
              <a:t>matthew.nappi@stonybrook.edu</a:t>
            </a:r>
            <a:endParaRPr lang="en-US" dirty="0" smtClean="0">
              <a:solidFill>
                <a:schemeClr val="tx1"/>
              </a:solidFill>
            </a:endParaRPr>
          </a:p>
          <a:p>
            <a:r>
              <a:rPr lang="en-US" dirty="0" smtClean="0">
                <a:solidFill>
                  <a:schemeClr val="tx1"/>
                </a:solidFill>
              </a:rPr>
              <a:t>Call the SBMIT Helpdesk</a:t>
            </a:r>
          </a:p>
          <a:p>
            <a:r>
              <a:rPr lang="en-US" dirty="0" smtClean="0">
                <a:solidFill>
                  <a:schemeClr val="tx1"/>
                </a:solidFill>
              </a:rPr>
              <a:t>631-444-4357</a:t>
            </a:r>
            <a:endParaRPr lang="en-US" dirty="0">
              <a:solidFill>
                <a:schemeClr val="tx1"/>
              </a:solidFill>
            </a:endParaRPr>
          </a:p>
        </p:txBody>
      </p:sp>
      <p:sp>
        <p:nvSpPr>
          <p:cNvPr id="4" name="Text Placeholder 3"/>
          <p:cNvSpPr>
            <a:spLocks noGrp="1"/>
          </p:cNvSpPr>
          <p:nvPr>
            <p:ph type="body" sz="quarter" idx="12"/>
          </p:nvPr>
        </p:nvSpPr>
        <p:spPr/>
        <p:txBody>
          <a:bodyPr/>
          <a:lstStyle/>
          <a:p>
            <a:r>
              <a:rPr lang="en-US" sz="1200" dirty="0"/>
              <a:t> HIPAA Privacy Office </a:t>
            </a:r>
          </a:p>
        </p:txBody>
      </p:sp>
    </p:spTree>
    <p:extLst>
      <p:ext uri="{BB962C8B-B14F-4D97-AF65-F5344CB8AC3E}">
        <p14:creationId xmlns:p14="http://schemas.microsoft.com/office/powerpoint/2010/main" val="344988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b="1" dirty="0" smtClean="0"/>
              <a:t>What is being Protected?</a:t>
            </a:r>
            <a:endParaRPr lang="en-US" dirty="0"/>
          </a:p>
          <a:p>
            <a:endParaRPr lang="en-US" dirty="0"/>
          </a:p>
        </p:txBody>
      </p:sp>
      <p:sp>
        <p:nvSpPr>
          <p:cNvPr id="3" name="Text Placeholder 2"/>
          <p:cNvSpPr>
            <a:spLocks noGrp="1"/>
          </p:cNvSpPr>
          <p:nvPr>
            <p:ph type="body" sz="quarter" idx="15"/>
          </p:nvPr>
        </p:nvSpPr>
        <p:spPr>
          <a:xfrm>
            <a:off x="457200" y="1195754"/>
            <a:ext cx="8229600" cy="4919295"/>
          </a:xfrm>
        </p:spPr>
        <p:txBody>
          <a:bodyPr/>
          <a:lstStyle/>
          <a:p>
            <a:pPr>
              <a:defRPr/>
            </a:pPr>
            <a:r>
              <a:rPr lang="en-US" sz="3200" dirty="0" smtClean="0"/>
              <a:t>Protected Health Information (PHI)  </a:t>
            </a:r>
            <a:endParaRPr lang="en-US" dirty="0"/>
          </a:p>
          <a:p>
            <a:pPr lvl="1">
              <a:defRPr/>
            </a:pPr>
            <a:r>
              <a:rPr lang="en-US" sz="2000" dirty="0"/>
              <a:t>Any form of information that can </a:t>
            </a:r>
            <a:r>
              <a:rPr lang="en-US" sz="2000" dirty="0" smtClean="0"/>
              <a:t>identify an </a:t>
            </a:r>
            <a:r>
              <a:rPr lang="en-US" sz="2000" dirty="0"/>
              <a:t>individual </a:t>
            </a:r>
            <a:endParaRPr lang="en-US" sz="2000" dirty="0" smtClean="0"/>
          </a:p>
          <a:p>
            <a:pPr lvl="1">
              <a:defRPr/>
            </a:pPr>
            <a:r>
              <a:rPr lang="en-US" sz="2000" dirty="0" smtClean="0"/>
              <a:t>who has, is or will be obtaining </a:t>
            </a:r>
            <a:r>
              <a:rPr lang="en-US" sz="2000" dirty="0"/>
              <a:t>health </a:t>
            </a:r>
            <a:r>
              <a:rPr lang="en-US" sz="2000" dirty="0" smtClean="0"/>
              <a:t>care services</a:t>
            </a:r>
          </a:p>
          <a:p>
            <a:pPr lvl="1">
              <a:defRPr/>
            </a:pPr>
            <a:endParaRPr lang="en-US" dirty="0"/>
          </a:p>
          <a:p>
            <a:pPr>
              <a:defRPr/>
            </a:pPr>
            <a:r>
              <a:rPr lang="en-US" sz="3200" dirty="0"/>
              <a:t>What </a:t>
            </a:r>
            <a:r>
              <a:rPr lang="en-US" sz="3200" dirty="0" smtClean="0"/>
              <a:t>makes up PHI ?</a:t>
            </a:r>
            <a:endParaRPr lang="en-US" sz="3200" dirty="0"/>
          </a:p>
          <a:p>
            <a:pPr>
              <a:defRPr/>
            </a:pPr>
            <a:r>
              <a:rPr lang="en-US" sz="2000" dirty="0" smtClean="0">
                <a:solidFill>
                  <a:schemeClr val="tx1"/>
                </a:solidFill>
              </a:rPr>
              <a:t>Name</a:t>
            </a:r>
            <a:r>
              <a:rPr lang="en-US" sz="2000" dirty="0">
                <a:solidFill>
                  <a:schemeClr val="tx1"/>
                </a:solidFill>
              </a:rPr>
              <a:t>, Address, SSN, Phone Number, Medical Record Number, Diagnosis, Test Results, </a:t>
            </a:r>
            <a:r>
              <a:rPr lang="en-US" sz="2000" b="1" dirty="0">
                <a:solidFill>
                  <a:schemeClr val="tx1"/>
                </a:solidFill>
              </a:rPr>
              <a:t>Photographs</a:t>
            </a:r>
            <a:r>
              <a:rPr lang="en-US" sz="2000" dirty="0">
                <a:solidFill>
                  <a:schemeClr val="tx1"/>
                </a:solidFill>
              </a:rPr>
              <a:t>, Doctors notes, Health Plan Information, etc.</a:t>
            </a:r>
          </a:p>
          <a:p>
            <a:endParaRPr lang="en-US" dirty="0"/>
          </a:p>
        </p:txBody>
      </p:sp>
      <p:sp>
        <p:nvSpPr>
          <p:cNvPr id="4" name="Text Placeholder 3"/>
          <p:cNvSpPr>
            <a:spLocks noGrp="1"/>
          </p:cNvSpPr>
          <p:nvPr>
            <p:ph type="body" sz="quarter" idx="12"/>
          </p:nvPr>
        </p:nvSpPr>
        <p:spPr>
          <a:xfrm>
            <a:off x="4778062" y="499403"/>
            <a:ext cx="3644722" cy="381684"/>
          </a:xfrm>
        </p:spPr>
        <p:txBody>
          <a:bodyPr/>
          <a:lstStyle/>
          <a:p>
            <a:pPr algn="l"/>
            <a:r>
              <a:rPr lang="en-US" sz="1200" dirty="0" smtClean="0"/>
              <a:t>                                        HIPAA Privacy Office </a:t>
            </a:r>
            <a:endParaRPr lang="en-US" sz="1200" dirty="0"/>
          </a:p>
          <a:p>
            <a:endParaRPr lang="en-US" dirty="0"/>
          </a:p>
          <a:p>
            <a:endParaRPr lang="en-US" dirty="0"/>
          </a:p>
        </p:txBody>
      </p:sp>
      <p:pic>
        <p:nvPicPr>
          <p:cNvPr id="5" name="Picture 3" descr="C:\Documents and Settings\smusso\Local Settings\Temporary Internet Files\Content.IE5\PBZ4HFXV\MPj04018780000[1].jpg"/>
          <p:cNvPicPr>
            <a:picLocks noChangeAspect="1" noChangeArrowheads="1"/>
          </p:cNvPicPr>
          <p:nvPr/>
        </p:nvPicPr>
        <p:blipFill>
          <a:blip r:embed="rId2" cstate="print"/>
          <a:srcRect/>
          <a:stretch>
            <a:fillRect/>
          </a:stretch>
        </p:blipFill>
        <p:spPr bwMode="auto">
          <a:xfrm>
            <a:off x="6600423" y="5033597"/>
            <a:ext cx="1790700" cy="1009650"/>
          </a:xfrm>
          <a:prstGeom prst="rect">
            <a:avLst/>
          </a:prstGeom>
          <a:noFill/>
          <a:ln w="9525">
            <a:noFill/>
            <a:miter lim="800000"/>
            <a:headEnd/>
            <a:tailEnd/>
          </a:ln>
        </p:spPr>
      </p:pic>
    </p:spTree>
    <p:extLst>
      <p:ext uri="{BB962C8B-B14F-4D97-AF65-F5344CB8AC3E}">
        <p14:creationId xmlns:p14="http://schemas.microsoft.com/office/powerpoint/2010/main" val="2534243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HIPAA Privacy Rule </a:t>
            </a:r>
            <a:endParaRPr lang="en-US" dirty="0"/>
          </a:p>
        </p:txBody>
      </p:sp>
      <p:sp>
        <p:nvSpPr>
          <p:cNvPr id="3" name="Text Placeholder 2"/>
          <p:cNvSpPr>
            <a:spLocks noGrp="1"/>
          </p:cNvSpPr>
          <p:nvPr>
            <p:ph type="body" sz="quarter" idx="15"/>
          </p:nvPr>
        </p:nvSpPr>
        <p:spPr>
          <a:xfrm>
            <a:off x="371231" y="1658290"/>
            <a:ext cx="8229600" cy="4196862"/>
          </a:xfrm>
        </p:spPr>
        <p:txBody>
          <a:bodyPr/>
          <a:lstStyle/>
          <a:p>
            <a:r>
              <a:rPr lang="en-US" sz="3600" u="sng" dirty="0" smtClean="0"/>
              <a:t>Privacy Rule</a:t>
            </a:r>
          </a:p>
          <a:p>
            <a:r>
              <a:rPr lang="en-US" sz="3600" dirty="0" smtClean="0"/>
              <a:t>Pertains to all </a:t>
            </a:r>
            <a:r>
              <a:rPr lang="en-US" sz="3600" dirty="0"/>
              <a:t>manners of </a:t>
            </a:r>
            <a:r>
              <a:rPr lang="en-US" sz="3600" dirty="0" smtClean="0"/>
              <a:t>communicating PHI </a:t>
            </a:r>
            <a:r>
              <a:rPr lang="en-US" sz="3600" dirty="0"/>
              <a:t>including</a:t>
            </a:r>
            <a:r>
              <a:rPr lang="en-US" dirty="0"/>
              <a:t>:</a:t>
            </a:r>
          </a:p>
          <a:p>
            <a:endParaRPr lang="en-US" dirty="0"/>
          </a:p>
          <a:p>
            <a:pPr algn="l"/>
            <a:r>
              <a:rPr lang="en-US" dirty="0">
                <a:solidFill>
                  <a:schemeClr val="tx1"/>
                </a:solidFill>
              </a:rPr>
              <a:t>Spoken</a:t>
            </a:r>
          </a:p>
          <a:p>
            <a:pPr algn="l"/>
            <a:r>
              <a:rPr lang="en-US" dirty="0" smtClean="0">
                <a:solidFill>
                  <a:schemeClr val="tx1"/>
                </a:solidFill>
              </a:rPr>
              <a:t>Written	</a:t>
            </a:r>
            <a:r>
              <a:rPr lang="en-US" dirty="0" smtClean="0"/>
              <a:t>				</a:t>
            </a:r>
            <a:endParaRPr lang="en-US" dirty="0"/>
          </a:p>
          <a:p>
            <a:pPr algn="l"/>
            <a:r>
              <a:rPr lang="en-US" dirty="0" smtClean="0">
                <a:solidFill>
                  <a:schemeClr val="tx1"/>
                </a:solidFill>
              </a:rPr>
              <a:t>Electronic</a:t>
            </a:r>
            <a:r>
              <a:rPr lang="en-US" dirty="0" smtClean="0"/>
              <a:t>						</a:t>
            </a:r>
            <a:endParaRPr lang="en-US" dirty="0"/>
          </a:p>
        </p:txBody>
      </p:sp>
      <p:sp>
        <p:nvSpPr>
          <p:cNvPr id="4" name="Text Placeholder 3"/>
          <p:cNvSpPr>
            <a:spLocks noGrp="1"/>
          </p:cNvSpPr>
          <p:nvPr>
            <p:ph type="body" sz="quarter" idx="12"/>
          </p:nvPr>
        </p:nvSpPr>
        <p:spPr>
          <a:xfrm>
            <a:off x="4906346" y="435660"/>
            <a:ext cx="3950530" cy="479680"/>
          </a:xfrm>
        </p:spPr>
        <p:txBody>
          <a:bodyPr/>
          <a:lstStyle/>
          <a:p>
            <a:pPr algn="l"/>
            <a:r>
              <a:rPr lang="en-US" sz="1200" dirty="0" smtClean="0"/>
              <a:t>                                                HIPAA Privacy Office </a:t>
            </a:r>
            <a:endParaRPr lang="en-US" sz="1200" dirty="0"/>
          </a:p>
          <a:p>
            <a:pPr algn="l"/>
            <a:endParaRPr lang="en-US" dirty="0"/>
          </a:p>
          <a:p>
            <a:endParaRPr lang="en-US" dirty="0"/>
          </a:p>
        </p:txBody>
      </p:sp>
      <p:pic>
        <p:nvPicPr>
          <p:cNvPr id="5" name="Picture 4" descr="C:\Documents and Settings\smusso\Local Settings\Temporary Internet Files\Content.IE5\MX8AI62J\MPj04227610000[1].jpg"/>
          <p:cNvPicPr>
            <a:picLocks noChangeAspect="1" noChangeArrowheads="1"/>
          </p:cNvPicPr>
          <p:nvPr/>
        </p:nvPicPr>
        <p:blipFill>
          <a:blip r:embed="rId2" cstate="print"/>
          <a:srcRect/>
          <a:stretch>
            <a:fillRect/>
          </a:stretch>
        </p:blipFill>
        <p:spPr bwMode="auto">
          <a:xfrm>
            <a:off x="2390775" y="3068271"/>
            <a:ext cx="1390650" cy="1543050"/>
          </a:xfrm>
          <a:prstGeom prst="rect">
            <a:avLst/>
          </a:prstGeom>
          <a:noFill/>
          <a:ln w="9525">
            <a:noFill/>
            <a:miter lim="800000"/>
            <a:headEnd/>
            <a:tailEnd/>
          </a:ln>
        </p:spPr>
      </p:pic>
      <p:pic>
        <p:nvPicPr>
          <p:cNvPr id="6" name="Picture 5" descr="C:\Documents and Settings\smusso\Local Settings\Temporary Internet Files\Content.IE5\FFU4Q1G5\MPj04424880000[1].jpg"/>
          <p:cNvPicPr>
            <a:picLocks noChangeAspect="1" noChangeArrowheads="1"/>
          </p:cNvPicPr>
          <p:nvPr/>
        </p:nvPicPr>
        <p:blipFill>
          <a:blip r:embed="rId3" cstate="print"/>
          <a:srcRect/>
          <a:stretch>
            <a:fillRect/>
          </a:stretch>
        </p:blipFill>
        <p:spPr bwMode="auto">
          <a:xfrm>
            <a:off x="4060092" y="3962400"/>
            <a:ext cx="1190625" cy="1657350"/>
          </a:xfrm>
          <a:prstGeom prst="rect">
            <a:avLst/>
          </a:prstGeom>
          <a:noFill/>
          <a:ln w="9525">
            <a:noFill/>
            <a:miter lim="800000"/>
            <a:headEnd/>
            <a:tailEnd/>
          </a:ln>
        </p:spPr>
      </p:pic>
      <p:pic>
        <p:nvPicPr>
          <p:cNvPr id="7" name="Picture 4" descr="MPj03877170000[1]"/>
          <p:cNvPicPr>
            <a:picLocks noChangeAspect="1" noChangeArrowheads="1"/>
          </p:cNvPicPr>
          <p:nvPr/>
        </p:nvPicPr>
        <p:blipFill>
          <a:blip r:embed="rId4" cstate="print"/>
          <a:srcRect/>
          <a:stretch>
            <a:fillRect/>
          </a:stretch>
        </p:blipFill>
        <p:spPr bwMode="auto">
          <a:xfrm>
            <a:off x="5715000" y="4191000"/>
            <a:ext cx="2590800" cy="1828800"/>
          </a:xfrm>
          <a:prstGeom prst="rect">
            <a:avLst/>
          </a:prstGeom>
          <a:noFill/>
          <a:ln w="9525">
            <a:noFill/>
            <a:miter lim="800000"/>
            <a:headEnd/>
            <a:tailEnd/>
          </a:ln>
        </p:spPr>
      </p:pic>
    </p:spTree>
    <p:extLst>
      <p:ext uri="{BB962C8B-B14F-4D97-AF65-F5344CB8AC3E}">
        <p14:creationId xmlns:p14="http://schemas.microsoft.com/office/powerpoint/2010/main" val="39000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b="1" dirty="0"/>
              <a:t> When are we permitted to share PHI?</a:t>
            </a:r>
            <a:endParaRPr lang="en-US" dirty="0"/>
          </a:p>
        </p:txBody>
      </p:sp>
      <p:sp>
        <p:nvSpPr>
          <p:cNvPr id="3" name="Text Placeholder 2"/>
          <p:cNvSpPr>
            <a:spLocks noGrp="1"/>
          </p:cNvSpPr>
          <p:nvPr>
            <p:ph type="body" sz="quarter" idx="15"/>
          </p:nvPr>
        </p:nvSpPr>
        <p:spPr>
          <a:xfrm>
            <a:off x="457200" y="1885950"/>
            <a:ext cx="8229600" cy="4392767"/>
          </a:xfrm>
        </p:spPr>
        <p:txBody>
          <a:bodyPr/>
          <a:lstStyle/>
          <a:p>
            <a:pPr marL="339725" indent="-339725" algn="l">
              <a:lnSpc>
                <a:spcPct val="140000"/>
              </a:lnSpc>
              <a:buClr>
                <a:schemeClr val="tx1"/>
              </a:buClr>
              <a:buSzPct val="75000"/>
            </a:pPr>
            <a:r>
              <a:rPr lang="en-US" dirty="0"/>
              <a:t>Provide Care</a:t>
            </a:r>
          </a:p>
          <a:p>
            <a:pPr marL="339725" indent="-339725" algn="l">
              <a:lnSpc>
                <a:spcPct val="140000"/>
              </a:lnSpc>
              <a:buClr>
                <a:schemeClr val="tx1"/>
              </a:buClr>
              <a:buSzPct val="75000"/>
            </a:pPr>
            <a:r>
              <a:rPr lang="en-US" dirty="0"/>
              <a:t>Obtain payment </a:t>
            </a:r>
            <a:endParaRPr lang="en-US" dirty="0" smtClean="0"/>
          </a:p>
          <a:p>
            <a:pPr marL="339725" indent="-339725" algn="l">
              <a:lnSpc>
                <a:spcPct val="140000"/>
              </a:lnSpc>
              <a:buClr>
                <a:schemeClr val="tx1"/>
              </a:buClr>
              <a:buSzPct val="75000"/>
            </a:pPr>
            <a:r>
              <a:rPr lang="en-US" dirty="0" smtClean="0"/>
              <a:t>Health </a:t>
            </a:r>
            <a:r>
              <a:rPr lang="en-US" dirty="0"/>
              <a:t>Care Operations</a:t>
            </a:r>
          </a:p>
          <a:p>
            <a:endParaRPr lang="en-US" dirty="0"/>
          </a:p>
        </p:txBody>
      </p:sp>
      <p:pic>
        <p:nvPicPr>
          <p:cNvPr id="5" name="Picture 3" descr="C:\Documents and Settings\smusso\Local Settings\Temporary Internet Files\Content.IE5\FFU4Q1G5\MPj02277510000[1].jpg"/>
          <p:cNvPicPr>
            <a:picLocks noChangeAspect="1" noChangeArrowheads="1"/>
          </p:cNvPicPr>
          <p:nvPr/>
        </p:nvPicPr>
        <p:blipFill>
          <a:blip r:embed="rId2" cstate="print"/>
          <a:srcRect/>
          <a:stretch>
            <a:fillRect/>
          </a:stretch>
        </p:blipFill>
        <p:spPr bwMode="auto">
          <a:xfrm>
            <a:off x="5257800" y="1666875"/>
            <a:ext cx="2809875" cy="2162175"/>
          </a:xfrm>
          <a:prstGeom prst="rect">
            <a:avLst/>
          </a:prstGeom>
          <a:noFill/>
          <a:ln w="9525">
            <a:noFill/>
            <a:miter lim="800000"/>
            <a:headEnd/>
            <a:tailEnd/>
          </a:ln>
        </p:spPr>
      </p:pic>
      <p:sp>
        <p:nvSpPr>
          <p:cNvPr id="7" name="Text Placeholder 3"/>
          <p:cNvSpPr>
            <a:spLocks noGrp="1"/>
          </p:cNvSpPr>
          <p:nvPr>
            <p:ph type="body" sz="quarter" idx="12"/>
          </p:nvPr>
        </p:nvSpPr>
        <p:spPr>
          <a:xfrm>
            <a:off x="4736270" y="490713"/>
            <a:ext cx="3950530" cy="381684"/>
          </a:xfrm>
        </p:spPr>
        <p:txBody>
          <a:bodyPr/>
          <a:lstStyle/>
          <a:p>
            <a:pPr algn="l"/>
            <a:r>
              <a:rPr lang="en-US" sz="1200" dirty="0" smtClean="0"/>
              <a:t>                      </a:t>
            </a:r>
            <a:r>
              <a:rPr lang="en-US" sz="1200" dirty="0"/>
              <a:t> </a:t>
            </a:r>
            <a:r>
              <a:rPr lang="en-US" sz="1200" dirty="0" smtClean="0"/>
              <a:t>		HIPAA </a:t>
            </a:r>
            <a:r>
              <a:rPr lang="en-US" sz="1200" dirty="0"/>
              <a:t>Privacy Office </a:t>
            </a:r>
            <a:endParaRPr lang="en-US" sz="1400" dirty="0"/>
          </a:p>
          <a:p>
            <a:endParaRPr lang="en-US" dirty="0"/>
          </a:p>
          <a:p>
            <a:endParaRPr lang="en-US" dirty="0"/>
          </a:p>
        </p:txBody>
      </p:sp>
    </p:spTree>
    <p:extLst>
      <p:ext uri="{BB962C8B-B14F-4D97-AF65-F5344CB8AC3E}">
        <p14:creationId xmlns:p14="http://schemas.microsoft.com/office/powerpoint/2010/main" val="802670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b="1" dirty="0"/>
              <a:t>What are our Privacy Goals ?</a:t>
            </a:r>
            <a:endParaRPr lang="en-US" dirty="0"/>
          </a:p>
        </p:txBody>
      </p:sp>
      <p:sp>
        <p:nvSpPr>
          <p:cNvPr id="3" name="Text Placeholder 2"/>
          <p:cNvSpPr>
            <a:spLocks noGrp="1"/>
          </p:cNvSpPr>
          <p:nvPr>
            <p:ph type="body" sz="quarter" idx="15"/>
          </p:nvPr>
        </p:nvSpPr>
        <p:spPr>
          <a:xfrm>
            <a:off x="457200" y="1371601"/>
            <a:ext cx="8229600" cy="4791074"/>
          </a:xfrm>
        </p:spPr>
        <p:txBody>
          <a:bodyPr/>
          <a:lstStyle/>
          <a:p>
            <a:pPr marL="339725" indent="-339725" algn="l">
              <a:lnSpc>
                <a:spcPct val="180000"/>
              </a:lnSpc>
              <a:buClr>
                <a:srgbClr val="CC3300"/>
              </a:buClr>
              <a:buFont typeface="Wingdings" pitchFamily="2" charset="2"/>
              <a:buChar char="Ø"/>
              <a:defRPr/>
            </a:pPr>
            <a:r>
              <a:rPr kumimoji="1" lang="en-US" sz="3200" dirty="0">
                <a:latin typeface="Arial" charset="0"/>
              </a:rPr>
              <a:t>Maintain our patient’s trust </a:t>
            </a:r>
            <a:endParaRPr kumimoji="1" lang="en-US" sz="3200" dirty="0" smtClean="0">
              <a:latin typeface="Arial" charset="0"/>
            </a:endParaRPr>
          </a:p>
          <a:p>
            <a:pPr marL="0" indent="0" algn="l">
              <a:lnSpc>
                <a:spcPct val="180000"/>
              </a:lnSpc>
              <a:buClr>
                <a:srgbClr val="CC3300"/>
              </a:buClr>
              <a:defRPr/>
            </a:pPr>
            <a:r>
              <a:rPr kumimoji="1" lang="en-US" sz="2800" dirty="0" smtClean="0">
                <a:solidFill>
                  <a:schemeClr val="tx1"/>
                </a:solidFill>
                <a:latin typeface="Arial" charset="0"/>
              </a:rPr>
              <a:t>(</a:t>
            </a:r>
            <a:r>
              <a:rPr kumimoji="1" lang="en-US" sz="2800" dirty="0" smtClean="0">
                <a:solidFill>
                  <a:schemeClr val="tx1"/>
                </a:solidFill>
                <a:latin typeface="Arial"/>
                <a:cs typeface="Arial"/>
              </a:rPr>
              <a:t>↑</a:t>
            </a:r>
            <a:r>
              <a:rPr kumimoji="1" lang="en-US" sz="2800" dirty="0" smtClean="0">
                <a:solidFill>
                  <a:schemeClr val="tx1"/>
                </a:solidFill>
                <a:latin typeface="Arial" charset="0"/>
              </a:rPr>
              <a:t> patient safety &amp; satisfaction)</a:t>
            </a:r>
          </a:p>
          <a:p>
            <a:pPr marL="457200" indent="-457200" algn="l">
              <a:lnSpc>
                <a:spcPct val="180000"/>
              </a:lnSpc>
              <a:buClr>
                <a:srgbClr val="CC3300"/>
              </a:buClr>
              <a:buFont typeface="Wingdings" pitchFamily="2" charset="2"/>
              <a:buChar char="Ø"/>
              <a:defRPr/>
            </a:pPr>
            <a:r>
              <a:rPr lang="en-US" sz="2800" dirty="0">
                <a:latin typeface="Arial" charset="0"/>
              </a:rPr>
              <a:t>Safeguard our patient’s </a:t>
            </a:r>
            <a:r>
              <a:rPr lang="en-US" sz="2800" b="1" dirty="0">
                <a:latin typeface="Arial" charset="0"/>
              </a:rPr>
              <a:t>PHI </a:t>
            </a:r>
            <a:endParaRPr lang="en-US" sz="2800" dirty="0">
              <a:latin typeface="Arial" charset="0"/>
            </a:endParaRPr>
          </a:p>
          <a:p>
            <a:pPr marL="339725" indent="-339725" algn="l">
              <a:lnSpc>
                <a:spcPct val="180000"/>
              </a:lnSpc>
              <a:buClr>
                <a:srgbClr val="CC3300"/>
              </a:buClr>
              <a:buFont typeface="Wingdings" pitchFamily="2" charset="2"/>
              <a:buChar char="Ø"/>
              <a:defRPr/>
            </a:pPr>
            <a:r>
              <a:rPr kumimoji="1" lang="en-US" sz="3200" dirty="0" smtClean="0">
                <a:latin typeface="Arial" charset="0"/>
              </a:rPr>
              <a:t>Educate </a:t>
            </a:r>
            <a:r>
              <a:rPr kumimoji="1" lang="en-US" sz="3200" dirty="0">
                <a:latin typeface="Arial" charset="0"/>
              </a:rPr>
              <a:t>our patients as to their rights.</a:t>
            </a:r>
          </a:p>
          <a:p>
            <a:endParaRPr lang="en-US" dirty="0"/>
          </a:p>
        </p:txBody>
      </p:sp>
      <p:pic>
        <p:nvPicPr>
          <p:cNvPr id="5" name="Picture 3" descr="C:\Documents and Settings\smusso\Local Settings\Temporary Internet Files\Content.IE5\MX8AI62J\MPj04071150000[1].jpg"/>
          <p:cNvPicPr>
            <a:picLocks noChangeAspect="1" noChangeArrowheads="1"/>
          </p:cNvPicPr>
          <p:nvPr/>
        </p:nvPicPr>
        <p:blipFill>
          <a:blip r:embed="rId3" cstate="print"/>
          <a:srcRect/>
          <a:stretch>
            <a:fillRect/>
          </a:stretch>
        </p:blipFill>
        <p:spPr bwMode="auto">
          <a:xfrm>
            <a:off x="5684227" y="1582859"/>
            <a:ext cx="3381375" cy="2514600"/>
          </a:xfrm>
          <a:prstGeom prst="rect">
            <a:avLst/>
          </a:prstGeom>
          <a:noFill/>
          <a:ln w="9525">
            <a:noFill/>
            <a:miter lim="800000"/>
            <a:headEnd/>
            <a:tailEnd/>
          </a:ln>
        </p:spPr>
      </p:pic>
      <p:sp>
        <p:nvSpPr>
          <p:cNvPr id="7" name="Text Placeholder 3"/>
          <p:cNvSpPr>
            <a:spLocks noGrp="1"/>
          </p:cNvSpPr>
          <p:nvPr>
            <p:ph type="body" sz="quarter" idx="12"/>
          </p:nvPr>
        </p:nvSpPr>
        <p:spPr/>
        <p:txBody>
          <a:bodyPr/>
          <a:lstStyle/>
          <a:p>
            <a:pPr algn="l"/>
            <a:r>
              <a:rPr lang="en-US" sz="1200" dirty="0"/>
              <a:t> </a:t>
            </a:r>
            <a:r>
              <a:rPr lang="en-US" sz="1200" dirty="0" smtClean="0"/>
              <a:t>					HIPAA </a:t>
            </a:r>
            <a:r>
              <a:rPr lang="en-US" sz="1200" dirty="0"/>
              <a:t>Privacy Office </a:t>
            </a:r>
            <a:endParaRPr lang="en-US" sz="1400" dirty="0"/>
          </a:p>
          <a:p>
            <a:endParaRPr lang="en-US" dirty="0"/>
          </a:p>
          <a:p>
            <a:endParaRPr lang="en-US" dirty="0"/>
          </a:p>
        </p:txBody>
      </p:sp>
    </p:spTree>
    <p:extLst>
      <p:ext uri="{BB962C8B-B14F-4D97-AF65-F5344CB8AC3E}">
        <p14:creationId xmlns:p14="http://schemas.microsoft.com/office/powerpoint/2010/main" val="1203577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b="1" dirty="0"/>
              <a:t> PATIENT’S RIGHTS </a:t>
            </a:r>
            <a:endParaRPr lang="en-US" dirty="0"/>
          </a:p>
        </p:txBody>
      </p:sp>
      <p:sp>
        <p:nvSpPr>
          <p:cNvPr id="3" name="Text Placeholder 2"/>
          <p:cNvSpPr>
            <a:spLocks noGrp="1"/>
          </p:cNvSpPr>
          <p:nvPr>
            <p:ph type="body" sz="quarter" idx="15"/>
          </p:nvPr>
        </p:nvSpPr>
        <p:spPr>
          <a:xfrm>
            <a:off x="238125" y="1524000"/>
            <a:ext cx="8629650" cy="4754717"/>
          </a:xfrm>
        </p:spPr>
        <p:txBody>
          <a:bodyPr/>
          <a:lstStyle/>
          <a:p>
            <a:pPr lvl="1" algn="l">
              <a:lnSpc>
                <a:spcPct val="180000"/>
              </a:lnSpc>
              <a:spcBef>
                <a:spcPct val="0"/>
              </a:spcBef>
              <a:buClr>
                <a:srgbClr val="CC3300"/>
              </a:buClr>
              <a:buFontTx/>
              <a:buChar char="&gt;"/>
            </a:pPr>
            <a:r>
              <a:rPr lang="en-US" dirty="0">
                <a:latin typeface="Arial" charset="0"/>
              </a:rPr>
              <a:t>request restricted use and disclosure of </a:t>
            </a:r>
            <a:r>
              <a:rPr lang="en-US" dirty="0" smtClean="0">
                <a:latin typeface="Arial" charset="0"/>
              </a:rPr>
              <a:t>PHI</a:t>
            </a:r>
          </a:p>
          <a:p>
            <a:pPr lvl="1" algn="l">
              <a:lnSpc>
                <a:spcPct val="180000"/>
              </a:lnSpc>
              <a:spcBef>
                <a:spcPct val="0"/>
              </a:spcBef>
              <a:buClr>
                <a:srgbClr val="CC3300"/>
              </a:buClr>
              <a:buFontTx/>
              <a:buChar char="&gt;"/>
            </a:pPr>
            <a:r>
              <a:rPr lang="en-US" dirty="0" smtClean="0">
                <a:latin typeface="Arial" charset="0"/>
              </a:rPr>
              <a:t>request to receive communications via alternate mechanism </a:t>
            </a:r>
          </a:p>
          <a:p>
            <a:pPr lvl="1" algn="l">
              <a:lnSpc>
                <a:spcPct val="180000"/>
              </a:lnSpc>
              <a:spcBef>
                <a:spcPct val="0"/>
              </a:spcBef>
              <a:buClr>
                <a:srgbClr val="CC3300"/>
              </a:buClr>
              <a:buFontTx/>
              <a:buChar char="&gt;"/>
            </a:pPr>
            <a:r>
              <a:rPr lang="en-US" dirty="0" smtClean="0">
                <a:latin typeface="Arial" charset="0"/>
              </a:rPr>
              <a:t>inspect </a:t>
            </a:r>
            <a:r>
              <a:rPr lang="en-US" dirty="0">
                <a:latin typeface="Arial" charset="0"/>
              </a:rPr>
              <a:t>and copy their health </a:t>
            </a:r>
            <a:r>
              <a:rPr lang="en-US" dirty="0" smtClean="0">
                <a:latin typeface="Arial" charset="0"/>
              </a:rPr>
              <a:t>information</a:t>
            </a:r>
            <a:endParaRPr lang="en-US" dirty="0">
              <a:latin typeface="Arial" charset="0"/>
            </a:endParaRPr>
          </a:p>
          <a:p>
            <a:pPr lvl="1" algn="l">
              <a:lnSpc>
                <a:spcPct val="180000"/>
              </a:lnSpc>
              <a:spcBef>
                <a:spcPct val="0"/>
              </a:spcBef>
              <a:buClr>
                <a:srgbClr val="CC3300"/>
              </a:buClr>
              <a:buFontTx/>
              <a:buChar char="&gt;"/>
            </a:pPr>
            <a:r>
              <a:rPr lang="en-US" dirty="0">
                <a:latin typeface="Arial" charset="0"/>
              </a:rPr>
              <a:t>request to amend their medical record</a:t>
            </a:r>
          </a:p>
          <a:p>
            <a:pPr lvl="1" algn="l">
              <a:lnSpc>
                <a:spcPct val="180000"/>
              </a:lnSpc>
              <a:spcBef>
                <a:spcPct val="0"/>
              </a:spcBef>
              <a:buClr>
                <a:srgbClr val="CC3300"/>
              </a:buClr>
              <a:buFontTx/>
              <a:buChar char="&gt;"/>
            </a:pPr>
            <a:r>
              <a:rPr lang="en-US" dirty="0">
                <a:latin typeface="Arial" charset="0"/>
              </a:rPr>
              <a:t>request an accounting of </a:t>
            </a:r>
            <a:r>
              <a:rPr lang="en-US" dirty="0" smtClean="0">
                <a:latin typeface="Arial" charset="0"/>
              </a:rPr>
              <a:t>disclosures</a:t>
            </a:r>
            <a:endParaRPr lang="en-US" dirty="0">
              <a:latin typeface="Arial" charset="0"/>
            </a:endParaRPr>
          </a:p>
          <a:p>
            <a:pPr lvl="1" algn="l">
              <a:lnSpc>
                <a:spcPct val="180000"/>
              </a:lnSpc>
              <a:spcBef>
                <a:spcPct val="0"/>
              </a:spcBef>
              <a:buClr>
                <a:srgbClr val="CC3300"/>
              </a:buClr>
              <a:buFontTx/>
              <a:buChar char="&gt;"/>
            </a:pPr>
            <a:r>
              <a:rPr lang="en-US" dirty="0">
                <a:latin typeface="Arial" charset="0"/>
              </a:rPr>
              <a:t>file a </a:t>
            </a:r>
            <a:r>
              <a:rPr lang="en-US" dirty="0" smtClean="0">
                <a:latin typeface="Arial" charset="0"/>
              </a:rPr>
              <a:t>complaint</a:t>
            </a:r>
            <a:endParaRPr lang="en-US" dirty="0">
              <a:latin typeface="Arial" charset="0"/>
            </a:endParaRPr>
          </a:p>
          <a:p>
            <a:endParaRPr lang="en-US" dirty="0"/>
          </a:p>
        </p:txBody>
      </p:sp>
      <p:pic>
        <p:nvPicPr>
          <p:cNvPr id="5" name="Picture 3" descr="C:\Documents and Settings\smusso\Local Settings\Temporary Internet Files\Content.IE5\FFU4Q1G5\MCj02906740000[1].wmf"/>
          <p:cNvPicPr>
            <a:picLocks noChangeAspect="1" noChangeArrowheads="1"/>
          </p:cNvPicPr>
          <p:nvPr/>
        </p:nvPicPr>
        <p:blipFill>
          <a:blip r:embed="rId2" cstate="print"/>
          <a:srcRect/>
          <a:stretch>
            <a:fillRect/>
          </a:stretch>
        </p:blipFill>
        <p:spPr bwMode="auto">
          <a:xfrm>
            <a:off x="6619875" y="4838700"/>
            <a:ext cx="1504950" cy="1152525"/>
          </a:xfrm>
          <a:prstGeom prst="rect">
            <a:avLst/>
          </a:prstGeom>
          <a:noFill/>
          <a:ln w="9525">
            <a:noFill/>
            <a:miter lim="800000"/>
            <a:headEnd/>
            <a:tailEnd/>
          </a:ln>
        </p:spPr>
      </p:pic>
      <p:sp>
        <p:nvSpPr>
          <p:cNvPr id="7" name="Text Placeholder 3"/>
          <p:cNvSpPr>
            <a:spLocks noGrp="1"/>
          </p:cNvSpPr>
          <p:nvPr>
            <p:ph type="body" sz="quarter" idx="12"/>
          </p:nvPr>
        </p:nvSpPr>
        <p:spPr/>
        <p:txBody>
          <a:bodyPr/>
          <a:lstStyle/>
          <a:p>
            <a:pPr algn="l"/>
            <a:r>
              <a:rPr lang="en-US" sz="1200" dirty="0"/>
              <a:t> </a:t>
            </a:r>
            <a:r>
              <a:rPr lang="en-US" sz="1200" dirty="0" smtClean="0"/>
              <a:t>					HIPAA </a:t>
            </a:r>
            <a:r>
              <a:rPr lang="en-US" sz="1200" dirty="0"/>
              <a:t>Privacy Office </a:t>
            </a:r>
            <a:endParaRPr lang="en-US" sz="1400" dirty="0"/>
          </a:p>
          <a:p>
            <a:endParaRPr lang="en-US" dirty="0"/>
          </a:p>
          <a:p>
            <a:endParaRPr lang="en-US" dirty="0"/>
          </a:p>
        </p:txBody>
      </p:sp>
    </p:spTree>
    <p:extLst>
      <p:ext uri="{BB962C8B-B14F-4D97-AF65-F5344CB8AC3E}">
        <p14:creationId xmlns:p14="http://schemas.microsoft.com/office/powerpoint/2010/main" val="1032673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HITECH CHANGES TO HIPAA</a:t>
            </a:r>
            <a:endParaRPr lang="en-US" dirty="0"/>
          </a:p>
        </p:txBody>
      </p:sp>
      <p:sp>
        <p:nvSpPr>
          <p:cNvPr id="3" name="Text Placeholder 2"/>
          <p:cNvSpPr>
            <a:spLocks noGrp="1"/>
          </p:cNvSpPr>
          <p:nvPr>
            <p:ph type="body" sz="quarter" idx="15"/>
          </p:nvPr>
        </p:nvSpPr>
        <p:spPr>
          <a:xfrm>
            <a:off x="308708" y="1312985"/>
            <a:ext cx="8229600" cy="4762532"/>
          </a:xfrm>
        </p:spPr>
        <p:txBody>
          <a:bodyPr/>
          <a:lstStyle/>
          <a:p>
            <a:pPr lvl="0" algn="l"/>
            <a:r>
              <a:rPr lang="en-US" sz="2400" b="1" dirty="0"/>
              <a:t>Breach Notification </a:t>
            </a:r>
            <a:r>
              <a:rPr lang="en-US" sz="2400" dirty="0">
                <a:solidFill>
                  <a:prstClr val="black"/>
                </a:solidFill>
              </a:rPr>
              <a:t>report misdirected faxes, mail, email, lost portable devices, etc.</a:t>
            </a:r>
          </a:p>
          <a:p>
            <a:pPr lvl="0" algn="l"/>
            <a:r>
              <a:rPr lang="en-US" sz="2400" b="1" dirty="0"/>
              <a:t>Electronic Copies </a:t>
            </a:r>
            <a:r>
              <a:rPr lang="en-US" sz="2400" b="1" dirty="0">
                <a:solidFill>
                  <a:prstClr val="black"/>
                </a:solidFill>
              </a:rPr>
              <a:t> </a:t>
            </a:r>
            <a:r>
              <a:rPr lang="en-US" sz="2400" dirty="0">
                <a:solidFill>
                  <a:prstClr val="black"/>
                </a:solidFill>
              </a:rPr>
              <a:t>patient health information from the EHR</a:t>
            </a:r>
            <a:endParaRPr lang="en-US" sz="2400" dirty="0"/>
          </a:p>
          <a:p>
            <a:pPr lvl="0" algn="l"/>
            <a:r>
              <a:rPr lang="en-US" sz="2400" b="1" dirty="0"/>
              <a:t>Individually Directed Privacy Restrictions </a:t>
            </a:r>
            <a:r>
              <a:rPr lang="en-US" sz="2400" dirty="0">
                <a:solidFill>
                  <a:prstClr val="black"/>
                </a:solidFill>
              </a:rPr>
              <a:t>for insurance billing</a:t>
            </a:r>
            <a:endParaRPr lang="en-US" sz="2400" dirty="0"/>
          </a:p>
          <a:p>
            <a:pPr lvl="0" algn="l"/>
            <a:r>
              <a:rPr lang="en-US" sz="2400" b="1" dirty="0"/>
              <a:t>Vendors/Business Associates</a:t>
            </a:r>
            <a:r>
              <a:rPr lang="en-US" sz="2400" dirty="0"/>
              <a:t> </a:t>
            </a:r>
            <a:r>
              <a:rPr lang="en-US" sz="2400" dirty="0" smtClean="0">
                <a:solidFill>
                  <a:schemeClr val="tx1"/>
                </a:solidFill>
              </a:rPr>
              <a:t>subject </a:t>
            </a:r>
            <a:r>
              <a:rPr lang="en-US" sz="2400" dirty="0">
                <a:solidFill>
                  <a:schemeClr val="tx1"/>
                </a:solidFill>
              </a:rPr>
              <a:t>to </a:t>
            </a:r>
            <a:r>
              <a:rPr lang="en-US" sz="2400" dirty="0" smtClean="0">
                <a:solidFill>
                  <a:schemeClr val="tx1"/>
                </a:solidFill>
              </a:rPr>
              <a:t>same penalties</a:t>
            </a:r>
            <a:endParaRPr lang="en-US" sz="2400" b="1" dirty="0"/>
          </a:p>
          <a:p>
            <a:pPr lvl="0" algn="l"/>
            <a:r>
              <a:rPr lang="en-US" sz="2400" b="1" dirty="0"/>
              <a:t>Increased Enforcement and New Penalties  - </a:t>
            </a:r>
            <a:r>
              <a:rPr lang="en-US" sz="2000" b="1" i="1" u="sng" dirty="0" smtClean="0">
                <a:solidFill>
                  <a:prstClr val="black"/>
                </a:solidFill>
              </a:rPr>
              <a:t>Individuals </a:t>
            </a:r>
            <a:r>
              <a:rPr lang="en-US" sz="2000" b="1" i="1" u="sng" dirty="0">
                <a:solidFill>
                  <a:prstClr val="black"/>
                </a:solidFill>
              </a:rPr>
              <a:t>&amp; Organizations</a:t>
            </a:r>
            <a:r>
              <a:rPr lang="en-US" sz="2000" b="1" i="1" u="sng" dirty="0"/>
              <a:t> </a:t>
            </a:r>
            <a:r>
              <a:rPr lang="en-US" sz="2000" dirty="0"/>
              <a:t>are subject to the </a:t>
            </a:r>
            <a:r>
              <a:rPr lang="en-US" sz="2000" b="1" u="sng" dirty="0"/>
              <a:t>criminal provisions</a:t>
            </a:r>
            <a:r>
              <a:rPr lang="en-US" sz="2000" dirty="0"/>
              <a:t>; </a:t>
            </a:r>
            <a:r>
              <a:rPr lang="en-US" sz="2000" b="1" dirty="0"/>
              <a:t>State AG’s </a:t>
            </a:r>
            <a:r>
              <a:rPr lang="en-US" sz="2000" dirty="0"/>
              <a:t>can bring </a:t>
            </a:r>
            <a:r>
              <a:rPr lang="en-US" sz="2000" b="1" u="sng" dirty="0"/>
              <a:t>civil suit </a:t>
            </a:r>
            <a:r>
              <a:rPr lang="en-US" sz="2000" dirty="0"/>
              <a:t>in Federal Courts on behalf of state residents; </a:t>
            </a:r>
            <a:r>
              <a:rPr lang="en-US" sz="2000" b="1" i="1" u="sng" dirty="0">
                <a:solidFill>
                  <a:prstClr val="black"/>
                </a:solidFill>
              </a:rPr>
              <a:t>harmed individuals can receive a % of CMP’s or settlement</a:t>
            </a:r>
            <a:r>
              <a:rPr lang="en-US" sz="2000" b="1" dirty="0"/>
              <a:t>    </a:t>
            </a:r>
          </a:p>
          <a:p>
            <a:pPr algn="l"/>
            <a:endParaRPr lang="en-US" sz="2800" dirty="0"/>
          </a:p>
        </p:txBody>
      </p:sp>
      <p:sp>
        <p:nvSpPr>
          <p:cNvPr id="4" name="Text Placeholder 3"/>
          <p:cNvSpPr>
            <a:spLocks noGrp="1"/>
          </p:cNvSpPr>
          <p:nvPr>
            <p:ph type="body" sz="quarter" idx="12"/>
          </p:nvPr>
        </p:nvSpPr>
        <p:spPr>
          <a:xfrm>
            <a:off x="4837722" y="464955"/>
            <a:ext cx="3700585" cy="381684"/>
          </a:xfrm>
        </p:spPr>
        <p:txBody>
          <a:bodyPr/>
          <a:lstStyle/>
          <a:p>
            <a:pPr algn="l"/>
            <a:r>
              <a:rPr lang="en-US" sz="1200" dirty="0"/>
              <a:t> </a:t>
            </a:r>
            <a:r>
              <a:rPr lang="en-US" sz="1200" dirty="0" smtClean="0"/>
              <a:t>					HIPAA </a:t>
            </a:r>
            <a:r>
              <a:rPr lang="en-US" sz="1200" dirty="0"/>
              <a:t>Privacy Office </a:t>
            </a:r>
            <a:endParaRPr lang="en-US" dirty="0"/>
          </a:p>
        </p:txBody>
      </p:sp>
      <p:pic>
        <p:nvPicPr>
          <p:cNvPr id="5" name="Picture 3" descr="C:\Documents and Settings\smusso\Local Settings\Temporary Internet Files\Content.IE5\IFCUT6WP\MM900282993[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08899" y="5320567"/>
            <a:ext cx="1076325"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966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Notice of Privacy Practices </a:t>
            </a:r>
            <a:endParaRPr lang="en-US" dirty="0"/>
          </a:p>
        </p:txBody>
      </p:sp>
      <p:sp>
        <p:nvSpPr>
          <p:cNvPr id="3" name="Text Placeholder 2"/>
          <p:cNvSpPr>
            <a:spLocks noGrp="1"/>
          </p:cNvSpPr>
          <p:nvPr>
            <p:ph type="body" sz="quarter" idx="15"/>
          </p:nvPr>
        </p:nvSpPr>
        <p:spPr/>
        <p:txBody>
          <a:bodyPr/>
          <a:lstStyle/>
          <a:p>
            <a:r>
              <a:rPr lang="en-US" b="1" dirty="0">
                <a:solidFill>
                  <a:srgbClr val="FF0000"/>
                </a:solidFill>
                <a:latin typeface="Franklin Gothic Medium" pitchFamily="34" charset="0"/>
              </a:rPr>
              <a:t>Stony Brook Organized Health Care Arrangement (SBOHCA)</a:t>
            </a:r>
            <a:br>
              <a:rPr lang="en-US" b="1" dirty="0">
                <a:solidFill>
                  <a:srgbClr val="FF0000"/>
                </a:solidFill>
                <a:latin typeface="Franklin Gothic Medium" pitchFamily="34" charset="0"/>
              </a:rPr>
            </a:br>
            <a:endParaRPr lang="en-US" b="1" dirty="0">
              <a:solidFill>
                <a:srgbClr val="FF0000"/>
              </a:solidFill>
              <a:latin typeface="Franklin Gothic Medium" pitchFamily="34" charset="0"/>
            </a:endParaRPr>
          </a:p>
          <a:p>
            <a:r>
              <a:rPr lang="en-US" b="1" dirty="0" smtClean="0">
                <a:solidFill>
                  <a:schemeClr val="tx2"/>
                </a:solidFill>
                <a:latin typeface="Franklin Gothic Medium" pitchFamily="34" charset="0"/>
              </a:rPr>
              <a:t>NOTICE </a:t>
            </a:r>
            <a:r>
              <a:rPr lang="en-US" b="1" dirty="0">
                <a:solidFill>
                  <a:schemeClr val="tx2"/>
                </a:solidFill>
                <a:latin typeface="Franklin Gothic Medium" pitchFamily="34" charset="0"/>
              </a:rPr>
              <a:t>OF PRIVACY PRACTICES</a:t>
            </a:r>
          </a:p>
          <a:p>
            <a:endParaRPr lang="en-US" dirty="0"/>
          </a:p>
        </p:txBody>
      </p:sp>
      <p:pic>
        <p:nvPicPr>
          <p:cNvPr id="5" name="Picture 2" descr="C:\Documents and Settings\smusso\Local Settings\Temporary Internet Files\Content.IE5\GP9PUFPD\MCj04127540000[1].wmf"/>
          <p:cNvPicPr>
            <a:picLocks noChangeAspect="1" noChangeArrowheads="1"/>
          </p:cNvPicPr>
          <p:nvPr/>
        </p:nvPicPr>
        <p:blipFill>
          <a:blip r:embed="rId2" cstate="print"/>
          <a:srcRect/>
          <a:stretch>
            <a:fillRect/>
          </a:stretch>
        </p:blipFill>
        <p:spPr bwMode="auto">
          <a:xfrm>
            <a:off x="6600825" y="4187190"/>
            <a:ext cx="1752600" cy="2076450"/>
          </a:xfrm>
          <a:prstGeom prst="rect">
            <a:avLst/>
          </a:prstGeom>
          <a:noFill/>
          <a:ln w="9525">
            <a:noFill/>
            <a:miter lim="800000"/>
            <a:headEnd/>
            <a:tailEnd/>
          </a:ln>
        </p:spPr>
      </p:pic>
      <p:sp>
        <p:nvSpPr>
          <p:cNvPr id="7" name="Text Placeholder 3"/>
          <p:cNvSpPr>
            <a:spLocks noGrp="1"/>
          </p:cNvSpPr>
          <p:nvPr>
            <p:ph type="body" sz="quarter" idx="12"/>
          </p:nvPr>
        </p:nvSpPr>
        <p:spPr/>
        <p:txBody>
          <a:bodyPr/>
          <a:lstStyle/>
          <a:p>
            <a:pPr algn="l"/>
            <a:r>
              <a:rPr lang="en-US" sz="1200" dirty="0" smtClean="0"/>
              <a:t>                      </a:t>
            </a:r>
            <a:r>
              <a:rPr lang="en-US" sz="1200" dirty="0"/>
              <a:t> </a:t>
            </a:r>
            <a:r>
              <a:rPr lang="en-US" sz="1200" dirty="0" smtClean="0"/>
              <a:t>		`HIPAA </a:t>
            </a:r>
            <a:r>
              <a:rPr lang="en-US" sz="1200" dirty="0"/>
              <a:t>Privacy Office </a:t>
            </a:r>
          </a:p>
          <a:p>
            <a:pPr algn="l"/>
            <a:endParaRPr lang="en-US" sz="1400" dirty="0"/>
          </a:p>
          <a:p>
            <a:endParaRPr lang="en-US" dirty="0"/>
          </a:p>
          <a:p>
            <a:endParaRPr lang="en-US" dirty="0"/>
          </a:p>
        </p:txBody>
      </p:sp>
    </p:spTree>
    <p:extLst>
      <p:ext uri="{BB962C8B-B14F-4D97-AF65-F5344CB8AC3E}">
        <p14:creationId xmlns:p14="http://schemas.microsoft.com/office/powerpoint/2010/main" val="3455547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2010891H-Launch-PTTforToolkit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ony Brook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tony Brook Childre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12010891H-Launch-PTTforToolkit_Blank</Template>
  <TotalTime>1910</TotalTime>
  <Words>1164</Words>
  <Application>Microsoft Office PowerPoint</Application>
  <PresentationFormat>On-screen Show (4:3)</PresentationFormat>
  <Paragraphs>247</Paragraphs>
  <Slides>21</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ＭＳ Ｐゴシック</vt:lpstr>
      <vt:lpstr>Arial</vt:lpstr>
      <vt:lpstr>Calibri</vt:lpstr>
      <vt:lpstr>Franklin Gothic Medium</vt:lpstr>
      <vt:lpstr>Helvetica</vt:lpstr>
      <vt:lpstr>Lucida Grande</vt:lpstr>
      <vt:lpstr>Wingdings</vt:lpstr>
      <vt:lpstr>ヒラギノ角ゴ Pro W3</vt:lpstr>
      <vt:lpstr>12010891H-Launch-PTTforToolkit_Blank</vt:lpstr>
      <vt:lpstr>Stony Brook University</vt:lpstr>
      <vt:lpstr>Stony Brook Medicine</vt:lpstr>
      <vt:lpstr>Stony Brook Children's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SBUMC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Weaver, Clinton</dc:creator>
  <cp:lastModifiedBy>Coppola, Laura</cp:lastModifiedBy>
  <cp:revision>87</cp:revision>
  <cp:lastPrinted>2011-12-16T17:06:21Z</cp:lastPrinted>
  <dcterms:created xsi:type="dcterms:W3CDTF">2012-02-02T22:17:40Z</dcterms:created>
  <dcterms:modified xsi:type="dcterms:W3CDTF">2021-04-28T14:01:46Z</dcterms:modified>
</cp:coreProperties>
</file>