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565" r:id="rId5"/>
    <p:sldId id="532" r:id="rId6"/>
    <p:sldId id="261" r:id="rId7"/>
    <p:sldId id="566" r:id="rId8"/>
    <p:sldId id="567" r:id="rId9"/>
    <p:sldId id="568" r:id="rId10"/>
    <p:sldId id="521" r:id="rId11"/>
    <p:sldId id="561" r:id="rId12"/>
    <p:sldId id="569" r:id="rId13"/>
    <p:sldId id="555" r:id="rId14"/>
    <p:sldId id="573" r:id="rId15"/>
    <p:sldId id="574" r:id="rId16"/>
    <p:sldId id="570" r:id="rId17"/>
    <p:sldId id="538" r:id="rId18"/>
  </p:sldIdLst>
  <p:sldSz cx="9144000" cy="5143500" type="screen16x9"/>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9D1C21"/>
    <a:srgbClr val="828383"/>
    <a:srgbClr val="35979A"/>
    <a:srgbClr val="A71E23"/>
    <a:srgbClr val="C26A6E"/>
    <a:srgbClr val="AE383D"/>
    <a:srgbClr val="FFFFFF"/>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9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t>6/4/2025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t>‹#›</a:t>
            </a:fld>
            <a:endParaRPr lang="en-US" dirty="0"/>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938DB-7AC2-8B49-96CB-F4713922A74B}" type="datetimeFigureOut">
              <a:rPr lang="en-US" smtClean="0"/>
              <a:t>6/4/2025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8A80-324C-A94A-A288-E8B5ECC90687}" type="slidenum">
              <a:rPr lang="en-US" smtClean="0"/>
              <a:t>‹#›</a:t>
            </a:fld>
            <a:endParaRPr lang="en-US" dirty="0"/>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a:t>
            </a:fld>
            <a:endParaRPr lang="en-US" dirty="0"/>
          </a:p>
        </p:txBody>
      </p:sp>
      <p:sp>
        <p:nvSpPr>
          <p:cNvPr id="5" name="Footer Placeholder 4">
            <a:extLst>
              <a:ext uri="{FF2B5EF4-FFF2-40B4-BE49-F238E27FC236}">
                <a16:creationId xmlns:a16="http://schemas.microsoft.com/office/drawing/2014/main" id="{4D475EC1-047F-4C0B-83F2-FBA3376F4404}"/>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5BF2861F-FA0A-45D1-B275-1C448A7D578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3643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10</a:t>
            </a:fld>
            <a:endParaRPr lang="en-US" dirty="0"/>
          </a:p>
        </p:txBody>
      </p:sp>
      <p:sp>
        <p:nvSpPr>
          <p:cNvPr id="5" name="Footer Placeholder 4">
            <a:extLst>
              <a:ext uri="{FF2B5EF4-FFF2-40B4-BE49-F238E27FC236}">
                <a16:creationId xmlns:a16="http://schemas.microsoft.com/office/drawing/2014/main" id="{351E442C-2E8C-4D28-9FF7-258769301A3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FAB460F1-27D2-481D-84FC-FBFD5B1A123B}"/>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7881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11</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9166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12</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4006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13</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40666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06818A80-324C-A94A-A288-E8B5ECC90687}" type="slidenum">
              <a:rPr lang="en-US" smtClean="0"/>
              <a:t>14</a:t>
            </a:fld>
            <a:endParaRPr lang="en-US" dirty="0"/>
          </a:p>
        </p:txBody>
      </p:sp>
    </p:spTree>
    <p:extLst>
      <p:ext uri="{BB962C8B-B14F-4D97-AF65-F5344CB8AC3E}">
        <p14:creationId xmlns:p14="http://schemas.microsoft.com/office/powerpoint/2010/main" val="130216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06818A80-324C-A94A-A288-E8B5ECC90687}" type="slidenum">
              <a:rPr lang="en-US" smtClean="0"/>
              <a:t>2</a:t>
            </a:fld>
            <a:endParaRPr lang="en-US" dirty="0"/>
          </a:p>
        </p:txBody>
      </p:sp>
    </p:spTree>
    <p:extLst>
      <p:ext uri="{BB962C8B-B14F-4D97-AF65-F5344CB8AC3E}">
        <p14:creationId xmlns:p14="http://schemas.microsoft.com/office/powerpoint/2010/main" val="74264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3</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8560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26744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3524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6</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4681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7</a:t>
            </a:fld>
            <a:endParaRPr lang="en-US" dirty="0"/>
          </a:p>
        </p:txBody>
      </p:sp>
      <p:sp>
        <p:nvSpPr>
          <p:cNvPr id="5" name="Footer Placeholder 4">
            <a:extLst>
              <a:ext uri="{FF2B5EF4-FFF2-40B4-BE49-F238E27FC236}">
                <a16:creationId xmlns:a16="http://schemas.microsoft.com/office/drawing/2014/main" id="{9968587B-AC7A-4750-A0C0-D6D51AE4911C}"/>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A532FD74-AB78-4C0C-AC98-E73ABF55424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03941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8</a:t>
            </a:fld>
            <a:endParaRPr lang="en-US" dirty="0"/>
          </a:p>
        </p:txBody>
      </p:sp>
      <p:sp>
        <p:nvSpPr>
          <p:cNvPr id="5" name="Footer Placeholder 4">
            <a:extLst>
              <a:ext uri="{FF2B5EF4-FFF2-40B4-BE49-F238E27FC236}">
                <a16:creationId xmlns:a16="http://schemas.microsoft.com/office/drawing/2014/main" id="{67976D7D-2C18-451D-9326-5C8ABF06CB67}"/>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7F06213-5AFA-4A7C-9D1A-93DD546B20D6}"/>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62219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9</a:t>
            </a:fld>
            <a:endParaRPr lang="en-US" dirty="0"/>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3786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3"/>
          <a:srcRect/>
          <a:stretch/>
        </p:blipFill>
        <p:spPr>
          <a:xfrm>
            <a:off x="3023578" y="1885951"/>
            <a:ext cx="3096845" cy="996686"/>
          </a:xfrm>
          <a:prstGeom prst="rect">
            <a:avLst/>
          </a:prstGeom>
        </p:spPr>
      </p:pic>
    </p:spTree>
    <p:custDataLst>
      <p:tags r:id="rId1"/>
    </p:custDataLst>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110000"/>
              </a:lnSpc>
              <a:spcBef>
                <a:spcPts val="0"/>
              </a:spcBef>
              <a:spcAft>
                <a:spcPts val="6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subhead here. Use “Shift return” within paragraph. Use “Return” to make paragraph two.</a:t>
            </a:r>
          </a:p>
        </p:txBody>
      </p:sp>
      <p:sp>
        <p:nvSpPr>
          <p:cNvPr id="13" name="Text Placeholder 3">
            <a:extLst>
              <a:ext uri="{FF2B5EF4-FFF2-40B4-BE49-F238E27FC236}">
                <a16:creationId xmlns:a16="http://schemas.microsoft.com/office/drawing/2014/main" id="{DBF31065-7A8E-1041-924C-C851DC2C5936}"/>
              </a:ext>
            </a:extLst>
          </p:cNvPr>
          <p:cNvSpPr>
            <a:spLocks noGrp="1"/>
          </p:cNvSpPr>
          <p:nvPr>
            <p:ph type="body" sz="quarter" idx="35" hasCustomPrompt="1"/>
          </p:nvPr>
        </p:nvSpPr>
        <p:spPr>
          <a:xfrm>
            <a:off x="935566" y="2167457"/>
            <a:ext cx="6455833" cy="1928293"/>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bulleted list here</a:t>
            </a:r>
          </a:p>
          <a:p>
            <a:pPr lvl="3"/>
            <a:r>
              <a:rPr lang="en-US"/>
              <a:t>Second level</a:t>
            </a:r>
          </a:p>
          <a:p>
            <a:pPr lvl="4"/>
            <a:r>
              <a:rPr lang="en-US"/>
              <a:t>Third level</a:t>
            </a:r>
          </a:p>
          <a:p>
            <a:pPr lvl="4"/>
            <a:r>
              <a:rPr lang="en-US"/>
              <a:t>Fourth level</a:t>
            </a:r>
          </a:p>
          <a:p>
            <a:pPr lvl="4"/>
            <a:r>
              <a:rPr lang="en-US"/>
              <a:t>Fifth level</a:t>
            </a:r>
          </a:p>
        </p:txBody>
      </p:sp>
      <p:sp>
        <p:nvSpPr>
          <p:cNvPr id="12" name="Slide Number Placeholder 5">
            <a:extLst>
              <a:ext uri="{FF2B5EF4-FFF2-40B4-BE49-F238E27FC236}">
                <a16:creationId xmlns:a16="http://schemas.microsoft.com/office/drawing/2014/main" id="{21A06FF2-A6A7-42E1-B818-8FBDF53E90A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8595580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775575"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775575"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5526477" cy="28956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bulleted list here</a:t>
            </a:r>
          </a:p>
          <a:p>
            <a:pPr lvl="3"/>
            <a:r>
              <a:rPr lang="en-US"/>
              <a:t>Second level</a:t>
            </a:r>
          </a:p>
          <a:p>
            <a:pPr lvl="4"/>
            <a:r>
              <a:rPr lang="en-US"/>
              <a:t>Third level</a:t>
            </a:r>
          </a:p>
          <a:p>
            <a:pPr lvl="4"/>
            <a:r>
              <a:rPr lang="en-US"/>
              <a:t>Fourth level</a:t>
            </a:r>
          </a:p>
          <a:p>
            <a:pPr lvl="4"/>
            <a:r>
              <a:rPr lang="en-US"/>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775575"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500228"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500228"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500228"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3886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20" name="Slide Number Placeholder 5">
            <a:extLst>
              <a:ext uri="{FF2B5EF4-FFF2-40B4-BE49-F238E27FC236}">
                <a16:creationId xmlns:a16="http://schemas.microsoft.com/office/drawing/2014/main" id="{FAB3C694-4D6A-4FA3-A465-AA63A8062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2285105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066475"/>
            <a:ext cx="6400800" cy="1866085"/>
          </a:xfrm>
          <a:prstGeom prst="rect">
            <a:avLst/>
          </a:prstGeom>
        </p:spPr>
        <p:txBody>
          <a:bodyPr lIns="0" tIns="0" rIns="0" bIns="0"/>
          <a:lstStyle>
            <a:lvl1pPr marL="230188" indent="-230188">
              <a:lnSpc>
                <a:spcPct val="110000"/>
              </a:lnSpc>
              <a:spcAft>
                <a:spcPts val="300"/>
              </a:spcAft>
              <a:buFont typeface="+mj-lt"/>
              <a:buAutoNum type="arabicPeriod"/>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14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223838">
              <a:spcBef>
                <a:spcPts val="300"/>
              </a:spcBef>
              <a:buFont typeface="System Font Regular"/>
              <a:buChar char="–"/>
              <a:tabLst/>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Type numbered list here</a:t>
            </a:r>
          </a:p>
          <a:p>
            <a:pPr lvl="0"/>
            <a:r>
              <a:rPr lang="en-US"/>
              <a:t>Third level</a:t>
            </a:r>
          </a:p>
          <a:p>
            <a:pPr lvl="0"/>
            <a:r>
              <a:rPr lang="en-US"/>
              <a:t>Fourth level</a:t>
            </a:r>
          </a:p>
          <a:p>
            <a:pPr lvl="0"/>
            <a:r>
              <a:rPr lang="en-US"/>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70832"/>
          </a:xfrm>
          <a:prstGeom prst="rect">
            <a:avLst/>
          </a:prstGeom>
        </p:spPr>
        <p:txBody>
          <a:bodyPr lIns="0" tIns="0" rIns="0" bIns="0"/>
          <a:lstStyle>
            <a:lvl1pPr marL="0" indent="0">
              <a:lnSpc>
                <a:spcPct val="110000"/>
              </a:lnSpc>
              <a:spcAft>
                <a:spcPts val="6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subhead here. Use “Shift return” within paragraph. Use “Return” to make paragraph two.</a:t>
            </a:r>
          </a:p>
        </p:txBody>
      </p:sp>
      <p:sp>
        <p:nvSpPr>
          <p:cNvPr id="12" name="Slide Number Placeholder 5">
            <a:extLst>
              <a:ext uri="{FF2B5EF4-FFF2-40B4-BE49-F238E27FC236}">
                <a16:creationId xmlns:a16="http://schemas.microsoft.com/office/drawing/2014/main" id="{68F61930-5E3C-4276-AAAB-E2B00EF68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5434502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Flush Lef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920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7840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399" y="1441370"/>
            <a:ext cx="6400781"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3225" indent="-168275" algn="l">
              <a:buFont typeface="System Font Regular"/>
              <a:buChar char="–"/>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Type numbered list here</a:t>
            </a:r>
          </a:p>
          <a:p>
            <a:pPr lvl="0"/>
            <a:r>
              <a:rPr lang="en-US"/>
              <a:t>Second level</a:t>
            </a:r>
          </a:p>
          <a:p>
            <a:pPr lvl="1"/>
            <a:r>
              <a:rPr lang="en-US"/>
              <a:t>Third level</a:t>
            </a:r>
          </a:p>
          <a:p>
            <a:pPr lvl="3"/>
            <a:r>
              <a:rPr lang="en-US"/>
              <a:t>Fourth level</a:t>
            </a:r>
          </a:p>
          <a:p>
            <a:pPr lvl="2"/>
            <a:r>
              <a:rPr lang="en-US"/>
              <a:t>Fifth level</a:t>
            </a:r>
          </a:p>
        </p:txBody>
      </p:sp>
      <p:sp>
        <p:nvSpPr>
          <p:cNvPr id="12" name="Slide Number Placeholder 5">
            <a:extLst>
              <a:ext uri="{FF2B5EF4-FFF2-40B4-BE49-F238E27FC236}">
                <a16:creationId xmlns:a16="http://schemas.microsoft.com/office/drawing/2014/main" id="{8F799662-9F8D-400A-8A0A-F7387261BC9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24712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77724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88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0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695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392770"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 numbered list followed by sub bulleted list</a:t>
            </a:r>
          </a:p>
          <a:p>
            <a:pPr lvl="2"/>
            <a:r>
              <a:rPr lang="en-US"/>
              <a:t>Bullet</a:t>
            </a:r>
          </a:p>
          <a:p>
            <a:pPr lvl="3"/>
            <a:r>
              <a:rPr lang="en-US"/>
              <a:t>Third level</a:t>
            </a:r>
          </a:p>
          <a:p>
            <a:pPr lvl="3"/>
            <a:r>
              <a:rPr lang="en-US"/>
              <a:t>Fourth level</a:t>
            </a:r>
          </a:p>
          <a:p>
            <a:pPr lvl="3"/>
            <a:r>
              <a:rPr lang="en-US"/>
              <a:t>Fifth level</a:t>
            </a:r>
          </a:p>
        </p:txBody>
      </p:sp>
      <p:sp>
        <p:nvSpPr>
          <p:cNvPr id="12" name="Slide Number Placeholder 5">
            <a:extLst>
              <a:ext uri="{FF2B5EF4-FFF2-40B4-BE49-F238E27FC236}">
                <a16:creationId xmlns:a16="http://schemas.microsoft.com/office/drawing/2014/main" id="{55F86528-5C03-44FE-98B6-2B967EF10D3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02286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a:t>Type Name Here</a:t>
            </a:r>
          </a:p>
          <a:p>
            <a:pPr lvl="1"/>
            <a:r>
              <a:rPr lang="en-US"/>
              <a:t>Title Here</a:t>
            </a:r>
          </a:p>
        </p:txBody>
      </p:sp>
      <p:sp>
        <p:nvSpPr>
          <p:cNvPr id="15" name="Slide Number Placeholder 5">
            <a:extLst>
              <a:ext uri="{FF2B5EF4-FFF2-40B4-BE49-F238E27FC236}">
                <a16:creationId xmlns:a16="http://schemas.microsoft.com/office/drawing/2014/main" id="{5D32149D-053E-4A24-BD48-B8809405B92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2" name="Text Placeholder 2">
            <a:extLst>
              <a:ext uri="{FF2B5EF4-FFF2-40B4-BE49-F238E27FC236}">
                <a16:creationId xmlns:a16="http://schemas.microsoft.com/office/drawing/2014/main" id="{B7250DAB-10F0-4787-B640-4C13E439C1E5}"/>
              </a:ext>
            </a:extLst>
          </p:cNvPr>
          <p:cNvSpPr>
            <a:spLocks noGrp="1"/>
          </p:cNvSpPr>
          <p:nvPr>
            <p:ph type="body" sz="quarter" idx="33"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4528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t>‘</a:t>
            </a:r>
          </a:p>
        </p:txBody>
      </p:sp>
      <p:sp>
        <p:nvSpPr>
          <p:cNvPr id="18" name="Text Placeholder 2"/>
          <p:cNvSpPr>
            <a:spLocks noGrp="1"/>
          </p:cNvSpPr>
          <p:nvPr>
            <p:ph type="body" idx="1" hasCustomPrompt="1"/>
          </p:nvPr>
        </p:nvSpPr>
        <p:spPr>
          <a:xfrm>
            <a:off x="914401" y="1972636"/>
            <a:ext cx="3733800" cy="2242210"/>
          </a:xfrm>
          <a:prstGeom prst="rect">
            <a:avLst/>
          </a:prstGeom>
        </p:spPr>
        <p:txBody>
          <a:bodyPr lIns="0" tIns="0" rIns="0" bIns="0" anchor="t">
            <a:normAutofit/>
          </a:bodyPr>
          <a:lstStyle>
            <a:lvl1pPr marL="0" indent="0" algn="l">
              <a:lnSpc>
                <a:spcPct val="110000"/>
              </a:lnSpc>
              <a:spcBef>
                <a:spcPts val="0"/>
              </a:spcBef>
              <a:spcAft>
                <a:spcPts val="9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err="1"/>
              <a:t>Aenean</a:t>
            </a:r>
            <a:r>
              <a:rPr lang="en-US"/>
              <a:t> </a:t>
            </a:r>
            <a:r>
              <a:rPr lang="en-US" err="1"/>
              <a:t>augue</a:t>
            </a:r>
            <a:r>
              <a:rPr lang="en-US"/>
              <a:t> quam, </a:t>
            </a:r>
            <a:r>
              <a:rPr lang="en-US" err="1"/>
              <a:t>pulvinar</a:t>
            </a:r>
            <a:r>
              <a:rPr lang="en-US"/>
              <a:t> sit </a:t>
            </a:r>
            <a:r>
              <a:rPr lang="en-US" err="1"/>
              <a:t>amet</a:t>
            </a:r>
            <a:r>
              <a:rPr lang="en-US"/>
              <a:t> </a:t>
            </a:r>
            <a:r>
              <a:rPr lang="en-US" err="1"/>
              <a:t>consequat</a:t>
            </a:r>
            <a:r>
              <a:rPr lang="en-US"/>
              <a:t> vitae, </a:t>
            </a:r>
            <a:r>
              <a:rPr lang="en-US" err="1"/>
              <a:t>tristique</a:t>
            </a:r>
            <a:r>
              <a:rPr lang="en-US"/>
              <a:t> </a:t>
            </a:r>
            <a:r>
              <a:rPr lang="en-US" err="1"/>
              <a:t>pellentesque</a:t>
            </a:r>
            <a:r>
              <a:rPr lang="en-US"/>
              <a:t> dui. </a:t>
            </a:r>
            <a:r>
              <a:rPr lang="en-US" err="1"/>
              <a:t>Phasellus</a:t>
            </a:r>
            <a:r>
              <a:rPr lang="en-US"/>
              <a:t> maximus id </a:t>
            </a:r>
            <a:r>
              <a:rPr lang="en-US" err="1"/>
              <a:t>neque</a:t>
            </a:r>
            <a:r>
              <a:rPr lang="en-US"/>
              <a:t> et convallis. </a:t>
            </a:r>
            <a:r>
              <a:rPr lang="en-US" err="1"/>
              <a:t>Aliquam</a:t>
            </a:r>
            <a:r>
              <a:rPr lang="en-US"/>
              <a:t> </a:t>
            </a:r>
            <a:r>
              <a:rPr lang="en-US" err="1"/>
              <a:t>erat</a:t>
            </a:r>
            <a:r>
              <a:rPr lang="en-US"/>
              <a:t> </a:t>
            </a:r>
            <a:r>
              <a:rPr lang="en-US" err="1"/>
              <a:t>volutpat</a:t>
            </a:r>
            <a:r>
              <a:rPr lang="en-US"/>
              <a:t>.</a:t>
            </a:r>
          </a:p>
          <a:p>
            <a:pPr lvl="0"/>
            <a:r>
              <a:rPr lang="en-US" err="1"/>
              <a:t>Ut</a:t>
            </a:r>
            <a:r>
              <a:rPr lang="en-US"/>
              <a:t> at mi </a:t>
            </a:r>
            <a:r>
              <a:rPr lang="en-US" err="1"/>
              <a:t>ut</a:t>
            </a:r>
            <a:r>
              <a:rPr lang="en-US"/>
              <a:t> </a:t>
            </a:r>
            <a:r>
              <a:rPr lang="en-US" err="1"/>
              <a:t>risus</a:t>
            </a:r>
            <a:r>
              <a:rPr lang="en-US"/>
              <a:t> </a:t>
            </a:r>
            <a:r>
              <a:rPr lang="en-US" err="1"/>
              <a:t>finibus</a:t>
            </a:r>
            <a:r>
              <a:rPr lang="en-US"/>
              <a:t> </a:t>
            </a:r>
            <a:r>
              <a:rPr lang="en-US" err="1"/>
              <a:t>ultricies</a:t>
            </a:r>
            <a:r>
              <a:rPr lang="en-US"/>
              <a:t>. </a:t>
            </a:r>
            <a:r>
              <a:rPr lang="en-US" err="1"/>
              <a:t>Donec</a:t>
            </a:r>
            <a:r>
              <a:rPr lang="en-US"/>
              <a:t> </a:t>
            </a:r>
            <a:r>
              <a:rPr lang="en-US" err="1"/>
              <a:t>rutrum</a:t>
            </a:r>
            <a:r>
              <a:rPr lang="en-US"/>
              <a:t> </a:t>
            </a:r>
            <a:r>
              <a:rPr lang="en-US" err="1"/>
              <a:t>egestas</a:t>
            </a:r>
            <a:r>
              <a:rPr lang="en-US"/>
              <a:t> magna, et </a:t>
            </a:r>
            <a:r>
              <a:rPr lang="en-US" err="1"/>
              <a:t>alqiquam</a:t>
            </a:r>
            <a:r>
              <a:rPr lang="en-US"/>
              <a:t> </a:t>
            </a:r>
            <a:r>
              <a:rPr lang="en-US" err="1"/>
              <a:t>felis</a:t>
            </a:r>
            <a:r>
              <a:rPr lang="en-US"/>
              <a:t> tempus sed. </a:t>
            </a:r>
            <a:r>
              <a:rPr lang="en-US" err="1"/>
              <a:t>Donec</a:t>
            </a:r>
            <a:r>
              <a:rPr lang="en-US"/>
              <a:t> </a:t>
            </a:r>
            <a:r>
              <a:rPr lang="en-US" err="1"/>
              <a:t>ut</a:t>
            </a:r>
            <a:r>
              <a:rPr lang="en-US"/>
              <a:t> </a:t>
            </a:r>
            <a:r>
              <a:rPr lang="en-US" err="1"/>
              <a:t>ultrices</a:t>
            </a:r>
            <a:r>
              <a:rPr lang="en-US"/>
              <a:t> </a:t>
            </a:r>
            <a:r>
              <a:rPr lang="en-US" err="1"/>
              <a:t>nunc</a:t>
            </a:r>
            <a:r>
              <a:rPr lang="en-US"/>
              <a:t>, </a:t>
            </a:r>
            <a:r>
              <a:rPr lang="en-US" err="1"/>
              <a:t>sed</a:t>
            </a:r>
            <a:r>
              <a:rPr lang="en-US"/>
              <a:t> </a:t>
            </a:r>
            <a:r>
              <a:rPr lang="en-US" err="1"/>
              <a:t>posuere</a:t>
            </a:r>
            <a:r>
              <a:rPr lang="en-US"/>
              <a:t> </a:t>
            </a:r>
            <a:r>
              <a:rPr lang="en-US" err="1"/>
              <a:t>leo</a:t>
            </a:r>
            <a:r>
              <a:rPr lang="en-US"/>
              <a:t>. </a:t>
            </a:r>
            <a:r>
              <a:rPr lang="en-US" err="1"/>
              <a:t>Aliquam</a:t>
            </a:r>
            <a:r>
              <a:rPr lang="en-US"/>
              <a:t> ac nisi ac </a:t>
            </a:r>
            <a:r>
              <a:rPr lang="en-US" err="1"/>
              <a:t>nunc</a:t>
            </a:r>
            <a:r>
              <a:rPr lang="en-US"/>
              <a:t> </a:t>
            </a:r>
            <a:r>
              <a:rPr lang="en-US" err="1"/>
              <a:t>laoreet</a:t>
            </a:r>
            <a:r>
              <a:rPr lang="en-US"/>
              <a:t> </a:t>
            </a:r>
            <a:r>
              <a:rPr lang="en-US" err="1"/>
              <a:t>blandit</a:t>
            </a:r>
            <a:r>
              <a:rPr lang="en-US"/>
              <a:t>. </a:t>
            </a:r>
            <a:r>
              <a:rPr lang="en-US" err="1"/>
              <a:t>Fusce</a:t>
            </a:r>
            <a:r>
              <a:rPr lang="en-US"/>
              <a:t> </a:t>
            </a:r>
            <a:r>
              <a:rPr lang="en-US" err="1"/>
              <a:t>neque</a:t>
            </a:r>
            <a:r>
              <a:rPr lang="en-US"/>
              <a:t> </a:t>
            </a:r>
            <a:r>
              <a:rPr lang="en-US" err="1"/>
              <a:t>risus</a:t>
            </a:r>
            <a:r>
              <a:rPr lang="en-US"/>
              <a:t>, </a:t>
            </a:r>
            <a:r>
              <a:rPr lang="en-US" err="1"/>
              <a:t>hendrerit</a:t>
            </a:r>
            <a:r>
              <a:rPr lang="en-US"/>
              <a:t> in </a:t>
            </a:r>
            <a:r>
              <a:rPr lang="en-US" err="1"/>
              <a:t>laet</a:t>
            </a:r>
            <a:r>
              <a:rPr lang="en-US"/>
              <a:t> vel, porta </a:t>
            </a:r>
            <a:r>
              <a:rPr lang="en-US" err="1"/>
              <a:t>eget</a:t>
            </a:r>
            <a:r>
              <a:rPr lang="en-US"/>
              <a:t> ipsum. </a:t>
            </a:r>
          </a:p>
          <a:p>
            <a:pPr lvl="0"/>
            <a:endParaRPr lang="en-US"/>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62150"/>
            <a:ext cx="3733800" cy="2242210"/>
          </a:xfrm>
          <a:prstGeom prst="rect">
            <a:avLst/>
          </a:prstGeom>
        </p:spPr>
        <p:txBody>
          <a:bodyPr lIns="0" tIns="0" rIns="0" bIns="0" anchor="t">
            <a:normAutofit/>
          </a:bodyPr>
          <a:lstStyle>
            <a:lvl1pPr marL="0" indent="0" algn="l">
              <a:lnSpc>
                <a:spcPct val="110000"/>
              </a:lnSpc>
              <a:spcBef>
                <a:spcPts val="900"/>
              </a:spcBef>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err="1"/>
              <a:t>Aenean</a:t>
            </a:r>
            <a:r>
              <a:rPr lang="en-US"/>
              <a:t> </a:t>
            </a:r>
            <a:r>
              <a:rPr lang="en-US" err="1"/>
              <a:t>augue</a:t>
            </a:r>
            <a:r>
              <a:rPr lang="en-US"/>
              <a:t> quam, </a:t>
            </a:r>
            <a:r>
              <a:rPr lang="en-US" err="1"/>
              <a:t>pulvinar</a:t>
            </a:r>
            <a:r>
              <a:rPr lang="en-US"/>
              <a:t> sit </a:t>
            </a:r>
            <a:r>
              <a:rPr lang="en-US" err="1"/>
              <a:t>amet</a:t>
            </a:r>
            <a:r>
              <a:rPr lang="en-US"/>
              <a:t> </a:t>
            </a:r>
            <a:r>
              <a:rPr lang="en-US" err="1"/>
              <a:t>consequat</a:t>
            </a:r>
            <a:r>
              <a:rPr lang="en-US"/>
              <a:t> vitae, </a:t>
            </a:r>
            <a:r>
              <a:rPr lang="en-US" err="1"/>
              <a:t>tristique</a:t>
            </a:r>
            <a:r>
              <a:rPr lang="en-US"/>
              <a:t> </a:t>
            </a:r>
            <a:r>
              <a:rPr lang="en-US" err="1"/>
              <a:t>pellentesque</a:t>
            </a:r>
            <a:r>
              <a:rPr lang="en-US"/>
              <a:t> dui. </a:t>
            </a:r>
            <a:r>
              <a:rPr lang="en-US" err="1"/>
              <a:t>Phasellus</a:t>
            </a:r>
            <a:r>
              <a:rPr lang="en-US"/>
              <a:t> maximus id </a:t>
            </a:r>
            <a:r>
              <a:rPr lang="en-US" err="1"/>
              <a:t>neque</a:t>
            </a:r>
            <a:r>
              <a:rPr lang="en-US"/>
              <a:t> et convallis. </a:t>
            </a:r>
            <a:r>
              <a:rPr lang="en-US" err="1"/>
              <a:t>Aliquam</a:t>
            </a:r>
            <a:r>
              <a:rPr lang="en-US"/>
              <a:t> </a:t>
            </a:r>
            <a:r>
              <a:rPr lang="en-US" err="1"/>
              <a:t>erat</a:t>
            </a:r>
            <a:r>
              <a:rPr lang="en-US"/>
              <a:t> </a:t>
            </a:r>
            <a:r>
              <a:rPr lang="en-US" err="1"/>
              <a:t>volutpat</a:t>
            </a:r>
            <a:r>
              <a:rPr lang="en-US"/>
              <a:t>.</a:t>
            </a:r>
          </a:p>
          <a:p>
            <a:pPr lvl="0"/>
            <a:r>
              <a:rPr lang="en-US" err="1"/>
              <a:t>Ut</a:t>
            </a:r>
            <a:r>
              <a:rPr lang="en-US"/>
              <a:t> at mi </a:t>
            </a:r>
            <a:r>
              <a:rPr lang="en-US" err="1"/>
              <a:t>ut</a:t>
            </a:r>
            <a:r>
              <a:rPr lang="en-US"/>
              <a:t> </a:t>
            </a:r>
            <a:r>
              <a:rPr lang="en-US" err="1"/>
              <a:t>risus</a:t>
            </a:r>
            <a:r>
              <a:rPr lang="en-US"/>
              <a:t> </a:t>
            </a:r>
            <a:r>
              <a:rPr lang="en-US" err="1"/>
              <a:t>finibus</a:t>
            </a:r>
            <a:r>
              <a:rPr lang="en-US"/>
              <a:t> </a:t>
            </a:r>
            <a:r>
              <a:rPr lang="en-US" err="1"/>
              <a:t>ultricies</a:t>
            </a:r>
            <a:r>
              <a:rPr lang="en-US"/>
              <a:t>. </a:t>
            </a:r>
            <a:r>
              <a:rPr lang="en-US" err="1"/>
              <a:t>Donec</a:t>
            </a:r>
            <a:r>
              <a:rPr lang="en-US"/>
              <a:t> </a:t>
            </a:r>
            <a:r>
              <a:rPr lang="en-US" err="1"/>
              <a:t>rutrum</a:t>
            </a:r>
            <a:r>
              <a:rPr lang="en-US"/>
              <a:t> </a:t>
            </a:r>
            <a:r>
              <a:rPr lang="en-US" err="1"/>
              <a:t>egestas</a:t>
            </a:r>
            <a:r>
              <a:rPr lang="en-US"/>
              <a:t> magna, et </a:t>
            </a:r>
            <a:r>
              <a:rPr lang="en-US" err="1"/>
              <a:t>alqiquam</a:t>
            </a:r>
            <a:r>
              <a:rPr lang="en-US"/>
              <a:t> </a:t>
            </a:r>
            <a:r>
              <a:rPr lang="en-US" err="1"/>
              <a:t>felis</a:t>
            </a:r>
            <a:r>
              <a:rPr lang="en-US"/>
              <a:t> tempus sed. </a:t>
            </a:r>
            <a:r>
              <a:rPr lang="en-US" err="1"/>
              <a:t>Donec</a:t>
            </a:r>
            <a:r>
              <a:rPr lang="en-US"/>
              <a:t> </a:t>
            </a:r>
            <a:r>
              <a:rPr lang="en-US" err="1"/>
              <a:t>ut</a:t>
            </a:r>
            <a:r>
              <a:rPr lang="en-US"/>
              <a:t> </a:t>
            </a:r>
            <a:r>
              <a:rPr lang="en-US" err="1"/>
              <a:t>ultrices</a:t>
            </a:r>
            <a:r>
              <a:rPr lang="en-US"/>
              <a:t> </a:t>
            </a:r>
            <a:r>
              <a:rPr lang="en-US" err="1"/>
              <a:t>nunc</a:t>
            </a:r>
            <a:r>
              <a:rPr lang="en-US"/>
              <a:t>, </a:t>
            </a:r>
            <a:r>
              <a:rPr lang="en-US" err="1"/>
              <a:t>sed</a:t>
            </a:r>
            <a:r>
              <a:rPr lang="en-US"/>
              <a:t> </a:t>
            </a:r>
            <a:r>
              <a:rPr lang="en-US" err="1"/>
              <a:t>posuere</a:t>
            </a:r>
            <a:r>
              <a:rPr lang="en-US"/>
              <a:t> </a:t>
            </a:r>
            <a:r>
              <a:rPr lang="en-US" err="1"/>
              <a:t>leo</a:t>
            </a:r>
            <a:r>
              <a:rPr lang="en-US"/>
              <a:t>. </a:t>
            </a:r>
            <a:r>
              <a:rPr lang="en-US" err="1"/>
              <a:t>Aliquam</a:t>
            </a:r>
            <a:r>
              <a:rPr lang="en-US"/>
              <a:t> ac nisi ac </a:t>
            </a:r>
            <a:r>
              <a:rPr lang="en-US" err="1"/>
              <a:t>nunc</a:t>
            </a:r>
            <a:r>
              <a:rPr lang="en-US"/>
              <a:t> </a:t>
            </a:r>
            <a:r>
              <a:rPr lang="en-US" err="1"/>
              <a:t>laoreet</a:t>
            </a:r>
            <a:r>
              <a:rPr lang="en-US"/>
              <a:t> </a:t>
            </a:r>
            <a:r>
              <a:rPr lang="en-US" err="1"/>
              <a:t>blandit</a:t>
            </a:r>
            <a:r>
              <a:rPr lang="en-US"/>
              <a:t>. </a:t>
            </a:r>
            <a:r>
              <a:rPr lang="en-US" err="1"/>
              <a:t>Fusce</a:t>
            </a:r>
            <a:r>
              <a:rPr lang="en-US"/>
              <a:t> </a:t>
            </a:r>
            <a:r>
              <a:rPr lang="en-US" err="1"/>
              <a:t>neque</a:t>
            </a:r>
            <a:r>
              <a:rPr lang="en-US"/>
              <a:t> </a:t>
            </a:r>
            <a:r>
              <a:rPr lang="en-US" err="1"/>
              <a:t>risus</a:t>
            </a:r>
            <a:r>
              <a:rPr lang="en-US"/>
              <a:t>, </a:t>
            </a:r>
            <a:r>
              <a:rPr lang="en-US" err="1"/>
              <a:t>hendrerit</a:t>
            </a:r>
            <a:r>
              <a:rPr lang="en-US"/>
              <a:t> in </a:t>
            </a:r>
            <a:r>
              <a:rPr lang="en-US" err="1"/>
              <a:t>laet</a:t>
            </a:r>
            <a:r>
              <a:rPr lang="en-US"/>
              <a:t> vel, porta </a:t>
            </a:r>
            <a:r>
              <a:rPr lang="en-US" err="1"/>
              <a:t>eget</a:t>
            </a:r>
            <a:r>
              <a:rPr lang="en-US"/>
              <a:t> ipsum. </a:t>
            </a:r>
          </a:p>
          <a:p>
            <a:pPr lvl="0"/>
            <a:endParaRPr lang="en-US"/>
          </a:p>
        </p:txBody>
      </p:sp>
      <p:sp>
        <p:nvSpPr>
          <p:cNvPr id="14" name="Slide Number Placeholder 5">
            <a:extLst>
              <a:ext uri="{FF2B5EF4-FFF2-40B4-BE49-F238E27FC236}">
                <a16:creationId xmlns:a16="http://schemas.microsoft.com/office/drawing/2014/main" id="{9C1675F4-4A17-4ED2-B173-85554BA57AA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3" name="Text Placeholder 2">
            <a:extLst>
              <a:ext uri="{FF2B5EF4-FFF2-40B4-BE49-F238E27FC236}">
                <a16:creationId xmlns:a16="http://schemas.microsoft.com/office/drawing/2014/main" id="{D536E45D-4015-46EE-8425-9844531BFA7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2838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6576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2" name="Slide Number Placeholder 5">
            <a:extLst>
              <a:ext uri="{FF2B5EF4-FFF2-40B4-BE49-F238E27FC236}">
                <a16:creationId xmlns:a16="http://schemas.microsoft.com/office/drawing/2014/main" id="{9A5CC370-7CD8-4CA4-83AC-FA1804A77F7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ext Placeholder 2">
            <a:extLst>
              <a:ext uri="{FF2B5EF4-FFF2-40B4-BE49-F238E27FC236}">
                <a16:creationId xmlns:a16="http://schemas.microsoft.com/office/drawing/2014/main" id="{1EF3D1D6-E0E2-46D3-99BB-0C445A9015A3}"/>
              </a:ext>
            </a:extLst>
          </p:cNvPr>
          <p:cNvSpPr>
            <a:spLocks noGrp="1"/>
          </p:cNvSpPr>
          <p:nvPr>
            <p:ph type="body" sz="quarter" idx="28"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37128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Drag picture to placeholder or click icon to add</a:t>
            </a:r>
          </a:p>
        </p:txBody>
      </p:sp>
      <p:sp>
        <p:nvSpPr>
          <p:cNvPr id="7" name="Slide Number Placeholder 5">
            <a:extLst>
              <a:ext uri="{FF2B5EF4-FFF2-40B4-BE49-F238E27FC236}">
                <a16:creationId xmlns:a16="http://schemas.microsoft.com/office/drawing/2014/main" id="{775B5686-211C-4B83-89E7-BA4F81A42FB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89110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Lorem ipsum dolor sit </a:t>
            </a:r>
            <a:r>
              <a:rPr lang="en-US" err="1"/>
              <a:t>amet</a:t>
            </a:r>
            <a:r>
              <a:rPr lang="en-US"/>
              <a:t>, </a:t>
            </a:r>
            <a:r>
              <a:rPr lang="en-US" err="1"/>
              <a:t>conur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endParaRPr lang="en-US"/>
          </a:p>
        </p:txBody>
      </p:sp>
      <p:sp>
        <p:nvSpPr>
          <p:cNvPr id="9" name="Slide Number Placeholder 5">
            <a:extLst>
              <a:ext uri="{FF2B5EF4-FFF2-40B4-BE49-F238E27FC236}">
                <a16:creationId xmlns:a16="http://schemas.microsoft.com/office/drawing/2014/main" id="{A52FC3E6-448F-498D-84EC-36F7BBAEF0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4072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4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5867400"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Place Your Presentation Name Here</a:t>
            </a:r>
          </a:p>
          <a:p>
            <a:pPr lvl="0"/>
            <a:endParaRPr lang="en-US"/>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Presenter’s Title</a:t>
            </a:r>
          </a:p>
          <a:p>
            <a:pPr lvl="1"/>
            <a:r>
              <a:rPr lang="en-US"/>
              <a:t>Presenter’s Title</a:t>
            </a:r>
          </a:p>
          <a:p>
            <a:pPr lvl="1"/>
            <a:r>
              <a:rPr lang="en-US"/>
              <a:t>Presenter’s Title</a:t>
            </a:r>
          </a:p>
          <a:p>
            <a:pPr lvl="1"/>
            <a:endParaRPr lang="en-US"/>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199" y="4400550"/>
            <a:ext cx="2581275" cy="457200"/>
          </a:xfrm>
          <a:prstGeom prst="rect">
            <a:avLst/>
          </a:prstGeom>
        </p:spPr>
      </p:pic>
    </p:spTree>
    <p:custDataLst>
      <p:tags r:id="rId1"/>
    </p:custDataLst>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2" y="1045606"/>
            <a:ext cx="6178298"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1" y="1752036"/>
            <a:ext cx="6178300" cy="1384616"/>
          </a:xfrm>
          <a:prstGeom prst="rect">
            <a:avLst/>
          </a:prstGeom>
        </p:spPr>
        <p:txBody>
          <a:bodyPr/>
          <a:lstStyle>
            <a:lvl1pPr marL="0" marR="0" indent="0" algn="ctr" defTabSz="685800" rtl="0" eaLnBrk="1" fontAlgn="auto" latinLnBrk="0" hangingPunct="1">
              <a:lnSpc>
                <a:spcPct val="110000"/>
              </a:lnSpc>
              <a:spcBef>
                <a:spcPts val="0"/>
              </a:spcBef>
              <a:spcAft>
                <a:spcPts val="60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t>Please submit your question to </a:t>
            </a:r>
            <a:br>
              <a:rPr lang="en-US"/>
            </a:br>
            <a:r>
              <a:rPr lang="en-US"/>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a:t>Type in Title Here</a:t>
            </a:r>
          </a:p>
          <a:p>
            <a:pPr lvl="0"/>
            <a:r>
              <a:rPr lang="en-US"/>
              <a:t>Type in Title Here</a:t>
            </a:r>
          </a:p>
          <a:p>
            <a:pPr lvl="0"/>
            <a:r>
              <a:rPr lang="en-US"/>
              <a:t>Type in Title Here</a:t>
            </a:r>
          </a:p>
          <a:p>
            <a:pPr lvl="0"/>
            <a:r>
              <a:rPr lang="en-US"/>
              <a:t>Type in Title Here</a:t>
            </a:r>
          </a:p>
        </p:txBody>
      </p:sp>
      <p:sp>
        <p:nvSpPr>
          <p:cNvPr id="16" name="Slide Number Placeholder 5">
            <a:extLst>
              <a:ext uri="{FF2B5EF4-FFF2-40B4-BE49-F238E27FC236}">
                <a16:creationId xmlns:a16="http://schemas.microsoft.com/office/drawing/2014/main" id="{17C9AF59-D22B-4480-B0A2-BD8D127702B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64848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Phone number: (631) 444-0000</a:t>
            </a:r>
          </a:p>
          <a:p>
            <a:pPr lvl="1"/>
            <a:r>
              <a:rPr lang="en-US"/>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Type in </a:t>
            </a:r>
            <a:r>
              <a:rPr lang="en-US" err="1"/>
              <a:t>url</a:t>
            </a:r>
            <a:r>
              <a:rPr lang="en-US"/>
              <a:t>: </a:t>
            </a:r>
            <a:r>
              <a:rPr lang="en-US" err="1"/>
              <a:t>stonybrookmedicine.edu</a:t>
            </a:r>
            <a:endParaRPr lang="en-US"/>
          </a:p>
          <a:p>
            <a:pPr lvl="1"/>
            <a:r>
              <a:rPr lang="en-US"/>
              <a:t>Second level</a:t>
            </a:r>
          </a:p>
        </p:txBody>
      </p:sp>
      <p:sp>
        <p:nvSpPr>
          <p:cNvPr id="13" name="Slide Number Placeholder 5">
            <a:extLst>
              <a:ext uri="{FF2B5EF4-FFF2-40B4-BE49-F238E27FC236}">
                <a16:creationId xmlns:a16="http://schemas.microsoft.com/office/drawing/2014/main" id="{073762EF-D494-4C76-8380-F9083B60D7C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79678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0" y="1123950"/>
            <a:ext cx="9144000" cy="590550"/>
          </a:xfrm>
        </p:spPr>
        <p:txBody>
          <a:bodyPr/>
          <a:lstStyle>
            <a:lvl1pPr algn="ct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019300" y="1865064"/>
            <a:ext cx="51054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9" name="Slide Number Placeholder 5">
            <a:extLst>
              <a:ext uri="{FF2B5EF4-FFF2-40B4-BE49-F238E27FC236}">
                <a16:creationId xmlns:a16="http://schemas.microsoft.com/office/drawing/2014/main" id="{38E45388-916B-421D-82D3-194E38B1DED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5498813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BA Message Slide Grey Backgroun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22083" y="1390810"/>
            <a:ext cx="7772400"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9" name="Slide Number Placeholder 5">
            <a:extLst>
              <a:ext uri="{FF2B5EF4-FFF2-40B4-BE49-F238E27FC236}">
                <a16:creationId xmlns:a16="http://schemas.microsoft.com/office/drawing/2014/main" id="{114B0D52-153F-4F41-A4C8-96743535071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69469033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3733804" y="1390810"/>
            <a:ext cx="494784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919556" y="1390810"/>
            <a:ext cx="2732882" cy="2628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5395CF96-7C62-4307-A720-177F012017F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67972390"/>
      </p:ext>
    </p:extLst>
  </p:cSld>
  <p:clrMapOvr>
    <a:masterClrMapping/>
  </p:clrMapOvr>
  <p:hf hdr="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6388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6629400" y="0"/>
            <a:ext cx="2362189" cy="44577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E7682ED2-CF5D-454B-A4BF-A6FEA54CB4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79496447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Right Small">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0292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9" name="Content Placeholder 11">
            <a:extLst>
              <a:ext uri="{FF2B5EF4-FFF2-40B4-BE49-F238E27FC236}">
                <a16:creationId xmlns:a16="http://schemas.microsoft.com/office/drawing/2014/main" id="{6009E721-165D-4479-B80A-94DDC4B5219F}"/>
              </a:ext>
            </a:extLst>
          </p:cNvPr>
          <p:cNvSpPr>
            <a:spLocks noGrp="1"/>
          </p:cNvSpPr>
          <p:nvPr>
            <p:ph sz="quarter" idx="31" hasCustomPrompt="1"/>
          </p:nvPr>
        </p:nvSpPr>
        <p:spPr>
          <a:xfrm>
            <a:off x="6060416" y="1390810"/>
            <a:ext cx="2931176" cy="3009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0" name="Slide Number Placeholder 5">
            <a:extLst>
              <a:ext uri="{FF2B5EF4-FFF2-40B4-BE49-F238E27FC236}">
                <a16:creationId xmlns:a16="http://schemas.microsoft.com/office/drawing/2014/main" id="{4182738F-429A-45BE-AB05-BB9D076A2EA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itle 1">
            <a:extLst>
              <a:ext uri="{FF2B5EF4-FFF2-40B4-BE49-F238E27FC236}">
                <a16:creationId xmlns:a16="http://schemas.microsoft.com/office/drawing/2014/main" id="{F37DF009-91B6-4F44-AAB8-7F3FB8F44524}"/>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a:t>1-Line Headline Here</a:t>
            </a:r>
          </a:p>
        </p:txBody>
      </p:sp>
    </p:spTree>
    <p:custDataLst>
      <p:tags r:id="rId1"/>
    </p:custDataLst>
    <p:extLst>
      <p:ext uri="{BB962C8B-B14F-4D97-AF65-F5344CB8AC3E}">
        <p14:creationId xmlns:p14="http://schemas.microsoft.com/office/powerpoint/2010/main" val="36357511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Place Your Presentation Name Here</a:t>
            </a:r>
          </a:p>
          <a:p>
            <a:pPr lvl="0"/>
            <a:endParaRPr lang="en-US"/>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4 lines maximum</a:t>
            </a:r>
          </a:p>
          <a:p>
            <a:pPr lvl="1"/>
            <a:endParaRPr lang="en-US"/>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Presenter’s Name Here</a:t>
            </a:r>
          </a:p>
          <a:p>
            <a:pPr lvl="1"/>
            <a:r>
              <a:rPr lang="en-US"/>
              <a:t>Presenter’s Title</a:t>
            </a:r>
          </a:p>
          <a:p>
            <a:pPr lvl="1"/>
            <a:r>
              <a:rPr lang="en-US"/>
              <a:t>4 lines maximum</a:t>
            </a:r>
          </a:p>
          <a:p>
            <a:pPr lvl="1"/>
            <a:endParaRPr lang="en-US"/>
          </a:p>
        </p:txBody>
      </p:sp>
    </p:spTree>
    <p:custDataLst>
      <p:tags r:id="rId1"/>
    </p:custDataLst>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5562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a:t>THIS IS A TOPIC / </a:t>
            </a:r>
            <a:br>
              <a:rPr lang="en-US"/>
            </a:br>
            <a:r>
              <a:rPr lang="en-US"/>
              <a:t>CATEGORY SLIDE. TYPE IN ALL CAPS, VERDANA BOLD, 40 POINT SIZE.</a:t>
            </a:r>
          </a:p>
        </p:txBody>
      </p:sp>
    </p:spTree>
    <p:custDataLst>
      <p:tags r:id="rId1"/>
    </p:custDataLst>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Gre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8077200"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04800"/>
            <a:ext cx="8077200" cy="104730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438400"/>
          </a:xfrm>
          <a:prstGeom prst="rect">
            <a:avLst/>
          </a:prstGeom>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Center red text here. </a:t>
            </a:r>
          </a:p>
          <a:p>
            <a:pPr lvl="0"/>
            <a:r>
              <a:rPr lang="en-US"/>
              <a:t>Use ”Shift return” within paragraph, </a:t>
            </a:r>
            <a:br>
              <a:rPr lang="en-US"/>
            </a:br>
            <a:r>
              <a:rPr lang="en-US"/>
              <a:t>“return” to make paragraph two.</a:t>
            </a:r>
          </a:p>
        </p:txBody>
      </p:sp>
      <p:sp>
        <p:nvSpPr>
          <p:cNvPr id="9" name="Slide Number Placeholder 5">
            <a:extLst>
              <a:ext uri="{FF2B5EF4-FFF2-40B4-BE49-F238E27FC236}">
                <a16:creationId xmlns:a16="http://schemas.microsoft.com/office/drawing/2014/main" id="{58392E29-3888-40F2-9830-EBAFD3D1F91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218780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Slide White Backgroun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266950"/>
            <a:ext cx="7772400" cy="1676400"/>
          </a:xfrm>
          <a:prstGeom prst="rect">
            <a:avLst/>
          </a:prstGeom>
        </p:spPr>
        <p:txBody>
          <a:bodyPr lIns="0" tIns="0" rIns="0" bIns="0"/>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Center red text here. Use ”Shift return” within paragraph, </a:t>
            </a:r>
            <a:br>
              <a:rPr lang="en-US"/>
            </a:br>
            <a:r>
              <a:rPr lang="en-US"/>
              <a:t>“return” to make paragraph two.</a:t>
            </a:r>
          </a:p>
        </p:txBody>
      </p:sp>
      <p:sp>
        <p:nvSpPr>
          <p:cNvPr id="10" name="Slide Number Placeholder 5">
            <a:extLst>
              <a:ext uri="{FF2B5EF4-FFF2-40B4-BE49-F238E27FC236}">
                <a16:creationId xmlns:a16="http://schemas.microsoft.com/office/drawing/2014/main" id="{6D0723D8-6FF7-4431-B2F9-7F4A73C03E6B}"/>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ext Placeholder 2">
            <a:extLst>
              <a:ext uri="{FF2B5EF4-FFF2-40B4-BE49-F238E27FC236}">
                <a16:creationId xmlns:a16="http://schemas.microsoft.com/office/drawing/2014/main" id="{0AD7AEC2-E485-4412-A367-61E1037A43D1}"/>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Tree>
    <p:custDataLst>
      <p:tags r:id="rId1"/>
    </p:custDataLst>
    <p:extLst>
      <p:ext uri="{BB962C8B-B14F-4D97-AF65-F5344CB8AC3E}">
        <p14:creationId xmlns:p14="http://schemas.microsoft.com/office/powerpoint/2010/main" val="15033916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Verdana Tex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4958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3852" y="333959"/>
            <a:ext cx="7769773"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22083" y="1390810"/>
            <a:ext cx="6012092"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a:t>Text here. Use ”Shift return” within paragraph, “return” to make paragraph two.</a:t>
            </a:r>
          </a:p>
          <a:p>
            <a:pPr lvl="0"/>
            <a:r>
              <a:rPr lang="en-US"/>
              <a:t>This begins paragraph two.</a:t>
            </a:r>
          </a:p>
          <a:p>
            <a:pPr lvl="0"/>
            <a:r>
              <a:rPr lang="en-US"/>
              <a:t>Text</a:t>
            </a:r>
          </a:p>
          <a:p>
            <a:pPr lvl="1"/>
            <a:r>
              <a:rPr lang="en-US"/>
              <a:t>Bullet Text</a:t>
            </a:r>
          </a:p>
          <a:p>
            <a:pPr lvl="1"/>
            <a:r>
              <a:rPr lang="en-US"/>
              <a:t>Bullet Text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27126"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18375"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5" name="Slide Number Placeholder 5">
            <a:extLst>
              <a:ext uri="{FF2B5EF4-FFF2-40B4-BE49-F238E27FC236}">
                <a16:creationId xmlns:a16="http://schemas.microsoft.com/office/drawing/2014/main" id="{814B18D2-8A2B-4CF6-920F-D895A5C1FE5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186943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Verdana Reg,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768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399" y="1390200"/>
            <a:ext cx="5333989" cy="2476950"/>
          </a:xfrm>
          <a:prstGeom prst="rect">
            <a:avLst/>
          </a:prstGeom>
        </p:spPr>
        <p:txBody>
          <a:bodyPr lIns="0" tIns="0" rIns="0" bIns="0"/>
          <a:lstStyle>
            <a:lvl1pPr>
              <a:lnSpc>
                <a:spcPct val="110000"/>
              </a:lnSpc>
              <a:spcBef>
                <a:spcPts val="0"/>
              </a:spcBef>
              <a:spcAft>
                <a:spcPts val="600"/>
              </a:spcAft>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50" indent="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350" indent="-635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938" indent="0">
              <a:buFont typeface="Arial" panose="020B0604020202020204" pitchFamily="34" charset="0"/>
              <a:buChar char="•"/>
              <a:tabLst/>
              <a:defRPr>
                <a:latin typeface="Verdana" panose="020B0604030504040204" pitchFamily="34" charset="0"/>
                <a:ea typeface="Verdana" panose="020B0604030504040204" pitchFamily="34" charset="0"/>
                <a:cs typeface="Verdana" panose="020B0604030504040204" pitchFamily="34" charset="0"/>
              </a:defRPr>
            </a:lvl6pPr>
          </a:lstStyle>
          <a:p>
            <a:pPr lvl="0"/>
            <a:r>
              <a:rPr lang="en-US"/>
              <a:t>Text here. Use ”Shift return” within paragraph, “return” to make paragraph two.</a:t>
            </a:r>
          </a:p>
          <a:p>
            <a:pPr lvl="3"/>
            <a:r>
              <a:rPr lang="en-US"/>
              <a:t>Text here. </a:t>
            </a:r>
          </a:p>
          <a:p>
            <a:pPr marL="292100" marR="0" lvl="4" indent="-285750" algn="l" defTabSz="685800" rtl="0" eaLnBrk="1" fontAlgn="auto" latinLnBrk="0" hangingPunct="1">
              <a:lnSpc>
                <a:spcPct val="90000"/>
              </a:lnSpc>
              <a:spcBef>
                <a:spcPts val="900"/>
              </a:spcBef>
              <a:spcAft>
                <a:spcPts val="0"/>
              </a:spcAft>
              <a:buClrTx/>
              <a:buSzTx/>
              <a:tabLst/>
              <a:defRPr/>
            </a:pPr>
            <a:r>
              <a:rPr lang="en-US"/>
              <a:t>Text here. </a:t>
            </a:r>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a:p>
          <a:p>
            <a:pPr lvl="1"/>
            <a:endParaRPr lang="en-US"/>
          </a:p>
          <a:p>
            <a:pPr lvl="0"/>
            <a:r>
              <a:rPr lang="en-US"/>
              <a:t> </a:t>
            </a:r>
            <a:br>
              <a:rPr lang="en-US"/>
            </a:br>
            <a:endParaRPr lang="en-US"/>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324600" y="0"/>
            <a:ext cx="2667000"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324600" y="1428750"/>
            <a:ext cx="26638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5" name="Slide Number Placeholder 5">
            <a:extLst>
              <a:ext uri="{FF2B5EF4-FFF2-40B4-BE49-F238E27FC236}">
                <a16:creationId xmlns:a16="http://schemas.microsoft.com/office/drawing/2014/main" id="{C26F330A-4018-478A-9331-770300F5C62F}"/>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3293881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035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a:t>2-Line Headline Here</a:t>
            </a:r>
          </a:p>
          <a:p>
            <a:pPr lvl="0"/>
            <a:r>
              <a:rPr lang="en-US"/>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394575"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a:t>Place Image Here</a:t>
            </a:r>
          </a:p>
          <a:p>
            <a:pPr lvl="1"/>
            <a:endParaRPr lang="en-US"/>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394575"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6400777" cy="26670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42900" indent="-168275">
              <a:lnSpc>
                <a:spcPct val="110000"/>
              </a:lnSpc>
              <a:spcBef>
                <a:spcPts val="0"/>
              </a:spcBef>
              <a:spcAft>
                <a:spcPts val="3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a:t>Type bulleted list here</a:t>
            </a:r>
          </a:p>
          <a:p>
            <a:pPr lvl="2"/>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394575"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Credit line here 9 pt. or smaller</a:t>
            </a:r>
          </a:p>
        </p:txBody>
      </p:sp>
      <p:sp>
        <p:nvSpPr>
          <p:cNvPr id="17" name="Slide Number Placeholder 5">
            <a:extLst>
              <a:ext uri="{FF2B5EF4-FFF2-40B4-BE49-F238E27FC236}">
                <a16:creationId xmlns:a16="http://schemas.microsoft.com/office/drawing/2014/main" id="{95720EC1-9402-4704-9C90-BEF3176C9D7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0459279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9"/>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30"/>
          <a:srcRect/>
          <a:stretch/>
        </p:blipFill>
        <p:spPr>
          <a:xfrm>
            <a:off x="0" y="1"/>
            <a:ext cx="663787" cy="666750"/>
          </a:xfrm>
          <a:prstGeom prst="rect">
            <a:avLst/>
          </a:prstGeom>
        </p:spPr>
      </p:pic>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14400" y="344532"/>
            <a:ext cx="8001000" cy="1171390"/>
          </a:xfrm>
          <a:prstGeom prst="rect">
            <a:avLst/>
          </a:prstGeom>
        </p:spPr>
        <p:txBody>
          <a:bodyPr vert="horz" lIns="0" tIns="0" rIns="0" bIns="0" rtlCol="0" anchor="t" anchorCtr="0">
            <a:normAutofit/>
          </a:bodyPr>
          <a:lstStyle/>
          <a:p>
            <a:r>
              <a:rPr lang="en-US"/>
              <a:t>Click to edit Master title style</a:t>
            </a:r>
          </a:p>
        </p:txBody>
      </p:sp>
      <p:sp>
        <p:nvSpPr>
          <p:cNvPr id="21" name="Slide Number Placeholder 5">
            <a:extLst>
              <a:ext uri="{FF2B5EF4-FFF2-40B4-BE49-F238E27FC236}">
                <a16:creationId xmlns:a16="http://schemas.microsoft.com/office/drawing/2014/main" id="{D14104FD-23AD-4E09-9E07-C566B9358F6D}"/>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28"/>
    </p:custDataLst>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9" r:id="rId5"/>
    <p:sldLayoutId id="2147483723" r:id="rId6"/>
    <p:sldLayoutId id="2147483720" r:id="rId7"/>
    <p:sldLayoutId id="2147483719" r:id="rId8"/>
    <p:sldLayoutId id="2147483718" r:id="rId9"/>
    <p:sldLayoutId id="2147483721" r:id="rId10"/>
    <p:sldLayoutId id="2147483716" r:id="rId11"/>
    <p:sldLayoutId id="2147483713" r:id="rId12"/>
    <p:sldLayoutId id="2147483717" r:id="rId13"/>
    <p:sldLayoutId id="2147483715" r:id="rId14"/>
    <p:sldLayoutId id="2147483706" r:id="rId15"/>
    <p:sldLayoutId id="2147483665" r:id="rId16"/>
    <p:sldLayoutId id="2147483687" r:id="rId17"/>
    <p:sldLayoutId id="2147483675" r:id="rId18"/>
    <p:sldLayoutId id="2147483679" r:id="rId19"/>
    <p:sldLayoutId id="2147483709" r:id="rId20"/>
    <p:sldLayoutId id="2147483681" r:id="rId21"/>
    <p:sldLayoutId id="2147483663" r:id="rId22"/>
    <p:sldLayoutId id="2147483722" r:id="rId23"/>
    <p:sldLayoutId id="2147483726" r:id="rId24"/>
    <p:sldLayoutId id="2147483727" r:id="rId25"/>
    <p:sldLayoutId id="2147483728" r:id="rId26"/>
  </p:sldLayoutIdLst>
  <p:hf hdr="0"/>
  <p:txStyles>
    <p:titleStyle>
      <a:lvl1pPr algn="l" defTabSz="685800" rtl="0" eaLnBrk="1" latinLnBrk="0" hangingPunct="1">
        <a:lnSpc>
          <a:spcPts val="32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p15:clr>
            <a:srgbClr val="F26B43"/>
          </p15:clr>
        </p15:guide>
        <p15:guide id="6" orient="horz" pos="420">
          <p15:clr>
            <a:srgbClr val="F26B43"/>
          </p15:clr>
        </p15:guide>
        <p15:guide id="9" orient="horz" pos="3060">
          <p15:clr>
            <a:srgbClr val="F26B43"/>
          </p15:clr>
        </p15:guide>
        <p15:guide id="11" orient="horz" pos="900">
          <p15:clr>
            <a:srgbClr val="F26B43"/>
          </p15:clr>
        </p15:guide>
        <p15:guide id="12" pos="576">
          <p15:clr>
            <a:srgbClr val="F26B43"/>
          </p15:clr>
        </p15:guide>
        <p15:guide id="13" pos="5664">
          <p15:clr>
            <a:srgbClr val="F26B43"/>
          </p15:clr>
        </p15:guide>
        <p15:guide id="14"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3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3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72E7-131E-453F-A884-CC029DC40AC5}"/>
              </a:ext>
            </a:extLst>
          </p:cNvPr>
          <p:cNvSpPr>
            <a:spLocks noGrp="1"/>
          </p:cNvSpPr>
          <p:nvPr>
            <p:ph type="title" idx="4294967295"/>
          </p:nvPr>
        </p:nvSpPr>
        <p:spPr/>
        <p:txBody>
          <a:bodyPr/>
          <a:lstStyle/>
          <a:p>
            <a:r>
              <a:rPr lang="en-US" dirty="0">
                <a:solidFill>
                  <a:schemeClr val="bg1"/>
                </a:solidFill>
              </a:rPr>
              <a:t>Stony Brook Medicine</a:t>
            </a:r>
          </a:p>
        </p:txBody>
      </p:sp>
    </p:spTree>
    <p:custDataLst>
      <p:tags r:id="rId1"/>
    </p:custDataLst>
    <p:extLst>
      <p:ext uri="{BB962C8B-B14F-4D97-AF65-F5344CB8AC3E}">
        <p14:creationId xmlns:p14="http://schemas.microsoft.com/office/powerpoint/2010/main" val="177838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0A2819C0-0D21-4055-BDC4-5F9A65B6ACC9}"/>
              </a:ext>
            </a:extLst>
          </p:cNvPr>
          <p:cNvSpPr>
            <a:spLocks noGrp="1"/>
          </p:cNvSpPr>
          <p:nvPr>
            <p:ph type="title"/>
          </p:nvPr>
        </p:nvSpPr>
        <p:spPr>
          <a:xfrm>
            <a:off x="919556" y="333681"/>
            <a:ext cx="7762088" cy="1018420"/>
          </a:xfrm>
        </p:spPr>
        <p:txBody>
          <a:bodyPr/>
          <a:lstStyle/>
          <a:p>
            <a:r>
              <a:rPr lang="en-US" altLang="en-US" dirty="0">
                <a:solidFill>
                  <a:srgbClr val="000000"/>
                </a:solidFill>
              </a:rPr>
              <a:t>Hospital Policy: IC0003</a:t>
            </a:r>
            <a:endParaRPr lang="en-US" dirty="0">
              <a:solidFill>
                <a:srgbClr val="000000"/>
              </a:solidFill>
            </a:endParaRPr>
          </a:p>
        </p:txBody>
      </p:sp>
      <p:pic>
        <p:nvPicPr>
          <p:cNvPr id="9" name="Picture 8">
            <a:extLst>
              <a:ext uri="{FF2B5EF4-FFF2-40B4-BE49-F238E27FC236}">
                <a16:creationId xmlns:a16="http://schemas.microsoft.com/office/drawing/2014/main" id="{1A1889F5-940C-4A08-9A5A-04DAC39CA62F}"/>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919556" y="1162211"/>
            <a:ext cx="2785964" cy="32765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E9B8440-2700-4810-AE83-86ACB2ADD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83" y="1083316"/>
            <a:ext cx="2563317" cy="3317234"/>
          </a:xfrm>
          <a:prstGeom prst="rect">
            <a:avLst/>
          </a:prstGeom>
          <a:ln>
            <a:noFill/>
          </a:ln>
        </p:spPr>
      </p:pic>
      <p:pic>
        <p:nvPicPr>
          <p:cNvPr id="13" name="Picture 12">
            <a:extLst>
              <a:ext uri="{FF2B5EF4-FFF2-40B4-BE49-F238E27FC236}">
                <a16:creationId xmlns:a16="http://schemas.microsoft.com/office/drawing/2014/main" id="{915A435E-A540-450E-BF9B-AD2615EC9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1045055"/>
            <a:ext cx="2563316" cy="3317233"/>
          </a:xfrm>
          <a:prstGeom prst="rect">
            <a:avLst/>
          </a:prstGeom>
        </p:spPr>
      </p:pic>
      <p:sp>
        <p:nvSpPr>
          <p:cNvPr id="14" name="Oval 13">
            <a:extLst>
              <a:ext uri="{FF2B5EF4-FFF2-40B4-BE49-F238E27FC236}">
                <a16:creationId xmlns:a16="http://schemas.microsoft.com/office/drawing/2014/main" id="{76525387-F68C-4F18-93BA-AB415A2AB3C1}"/>
              </a:ext>
            </a:extLst>
          </p:cNvPr>
          <p:cNvSpPr/>
          <p:nvPr/>
        </p:nvSpPr>
        <p:spPr>
          <a:xfrm>
            <a:off x="919556" y="1352101"/>
            <a:ext cx="1060847" cy="52149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dirty="0"/>
          </a:p>
        </p:txBody>
      </p:sp>
      <p:sp>
        <p:nvSpPr>
          <p:cNvPr id="21" name="Oval 20">
            <a:extLst>
              <a:ext uri="{FF2B5EF4-FFF2-40B4-BE49-F238E27FC236}">
                <a16:creationId xmlns:a16="http://schemas.microsoft.com/office/drawing/2014/main" id="{06B334DF-1A5B-4580-985D-024CC77BA1AE}"/>
              </a:ext>
            </a:extLst>
          </p:cNvPr>
          <p:cNvSpPr/>
          <p:nvPr/>
        </p:nvSpPr>
        <p:spPr>
          <a:xfrm>
            <a:off x="2086708" y="2101735"/>
            <a:ext cx="2056841" cy="1768559"/>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dirty="0"/>
          </a:p>
        </p:txBody>
      </p:sp>
      <p:sp>
        <p:nvSpPr>
          <p:cNvPr id="16" name="Text Placeholder 3">
            <a:extLst>
              <a:ext uri="{FF2B5EF4-FFF2-40B4-BE49-F238E27FC236}">
                <a16:creationId xmlns:a16="http://schemas.microsoft.com/office/drawing/2014/main" id="{F666F580-D6D3-4BC9-A5BB-7BD1C0E6A918}"/>
              </a:ext>
            </a:extLst>
          </p:cNvPr>
          <p:cNvSpPr>
            <a:spLocks noGrp="1"/>
          </p:cNvSpPr>
          <p:nvPr>
            <p:ph type="body" sz="quarter" idx="29"/>
          </p:nvPr>
        </p:nvSpPr>
        <p:spPr>
          <a:xfrm>
            <a:off x="4343400" y="819150"/>
            <a:ext cx="4648200" cy="3543138"/>
          </a:xfrm>
          <a:ln>
            <a:noFill/>
          </a:ln>
        </p:spPr>
        <p:txBody>
          <a:bodyPr/>
          <a:lstStyle/>
          <a:p>
            <a:pPr>
              <a:defRPr/>
            </a:pPr>
            <a:r>
              <a:rPr lang="en-US" sz="2000" dirty="0">
                <a:solidFill>
                  <a:srgbClr val="000000"/>
                </a:solidFill>
              </a:rPr>
              <a:t>1. Perform hand hygiene </a:t>
            </a:r>
            <a:r>
              <a:rPr lang="en-US" sz="2000" b="1" dirty="0">
                <a:solidFill>
                  <a:srgbClr val="000000"/>
                </a:solidFill>
              </a:rPr>
              <a:t>every</a:t>
            </a:r>
            <a:r>
              <a:rPr lang="en-US" sz="2000" dirty="0">
                <a:solidFill>
                  <a:srgbClr val="000000"/>
                </a:solidFill>
              </a:rPr>
              <a:t> time you </a:t>
            </a:r>
            <a:r>
              <a:rPr lang="en-US" sz="2000" b="1" dirty="0">
                <a:solidFill>
                  <a:srgbClr val="000000"/>
                </a:solidFill>
              </a:rPr>
              <a:t>enter and exit </a:t>
            </a:r>
            <a:r>
              <a:rPr lang="en-US" sz="2000" dirty="0">
                <a:solidFill>
                  <a:srgbClr val="000000"/>
                </a:solidFill>
              </a:rPr>
              <a:t>a patient’s room.</a:t>
            </a:r>
          </a:p>
          <a:p>
            <a:pPr>
              <a:defRPr/>
            </a:pPr>
            <a:br>
              <a:rPr lang="en-US" sz="2000" dirty="0">
                <a:solidFill>
                  <a:srgbClr val="FF00FF"/>
                </a:solidFill>
              </a:rPr>
            </a:br>
            <a:r>
              <a:rPr lang="en-US" sz="2000" dirty="0">
                <a:solidFill>
                  <a:srgbClr val="000000"/>
                </a:solidFill>
              </a:rPr>
              <a:t>2. If patient is isolated with </a:t>
            </a:r>
            <a:r>
              <a:rPr lang="en-US" sz="2000" b="1" i="1" dirty="0">
                <a:solidFill>
                  <a:srgbClr val="000000"/>
                </a:solidFill>
              </a:rPr>
              <a:t>C.diff</a:t>
            </a:r>
            <a:r>
              <a:rPr lang="en-US" sz="2000" dirty="0">
                <a:solidFill>
                  <a:srgbClr val="000000"/>
                </a:solidFill>
              </a:rPr>
              <a:t> – wash with </a:t>
            </a:r>
            <a:r>
              <a:rPr lang="en-US" sz="2000" b="1" dirty="0">
                <a:solidFill>
                  <a:srgbClr val="000000"/>
                </a:solidFill>
              </a:rPr>
              <a:t>soap and water</a:t>
            </a:r>
            <a:r>
              <a:rPr lang="en-US" sz="2000" dirty="0">
                <a:solidFill>
                  <a:srgbClr val="000000"/>
                </a:solidFill>
              </a:rPr>
              <a:t>.</a:t>
            </a:r>
          </a:p>
          <a:p>
            <a:pPr>
              <a:defRPr/>
            </a:pPr>
            <a:br>
              <a:rPr lang="en-US" sz="2000" dirty="0">
                <a:solidFill>
                  <a:srgbClr val="FF00FF"/>
                </a:solidFill>
              </a:rPr>
            </a:br>
            <a:r>
              <a:rPr lang="en-US" sz="2000" dirty="0">
                <a:solidFill>
                  <a:srgbClr val="000000"/>
                </a:solidFill>
              </a:rPr>
              <a:t>3. Wash hands </a:t>
            </a:r>
            <a:r>
              <a:rPr lang="en-US" sz="2000" b="1" dirty="0">
                <a:solidFill>
                  <a:srgbClr val="000000"/>
                </a:solidFill>
              </a:rPr>
              <a:t>before donning </a:t>
            </a:r>
            <a:r>
              <a:rPr lang="en-US" sz="2000" dirty="0">
                <a:solidFill>
                  <a:srgbClr val="000000"/>
                </a:solidFill>
              </a:rPr>
              <a:t>gloves and </a:t>
            </a:r>
            <a:r>
              <a:rPr lang="en-US" sz="2000" b="1" dirty="0">
                <a:solidFill>
                  <a:srgbClr val="000000"/>
                </a:solidFill>
              </a:rPr>
              <a:t>after</a:t>
            </a:r>
            <a:r>
              <a:rPr lang="en-US" sz="2000" dirty="0">
                <a:solidFill>
                  <a:srgbClr val="000000"/>
                </a:solidFill>
              </a:rPr>
              <a:t> </a:t>
            </a:r>
            <a:r>
              <a:rPr lang="en-US" sz="2000" b="1" dirty="0">
                <a:solidFill>
                  <a:srgbClr val="000000"/>
                </a:solidFill>
              </a:rPr>
              <a:t>removing</a:t>
            </a:r>
            <a:r>
              <a:rPr lang="en-US" sz="2000" dirty="0">
                <a:solidFill>
                  <a:srgbClr val="000000"/>
                </a:solidFill>
              </a:rPr>
              <a:t> gloves.</a:t>
            </a:r>
          </a:p>
        </p:txBody>
      </p:sp>
    </p:spTree>
    <p:custDataLst>
      <p:tags r:id="rId1"/>
    </p:custDataLst>
    <p:extLst>
      <p:ext uri="{BB962C8B-B14F-4D97-AF65-F5344CB8AC3E}">
        <p14:creationId xmlns:p14="http://schemas.microsoft.com/office/powerpoint/2010/main" val="171465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762000" y="209551"/>
            <a:ext cx="8305800" cy="685800"/>
          </a:xfrm>
        </p:spPr>
        <p:txBody>
          <a:bodyPr>
            <a:normAutofit/>
          </a:bodyPr>
          <a:lstStyle/>
          <a:p>
            <a:r>
              <a:rPr lang="en-US" sz="2800" dirty="0">
                <a:solidFill>
                  <a:srgbClr val="000000"/>
                </a:solidFill>
                <a:cs typeface="Helvetica" panose="020B0604020202020204" pitchFamily="34" charset="0"/>
              </a:rPr>
              <a:t>When gloves should be used in addition to hand washing </a:t>
            </a:r>
            <a:endParaRPr lang="en-US" sz="2800"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762000" y="895351"/>
            <a:ext cx="8305799" cy="3581399"/>
          </a:xfrm>
          <a:prstGeom prst="rect">
            <a:avLst/>
          </a:prstGeom>
        </p:spPr>
        <p:txBody>
          <a:bodyPr/>
          <a:lstStyle/>
          <a:p>
            <a:pPr>
              <a:lnSpc>
                <a:spcPct val="100000"/>
              </a:lnSpc>
            </a:pPr>
            <a:r>
              <a:rPr lang="en-US" sz="1200" dirty="0">
                <a:solidFill>
                  <a:srgbClr val="000000"/>
                </a:solidFill>
              </a:rPr>
              <a:t>From Hospital Policy: IC0012 Standard Precautions </a:t>
            </a:r>
          </a:p>
          <a:p>
            <a:pPr marL="457200">
              <a:lnSpc>
                <a:spcPct val="100000"/>
              </a:lnSpc>
            </a:pPr>
            <a:r>
              <a:rPr lang="en-US" sz="1200" dirty="0">
                <a:solidFill>
                  <a:srgbClr val="000000"/>
                </a:solidFill>
              </a:rPr>
              <a:t>Gloves:</a:t>
            </a:r>
          </a:p>
          <a:p>
            <a:pPr marL="457200">
              <a:lnSpc>
                <a:spcPct val="100000"/>
              </a:lnSpc>
            </a:pPr>
            <a:r>
              <a:rPr lang="en-US" sz="1200" dirty="0">
                <a:solidFill>
                  <a:srgbClr val="000000"/>
                </a:solidFill>
              </a:rPr>
              <a:t>a. For touching blood and body fluids, mucous membranes, or nonintact skin.</a:t>
            </a:r>
          </a:p>
          <a:p>
            <a:pPr marL="457200">
              <a:lnSpc>
                <a:spcPct val="100000"/>
              </a:lnSpc>
            </a:pPr>
            <a:r>
              <a:rPr lang="en-US" sz="1200" dirty="0">
                <a:solidFill>
                  <a:srgbClr val="000000"/>
                </a:solidFill>
              </a:rPr>
              <a:t>b. For handling items or surfaces soiled with blood or body fluids.</a:t>
            </a:r>
          </a:p>
          <a:p>
            <a:pPr marL="457200">
              <a:lnSpc>
                <a:spcPct val="100000"/>
              </a:lnSpc>
            </a:pPr>
            <a:r>
              <a:rPr lang="en-US" sz="1200" dirty="0">
                <a:solidFill>
                  <a:srgbClr val="000000"/>
                </a:solidFill>
              </a:rPr>
              <a:t>c. For performing venipuncture or other vascular access procedures.</a:t>
            </a:r>
          </a:p>
          <a:p>
            <a:pPr marL="457200">
              <a:lnSpc>
                <a:spcPct val="100000"/>
              </a:lnSpc>
            </a:pPr>
            <a:r>
              <a:rPr lang="en-US" sz="1200" dirty="0">
                <a:solidFill>
                  <a:srgbClr val="000000"/>
                </a:solidFill>
              </a:rPr>
              <a:t>d. For all invasive procedures.</a:t>
            </a:r>
          </a:p>
          <a:p>
            <a:pPr marL="457200">
              <a:lnSpc>
                <a:spcPct val="100000"/>
              </a:lnSpc>
            </a:pPr>
            <a:r>
              <a:rPr lang="en-US" sz="1200" dirty="0">
                <a:solidFill>
                  <a:srgbClr val="000000"/>
                </a:solidFill>
              </a:rPr>
              <a:t>e. Changed after each patient contact</a:t>
            </a:r>
          </a:p>
          <a:p>
            <a:pPr marL="457200">
              <a:lnSpc>
                <a:spcPct val="100000"/>
              </a:lnSpc>
            </a:pPr>
            <a:r>
              <a:rPr lang="en-US" sz="1200" dirty="0">
                <a:solidFill>
                  <a:srgbClr val="000000"/>
                </a:solidFill>
              </a:rPr>
              <a:t>f. For procedures likely to generate splashes of blood or other body</a:t>
            </a:r>
          </a:p>
          <a:p>
            <a:pPr marL="457200">
              <a:lnSpc>
                <a:spcPct val="100000"/>
              </a:lnSpc>
            </a:pPr>
            <a:r>
              <a:rPr lang="en-US" sz="1200" dirty="0">
                <a:solidFill>
                  <a:srgbClr val="000000"/>
                </a:solidFill>
              </a:rPr>
              <a:t>fluids.</a:t>
            </a:r>
          </a:p>
          <a:p>
            <a:pPr marL="457200">
              <a:lnSpc>
                <a:spcPct val="100000"/>
              </a:lnSpc>
            </a:pPr>
            <a:r>
              <a:rPr lang="en-US" sz="1200" dirty="0">
                <a:solidFill>
                  <a:srgbClr val="000000"/>
                </a:solidFill>
              </a:rPr>
              <a:t>g. All invasive procedures including assisting in vaginal or cesarean</a:t>
            </a:r>
          </a:p>
          <a:p>
            <a:pPr marL="457200">
              <a:lnSpc>
                <a:spcPct val="100000"/>
              </a:lnSpc>
            </a:pPr>
            <a:r>
              <a:rPr lang="en-US" sz="1200" dirty="0">
                <a:solidFill>
                  <a:srgbClr val="000000"/>
                </a:solidFill>
              </a:rPr>
              <a:t>deliveries.</a:t>
            </a:r>
          </a:p>
          <a:p>
            <a:pPr marL="457200">
              <a:lnSpc>
                <a:spcPct val="100000"/>
              </a:lnSpc>
            </a:pPr>
            <a:r>
              <a:rPr lang="en-US" sz="1200" dirty="0">
                <a:solidFill>
                  <a:srgbClr val="000000"/>
                </a:solidFill>
              </a:rPr>
              <a:t>Gloves are also required when providing any care for all patients requiring contact precautions.</a:t>
            </a:r>
          </a:p>
        </p:txBody>
      </p:sp>
    </p:spTree>
    <p:custDataLst>
      <p:tags r:id="rId1"/>
    </p:custDataLst>
    <p:extLst>
      <p:ext uri="{BB962C8B-B14F-4D97-AF65-F5344CB8AC3E}">
        <p14:creationId xmlns:p14="http://schemas.microsoft.com/office/powerpoint/2010/main" val="348535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87C43-C197-E6CF-2E5D-082B66809663}"/>
              </a:ext>
            </a:extLst>
          </p:cNvPr>
          <p:cNvSpPr>
            <a:spLocks noGrp="1"/>
          </p:cNvSpPr>
          <p:nvPr>
            <p:ph type="title"/>
          </p:nvPr>
        </p:nvSpPr>
        <p:spPr>
          <a:xfrm>
            <a:off x="919556" y="333681"/>
            <a:ext cx="7762088" cy="339714"/>
          </a:xfrm>
        </p:spPr>
        <p:txBody>
          <a:bodyPr>
            <a:normAutofit fontScale="90000"/>
          </a:bodyPr>
          <a:lstStyle/>
          <a:p>
            <a:r>
              <a:rPr lang="en-US" dirty="0">
                <a:solidFill>
                  <a:srgbClr val="000000"/>
                </a:solidFill>
                <a:latin typeface="Verdana" panose="020B0604030504040204" pitchFamily="34" charset="0"/>
              </a:rPr>
              <a:t>A</a:t>
            </a:r>
            <a:r>
              <a:rPr lang="en-US" dirty="0">
                <a:solidFill>
                  <a:srgbClr val="000000"/>
                </a:solidFill>
              </a:rPr>
              <a:t>nnual Physicals</a:t>
            </a:r>
            <a:endParaRPr lang="en-US" dirty="0"/>
          </a:p>
        </p:txBody>
      </p:sp>
      <p:pic>
        <p:nvPicPr>
          <p:cNvPr id="7" name="Picture 6">
            <a:extLst>
              <a:ext uri="{FF2B5EF4-FFF2-40B4-BE49-F238E27FC236}">
                <a16:creationId xmlns:a16="http://schemas.microsoft.com/office/drawing/2014/main" id="{D26B1535-6B5A-2AE7-E9AD-30599A6528ED}"/>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628934" y="734099"/>
            <a:ext cx="3109913" cy="365759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DBA92814-A366-50AC-15DC-B96EB4B90480}"/>
              </a:ext>
            </a:extLst>
          </p:cNvPr>
          <p:cNvSpPr>
            <a:spLocks noGrp="1"/>
          </p:cNvSpPr>
          <p:nvPr>
            <p:ph type="body" sz="quarter" idx="29"/>
          </p:nvPr>
        </p:nvSpPr>
        <p:spPr>
          <a:xfrm>
            <a:off x="3962400" y="742951"/>
            <a:ext cx="5029200" cy="3657598"/>
          </a:xfrm>
          <a:ln>
            <a:noFill/>
          </a:ln>
        </p:spPr>
        <p:txBody>
          <a:bodyPr/>
          <a:lstStyle/>
          <a:p>
            <a:pPr marL="9525">
              <a:lnSpc>
                <a:spcPct val="120000"/>
              </a:lnSpc>
            </a:pPr>
            <a:r>
              <a:rPr lang="en-US" sz="1800" dirty="0">
                <a:solidFill>
                  <a:srgbClr val="000000"/>
                </a:solidFill>
              </a:rPr>
              <a:t>As faculty and staff complete annual physicals, they will sign an attestation in Employee Health &amp; Wellness, which will reside in Human Resources.</a:t>
            </a:r>
            <a:br>
              <a:rPr lang="en-US" sz="1800" dirty="0">
                <a:solidFill>
                  <a:srgbClr val="FF00FF"/>
                </a:solidFill>
              </a:rPr>
            </a:br>
            <a:br>
              <a:rPr lang="en-US" sz="1800" dirty="0">
                <a:solidFill>
                  <a:srgbClr val="FF00FF"/>
                </a:solidFill>
              </a:rPr>
            </a:br>
            <a:r>
              <a:rPr lang="en-US" sz="1800" dirty="0">
                <a:solidFill>
                  <a:srgbClr val="000000"/>
                </a:solidFill>
              </a:rPr>
              <a:t>For recertification, employees will attest electronically. PeopleSoft will automatically track this activity. </a:t>
            </a:r>
            <a:br>
              <a:rPr lang="en-US" sz="1800" dirty="0">
                <a:solidFill>
                  <a:srgbClr val="FF00FF"/>
                </a:solidFill>
              </a:rPr>
            </a:br>
            <a:br>
              <a:rPr lang="en-US" sz="1800" dirty="0">
                <a:solidFill>
                  <a:srgbClr val="FF00FF"/>
                </a:solidFill>
              </a:rPr>
            </a:br>
            <a:r>
              <a:rPr lang="en-US" sz="1800" dirty="0">
                <a:solidFill>
                  <a:srgbClr val="000000"/>
                </a:solidFill>
              </a:rPr>
              <a:t>All new employees will sign a similar attestation during orientation.</a:t>
            </a:r>
          </a:p>
        </p:txBody>
      </p:sp>
    </p:spTree>
    <p:custDataLst>
      <p:tags r:id="rId1"/>
    </p:custDataLst>
    <p:extLst>
      <p:ext uri="{BB962C8B-B14F-4D97-AF65-F5344CB8AC3E}">
        <p14:creationId xmlns:p14="http://schemas.microsoft.com/office/powerpoint/2010/main" val="254058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1063" y="241438"/>
            <a:ext cx="7762088" cy="736748"/>
          </a:xfrm>
        </p:spPr>
        <p:txBody>
          <a:bodyPr/>
          <a:lstStyle/>
          <a:p>
            <a:r>
              <a:rPr lang="en-US" dirty="0">
                <a:solidFill>
                  <a:srgbClr val="000000"/>
                </a:solidFill>
              </a:rPr>
              <a:t>Hand Hygiene Monitoring</a:t>
            </a:r>
            <a:endParaRPr lang="en-US"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00751" y="822685"/>
            <a:ext cx="7772400" cy="4210050"/>
          </a:xfrm>
          <a:prstGeom prst="rect">
            <a:avLst/>
          </a:prstGeom>
        </p:spPr>
        <p:txBody>
          <a:bodyPr/>
          <a:lstStyle/>
          <a:p>
            <a:r>
              <a:rPr lang="en-US" dirty="0">
                <a:solidFill>
                  <a:srgbClr val="000000"/>
                </a:solidFill>
                <a:cs typeface="Helvetica" panose="020B0604020202020204" pitchFamily="34" charset="0"/>
              </a:rPr>
              <a:t>Monitoring is done by Direct Observation. </a:t>
            </a:r>
          </a:p>
          <a:p>
            <a:pPr>
              <a:spcAft>
                <a:spcPts val="0"/>
              </a:spcAft>
            </a:pPr>
            <a:r>
              <a:rPr lang="en-US" dirty="0">
                <a:solidFill>
                  <a:srgbClr val="000000"/>
                </a:solidFill>
                <a:cs typeface="Helvetica" panose="020B0604020202020204" pitchFamily="34" charset="0"/>
              </a:rPr>
              <a:t>Observations:</a:t>
            </a:r>
          </a:p>
          <a:p>
            <a:pPr marL="285750" indent="-285750">
              <a:buFont typeface="Arial" panose="020B0604020202020204" pitchFamily="34" charset="0"/>
              <a:buChar char="•"/>
            </a:pPr>
            <a:r>
              <a:rPr lang="en-US" dirty="0">
                <a:solidFill>
                  <a:srgbClr val="000000"/>
                </a:solidFill>
                <a:cs typeface="Helvetica" panose="020B0604020202020204" pitchFamily="34" charset="0"/>
              </a:rPr>
              <a:t>Identify opportunities for hand hygiene.</a:t>
            </a:r>
          </a:p>
          <a:p>
            <a:pPr marL="285750" indent="-285750">
              <a:buFont typeface="Arial" panose="020B0604020202020204" pitchFamily="34" charset="0"/>
              <a:buChar char="•"/>
            </a:pPr>
            <a:r>
              <a:rPr lang="en-US" dirty="0">
                <a:solidFill>
                  <a:srgbClr val="000000"/>
                </a:solidFill>
                <a:cs typeface="Helvetica" panose="020B0604020202020204" pitchFamily="34" charset="0"/>
              </a:rPr>
              <a:t>Determine compliance with these opportunities and that proper technique was used.</a:t>
            </a:r>
          </a:p>
          <a:p>
            <a:pPr marL="285750" indent="-285750">
              <a:buFont typeface="Arial" panose="020B0604020202020204" pitchFamily="34" charset="0"/>
              <a:buChar char="•"/>
            </a:pPr>
            <a:r>
              <a:rPr lang="en-US" dirty="0">
                <a:solidFill>
                  <a:srgbClr val="000000"/>
                </a:solidFill>
                <a:cs typeface="Helvetica" panose="020B0604020202020204" pitchFamily="34" charset="0"/>
              </a:rPr>
              <a:t>Conducted on all units and patient care areas. </a:t>
            </a:r>
          </a:p>
          <a:p>
            <a:pPr marL="285750" indent="-285750">
              <a:buFont typeface="Arial" panose="020B0604020202020204" pitchFamily="34" charset="0"/>
              <a:buChar char="•"/>
            </a:pPr>
            <a:r>
              <a:rPr lang="en-US" dirty="0">
                <a:solidFill>
                  <a:srgbClr val="000000"/>
                </a:solidFill>
                <a:cs typeface="Helvetica" panose="020B0604020202020204" pitchFamily="34" charset="0"/>
              </a:rPr>
              <a:t>Monthly across all shifts and on all days of the week.</a:t>
            </a:r>
          </a:p>
          <a:p>
            <a:pPr marL="285750" indent="-285750">
              <a:buFont typeface="Arial" panose="020B0604020202020204" pitchFamily="34" charset="0"/>
              <a:buChar char="•"/>
            </a:pPr>
            <a:r>
              <a:rPr lang="en-US" dirty="0">
                <a:solidFill>
                  <a:srgbClr val="000000"/>
                </a:solidFill>
                <a:cs typeface="Helvetica" panose="020B0604020202020204" pitchFamily="34" charset="0"/>
              </a:rPr>
              <a:t>Number of observations based on census or number of procedures (typically 200 per month).</a:t>
            </a:r>
          </a:p>
          <a:p>
            <a:pPr marL="285750" indent="-285750">
              <a:buFont typeface="Arial" panose="020B0604020202020204" pitchFamily="34" charset="0"/>
              <a:buChar char="•"/>
            </a:pPr>
            <a:r>
              <a:rPr lang="en-US" dirty="0">
                <a:solidFill>
                  <a:srgbClr val="000000"/>
                </a:solidFill>
                <a:cs typeface="Helvetica" panose="020B0604020202020204" pitchFamily="34" charset="0"/>
              </a:rPr>
              <a:t>Different roles of individuals (e.g., Nurses, Physicians, Techs, Dietary)</a:t>
            </a:r>
          </a:p>
          <a:p>
            <a:pPr marL="285750" indent="-285750">
              <a:buFont typeface="Arial" panose="020B0604020202020204" pitchFamily="34" charset="0"/>
              <a:buChar char="•"/>
            </a:pPr>
            <a:r>
              <a:rPr lang="en-US" dirty="0">
                <a:solidFill>
                  <a:srgbClr val="000000"/>
                </a:solidFill>
                <a:cs typeface="Helvetica" panose="020B0604020202020204" pitchFamily="34" charset="0"/>
              </a:rPr>
              <a:t>Validation of observers conducted by Infection Control</a:t>
            </a:r>
          </a:p>
        </p:txBody>
      </p:sp>
    </p:spTree>
    <p:custDataLst>
      <p:tags r:id="rId1"/>
    </p:custDataLst>
    <p:extLst>
      <p:ext uri="{BB962C8B-B14F-4D97-AF65-F5344CB8AC3E}">
        <p14:creationId xmlns:p14="http://schemas.microsoft.com/office/powerpoint/2010/main" val="19081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FC1EED2A-5A37-4F33-85B6-0DE936442A06}"/>
              </a:ext>
            </a:extLst>
          </p:cNvPr>
          <p:cNvSpPr>
            <a:spLocks noGrp="1"/>
          </p:cNvSpPr>
          <p:nvPr>
            <p:ph type="title"/>
          </p:nvPr>
        </p:nvSpPr>
        <p:spPr/>
        <p:txBody>
          <a:bodyPr/>
          <a:lstStyle/>
          <a:p>
            <a:r>
              <a:rPr lang="en-US" dirty="0">
                <a:solidFill>
                  <a:srgbClr val="000000"/>
                </a:solidFill>
                <a:latin typeface="Verdana" panose="020B0604030504040204" pitchFamily="34" charset="0"/>
              </a:rPr>
              <a:t>Thank You</a:t>
            </a:r>
          </a:p>
        </p:txBody>
      </p:sp>
      <p:sp>
        <p:nvSpPr>
          <p:cNvPr id="6" name="Text Placeholder 5">
            <a:extLst>
              <a:ext uri="{FF2B5EF4-FFF2-40B4-BE49-F238E27FC236}">
                <a16:creationId xmlns:a16="http://schemas.microsoft.com/office/drawing/2014/main" id="{91A891F7-5830-477F-A459-66D0780598AB}"/>
              </a:ext>
            </a:extLst>
          </p:cNvPr>
          <p:cNvSpPr txBox="1">
            <a:spLocks/>
          </p:cNvSpPr>
          <p:nvPr/>
        </p:nvSpPr>
        <p:spPr>
          <a:xfrm>
            <a:off x="938324" y="819150"/>
            <a:ext cx="6224476" cy="1845421"/>
          </a:xfrm>
          <a:prstGeom prst="rect">
            <a:avLst/>
          </a:prstGeom>
        </p:spPr>
        <p:txBody>
          <a:bodyPr lIns="91418" tIns="45709" rIns="91418" bIns="45709">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400" b="1" dirty="0">
                <a:solidFill>
                  <a:srgbClr val="000000"/>
                </a:solidFill>
                <a:latin typeface="Verdana" panose="020B0604030504040204" pitchFamily="34" charset="0"/>
                <a:ea typeface="Verdana" panose="020B0604030504040204" pitchFamily="34" charset="0"/>
              </a:rPr>
              <a:t>For questions or comments please contact:</a:t>
            </a:r>
          </a:p>
          <a:p>
            <a:pPr marL="0" indent="0">
              <a:spcBef>
                <a:spcPts val="0"/>
              </a:spcBef>
              <a:buNone/>
            </a:pPr>
            <a:r>
              <a:rPr lang="en-US" sz="1400" dirty="0">
                <a:solidFill>
                  <a:srgbClr val="000000"/>
                </a:solidFill>
                <a:latin typeface="Verdana" panose="020B0604030504040204" pitchFamily="34" charset="0"/>
                <a:ea typeface="Verdana" panose="020B0604030504040204" pitchFamily="34" charset="0"/>
              </a:rPr>
              <a:t>Quality Improvement</a:t>
            </a:r>
          </a:p>
          <a:p>
            <a:pPr marL="0" indent="0">
              <a:spcBef>
                <a:spcPts val="0"/>
              </a:spcBef>
              <a:buNone/>
            </a:pPr>
            <a:r>
              <a:rPr lang="en-US" sz="1400" dirty="0">
                <a:solidFill>
                  <a:srgbClr val="000000"/>
                </a:solidFill>
                <a:latin typeface="Verdana" panose="020B0604030504040204" pitchFamily="34" charset="0"/>
                <a:ea typeface="Verdana" panose="020B0604030504040204" pitchFamily="34" charset="0"/>
              </a:rPr>
              <a:t>(631) 444-4595</a:t>
            </a:r>
          </a:p>
          <a:p>
            <a:pPr marL="0" indent="0">
              <a:spcBef>
                <a:spcPts val="0"/>
              </a:spcBef>
              <a:buNone/>
            </a:pPr>
            <a:endParaRPr lang="en-US" sz="1400" dirty="0">
              <a:solidFill>
                <a:srgbClr val="000000"/>
              </a:solidFill>
              <a:latin typeface="Verdana" panose="020B0604030504040204" pitchFamily="34" charset="0"/>
              <a:ea typeface="Verdana" panose="020B0604030504040204" pitchFamily="34" charset="0"/>
            </a:endParaRPr>
          </a:p>
        </p:txBody>
      </p:sp>
      <p:pic>
        <p:nvPicPr>
          <p:cNvPr id="14" name="Picture Placeholder 13">
            <a:extLst>
              <a:ext uri="{FF2B5EF4-FFF2-40B4-BE49-F238E27FC236}">
                <a16:creationId xmlns:a16="http://schemas.microsoft.com/office/drawing/2014/main" id="{2A3FB657-6A81-4622-B766-D62F8A5511D8}"/>
              </a:ext>
            </a:extLst>
          </p:cNvPr>
          <p:cNvPicPr>
            <a:picLocks noChangeAspect="1"/>
          </p:cNvPicPr>
          <p:nvPr/>
        </p:nvPicPr>
        <p:blipFill>
          <a:blip r:embed="rId4" cstate="email">
            <a:extLst>
              <a:ext uri="{28A0092B-C50C-407E-A947-70E740481C1C}">
                <a14:useLocalDpi xmlns:a14="http://schemas.microsoft.com/office/drawing/2010/main"/>
              </a:ext>
            </a:extLst>
          </a:blip>
          <a:srcRect t="31279" b="31279"/>
          <a:stretch>
            <a:fillRect/>
          </a:stretch>
        </p:blipFill>
        <p:spPr>
          <a:xfrm>
            <a:off x="0" y="2664571"/>
            <a:ext cx="9144000" cy="2282430"/>
          </a:xfrm>
        </p:spPr>
      </p:pic>
      <p:pic>
        <p:nvPicPr>
          <p:cNvPr id="15" name="Picture Placeholder 13">
            <a:extLst>
              <a:ext uri="{FF2B5EF4-FFF2-40B4-BE49-F238E27FC236}">
                <a16:creationId xmlns:a16="http://schemas.microsoft.com/office/drawing/2014/main" id="{ADE2868D-D045-454B-B086-604DA4F8A4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650" r="11610" b="30411"/>
          <a:stretch/>
        </p:blipFill>
        <p:spPr>
          <a:xfrm>
            <a:off x="909245" y="2765998"/>
            <a:ext cx="8082355" cy="1642217"/>
          </a:xfrm>
          <a:prstGeom prst="rect">
            <a:avLst/>
          </a:prstGeom>
        </p:spPr>
      </p:pic>
    </p:spTree>
    <p:custDataLst>
      <p:tags r:id="rId1"/>
    </p:custDataLst>
    <p:extLst>
      <p:ext uri="{BB962C8B-B14F-4D97-AF65-F5344CB8AC3E}">
        <p14:creationId xmlns:p14="http://schemas.microsoft.com/office/powerpoint/2010/main" val="196746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0A45D3-2C0C-4E51-AC82-A82C37904ABA}"/>
              </a:ext>
            </a:extLst>
          </p:cNvPr>
          <p:cNvSpPr>
            <a:spLocks noGrp="1"/>
          </p:cNvSpPr>
          <p:nvPr>
            <p:ph type="body" sz="quarter" idx="19"/>
          </p:nvPr>
        </p:nvSpPr>
        <p:spPr/>
        <p:txBody>
          <a:bodyPr/>
          <a:lstStyle/>
          <a:p>
            <a:r>
              <a:rPr lang="en-US" b="0" dirty="0"/>
              <a:t>Hand Hygiene</a:t>
            </a:r>
          </a:p>
          <a:p>
            <a:r>
              <a:rPr lang="en-US" sz="2400" b="0" dirty="0"/>
              <a:t>Annual Training</a:t>
            </a:r>
            <a:endParaRPr lang="en-US" sz="2400" dirty="0"/>
          </a:p>
        </p:txBody>
      </p:sp>
      <p:sp>
        <p:nvSpPr>
          <p:cNvPr id="6" name="Text Placeholder 5">
            <a:extLst>
              <a:ext uri="{FF2B5EF4-FFF2-40B4-BE49-F238E27FC236}">
                <a16:creationId xmlns:a16="http://schemas.microsoft.com/office/drawing/2014/main" id="{6D61CD91-DC57-45B1-AC24-6A5808B97110}"/>
              </a:ext>
            </a:extLst>
          </p:cNvPr>
          <p:cNvSpPr>
            <a:spLocks noGrp="1"/>
          </p:cNvSpPr>
          <p:nvPr>
            <p:ph type="body" sz="quarter" idx="20"/>
          </p:nvPr>
        </p:nvSpPr>
        <p:spPr>
          <a:xfrm>
            <a:off x="1219199" y="3072367"/>
            <a:ext cx="7696201" cy="1251980"/>
          </a:xfrm>
        </p:spPr>
        <p:txBody>
          <a:bodyPr/>
          <a:lstStyle/>
          <a:p>
            <a:r>
              <a:rPr lang="en-US" dirty="0">
                <a:solidFill>
                  <a:schemeClr val="tx2"/>
                </a:solidFill>
              </a:rPr>
              <a:t>Designed by: Infection Control and The Hand Hygiene Committee Version: 06/4/2025</a:t>
            </a:r>
            <a:endParaRPr lang="en-US" dirty="0"/>
          </a:p>
        </p:txBody>
      </p:sp>
    </p:spTree>
    <p:custDataLst>
      <p:tags r:id="rId1"/>
    </p:custDataLst>
    <p:extLst>
      <p:ext uri="{BB962C8B-B14F-4D97-AF65-F5344CB8AC3E}">
        <p14:creationId xmlns:p14="http://schemas.microsoft.com/office/powerpoint/2010/main" val="115293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latin typeface="Verdana" panose="020B0604030504040204" pitchFamily="34" charset="0"/>
              </a:rPr>
              <a:t>Learning Objectives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3" y="819150"/>
            <a:ext cx="7772400" cy="3581400"/>
          </a:xfrm>
          <a:prstGeom prst="rect">
            <a:avLst/>
          </a:prstGeom>
        </p:spPr>
        <p:txBody>
          <a:bodyPr/>
          <a:lstStyle/>
          <a:p>
            <a:pPr marL="0" indent="0" algn="l">
              <a:spcAft>
                <a:spcPts val="600"/>
              </a:spcAft>
              <a:buNone/>
            </a:pPr>
            <a:r>
              <a:rPr lang="en-US" sz="1400" dirty="0">
                <a:solidFill>
                  <a:srgbClr val="000000"/>
                </a:solidFill>
              </a:rPr>
              <a:t>By the end of this section, participants will be able to demonstrate an understanding of the following:</a:t>
            </a:r>
          </a:p>
          <a:p>
            <a:pPr marL="285750" indent="-285750" algn="l">
              <a:buFont typeface="Arial" panose="020B0604020202020204" pitchFamily="34" charset="0"/>
              <a:buChar char="•"/>
            </a:pPr>
            <a:r>
              <a:rPr lang="en-US" sz="1400" b="0" dirty="0">
                <a:solidFill>
                  <a:srgbClr val="000000"/>
                </a:solidFill>
              </a:rPr>
              <a:t>How hand hygiene helps prevent infections.</a:t>
            </a:r>
          </a:p>
          <a:p>
            <a:pPr marL="285750" indent="-285750" algn="l">
              <a:buFont typeface="Arial" panose="020B0604020202020204" pitchFamily="34" charset="0"/>
              <a:buChar char="•"/>
            </a:pPr>
            <a:r>
              <a:rPr lang="en-US" sz="1400" dirty="0">
                <a:solidFill>
                  <a:srgbClr val="000000"/>
                </a:solidFill>
              </a:rPr>
              <a:t>When hand hygiene is performed.</a:t>
            </a:r>
          </a:p>
          <a:p>
            <a:pPr marL="285750" indent="-285750" algn="l">
              <a:buFont typeface="Arial" panose="020B0604020202020204" pitchFamily="34" charset="0"/>
              <a:buChar char="•"/>
            </a:pPr>
            <a:r>
              <a:rPr lang="en-US" sz="1400" dirty="0">
                <a:solidFill>
                  <a:srgbClr val="000000"/>
                </a:solidFill>
              </a:rPr>
              <a:t>How individuals clean their hands with alcohol-based hand sanitizer, or soap and water, so as to ensure they cover all surfaces of hands and fingers, including thumbs and fingernails.</a:t>
            </a:r>
          </a:p>
          <a:p>
            <a:pPr marL="285750" indent="-285750" algn="l">
              <a:buFont typeface="Arial" panose="020B0604020202020204" pitchFamily="34" charset="0"/>
              <a:buChar char="•"/>
            </a:pPr>
            <a:r>
              <a:rPr lang="en-US" sz="1400" dirty="0">
                <a:solidFill>
                  <a:srgbClr val="000000"/>
                </a:solidFill>
              </a:rPr>
              <a:t>When gloves should be used, in addition to hand washing (e.g., caring for </a:t>
            </a:r>
            <a:r>
              <a:rPr lang="en-US" sz="1400" i="1" dirty="0">
                <a:solidFill>
                  <a:srgbClr val="000000"/>
                </a:solidFill>
              </a:rPr>
              <a:t>C. diff</a:t>
            </a:r>
            <a:r>
              <a:rPr lang="en-US" sz="1400" dirty="0">
                <a:solidFill>
                  <a:srgbClr val="000000"/>
                </a:solidFill>
              </a:rPr>
              <a:t>. patients) and how hand hygiene should be performed when gloves are used.</a:t>
            </a:r>
          </a:p>
          <a:p>
            <a:pPr marL="285750" indent="-285750" algn="l">
              <a:buFont typeface="Arial" panose="020B0604020202020204" pitchFamily="34" charset="0"/>
              <a:buChar char="•"/>
            </a:pPr>
            <a:r>
              <a:rPr lang="en-US" sz="1400" dirty="0">
                <a:solidFill>
                  <a:srgbClr val="000000"/>
                </a:solidFill>
              </a:rPr>
              <a:t>The minimum time that should be spent performing hand hygiene with soap and water and alcohol-based hand sanitizer.</a:t>
            </a:r>
          </a:p>
          <a:p>
            <a:pPr marL="285750" indent="-285750" algn="l">
              <a:buFont typeface="Arial" panose="020B0604020202020204" pitchFamily="34" charset="0"/>
              <a:buChar char="•"/>
            </a:pPr>
            <a:r>
              <a:rPr lang="en-US" sz="1400" dirty="0">
                <a:solidFill>
                  <a:srgbClr val="000000"/>
                </a:solidFill>
              </a:rPr>
              <a:t>How hand hygiene compliance is monitored.</a:t>
            </a:r>
          </a:p>
        </p:txBody>
      </p:sp>
    </p:spTree>
    <p:custDataLst>
      <p:tags r:id="rId1"/>
    </p:custDataLst>
    <p:extLst>
      <p:ext uri="{BB962C8B-B14F-4D97-AF65-F5344CB8AC3E}">
        <p14:creationId xmlns:p14="http://schemas.microsoft.com/office/powerpoint/2010/main" val="135145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latin typeface="Verdana" panose="020B0604030504040204" pitchFamily="34" charset="0"/>
              </a:rPr>
              <a:t>Hand Hygiene Saves Lives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2" y="819150"/>
            <a:ext cx="8069517" cy="3581400"/>
          </a:xfrm>
          <a:prstGeom prst="rect">
            <a:avLst/>
          </a:prstGeom>
        </p:spPr>
        <p:txBody>
          <a:bodyPr/>
          <a:lstStyle/>
          <a:p>
            <a:pPr marL="285750" indent="-285750">
              <a:buFont typeface="Arial" panose="020B0604020202020204" pitchFamily="34" charset="0"/>
              <a:buChar char="•"/>
            </a:pPr>
            <a:r>
              <a:rPr lang="en-US" altLang="en-US" sz="1800" dirty="0">
                <a:solidFill>
                  <a:srgbClr val="000000"/>
                </a:solidFill>
                <a:cs typeface="Helvetica" panose="020B0604020202020204" pitchFamily="34" charset="0"/>
              </a:rPr>
              <a:t>Practicing hand hygiene is a simple yet effective way to prevent infections. Cleaning hands can prevent the spread of germs, including those that are resistant to antibiotics and are becoming difficult, if not impossible, to treat. </a:t>
            </a:r>
          </a:p>
          <a:p>
            <a:pPr marL="285750" indent="-285750">
              <a:buFont typeface="Arial" panose="020B0604020202020204" pitchFamily="34" charset="0"/>
              <a:buChar char="•"/>
            </a:pPr>
            <a:r>
              <a:rPr lang="en-US" altLang="en-US" sz="1800" dirty="0">
                <a:solidFill>
                  <a:srgbClr val="000000"/>
                </a:solidFill>
                <a:cs typeface="Helvetica" panose="020B0604020202020204" pitchFamily="34" charset="0"/>
              </a:rPr>
              <a:t>As stated by the CDC, “Most germs that cause serious infections in healthcare are spread by people’s actions. Hand Hygiene is a great way to prevent infections. However, studies show that on average, healthcare providers clean their hands less than half of the times they should. This contributes to the spread of healthcare-associated infections that affect 1 in 31 hospitalized patients on a given day.”</a:t>
            </a:r>
          </a:p>
        </p:txBody>
      </p:sp>
    </p:spTree>
    <p:custDataLst>
      <p:tags r:id="rId1"/>
    </p:custDataLst>
    <p:extLst>
      <p:ext uri="{BB962C8B-B14F-4D97-AF65-F5344CB8AC3E}">
        <p14:creationId xmlns:p14="http://schemas.microsoft.com/office/powerpoint/2010/main" val="146793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696518" y="216095"/>
            <a:ext cx="8148244" cy="1018420"/>
          </a:xfrm>
        </p:spPr>
        <p:txBody>
          <a:bodyPr/>
          <a:lstStyle/>
          <a:p>
            <a:r>
              <a:rPr lang="en-US" dirty="0">
                <a:solidFill>
                  <a:srgbClr val="000000"/>
                </a:solidFill>
                <a:latin typeface="Verdana" panose="020B0604030504040204" pitchFamily="34" charset="0"/>
              </a:rPr>
              <a:t>Stony Brook Medicine Commitment</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819150"/>
            <a:ext cx="7919644" cy="3581400"/>
          </a:xfrm>
          <a:prstGeom prst="rect">
            <a:avLst/>
          </a:prstGeom>
        </p:spPr>
        <p:txBody>
          <a:bodyPr/>
          <a:lstStyle/>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We all play a critical role in protecting our patients, visitors, fellow caregivers, and even ourselves from the spread of infection. It’s a simple step that should never be missed. </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Equally important is to speak up when you observe the potential for a missed opportunity. </a:t>
            </a:r>
          </a:p>
          <a:p>
            <a:pPr marL="285750" indent="-285750">
              <a:buFont typeface="Arial" panose="020B0604020202020204" pitchFamily="34" charset="0"/>
              <a:buChar char="•"/>
              <a:defRPr/>
            </a:pPr>
            <a:r>
              <a:rPr lang="en-US" altLang="en-US" sz="2000" dirty="0">
                <a:solidFill>
                  <a:srgbClr val="000000"/>
                </a:solidFill>
                <a:cs typeface="Helvetica" panose="020B0604020202020204" pitchFamily="34" charset="0"/>
              </a:rPr>
              <a:t>We are committed to prevent harm to our patients here at Stony Brook, and expect to accomplish some of this with 100% hand hygiene compliance.</a:t>
            </a:r>
          </a:p>
        </p:txBody>
      </p:sp>
    </p:spTree>
    <p:custDataLst>
      <p:tags r:id="rId1"/>
    </p:custDataLst>
    <p:extLst>
      <p:ext uri="{BB962C8B-B14F-4D97-AF65-F5344CB8AC3E}">
        <p14:creationId xmlns:p14="http://schemas.microsoft.com/office/powerpoint/2010/main" val="200338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9556" y="209550"/>
            <a:ext cx="7762088" cy="1018420"/>
          </a:xfrm>
        </p:spPr>
        <p:txBody>
          <a:bodyPr/>
          <a:lstStyle/>
          <a:p>
            <a:r>
              <a:rPr lang="en-US" dirty="0">
                <a:solidFill>
                  <a:srgbClr val="000000"/>
                </a:solidFill>
                <a:latin typeface="Verdana" panose="020B0604030504040204" pitchFamily="34" charset="0"/>
              </a:rPr>
              <a:t>When Should I Perform Hand Hygiene?</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1047750"/>
            <a:ext cx="8069517" cy="3505200"/>
          </a:xfrm>
          <a:prstGeom prst="rect">
            <a:avLst/>
          </a:prstGeom>
        </p:spPr>
        <p:txBody>
          <a:bodyPr/>
          <a:lstStyle/>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Immediately before AND after leaving patient's room</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Before/after removing gloves</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Before/after handling an invasive device for patient care (regardless of glove use)</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contact with blood, body fluids or visibly contaminated surfaces</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If moving from a contaminated body site to another body site on the same patient</a:t>
            </a:r>
          </a:p>
        </p:txBody>
      </p:sp>
    </p:spTree>
    <p:custDataLst>
      <p:tags r:id="rId1"/>
    </p:custDataLst>
    <p:extLst>
      <p:ext uri="{BB962C8B-B14F-4D97-AF65-F5344CB8AC3E}">
        <p14:creationId xmlns:p14="http://schemas.microsoft.com/office/powerpoint/2010/main" val="29958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0">
            <a:extLst>
              <a:ext uri="{FF2B5EF4-FFF2-40B4-BE49-F238E27FC236}">
                <a16:creationId xmlns:a16="http://schemas.microsoft.com/office/drawing/2014/main" id="{CF9EF399-2EC7-4B02-8124-331D74B7E59E}"/>
              </a:ext>
            </a:extLst>
          </p:cNvPr>
          <p:cNvPicPr>
            <a:picLocks noChangeAspect="1"/>
          </p:cNvPicPr>
          <p:nvPr/>
        </p:nvPicPr>
        <p:blipFill>
          <a:blip r:embed="rId4" cstate="email">
            <a:extLst>
              <a:ext uri="{28A0092B-C50C-407E-A947-70E740481C1C}">
                <a14:useLocalDpi xmlns:a14="http://schemas.microsoft.com/office/drawing/2010/main"/>
              </a:ext>
            </a:extLst>
          </a:blip>
          <a:srcRect t="4088" b="4088"/>
          <a:stretch>
            <a:fillRect/>
          </a:stretch>
        </p:blipFill>
        <p:spPr>
          <a:xfrm>
            <a:off x="-9525" y="1547813"/>
            <a:ext cx="3333750" cy="3062874"/>
          </a:xfrm>
        </p:spPr>
      </p:pic>
      <p:sp>
        <p:nvSpPr>
          <p:cNvPr id="16" name="Text Placeholder 1">
            <a:extLst>
              <a:ext uri="{FF2B5EF4-FFF2-40B4-BE49-F238E27FC236}">
                <a16:creationId xmlns:a16="http://schemas.microsoft.com/office/drawing/2014/main" id="{0A45D28E-E4EB-4216-8FE8-79EF22EC3E72}"/>
              </a:ext>
            </a:extLst>
          </p:cNvPr>
          <p:cNvSpPr txBox="1">
            <a:spLocks/>
          </p:cNvSpPr>
          <p:nvPr/>
        </p:nvSpPr>
        <p:spPr>
          <a:xfrm>
            <a:off x="3505200" y="819150"/>
            <a:ext cx="5486399" cy="3581400"/>
          </a:xfrm>
          <a:prstGeom prst="rect">
            <a:avLst/>
          </a:prstGeom>
        </p:spPr>
        <p:txBody>
          <a:bodyPr lIns="91418" tIns="45709" rIns="91418" bIns="45709">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ts val="0"/>
              </a:spcBef>
              <a:spcAft>
                <a:spcPts val="600"/>
              </a:spcAft>
              <a:buNone/>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Alcohol-based rub or gel is used:</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Preferred method for MOST circumstances</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Immediately before AND after leaving patient's room </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Before an aseptic task or handling invasive medical devices (regardless of glove use)</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Immediately before and after glove use</a:t>
            </a:r>
          </a:p>
        </p:txBody>
      </p:sp>
      <p:sp>
        <p:nvSpPr>
          <p:cNvPr id="24" name="Title 3">
            <a:extLst>
              <a:ext uri="{FF2B5EF4-FFF2-40B4-BE49-F238E27FC236}">
                <a16:creationId xmlns:a16="http://schemas.microsoft.com/office/drawing/2014/main" id="{54D72CF0-E05B-456F-9511-356331DB9607}"/>
              </a:ext>
            </a:extLst>
          </p:cNvPr>
          <p:cNvSpPr>
            <a:spLocks noGrp="1"/>
          </p:cNvSpPr>
          <p:nvPr>
            <p:ph type="title"/>
          </p:nvPr>
        </p:nvSpPr>
        <p:spPr>
          <a:xfrm>
            <a:off x="919556" y="333681"/>
            <a:ext cx="7762088" cy="409269"/>
          </a:xfrm>
        </p:spPr>
        <p:txBody>
          <a:bodyPr/>
          <a:lstStyle/>
          <a:p>
            <a:r>
              <a:rPr lang="en-US" dirty="0">
                <a:solidFill>
                  <a:srgbClr val="000000"/>
                </a:solidFill>
                <a:latin typeface="Verdana" panose="020B0604030504040204" pitchFamily="34" charset="0"/>
              </a:rPr>
              <a:t>When to use Hand Sanitizer:</a:t>
            </a:r>
          </a:p>
        </p:txBody>
      </p:sp>
      <p:pic>
        <p:nvPicPr>
          <p:cNvPr id="12" name="Picture 2" descr="Weighty Matters: April 2010">
            <a:extLst>
              <a:ext uri="{FF2B5EF4-FFF2-40B4-BE49-F238E27FC236}">
                <a16:creationId xmlns:a16="http://schemas.microsoft.com/office/drawing/2014/main" id="{47B569F5-97B7-45B4-9555-52CCCB57F8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399" y="1432904"/>
            <a:ext cx="2695344" cy="26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608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2F79F1-7F85-4F20-9445-79AF5035344A}"/>
              </a:ext>
            </a:extLst>
          </p:cNvPr>
          <p:cNvSpPr>
            <a:spLocks noGrp="1"/>
          </p:cNvSpPr>
          <p:nvPr>
            <p:ph type="title"/>
          </p:nvPr>
        </p:nvSpPr>
        <p:spPr>
          <a:xfrm>
            <a:off x="919556" y="333681"/>
            <a:ext cx="8072044" cy="1018420"/>
          </a:xfrm>
        </p:spPr>
        <p:txBody>
          <a:bodyPr/>
          <a:lstStyle/>
          <a:p>
            <a:r>
              <a:rPr lang="en-US" dirty="0">
                <a:solidFill>
                  <a:srgbClr val="000000"/>
                </a:solidFill>
                <a:latin typeface="Verdana" panose="020B0604030504040204" pitchFamily="34" charset="0"/>
              </a:rPr>
              <a:t>When to use Soap and Water:</a:t>
            </a:r>
          </a:p>
        </p:txBody>
      </p:sp>
      <p:sp>
        <p:nvSpPr>
          <p:cNvPr id="4" name="Text Placeholder 3">
            <a:extLst>
              <a:ext uri="{FF2B5EF4-FFF2-40B4-BE49-F238E27FC236}">
                <a16:creationId xmlns:a16="http://schemas.microsoft.com/office/drawing/2014/main" id="{140D2421-2F4A-49B3-B424-B012A3929655}"/>
              </a:ext>
            </a:extLst>
          </p:cNvPr>
          <p:cNvSpPr>
            <a:spLocks noGrp="1"/>
          </p:cNvSpPr>
          <p:nvPr>
            <p:ph type="body" sz="quarter" idx="29"/>
          </p:nvPr>
        </p:nvSpPr>
        <p:spPr>
          <a:xfrm>
            <a:off x="838200" y="742950"/>
            <a:ext cx="4942475" cy="3657600"/>
          </a:xfrm>
        </p:spPr>
        <p:txBody>
          <a:bodyPr/>
          <a:lstStyle/>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When hands are visibly soiled or contaminated with blood / body fluids</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caring for persons with known / suspected infectious diarrhea or spore-forming pathogens (e.g. </a:t>
            </a:r>
            <a:r>
              <a:rPr lang="en-US" sz="2000" i="1" dirty="0">
                <a:solidFill>
                  <a:srgbClr val="000000"/>
                </a:solidFill>
                <a:cs typeface="Helvetica" panose="020B0604020202020204" pitchFamily="34" charset="0"/>
              </a:rPr>
              <a:t>C. diff</a:t>
            </a:r>
            <a:r>
              <a:rPr lang="en-US" sz="2000" dirty="0">
                <a:solidFill>
                  <a:srgbClr val="000000"/>
                </a:solidFill>
                <a:cs typeface="Helvetica" panose="020B0604020202020204" pitchFamily="34" charset="0"/>
              </a:rPr>
              <a:t>)</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Before / after eating</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using restroom</a:t>
            </a:r>
          </a:p>
        </p:txBody>
      </p:sp>
      <p:pic>
        <p:nvPicPr>
          <p:cNvPr id="5" name="Picture 1" descr="Washing Hands | Baby's hand washing | Peter Wong | Flickr">
            <a:extLst>
              <a:ext uri="{FF2B5EF4-FFF2-40B4-BE49-F238E27FC236}">
                <a16:creationId xmlns:a16="http://schemas.microsoft.com/office/drawing/2014/main" id="{6CD9D4CB-A886-4B5F-8AC5-E838CED1A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675" y="1502202"/>
            <a:ext cx="3210925" cy="21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429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cs typeface="Helvetica" panose="020B0604020202020204" pitchFamily="34" charset="0"/>
              </a:rPr>
              <a:t>How to perform hand hygiene using…</a:t>
            </a:r>
            <a:endParaRPr lang="en-US"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838200" y="1123950"/>
            <a:ext cx="8069517" cy="3116036"/>
          </a:xfrm>
          <a:prstGeom prst="rect">
            <a:avLst/>
          </a:prstGeom>
        </p:spPr>
        <p:txBody>
          <a:bodyPr/>
          <a:lstStyle/>
          <a:p>
            <a:pPr marL="285750" indent="-285750">
              <a:buFont typeface="Arial" panose="020B0604020202020204" pitchFamily="34" charset="0"/>
              <a:buChar char="•"/>
              <a:defRPr/>
            </a:pPr>
            <a:r>
              <a:rPr lang="en-US" sz="2000" b="1" dirty="0">
                <a:solidFill>
                  <a:srgbClr val="000000"/>
                </a:solidFill>
                <a:cs typeface="Helvetica" panose="020B0604020202020204" pitchFamily="34" charset="0"/>
              </a:rPr>
              <a:t>Alcohol-based sanitizer: </a:t>
            </a:r>
            <a:r>
              <a:rPr lang="en-US" sz="2000" dirty="0">
                <a:solidFill>
                  <a:srgbClr val="000000"/>
                </a:solidFill>
                <a:cs typeface="Helvetica" panose="020B0604020202020204" pitchFamily="34" charset="0"/>
              </a:rPr>
              <a:t>place sanitizer on hands and rub hands together, covering all surfaces until hands feel dry (roughly ~15-20 seconds)</a:t>
            </a:r>
          </a:p>
          <a:p>
            <a:pPr marL="285750" indent="-285750">
              <a:buFont typeface="Arial" panose="020B0604020202020204" pitchFamily="34" charset="0"/>
              <a:buChar char="•"/>
              <a:defRPr/>
            </a:pPr>
            <a:r>
              <a:rPr lang="en-US" sz="2000" b="1" dirty="0">
                <a:solidFill>
                  <a:srgbClr val="000000"/>
                </a:solidFill>
                <a:cs typeface="Helvetica" panose="020B0604020202020204" pitchFamily="34" charset="0"/>
              </a:rPr>
              <a:t>Soap/water: </a:t>
            </a:r>
            <a:r>
              <a:rPr lang="en-US" sz="2000" dirty="0">
                <a:solidFill>
                  <a:srgbClr val="000000"/>
                </a:solidFill>
                <a:cs typeface="Helvetica" panose="020B0604020202020204" pitchFamily="34" charset="0"/>
              </a:rPr>
              <a:t>wet hands/apply soap, rub vigorously covering all surfaces of hands/fingers for </a:t>
            </a:r>
            <a:r>
              <a:rPr lang="en-US" sz="2000" u="sng" dirty="0">
                <a:solidFill>
                  <a:srgbClr val="000000"/>
                </a:solidFill>
                <a:cs typeface="Helvetica" panose="020B0604020202020204" pitchFamily="34" charset="0"/>
              </a:rPr>
              <a:t>at least</a:t>
            </a:r>
            <a:r>
              <a:rPr lang="en-US" sz="2000" dirty="0">
                <a:solidFill>
                  <a:srgbClr val="000000"/>
                </a:solidFill>
                <a:cs typeface="Helvetica" panose="020B0604020202020204" pitchFamily="34" charset="0"/>
              </a:rPr>
              <a:t> ~15 seconds. Rinse with water, dry with disposable towels, use towel to turn off the faucet</a:t>
            </a:r>
          </a:p>
        </p:txBody>
      </p:sp>
    </p:spTree>
    <p:custDataLst>
      <p:tags r:id="rId1"/>
    </p:custDataLst>
    <p:extLst>
      <p:ext uri="{BB962C8B-B14F-4D97-AF65-F5344CB8AC3E}">
        <p14:creationId xmlns:p14="http://schemas.microsoft.com/office/powerpoint/2010/main" val="2081788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ONY BROOK MEDICINE" val="u7jeFQEC"/>
  <p:tag name="ARTICULATE_SLIDE_COUNT" val="14"/>
  <p:tag name="ARTICULATE_REFERENCE_ID" val="a9f3d673-544c-4426-97f5-1a58ebf8eb31"/>
  <p:tag name="ARTICULATE_PROJECT_OPEN" val="1"/>
  <p:tag name="TAG_BACKING_FORM_KEY" val="6297750-c:\users\cbrodsky\documents\hand hygiene.pptx"/>
  <p:tag name="ARTICULATE_PRESENTER_VERSION" val="8"/>
  <p:tag name="ARTICULATE_USED_PAGE_ORIENTATION" val="1"/>
  <p:tag name="ARTICULATE_USED_PAGE_SIZE"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5"/>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32"/>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261"/>
  <p:tag name="ARTICULATE_USED_LAYOUT" val="23"/>
</p:tagLst>
</file>

<file path=ppt/tags/tag32.xml><?xml version="1.0" encoding="utf-8"?>
<p:tagLst xmlns:a="http://schemas.openxmlformats.org/drawingml/2006/main" xmlns:r="http://schemas.openxmlformats.org/officeDocument/2006/relationships" xmlns:p="http://schemas.openxmlformats.org/presentationml/2006/main">
  <p:tag name="AUDIO_ID" val="566"/>
  <p:tag name="ARTICULATE_USED_LAYOUT" val="23"/>
</p:tagLst>
</file>

<file path=ppt/tags/tag33.xml><?xml version="1.0" encoding="utf-8"?>
<p:tagLst xmlns:a="http://schemas.openxmlformats.org/drawingml/2006/main" xmlns:r="http://schemas.openxmlformats.org/officeDocument/2006/relationships" xmlns:p="http://schemas.openxmlformats.org/presentationml/2006/main">
  <p:tag name="AUDIO_ID" val="567"/>
  <p:tag name="ARTICULATE_USED_LAYOUT" val="23"/>
</p:tagLst>
</file>

<file path=ppt/tags/tag34.xml><?xml version="1.0" encoding="utf-8"?>
<p:tagLst xmlns:a="http://schemas.openxmlformats.org/drawingml/2006/main" xmlns:r="http://schemas.openxmlformats.org/officeDocument/2006/relationships" xmlns:p="http://schemas.openxmlformats.org/presentationml/2006/main">
  <p:tag name="AUDIO_ID" val="568"/>
  <p:tag name="ARTICULATE_USED_LAYOUT" val="23"/>
</p:tagLst>
</file>

<file path=ppt/tags/tag35.xml><?xml version="1.0" encoding="utf-8"?>
<p:tagLst xmlns:a="http://schemas.openxmlformats.org/drawingml/2006/main" xmlns:r="http://schemas.openxmlformats.org/officeDocument/2006/relationships" xmlns:p="http://schemas.openxmlformats.org/presentationml/2006/main">
  <p:tag name="AUDIO_ID" val="521"/>
  <p:tag name="ARTICULATE_USED_LAYOUT" val="24"/>
</p:tagLst>
</file>

<file path=ppt/tags/tag36.xml><?xml version="1.0" encoding="utf-8"?>
<p:tagLst xmlns:a="http://schemas.openxmlformats.org/drawingml/2006/main" xmlns:r="http://schemas.openxmlformats.org/officeDocument/2006/relationships" xmlns:p="http://schemas.openxmlformats.org/presentationml/2006/main">
  <p:tag name="AUDIO_ID" val="561"/>
  <p:tag name="ARTICULATE_USED_LAYOUT" val="26"/>
</p:tagLst>
</file>

<file path=ppt/tags/tag37.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38.xml><?xml version="1.0" encoding="utf-8"?>
<p:tagLst xmlns:a="http://schemas.openxmlformats.org/drawingml/2006/main" xmlns:r="http://schemas.openxmlformats.org/officeDocument/2006/relationships" xmlns:p="http://schemas.openxmlformats.org/presentationml/2006/main">
  <p:tag name="AUDIO_ID" val="555"/>
  <p:tag name="ARTICULATE_USED_LAYOUT" val="24"/>
</p:tagLst>
</file>

<file path=ppt/tags/tag39.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41.xml><?xml version="1.0" encoding="utf-8"?>
<p:tagLst xmlns:a="http://schemas.openxmlformats.org/drawingml/2006/main" xmlns:r="http://schemas.openxmlformats.org/officeDocument/2006/relationships" xmlns:p="http://schemas.openxmlformats.org/presentationml/2006/main">
  <p:tag name="AUDIO_ID" val="570"/>
  <p:tag name="ARTICULATE_USED_LAYOUT" val="23"/>
</p:tagLst>
</file>

<file path=ppt/tags/tag42.xml><?xml version="1.0" encoding="utf-8"?>
<p:tagLst xmlns:a="http://schemas.openxmlformats.org/drawingml/2006/main" xmlns:r="http://schemas.openxmlformats.org/officeDocument/2006/relationships" xmlns:p="http://schemas.openxmlformats.org/presentationml/2006/main">
  <p:tag name="AUDIO_ID" val="538"/>
  <p:tag name="ARTICULATE_USED_LAYOUT" val="2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ny Brook Medicine">
  <a:themeElements>
    <a:clrScheme name="SBM Custom">
      <a:dk1>
        <a:srgbClr val="990000"/>
      </a:dk1>
      <a:lt1>
        <a:srgbClr val="FFFFFF"/>
      </a:lt1>
      <a:dk2>
        <a:srgbClr val="4B4B4B"/>
      </a:dk2>
      <a:lt2>
        <a:srgbClr val="828282"/>
      </a:lt2>
      <a:accent1>
        <a:srgbClr val="BEBEBE"/>
      </a:accent1>
      <a:accent2>
        <a:srgbClr val="39BFC9"/>
      </a:accent2>
      <a:accent3>
        <a:srgbClr val="D6DB3E"/>
      </a:accent3>
      <a:accent4>
        <a:srgbClr val="ED4F30"/>
      </a:accent4>
      <a:accent5>
        <a:srgbClr val="EFDE56"/>
      </a:accent5>
      <a:accent6>
        <a:srgbClr val="FFFFFF"/>
      </a:accent6>
      <a:hlink>
        <a:srgbClr val="B8CCE4"/>
      </a:hlink>
      <a:folHlink>
        <a:srgbClr val="DBE5F1"/>
      </a:folHlink>
    </a:clrScheme>
    <a:fontScheme name="SBM-Font-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292H-SBM SQ rays PowerPoint Widescreen SYSTEM FONTS Template_Nov2020" id="{10AA6BC1-60A6-B64D-98D3-9594AC2DC429}" vid="{569C1FED-3D1D-BC47-9D37-E02C71EE5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6313a7-71fa-4e39-ba51-6f1c32ec46d9">
      <Terms xmlns="http://schemas.microsoft.com/office/infopath/2007/PartnerControls"/>
    </lcf76f155ced4ddcb4097134ff3c332f>
    <TaxCatchAll xmlns="20e0b488-2a4e-453d-8d1c-58086eba09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AB1E06F7E4774AB5ACA86DA583E970" ma:contentTypeVersion="15" ma:contentTypeDescription="Create a new document." ma:contentTypeScope="" ma:versionID="384639fb17994d0fb48b1e3436128f89">
  <xsd:schema xmlns:xsd="http://www.w3.org/2001/XMLSchema" xmlns:xs="http://www.w3.org/2001/XMLSchema" xmlns:p="http://schemas.microsoft.com/office/2006/metadata/properties" xmlns:ns2="916313a7-71fa-4e39-ba51-6f1c32ec46d9" xmlns:ns3="20e0b488-2a4e-453d-8d1c-58086eba092d" targetNamespace="http://schemas.microsoft.com/office/2006/metadata/properties" ma:root="true" ma:fieldsID="2032d7763a0f78e6d113266207123c3c" ns2:_="" ns3:_="">
    <xsd:import namespace="916313a7-71fa-4e39-ba51-6f1c32ec46d9"/>
    <xsd:import namespace="20e0b488-2a4e-453d-8d1c-58086eba09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313a7-71fa-4e39-ba51-6f1c32ec4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eb4a578-9d33-480f-a35e-42c50ab46a1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0b488-2a4e-453d-8d1c-58086eba09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a7330c6-2534-4cc5-8312-8659b42334f6}" ma:internalName="TaxCatchAll" ma:showField="CatchAllData" ma:web="20e0b488-2a4e-453d-8d1c-58086eba09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3E0CF-7207-4A8F-B441-419613CEE8ED}">
  <ds:schemaRefs>
    <ds:schemaRef ds:uri="20e0b488-2a4e-453d-8d1c-58086eba092d"/>
    <ds:schemaRef ds:uri="916313a7-71fa-4e39-ba51-6f1c32ec46d9"/>
    <ds:schemaRef ds:uri="a59629c0-e5b6-406b-bb80-54ea07233ecf"/>
    <ds:schemaRef ds:uri="a6aa4782-32aa-4e5b-b806-2fbb67570a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1B0B06-F51B-4DC8-91E1-32F62C17E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313a7-71fa-4e39-ba51-6f1c32ec46d9"/>
    <ds:schemaRef ds:uri="20e0b488-2a4e-453d-8d1c-58086eba09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A96E29-4F29-4BB0-8858-DA55AAB73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SBM Theme1</Template>
  <TotalTime>4</TotalTime>
  <Words>957</Words>
  <Application>Microsoft Office PowerPoint</Application>
  <PresentationFormat>On-screen Show (16:9)</PresentationFormat>
  <Paragraphs>97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Courier New</vt:lpstr>
      <vt:lpstr>Effra</vt:lpstr>
      <vt:lpstr>Effra Light</vt:lpstr>
      <vt:lpstr>Effra Medium</vt:lpstr>
      <vt:lpstr>Helvetica</vt:lpstr>
      <vt:lpstr>System Font Regular</vt:lpstr>
      <vt:lpstr>Verdana</vt:lpstr>
      <vt:lpstr>Verdana Bold</vt:lpstr>
      <vt:lpstr>Stony Brook Medicine</vt:lpstr>
      <vt:lpstr>Stony Brook Medicine</vt:lpstr>
      <vt:lpstr>PowerPoint Presentation</vt:lpstr>
      <vt:lpstr>Learning Objectives</vt:lpstr>
      <vt:lpstr>Hand Hygiene Saves Lives</vt:lpstr>
      <vt:lpstr>Stony Brook Medicine Commitment</vt:lpstr>
      <vt:lpstr>When Should I Perform Hand Hygiene?</vt:lpstr>
      <vt:lpstr>When to use Hand Sanitizer:</vt:lpstr>
      <vt:lpstr>When to use Soap and Water:</vt:lpstr>
      <vt:lpstr>How to perform hand hygiene using…</vt:lpstr>
      <vt:lpstr>Hospital Policy: IC0003</vt:lpstr>
      <vt:lpstr>When gloves should be used in addition to hand washing </vt:lpstr>
      <vt:lpstr>Annual Physicals</vt:lpstr>
      <vt:lpstr>Hand Hygiene Monitoring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Swedberg, Gail M.</dc:creator>
  <cp:lastModifiedBy>Coppola, Laura</cp:lastModifiedBy>
  <cp:revision>9</cp:revision>
  <cp:lastPrinted>2020-09-25T13:52:36Z</cp:lastPrinted>
  <dcterms:created xsi:type="dcterms:W3CDTF">2021-10-20T17:48:55Z</dcterms:created>
  <dcterms:modified xsi:type="dcterms:W3CDTF">2025-06-04T17:49:01Z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5D5EA9A3-C4EF-49D3-B703-9CA98E84DB93</vt:lpwstr>
  </property>
  <property fmtid="{D5CDD505-2E9C-101B-9397-08002B2CF9AE}" pid="3" name="ArticulatePath">
    <vt:lpwstr>21100529H-LEAD Training Module 2 PowerPoint (002)</vt:lpwstr>
  </property>
  <property fmtid="{D5CDD505-2E9C-101B-9397-08002B2CF9AE}" pid="4" name="ContentTypeId">
    <vt:lpwstr>0x01010050AB1E06F7E4774AB5ACA86DA583E970</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ProjectFull">
    <vt:lpwstr>C:\Users\cbrodsky\Documents\Hand Hygiene.ppta</vt:lpwstr>
  </property>
  <property fmtid="{D5CDD505-2E9C-101B-9397-08002B2CF9AE}" pid="8" name="MediaServiceImageTags">
    <vt:lpwstr/>
  </property>
</Properties>
</file>