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32" r:id="rId5"/>
    <p:sldId id="261" r:id="rId6"/>
    <p:sldId id="566" r:id="rId7"/>
    <p:sldId id="567" r:id="rId8"/>
    <p:sldId id="576" r:id="rId9"/>
    <p:sldId id="521" r:id="rId10"/>
    <p:sldId id="561" r:id="rId11"/>
    <p:sldId id="569" r:id="rId12"/>
    <p:sldId id="573" r:id="rId13"/>
    <p:sldId id="574" r:id="rId14"/>
    <p:sldId id="570" r:id="rId15"/>
    <p:sldId id="538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9D1C21"/>
    <a:srgbClr val="828383"/>
    <a:srgbClr val="35979A"/>
    <a:srgbClr val="A71E23"/>
    <a:srgbClr val="C26A6E"/>
    <a:srgbClr val="AE383D"/>
    <a:srgbClr val="FFFFFF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40994-3130-47FC-BB3B-BDBECCE8CACB}" v="13" dt="2026-06-04T18:02:34.83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4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F5B0-C6E9-4893-A87D-5ADEE7D32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E436FE5-052E-4322-A001-66D5BD1AB6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F5B0-C6E9-4893-A87D-5ADEE7D32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E436FE5-052E-4322-A001-66D5BD1AB6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F5B0-C6E9-4893-A87D-5ADEE7D32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E436FE5-052E-4322-A001-66D5BD1AB6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9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F5B0-C6E9-4893-A87D-5ADEE7D32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E436FE5-052E-4322-A001-66D5BD1AB6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F5B0-C6E9-4893-A87D-5ADEE7D32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E436FE5-052E-4322-A001-66D5BD1AB6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51428-5F27-5871-4E9F-9078F956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AD6E8-FA55-744E-7FB1-5B3638277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17069-9AD6-48B7-EEBD-E339DC1F9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387E0-14C7-E72E-76F5-2C1F6C05A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F1268-3347-84E9-B2B3-4929B0BE41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4C52EED-A6F7-AC4E-6455-8A01B2F6FA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587B-AC7A-4750-A0C0-D6D51AE491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532FD74-AB78-4C0C-AC98-E73ABF5542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1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76D7D-2C18-451D-9326-5C8ABF06CB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7F06213-5AFA-4A7C-9D1A-93DD546B20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F5B0-C6E9-4893-A87D-5ADEE7D32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E436FE5-052E-4322-A001-66D5BD1AB6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F5B0-C6E9-4893-A87D-5ADEE7D32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E436FE5-052E-4322-A001-66D5BD1AB6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Bulleted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D8A821-7DE7-0F4D-98F3-41126883D1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34639"/>
            <a:ext cx="6477000" cy="623827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Type subhead here. Use “Shift return” within paragraph. Use “Return” to make paragraph two.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F31065-7A8E-1041-924C-C851DC2C59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5566" y="2167457"/>
            <a:ext cx="6455833" cy="1928293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682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20700" indent="-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Type bulleted list here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A06FF2-A6A7-42E1-B818-8FBDF53E90A0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775575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775575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1428750"/>
            <a:ext cx="5526477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682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20700" indent="-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Type bulleted list here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775575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500228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500228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500228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248150"/>
            <a:ext cx="35814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4248150"/>
            <a:ext cx="38862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AB3C694-4D6A-4FA3-A465-AA63A8062393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066475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1400" b="0" i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Type numbered list here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25F94-B9CC-7B4C-AE2F-CAD9F4D055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19225"/>
            <a:ext cx="6477000" cy="6708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6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Type subhead here. Use “Shift return” within paragraph. Use “Return” to make paragraph two.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F61930-5E3C-4276-AAAB-E2B00EF68393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Flush Lef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06304"/>
            <a:ext cx="7772400" cy="21771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394028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endParaRPr lang="en-US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94028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endParaRPr lang="en-US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94028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399" y="1441370"/>
            <a:ext cx="6400781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0188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225" indent="-168275" algn="l">
              <a:buFont typeface="System Font Regular"/>
              <a:buChar char="–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30188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Type numbered list here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799662-9F8D-400A-8A0A-F7387261BC91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15154"/>
            <a:ext cx="7772400" cy="20886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394028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94028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endParaRPr lang="en-US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94028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39277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6400" indent="-176213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0050" indent="-169863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0050" indent="-169863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Text numbered list followed by sub bulleted list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F86528-5C03-44FE-98B6-2B967EF10D30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Type Name Here</a:t>
            </a:r>
          </a:p>
          <a:p>
            <a:pPr lvl="1"/>
            <a:r>
              <a:rPr lang="en-US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Type Name Here</a:t>
            </a:r>
          </a:p>
          <a:p>
            <a:pPr lvl="1"/>
            <a:r>
              <a:rPr lang="en-US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Type Name Here</a:t>
            </a:r>
          </a:p>
          <a:p>
            <a:pPr lvl="1"/>
            <a:r>
              <a:rPr lang="en-US"/>
              <a:t>Title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D32149D-053E-4A24-BD48-B8809405B92E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7250DAB-10F0-4787-B640-4C13E439C1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/>
              <a:t>‘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1972636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quam, </a:t>
            </a:r>
            <a:r>
              <a:rPr lang="en-US" err="1"/>
              <a:t>pulvinar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vitae,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dui. </a:t>
            </a:r>
            <a:r>
              <a:rPr lang="en-US" err="1"/>
              <a:t>Phasellus</a:t>
            </a:r>
            <a:r>
              <a:rPr lang="en-US"/>
              <a:t> maximus id </a:t>
            </a:r>
            <a:r>
              <a:rPr lang="en-US" err="1"/>
              <a:t>neque</a:t>
            </a:r>
            <a:r>
              <a:rPr lang="en-US"/>
              <a:t> et convallis.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  <a:p>
            <a:pPr lvl="0"/>
            <a:r>
              <a:rPr lang="en-US" err="1"/>
              <a:t>Ut</a:t>
            </a:r>
            <a:r>
              <a:rPr lang="en-US"/>
              <a:t> at mi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magna, et </a:t>
            </a:r>
            <a:r>
              <a:rPr lang="en-US" err="1"/>
              <a:t>alqiquam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tempus sed.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ac nisi ac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laet</a:t>
            </a:r>
            <a:r>
              <a:rPr lang="en-US"/>
              <a:t> vel, porta </a:t>
            </a:r>
            <a:r>
              <a:rPr lang="en-US" err="1"/>
              <a:t>eget</a:t>
            </a:r>
            <a:r>
              <a:rPr lang="en-US"/>
              <a:t> ipsum. </a:t>
            </a:r>
          </a:p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6215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900"/>
              </a:spcBef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quam, </a:t>
            </a:r>
            <a:r>
              <a:rPr lang="en-US" err="1"/>
              <a:t>pulvinar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vitae,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dui. </a:t>
            </a:r>
            <a:r>
              <a:rPr lang="en-US" err="1"/>
              <a:t>Phasellus</a:t>
            </a:r>
            <a:r>
              <a:rPr lang="en-US"/>
              <a:t> maximus id </a:t>
            </a:r>
            <a:r>
              <a:rPr lang="en-US" err="1"/>
              <a:t>neque</a:t>
            </a:r>
            <a:r>
              <a:rPr lang="en-US"/>
              <a:t> et convallis.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  <a:p>
            <a:pPr lvl="0"/>
            <a:r>
              <a:rPr lang="en-US" err="1"/>
              <a:t>Ut</a:t>
            </a:r>
            <a:r>
              <a:rPr lang="en-US"/>
              <a:t> at mi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magna, et </a:t>
            </a:r>
            <a:r>
              <a:rPr lang="en-US" err="1"/>
              <a:t>alqiquam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tempus sed.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ac nisi ac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laet</a:t>
            </a:r>
            <a:r>
              <a:rPr lang="en-US"/>
              <a:t> vel, porta </a:t>
            </a:r>
            <a:r>
              <a:rPr lang="en-US" err="1"/>
              <a:t>eget</a:t>
            </a:r>
            <a:r>
              <a:rPr lang="en-US"/>
              <a:t> ipsum. </a:t>
            </a:r>
          </a:p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C1675F4-4A17-4ED2-B173-85554BA57AAE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536E45D-4015-46EE-8425-9844531BFA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A5CC370-7CD8-4CA4-83AC-FA1804A77F7E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F3D1D6-E0E2-46D3-99BB-0C445A9015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B5686-211C-4B83-89E7-BA4F81A42FB4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dui in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, in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varius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2FC3E6-448F-498D-84EC-36F7BBAEF0EA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47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5867400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Place Your Presentation Name Here</a:t>
            </a:r>
          </a:p>
          <a:p>
            <a:pPr lvl="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Presenter’s Name Here</a:t>
            </a:r>
          </a:p>
          <a:p>
            <a:pPr lvl="1"/>
            <a:r>
              <a:rPr lang="en-US"/>
              <a:t>Presenter’s Title</a:t>
            </a:r>
          </a:p>
          <a:p>
            <a:pPr lvl="1"/>
            <a:r>
              <a:rPr lang="en-US"/>
              <a:t>Presenter’s Title</a:t>
            </a:r>
          </a:p>
          <a:p>
            <a:pPr lvl="1"/>
            <a:r>
              <a:rPr lang="en-US"/>
              <a:t>Presenter’s Title</a:t>
            </a:r>
          </a:p>
          <a:p>
            <a:pPr lvl="1"/>
            <a:r>
              <a:rPr lang="en-US"/>
              <a:t>Presenter’s Title</a:t>
            </a:r>
          </a:p>
          <a:p>
            <a:pPr lvl="1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Place Headshot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2" y="1045606"/>
            <a:ext cx="6178298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1" y="1752036"/>
            <a:ext cx="6178300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submit your question to </a:t>
            </a:r>
            <a:br>
              <a:rPr lang="en-US"/>
            </a:br>
            <a:r>
              <a:rPr lang="en-US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42237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00"/>
              </a:lnSpc>
              <a:spcAft>
                <a:spcPts val="0"/>
              </a:spcAft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/>
              <a:t>Type in Title Here</a:t>
            </a:r>
          </a:p>
          <a:p>
            <a:pPr lvl="0"/>
            <a:r>
              <a:rPr lang="en-US"/>
              <a:t>Type in Title Here</a:t>
            </a:r>
          </a:p>
          <a:p>
            <a:pPr lvl="0"/>
            <a:r>
              <a:rPr lang="en-US"/>
              <a:t>Type in Title Here</a:t>
            </a:r>
          </a:p>
          <a:p>
            <a:pPr lvl="0"/>
            <a:r>
              <a:rPr lang="en-US"/>
              <a:t>Type in Title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7C9AF59-D22B-4480-B0A2-BD8D127702B7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Phone number: (631) 444-0000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Type in </a:t>
            </a:r>
            <a:r>
              <a:rPr lang="en-US" err="1"/>
              <a:t>url</a:t>
            </a:r>
            <a:r>
              <a:rPr lang="en-US"/>
              <a:t>: </a:t>
            </a:r>
            <a:r>
              <a:rPr lang="en-US" err="1"/>
              <a:t>stonybrookmedicine.edu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3762EF-D494-4C76-8380-F9083B60D7CA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23950"/>
            <a:ext cx="9144000" cy="5905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019300" y="1865064"/>
            <a:ext cx="51054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E45388-916B-421D-82D3-194E38B1DED1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BA Message Slide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BBE96D4-69B2-49A9-83BD-7EC0CE9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56" y="333681"/>
            <a:ext cx="7762088" cy="10184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70000"/>
              </a:lnSpc>
              <a:defRPr sz="3200" b="1" i="0">
                <a:latin typeface="Verdana Bold"/>
              </a:defRPr>
            </a:lvl1pPr>
          </a:lstStyle>
          <a:p>
            <a:r>
              <a:rPr lang="en-US"/>
              <a:t>1-Line Headline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23398B4-E889-471C-B7EC-F0C2374D7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083" y="1390810"/>
            <a:ext cx="7772400" cy="25443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6213" indent="-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/>
              <a:t>Text here. Use ”Shift return” within paragraph, “return” to make paragraph two.</a:t>
            </a:r>
          </a:p>
          <a:p>
            <a:pPr lvl="0"/>
            <a:r>
              <a:rPr lang="en-US"/>
              <a:t>This begins paragraph two.</a:t>
            </a:r>
          </a:p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4B0D52-153F-4F41-A4C8-967435350717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690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BBE96D4-69B2-49A9-83BD-7EC0CE9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56" y="333681"/>
            <a:ext cx="7762088" cy="10184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70000"/>
              </a:lnSpc>
              <a:defRPr sz="3200" b="1" i="0">
                <a:latin typeface="Verdana Bold"/>
              </a:defRPr>
            </a:lvl1pPr>
          </a:lstStyle>
          <a:p>
            <a:r>
              <a:rPr lang="en-US"/>
              <a:t>1-Line Headline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23398B4-E889-471C-B7EC-F0C2374D7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33804" y="1390810"/>
            <a:ext cx="4947840" cy="26287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6213" indent="-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/>
              <a:t>Text here. Use ”Shift return” within paragraph, “return” to make paragraph two.</a:t>
            </a:r>
          </a:p>
          <a:p>
            <a:pPr lvl="0"/>
            <a:r>
              <a:rPr lang="en-US"/>
              <a:t>This begins paragraph two.</a:t>
            </a:r>
          </a:p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 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B907A8E-D37C-4D65-95D7-EA9A9FB285C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19556" y="1390810"/>
            <a:ext cx="2732882" cy="2628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95CF96-7C62-4307-A720-177F012017F4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7239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BBE96D4-69B2-49A9-83BD-7EC0CE9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56" y="333681"/>
            <a:ext cx="7762088" cy="10184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70000"/>
              </a:lnSpc>
              <a:defRPr sz="3200" b="1" i="0">
                <a:latin typeface="Verdana Bold"/>
              </a:defRPr>
            </a:lvl1pPr>
          </a:lstStyle>
          <a:p>
            <a:r>
              <a:rPr lang="en-US"/>
              <a:t>1-Line Headline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23398B4-E889-471C-B7EC-F0C2374D7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1390810"/>
            <a:ext cx="5638800" cy="26287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6213" indent="-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/>
              <a:t>Text here. Use ”Shift return” within paragraph, “return” to make paragraph two.</a:t>
            </a:r>
          </a:p>
          <a:p>
            <a:pPr lvl="0"/>
            <a:r>
              <a:rPr lang="en-US"/>
              <a:t>This begins paragraph two.</a:t>
            </a:r>
          </a:p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 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B907A8E-D37C-4D65-95D7-EA9A9FB285C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629400" y="0"/>
            <a:ext cx="2362189" cy="4457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682ED2-CF5D-454B-A4BF-A6FEA54CB4EA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64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23398B4-E889-471C-B7EC-F0C2374D7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1390810"/>
            <a:ext cx="5029200" cy="26287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6213" indent="-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/>
              <a:t>Text here. Use ”Shift return” within paragraph, “return” to make paragraph two.</a:t>
            </a:r>
          </a:p>
          <a:p>
            <a:pPr lvl="0"/>
            <a:r>
              <a:rPr lang="en-US"/>
              <a:t>This begins paragraph two.</a:t>
            </a:r>
          </a:p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 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6009E721-165D-4479-B80A-94DDC4B5219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60416" y="1390810"/>
            <a:ext cx="2931176" cy="3009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82738F-429A-45BE-AB05-BB9D076A2EAA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7DF009-91B6-4F44-AAB8-7F3FB8F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56" y="333681"/>
            <a:ext cx="7762088" cy="10184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70000"/>
              </a:lnSpc>
              <a:defRPr sz="3200" b="1" i="0">
                <a:latin typeface="Verdana Bold"/>
              </a:defRPr>
            </a:lvl1pPr>
          </a:lstStyle>
          <a:p>
            <a:r>
              <a:rPr lang="en-US"/>
              <a:t>1-Line Headline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7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Place Your Presentation Name Here</a:t>
            </a:r>
          </a:p>
          <a:p>
            <a:pPr lvl="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Presenter’s Name Here</a:t>
            </a:r>
          </a:p>
          <a:p>
            <a:pPr lvl="1"/>
            <a:r>
              <a:rPr lang="en-US"/>
              <a:t>Presenter’s Title</a:t>
            </a:r>
          </a:p>
          <a:p>
            <a:pPr lvl="1"/>
            <a:r>
              <a:rPr lang="en-US"/>
              <a:t>4 lines maximum</a:t>
            </a:r>
          </a:p>
          <a:p>
            <a:pPr lvl="1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Presenter’s Name Here</a:t>
            </a:r>
          </a:p>
          <a:p>
            <a:pPr lvl="1"/>
            <a:r>
              <a:rPr lang="en-US"/>
              <a:t>Presenter’s Title</a:t>
            </a:r>
          </a:p>
          <a:p>
            <a:pPr lvl="1"/>
            <a:r>
              <a:rPr lang="en-US"/>
              <a:t>4 lines maximum</a:t>
            </a:r>
          </a:p>
          <a:p>
            <a:pPr lvl="1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55626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000"/>
              </a:lnSpc>
              <a:defRPr sz="4000" b="1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THIS IS A TOPIC / </a:t>
            </a:r>
            <a:br>
              <a:rPr lang="en-US"/>
            </a:br>
            <a:r>
              <a:rPr lang="en-US"/>
              <a:t>CATEGORY SLIDE. TYPE IN ALL CAPS, VERDANA BOLD, 40 POINT SIZE.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8077200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04800"/>
            <a:ext cx="8077200" cy="10473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750"/>
            <a:ext cx="8077200" cy="24384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/>
              <a:t>Center red text here. </a:t>
            </a:r>
          </a:p>
          <a:p>
            <a:pPr lvl="0"/>
            <a:r>
              <a:rPr lang="en-US"/>
              <a:t>Use ”Shift return” within paragraph, </a:t>
            </a:r>
            <a:br>
              <a:rPr lang="en-US"/>
            </a:br>
            <a:r>
              <a:rPr lang="en-US"/>
              <a:t>“return” to make paragraph two.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392E29-3888-40F2-9830-EBAFD3D1F912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7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/>
              <a:t>Center red text here. Use ”Shift return” within paragraph, </a:t>
            </a:r>
            <a:br>
              <a:rPr lang="en-US"/>
            </a:br>
            <a:r>
              <a:rPr lang="en-US"/>
              <a:t>“return” to make paragraph two.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D0723D8-6FF7-4431-B2F9-7F4A73C03E6B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D7AEC2-E485-4412-A367-61E1037A43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39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Verdana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3852" y="333959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083" y="1390810"/>
            <a:ext cx="6012092" cy="25443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6213" indent="-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/>
              <a:t>Text here. Use ”Shift return” within paragraph, “return” to make paragraph two.</a:t>
            </a:r>
          </a:p>
          <a:p>
            <a:pPr lvl="0"/>
            <a:r>
              <a:rPr lang="en-US"/>
              <a:t>This begins paragraph two.</a:t>
            </a:r>
          </a:p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27126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endParaRPr lang="en-US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18375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4B18D2-8A2B-4CF6-920F-D895A5C1FE53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Verdana Reg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800" y="4248150"/>
            <a:ext cx="3810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9" y="1390200"/>
            <a:ext cx="5333989" cy="24769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50" indent="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938" indent="0">
              <a:buFont typeface="Arial" panose="020B0604020202020204" pitchFamily="34" charset="0"/>
              <a:buChar char="•"/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en-US"/>
              <a:t>Text here. Use ”Shift return” within paragraph, “return” to make paragraph two.</a:t>
            </a:r>
          </a:p>
          <a:p>
            <a:pPr lvl="3"/>
            <a:r>
              <a:rPr lang="en-US"/>
              <a:t>Text here. </a:t>
            </a:r>
          </a:p>
          <a:p>
            <a:pPr marL="292100" marR="0" lvl="4" indent="-28575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Text here. </a:t>
            </a:r>
          </a:p>
          <a:p>
            <a:pPr marL="6350" marR="0" lvl="2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6350" marR="0" lvl="2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3246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3246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6" y="4248150"/>
            <a:ext cx="3425283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26F330A-4018-478A-9331-770300F5C62F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3541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/>
              <a:t>2-Line Headline Here</a:t>
            </a:r>
          </a:p>
          <a:p>
            <a:pPr lvl="0"/>
            <a:r>
              <a:rPr lang="en-US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394575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  <a:p>
            <a:pPr lvl="1"/>
            <a:endParaRPr lang="en-US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394575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1428750"/>
            <a:ext cx="6400777" cy="26670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682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42900" indent="-1682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2"/>
            <a:r>
              <a:rPr lang="en-US"/>
              <a:t>Type bulleted list here</a:t>
            </a:r>
          </a:p>
          <a:p>
            <a:pPr lvl="2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394575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0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Credit line here 9 pt. or smaller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720EC1-9402-4704-9C90-BEF3176C9D72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4532"/>
            <a:ext cx="8001000" cy="11713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14104FD-23AD-4E09-9E07-C566B9358F6D}"/>
              </a:ext>
            </a:extLst>
          </p:cNvPr>
          <p:cNvSpPr txBox="1">
            <a:spLocks/>
          </p:cNvSpPr>
          <p:nvPr userDrawn="1"/>
        </p:nvSpPr>
        <p:spPr>
          <a:xfrm>
            <a:off x="8534400" y="4683569"/>
            <a:ext cx="457200" cy="27384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8"/>
    </p:custDataLst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9" r:id="rId5"/>
    <p:sldLayoutId id="2147483723" r:id="rId6"/>
    <p:sldLayoutId id="2147483720" r:id="rId7"/>
    <p:sldLayoutId id="2147483719" r:id="rId8"/>
    <p:sldLayoutId id="2147483718" r:id="rId9"/>
    <p:sldLayoutId id="2147483721" r:id="rId10"/>
    <p:sldLayoutId id="2147483716" r:id="rId11"/>
    <p:sldLayoutId id="2147483713" r:id="rId12"/>
    <p:sldLayoutId id="2147483717" r:id="rId13"/>
    <p:sldLayoutId id="2147483715" r:id="rId14"/>
    <p:sldLayoutId id="2147483706" r:id="rId15"/>
    <p:sldLayoutId id="2147483665" r:id="rId16"/>
    <p:sldLayoutId id="2147483687" r:id="rId17"/>
    <p:sldLayoutId id="2147483675" r:id="rId18"/>
    <p:sldLayoutId id="2147483679" r:id="rId19"/>
    <p:sldLayoutId id="2147483709" r:id="rId20"/>
    <p:sldLayoutId id="2147483681" r:id="rId21"/>
    <p:sldLayoutId id="2147483663" r:id="rId22"/>
    <p:sldLayoutId id="2147483722" r:id="rId23"/>
    <p:sldLayoutId id="2147483726" r:id="rId24"/>
    <p:sldLayoutId id="2147483727" r:id="rId25"/>
    <p:sldLayoutId id="2147483728" r:id="rId26"/>
  </p:sldLayoutIdLst>
  <p:hf hdr="0"/>
  <p:txStyles>
    <p:titleStyle>
      <a:lvl1pPr algn="l" defTabSz="685800" rtl="0" eaLnBrk="1" latinLnBrk="0" hangingPunct="1">
        <a:lnSpc>
          <a:spcPts val="32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>
          <p15:clr>
            <a:srgbClr val="F26B43"/>
          </p15:clr>
        </p15:guide>
        <p15:guide id="6" orient="horz" pos="420">
          <p15:clr>
            <a:srgbClr val="F26B43"/>
          </p15:clr>
        </p15:guide>
        <p15:guide id="9" orient="horz" pos="3060">
          <p15:clr>
            <a:srgbClr val="F26B43"/>
          </p15:clr>
        </p15:guide>
        <p15:guide id="11" orient="horz" pos="900">
          <p15:clr>
            <a:srgbClr val="F26B43"/>
          </p15:clr>
        </p15:guide>
        <p15:guide id="12" pos="576">
          <p15:clr>
            <a:srgbClr val="F26B43"/>
          </p15:clr>
        </p15:guide>
        <p15:guide id="13" pos="5664">
          <p15:clr>
            <a:srgbClr val="F26B43"/>
          </p15:clr>
        </p15:guide>
        <p15:guide id="14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A45D3-2C0C-4E51-AC82-A82C37904A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0"/>
              <a:t>Hand Hygiene</a:t>
            </a:r>
          </a:p>
          <a:p>
            <a:r>
              <a:rPr lang="en-US" sz="2400" b="0"/>
              <a:t>Annual Training</a:t>
            </a:r>
            <a:endParaRPr lang="en-US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61CD91-DC57-45B1-AC24-6A5808B971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9199" y="3072367"/>
            <a:ext cx="7696201" cy="125198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Infection Prevention &amp; Control and The Hand Hygiene Committee </a:t>
            </a:r>
          </a:p>
          <a:p>
            <a:r>
              <a:rPr lang="en-US">
                <a:solidFill>
                  <a:schemeClr val="tx2"/>
                </a:solidFill>
              </a:rPr>
              <a:t>Version: 6/3/2026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93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87C43-C197-E6CF-2E5D-082B6680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6" y="333681"/>
            <a:ext cx="7762088" cy="339714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nnual Physicals</a:t>
            </a:r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B1535-6B5A-2AE7-E9AD-30599A652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3009" r="33047" b="10301"/>
          <a:stretch>
            <a:fillRect/>
          </a:stretch>
        </p:blipFill>
        <p:spPr bwMode="auto">
          <a:xfrm>
            <a:off x="628934" y="734099"/>
            <a:ext cx="3109913" cy="36575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A92814-A366-50AC-15DC-B96EB4B904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62400" y="742951"/>
            <a:ext cx="5029200" cy="3657598"/>
          </a:xfrm>
          <a:ln>
            <a:noFill/>
          </a:ln>
        </p:spPr>
        <p:txBody>
          <a:bodyPr/>
          <a:lstStyle/>
          <a:p>
            <a:pPr marL="9525">
              <a:lnSpc>
                <a:spcPct val="120000"/>
              </a:lnSpc>
            </a:pPr>
            <a:r>
              <a:rPr lang="en-US" sz="1800">
                <a:solidFill>
                  <a:srgbClr val="000000"/>
                </a:solidFill>
              </a:rPr>
              <a:t>As faculty and staff complete annual physicals, they will sign an attestation in Employee Health &amp; Wellness, which will reside in Human Resources.</a:t>
            </a:r>
            <a:br>
              <a:rPr lang="en-US" sz="1800">
                <a:solidFill>
                  <a:srgbClr val="FF00FF"/>
                </a:solidFill>
              </a:rPr>
            </a:br>
            <a:br>
              <a:rPr lang="en-US" sz="1800">
                <a:solidFill>
                  <a:srgbClr val="FF00FF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For recertification, employees will attest electronically. PeopleSoft will automatically track this activity. </a:t>
            </a:r>
            <a:br>
              <a:rPr lang="en-US" sz="1800">
                <a:solidFill>
                  <a:srgbClr val="FF00FF"/>
                </a:solidFill>
              </a:rPr>
            </a:br>
            <a:br>
              <a:rPr lang="en-US" sz="1800">
                <a:solidFill>
                  <a:srgbClr val="FF00FF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All new employees will sign a similar attestation during orientation.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58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39A91-3B75-4139-98F5-DE48AE53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63" y="241438"/>
            <a:ext cx="7913960" cy="43904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Hand Hygiene Monitoring by Direct Observation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297D3BA-FA41-4940-A4D4-E2C8E3FEB4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0751" y="822685"/>
            <a:ext cx="7772400" cy="421005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Observations:</a:t>
            </a:r>
          </a:p>
          <a:p>
            <a:pPr>
              <a:spcAft>
                <a:spcPts val="0"/>
              </a:spcAft>
            </a:pPr>
            <a:endParaRPr lang="en-US" sz="12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Identify opportunities for hand hygiene.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Determine compliance with these opportunities and that proper technique was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Conducted on all units and patient care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Monthly across all shifts and on all days of the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Number is based on census or number of procedures (typically 200 per month).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Observers from different roles (e.g., Nurses, Physicians, Techs, Dietary)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Helvetica" panose="020B0604020202020204" pitchFamily="34" charset="0"/>
              </a:rPr>
              <a:t>Validation of observers conducted by Infection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FC1EED2A-5A37-4F33-85B6-0DE93644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891F7-5830-477F-A459-66D0780598AB}"/>
              </a:ext>
            </a:extLst>
          </p:cNvPr>
          <p:cNvSpPr txBox="1">
            <a:spLocks/>
          </p:cNvSpPr>
          <p:nvPr/>
        </p:nvSpPr>
        <p:spPr>
          <a:xfrm>
            <a:off x="938324" y="897119"/>
            <a:ext cx="6224476" cy="1018420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questions or comments please contact: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Infection Prevention &amp;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631-444-7430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A3FB657-6A81-4622-B766-D62F8A5511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79" b="31279"/>
          <a:stretch>
            <a:fillRect/>
          </a:stretch>
        </p:blipFill>
        <p:spPr>
          <a:xfrm>
            <a:off x="0" y="2664571"/>
            <a:ext cx="9144000" cy="2282430"/>
          </a:xfrm>
        </p:spPr>
      </p:pic>
      <p:pic>
        <p:nvPicPr>
          <p:cNvPr id="15" name="Picture Placeholder 13">
            <a:extLst>
              <a:ext uri="{FF2B5EF4-FFF2-40B4-BE49-F238E27FC236}">
                <a16:creationId xmlns:a16="http://schemas.microsoft.com/office/drawing/2014/main" id="{ADE2868D-D045-454B-B086-604DA4F8A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50" r="11610" b="30411"/>
          <a:stretch/>
        </p:blipFill>
        <p:spPr>
          <a:xfrm>
            <a:off x="909245" y="2765998"/>
            <a:ext cx="8082355" cy="164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46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39A91-3B75-4139-98F5-DE48AE53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6" y="333681"/>
            <a:ext cx="7762088" cy="39642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Verdana" panose="020B0604030504040204" pitchFamily="34" charset="0"/>
              </a:rPr>
              <a:t>Learning Objectives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297D3BA-FA41-4940-A4D4-E2C8E3FEB4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2083" y="946739"/>
            <a:ext cx="7772400" cy="3581400"/>
          </a:xfrm>
          <a:prstGeom prst="rect">
            <a:avLst/>
          </a:prstGeom>
        </p:spPr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By the end of this section, participants will be able to demonstrate an understanding of the following: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rgbClr val="000000"/>
                </a:solidFill>
              </a:rPr>
              <a:t>How hand hygiene helps prevent infections.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When hand hygiene is performed.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How individuals clean their hands with alcohol-based hand sanitizer, or soap and water, so as to ensure they cover all surfaces of hands and fingers, including thumbs and fingernails.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When gloves should be used, in addition to hand washing (e.g., caring for </a:t>
            </a:r>
            <a:r>
              <a:rPr lang="en-US" sz="1400" i="1">
                <a:solidFill>
                  <a:srgbClr val="000000"/>
                </a:solidFill>
              </a:rPr>
              <a:t>C. diff</a:t>
            </a:r>
            <a:r>
              <a:rPr lang="en-US" sz="1400">
                <a:solidFill>
                  <a:srgbClr val="000000"/>
                </a:solidFill>
              </a:rPr>
              <a:t>. patients) and how hand hygiene should be performed when gloves are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The minimum time that should be spent performing hand hygiene with soap and water and alcohol-based hand sanitizer.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How hand hygiene compliance is monitored.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45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39A91-3B75-4139-98F5-DE48AE53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6" y="333681"/>
            <a:ext cx="7762088" cy="34680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Verdana" panose="020B0604030504040204" pitchFamily="34" charset="0"/>
              </a:rPr>
              <a:t>Hand Hygiene Saves Lives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297D3BA-FA41-4940-A4D4-E2C8E3FEB4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2082" y="819150"/>
            <a:ext cx="7676113" cy="35814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cs typeface="Helvetica" panose="020B0604020202020204" pitchFamily="34" charset="0"/>
              </a:rPr>
              <a:t>Practicing hand hygiene is a simple yet effective way to prevent infections.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cs typeface="Helvetica" panose="020B0604020202020204" pitchFamily="34" charset="0"/>
              </a:rPr>
              <a:t>Cleaning hands can prevent the spread of germs, including those that are resistant to antibiotics and are becoming difficult, if not impossible, to treat.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cs typeface="Helvetica" panose="020B0604020202020204" pitchFamily="34" charset="0"/>
              </a:rPr>
              <a:t>As stated by the CDC, “Most germs that cause serious infections in healthcare are spread by people’s actions.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000000"/>
                </a:solidFill>
                <a:cs typeface="Helvetica" panose="020B0604020202020204" pitchFamily="34" charset="0"/>
              </a:rPr>
              <a:t>Hand Hygiene is a great way to prevent infections.</a:t>
            </a:r>
            <a:r>
              <a:rPr lang="en-US" altLang="en-US">
                <a:solidFill>
                  <a:srgbClr val="000000"/>
                </a:solidFill>
                <a:cs typeface="Helvetica" panose="020B0604020202020204" pitchFamily="34" charset="0"/>
              </a:rPr>
              <a:t> However, studies show that on average, </a:t>
            </a:r>
            <a:r>
              <a:rPr lang="en-US" altLang="en-US">
                <a:solidFill>
                  <a:srgbClr val="FF0000"/>
                </a:solidFill>
                <a:cs typeface="Helvetica" panose="020B0604020202020204" pitchFamily="34" charset="0"/>
              </a:rPr>
              <a:t>healthcare providers clean their hands less than half of the times they should</a:t>
            </a:r>
            <a:r>
              <a:rPr lang="en-US" altLang="en-US">
                <a:solidFill>
                  <a:srgbClr val="000000"/>
                </a:solidFill>
                <a:cs typeface="Helvetica" panose="020B0604020202020204" pitchFamily="34" charset="0"/>
              </a:rPr>
              <a:t>. This contributes to the spread of healthcare-associated infections that </a:t>
            </a:r>
            <a:r>
              <a:rPr lang="en-US" altLang="en-US">
                <a:solidFill>
                  <a:srgbClr val="FF0000"/>
                </a:solidFill>
                <a:cs typeface="Helvetica" panose="020B0604020202020204" pitchFamily="34" charset="0"/>
              </a:rPr>
              <a:t>affect 1 in 31 hospitalized patients on a given day</a:t>
            </a:r>
            <a:r>
              <a:rPr lang="en-US" altLang="en-US">
                <a:solidFill>
                  <a:srgbClr val="000000"/>
                </a:solidFill>
                <a:cs typeface="Helvetica" panose="020B0604020202020204" pitchFamily="34" charset="0"/>
              </a:rPr>
              <a:t>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93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39A91-3B75-4139-98F5-DE48AE53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97" y="279887"/>
            <a:ext cx="7270812" cy="37932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Verdana" panose="020B0604030504040204" pitchFamily="34" charset="0"/>
              </a:rPr>
              <a:t>Stony Brook Medicine Commitment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297D3BA-FA41-4940-A4D4-E2C8E3FEB4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9556" y="925476"/>
            <a:ext cx="7919644" cy="35814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cs typeface="Helvetica" panose="020B0604020202020204" pitchFamily="34" charset="0"/>
              </a:rPr>
              <a:t>We all play a critical role in protecting our patients, visitors, fellow caregivers, and even ourselves from the spread of infection. It’s a simple step that should never be missed. </a:t>
            </a:r>
          </a:p>
          <a:p>
            <a:pPr>
              <a:defRPr/>
            </a:pPr>
            <a:endParaRPr lang="en-US" sz="18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cs typeface="Helvetica" panose="020B0604020202020204" pitchFamily="34" charset="0"/>
              </a:rPr>
              <a:t>Equally important is to speak up when you observe the potential for a missed opportunity. </a:t>
            </a:r>
          </a:p>
          <a:p>
            <a:pPr>
              <a:defRPr/>
            </a:pPr>
            <a:endParaRPr lang="en-US" sz="18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>
                <a:solidFill>
                  <a:srgbClr val="000000"/>
                </a:solidFill>
                <a:cs typeface="Helvetica" panose="020B0604020202020204" pitchFamily="34" charset="0"/>
              </a:rPr>
              <a:t>We are committed to preventing harm to our patients and in order to accomplish this we need 100% hand hygiene compliance.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38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13A25-4F0F-B2A9-2210-3C6711D9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EC24C-7AEA-FD38-0DB6-3A00322D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6" y="209550"/>
            <a:ext cx="8344946" cy="101842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Verdana" panose="020B0604030504040204" pitchFamily="34" charset="0"/>
              </a:rPr>
              <a:t>When Should I Perform Hand Hygiene?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F6856A3-FE41-1338-5B32-308160BB85F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8452" y="962690"/>
            <a:ext cx="8273149" cy="35052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/>
                </a:solidFill>
                <a:cs typeface="Helvetica" panose="020B0604020202020204" pitchFamily="34" charset="0"/>
              </a:rPr>
              <a:t>Immediately before entering AND after leaving a patient's room</a:t>
            </a:r>
          </a:p>
          <a:p>
            <a:pPr>
              <a:defRPr/>
            </a:pPr>
            <a:endParaRPr lang="en-US" sz="14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/>
                </a:solidFill>
                <a:cs typeface="Helvetica" panose="020B0604020202020204" pitchFamily="34" charset="0"/>
              </a:rPr>
              <a:t>Before &amp; after removing gloves</a:t>
            </a:r>
          </a:p>
          <a:p>
            <a:pPr>
              <a:defRPr/>
            </a:pPr>
            <a:endParaRPr lang="en-US" sz="14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/>
                </a:solidFill>
                <a:cs typeface="Helvetica" panose="020B0604020202020204" pitchFamily="34" charset="0"/>
              </a:rPr>
              <a:t>Before &amp; after handling an invasive device for patient care (regardless of glove use)</a:t>
            </a:r>
          </a:p>
          <a:p>
            <a:pPr>
              <a:defRPr/>
            </a:pPr>
            <a:endParaRPr lang="en-US" sz="14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/>
                </a:solidFill>
                <a:cs typeface="Helvetica" panose="020B0604020202020204" pitchFamily="34" charset="0"/>
              </a:rPr>
              <a:t>After contact with blood, body fluids or contaminated surfaces</a:t>
            </a:r>
          </a:p>
          <a:p>
            <a:pPr>
              <a:defRPr/>
            </a:pPr>
            <a:endParaRPr lang="en-US" sz="11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/>
                </a:solidFill>
                <a:cs typeface="Helvetica" panose="020B0604020202020204" pitchFamily="34" charset="0"/>
              </a:rPr>
              <a:t>If moving from a contaminated body site to another body site on the same patient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B65F5-45F0-D646-F83A-BB4B4E23EFF8}"/>
              </a:ext>
            </a:extLst>
          </p:cNvPr>
          <p:cNvSpPr txBox="1"/>
          <p:nvPr/>
        </p:nvSpPr>
        <p:spPr>
          <a:xfrm>
            <a:off x="4153782" y="4522384"/>
            <a:ext cx="408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Refer to Policy: IC0003 Hand Hygiene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65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CF9EF399-2EC7-4B02-8124-331D74B7E5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88" b="4088"/>
          <a:stretch>
            <a:fillRect/>
          </a:stretch>
        </p:blipFill>
        <p:spPr>
          <a:xfrm>
            <a:off x="-9525" y="1547813"/>
            <a:ext cx="3333750" cy="3062874"/>
          </a:xfr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A45D28E-E4EB-4216-8FE8-79EF22EC3E72}"/>
              </a:ext>
            </a:extLst>
          </p:cNvPr>
          <p:cNvSpPr txBox="1">
            <a:spLocks/>
          </p:cNvSpPr>
          <p:nvPr/>
        </p:nvSpPr>
        <p:spPr>
          <a:xfrm>
            <a:off x="3505200" y="925470"/>
            <a:ext cx="5486399" cy="3581400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Immediately before AND after leaving patient's room </a:t>
            </a:r>
          </a:p>
          <a:p>
            <a:pPr marL="0" indent="0"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Before an aseptic task or handling invasive medical devices (regardless of glove use)</a:t>
            </a:r>
          </a:p>
          <a:p>
            <a:pPr marL="0" indent="0"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Immediately before and after glove use</a:t>
            </a:r>
          </a:p>
          <a:p>
            <a:pPr marL="0" indent="0" algn="ctr"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* Alcohol-based rub or gel is the</a:t>
            </a:r>
          </a:p>
          <a:p>
            <a:pPr marL="0" indent="0" algn="ctr"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preferred method for MOST circumstances*</a:t>
            </a:r>
          </a:p>
          <a:p>
            <a:pPr marL="0" indent="0" defTabSz="6858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54D72CF0-E05B-456F-9511-356331DB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6" y="333681"/>
            <a:ext cx="7762088" cy="40926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Verdana" panose="020B0604030504040204" pitchFamily="34" charset="0"/>
              </a:rPr>
              <a:t>When to use Hand Sanitizer:</a:t>
            </a:r>
          </a:p>
        </p:txBody>
      </p:sp>
      <p:pic>
        <p:nvPicPr>
          <p:cNvPr id="12" name="Picture 2" descr="Weighty Matters: April 2010">
            <a:extLst>
              <a:ext uri="{FF2B5EF4-FFF2-40B4-BE49-F238E27FC236}">
                <a16:creationId xmlns:a16="http://schemas.microsoft.com/office/drawing/2014/main" id="{47B569F5-97B7-45B4-9555-52CCCB57F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32904"/>
            <a:ext cx="2695344" cy="26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08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12F79F1-7F85-4F20-9445-79AF5035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6" y="333681"/>
            <a:ext cx="8072044" cy="45312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Verdana" panose="020B0604030504040204" pitchFamily="34" charset="0"/>
              </a:rPr>
              <a:t>When to use Soap and Water: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D2421-2F4A-49B3-B424-B012A39296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1409248"/>
            <a:ext cx="4942475" cy="25482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cs typeface="Helvetica" panose="020B0604020202020204" pitchFamily="34" charset="0"/>
              </a:rPr>
              <a:t>When hands are visibly soiled or contaminated with blood / body fluids</a:t>
            </a:r>
          </a:p>
          <a:p>
            <a:pPr>
              <a:defRPr/>
            </a:pPr>
            <a:endParaRPr lang="en-US" sz="14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cs typeface="Helvetica" panose="020B0604020202020204" pitchFamily="34" charset="0"/>
              </a:rPr>
              <a:t>Before / after eating</a:t>
            </a:r>
          </a:p>
          <a:p>
            <a:pPr>
              <a:defRPr/>
            </a:pPr>
            <a:endParaRPr lang="en-US" sz="14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cs typeface="Helvetica" panose="020B0604020202020204" pitchFamily="34" charset="0"/>
              </a:rPr>
              <a:t>After using restroom</a:t>
            </a:r>
          </a:p>
        </p:txBody>
      </p:sp>
      <p:pic>
        <p:nvPicPr>
          <p:cNvPr id="5" name="Picture 1" descr="Washing Hands | Baby's hand washing | Peter Wong | Flickr">
            <a:extLst>
              <a:ext uri="{FF2B5EF4-FFF2-40B4-BE49-F238E27FC236}">
                <a16:creationId xmlns:a16="http://schemas.microsoft.com/office/drawing/2014/main" id="{6CD9D4CB-A886-4B5F-8AC5-E838CED1A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75" y="1502202"/>
            <a:ext cx="3210925" cy="21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98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39A91-3B75-4139-98F5-DE48AE53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6" y="333681"/>
            <a:ext cx="7762088" cy="44604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cs typeface="Helvetica" panose="020B0604020202020204" pitchFamily="34" charset="0"/>
              </a:rPr>
              <a:t>How to perform hand hygiene using…</a:t>
            </a:r>
            <a:endParaRPr lang="en-US" sz="2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297D3BA-FA41-4940-A4D4-E2C8E3FEB4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932566"/>
            <a:ext cx="8069517" cy="3116036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b="1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cs typeface="Helvetica" panose="020B0604020202020204" pitchFamily="34" charset="0"/>
              </a:rPr>
              <a:t>Alcohol-based sanitizer: </a:t>
            </a:r>
            <a:r>
              <a:rPr lang="en-US" sz="2000">
                <a:solidFill>
                  <a:srgbClr val="000000"/>
                </a:solidFill>
                <a:cs typeface="Helvetica" panose="020B0604020202020204" pitchFamily="34" charset="0"/>
              </a:rPr>
              <a:t>place sanitizer on hands and rub hands together, covering all surfaces until hands feel dry (roughly ~15-20 seconds)</a:t>
            </a:r>
          </a:p>
          <a:p>
            <a:pPr>
              <a:defRPr/>
            </a:pPr>
            <a:endParaRPr lang="en-US" sz="200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cs typeface="Helvetica" panose="020B0604020202020204" pitchFamily="34" charset="0"/>
              </a:rPr>
              <a:t>Soap/water: </a:t>
            </a:r>
            <a:r>
              <a:rPr lang="en-US" sz="2000">
                <a:solidFill>
                  <a:srgbClr val="000000"/>
                </a:solidFill>
                <a:cs typeface="Helvetica" panose="020B0604020202020204" pitchFamily="34" charset="0"/>
              </a:rPr>
              <a:t>wet hands/apply soap, rub vigorously covering all surfaces of hands/fingers for </a:t>
            </a:r>
            <a:r>
              <a:rPr lang="en-US" sz="2000" u="sng">
                <a:solidFill>
                  <a:srgbClr val="000000"/>
                </a:solidFill>
                <a:cs typeface="Helvetica" panose="020B0604020202020204" pitchFamily="34" charset="0"/>
              </a:rPr>
              <a:t>at least</a:t>
            </a:r>
            <a:r>
              <a:rPr lang="en-US" sz="2000">
                <a:solidFill>
                  <a:srgbClr val="000000"/>
                </a:solidFill>
                <a:cs typeface="Helvetica" panose="020B0604020202020204" pitchFamily="34" charset="0"/>
              </a:rPr>
              <a:t> ~15 seconds. Rinse with water, dry with disposable towels, use towel to turn off the faucet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78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39A91-3B75-4139-98F5-DE48AE53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551"/>
            <a:ext cx="8305800" cy="6858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cs typeface="Helvetica" panose="020B0604020202020204" pitchFamily="34" charset="0"/>
              </a:rPr>
              <a:t>When gloves should be used in addition to hand washing: </a:t>
            </a:r>
            <a:endParaRPr lang="en-US" sz="2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297D3BA-FA41-4940-A4D4-E2C8E3FEB4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2000" y="1058378"/>
            <a:ext cx="8305799" cy="35813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From Hospital Policy: IC0012 Standard Precautions 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Gloves: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a. For touching blood and body fluids, mucous membranes, or nonintact skin.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b. For handling items or surfaces soiled with blood or body fluids.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c. For performing venipuncture or other vascular access procedures.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d. For all invasive procedures.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e. Changed after each patient contact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f. For procedures likely to generate splashes of blood or other body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fluids.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g. All invasive procedures including assisting in vaginal or cesarean</a:t>
            </a: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deliveries.</a:t>
            </a:r>
          </a:p>
          <a:p>
            <a:pPr marL="457200">
              <a:lnSpc>
                <a:spcPct val="100000"/>
              </a:lnSpc>
            </a:pPr>
            <a:endParaRPr lang="en-US" sz="1200">
              <a:solidFill>
                <a:srgbClr val="000000"/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</a:rPr>
              <a:t>*Gloves are also required when providing care for patients on contact precautions.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55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TONY BROOK MEDICINE" val="u7jeFQEC"/>
  <p:tag name="ARTICULATE_PRESENTER_VERSION" val="8"/>
  <p:tag name="ARTICULATE_PROJECT_OPEN" val="1"/>
  <p:tag name="ARTICULATE_REFERENCE_ID" val="a9f3d673-544c-4426-97f5-1a58ebf8eb31"/>
  <p:tag name="ARTICULATE_SLIDE_COUNT" val="14"/>
  <p:tag name="ARTICULATE_USED_PAGE_ORIENTATION" val="1"/>
  <p:tag name="ARTICULATE_USED_PAGE_SIZE" val="15"/>
  <p:tag name="TAG_BACKING_FORM_KEY" val="6297750-c:\users\cbrodsky\documents\hand hygiene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"/>
  <p:tag name="AUDIO_ID" val="5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2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6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4"/>
  <p:tag name="AUDIO_ID" val="5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6"/>
  <p:tag name="AUDIO_ID" val="5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23"/>
  <p:tag name="AUDIO_ID" val="5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ony Brook Medicine">
  <a:themeElements>
    <a:clrScheme name="SBM Custom">
      <a:dk1>
        <a:srgbClr val="990000"/>
      </a:dk1>
      <a:lt1>
        <a:srgbClr val="FFFFFF"/>
      </a:lt1>
      <a:dk2>
        <a:srgbClr val="4B4B4B"/>
      </a:dk2>
      <a:lt2>
        <a:srgbClr val="828282"/>
      </a:lt2>
      <a:accent1>
        <a:srgbClr val="BEBEBE"/>
      </a:accent1>
      <a:accent2>
        <a:srgbClr val="39BFC9"/>
      </a:accent2>
      <a:accent3>
        <a:srgbClr val="D6DB3E"/>
      </a:accent3>
      <a:accent4>
        <a:srgbClr val="ED4F30"/>
      </a:accent4>
      <a:accent5>
        <a:srgbClr val="EFDE56"/>
      </a:accent5>
      <a:accent6>
        <a:srgbClr val="FFFFFF"/>
      </a:accent6>
      <a:hlink>
        <a:srgbClr val="B8CCE4"/>
      </a:hlink>
      <a:folHlink>
        <a:srgbClr val="DBE5F1"/>
      </a:folHlink>
    </a:clrScheme>
    <a:fontScheme name="SBM-Font-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B1E06F7E4774AB5ACA86DA583E970" ma:contentTypeVersion="15" ma:contentTypeDescription="Create a new document." ma:contentTypeScope="" ma:versionID="57c7fb2a4a0156f388d22f7dc438b761">
  <xsd:schema xmlns:xsd="http://www.w3.org/2001/XMLSchema" xmlns:xs="http://www.w3.org/2001/XMLSchema" xmlns:p="http://schemas.microsoft.com/office/2006/metadata/properties" xmlns:ns2="916313a7-71fa-4e39-ba51-6f1c32ec46d9" xmlns:ns3="20e0b488-2a4e-453d-8d1c-58086eba092d" targetNamespace="http://schemas.microsoft.com/office/2006/metadata/properties" ma:root="true" ma:fieldsID="9e61f52751fedd9aa7806083c4fbc2fc" ns2:_="" ns3:_="">
    <xsd:import namespace="916313a7-71fa-4e39-ba51-6f1c32ec46d9"/>
    <xsd:import namespace="20e0b488-2a4e-453d-8d1c-58086eba0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313a7-71fa-4e39-ba51-6f1c32ec4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eb4a578-9d33-480f-a35e-42c50ab46a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0b488-2a4e-453d-8d1c-58086eba09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a7330c6-2534-4cc5-8312-8659b42334f6}" ma:internalName="TaxCatchAll" ma:showField="CatchAllData" ma:web="20e0b488-2a4e-453d-8d1c-58086eba09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6313a7-71fa-4e39-ba51-6f1c32ec46d9">
      <Terms xmlns="http://schemas.microsoft.com/office/infopath/2007/PartnerControls"/>
    </lcf76f155ced4ddcb4097134ff3c332f>
    <TaxCatchAll xmlns="20e0b488-2a4e-453d-8d1c-58086eba092d" xsi:nil="true"/>
  </documentManagement>
</p:properties>
</file>

<file path=customXml/itemProps1.xml><?xml version="1.0" encoding="utf-8"?>
<ds:datastoreItem xmlns:ds="http://schemas.openxmlformats.org/officeDocument/2006/customXml" ds:itemID="{0A8A7B37-D0DE-4B24-9E97-1BC3D650943E}">
  <ds:schemaRefs>
    <ds:schemaRef ds:uri="20e0b488-2a4e-453d-8d1c-58086eba092d"/>
    <ds:schemaRef ds:uri="916313a7-71fa-4e39-ba51-6f1c32ec46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A96E29-4F29-4BB0-8858-DA55AAB73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3E0CF-7207-4A8F-B441-419613CEE8ED}">
  <ds:schemaRefs>
    <ds:schemaRef ds:uri="20e0b488-2a4e-453d-8d1c-58086eba092d"/>
    <ds:schemaRef ds:uri="916313a7-71fa-4e39-ba51-6f1c32ec46d9"/>
    <ds:schemaRef ds:uri="a59629c0-e5b6-406b-bb80-54ea07233ecf"/>
    <ds:schemaRef ds:uri="a6aa4782-32aa-4e5b-b806-2fbb67570a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SBM Theme1</Template>
  <TotalTime>0</TotalTime>
  <Words>874</Words>
  <Application>Microsoft Office PowerPoint</Application>
  <PresentationFormat>On-screen Show (16:9)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Courier New</vt:lpstr>
      <vt:lpstr>Effra</vt:lpstr>
      <vt:lpstr>Effra Light</vt:lpstr>
      <vt:lpstr>Effra Medium</vt:lpstr>
      <vt:lpstr>Helvetica</vt:lpstr>
      <vt:lpstr>System Font Regular</vt:lpstr>
      <vt:lpstr>Verdana</vt:lpstr>
      <vt:lpstr>Verdana Bold</vt:lpstr>
      <vt:lpstr>Stony Brook Medicine</vt:lpstr>
      <vt:lpstr>PowerPoint Presentation</vt:lpstr>
      <vt:lpstr>Learning Objectives</vt:lpstr>
      <vt:lpstr>Hand Hygiene Saves Lives</vt:lpstr>
      <vt:lpstr>Stony Brook Medicine Commitment</vt:lpstr>
      <vt:lpstr>When Should I Perform Hand Hygiene?</vt:lpstr>
      <vt:lpstr>When to use Hand Sanitizer:</vt:lpstr>
      <vt:lpstr>When to use Soap and Water:</vt:lpstr>
      <vt:lpstr>How to perform hand hygiene using…</vt:lpstr>
      <vt:lpstr>When gloves should be used in addition to hand washing: </vt:lpstr>
      <vt:lpstr>Annual Physicals</vt:lpstr>
      <vt:lpstr>Hand Hygiene Monitoring by Direct Observation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Swedberg, Gail M.</dc:creator>
  <cp:lastModifiedBy>Coppola, Laura</cp:lastModifiedBy>
  <cp:revision>2</cp:revision>
  <cp:lastPrinted>2020-09-25T13:52:36Z</cp:lastPrinted>
  <dcterms:created xsi:type="dcterms:W3CDTF">2021-10-20T17:48:55Z</dcterms:created>
  <dcterms:modified xsi:type="dcterms:W3CDTF">2026-06-08T18:35:45Z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5D5EA9A3-C4EF-49D3-B703-9CA98E84DB93</vt:lpwstr>
  </property>
  <property fmtid="{D5CDD505-2E9C-101B-9397-08002B2CF9AE}" pid="3" name="ArticulatePath">
    <vt:lpwstr>21100529H-LEAD Training Module 2 PowerPoint (002)</vt:lpwstr>
  </property>
  <property fmtid="{D5CDD505-2E9C-101B-9397-08002B2CF9AE}" pid="4" name="ContentTypeId">
    <vt:lpwstr>0x01010050AB1E06F7E4774AB5ACA86DA583E970</vt:lpwstr>
  </property>
  <property fmtid="{D5CDD505-2E9C-101B-9397-08002B2CF9AE}" pid="5" name="ArticulateUseProject">
    <vt:lpwstr>1</vt:lpwstr>
  </property>
  <property fmtid="{D5CDD505-2E9C-101B-9397-08002B2CF9AE}" pid="6" name="ArticulateProjectVersion">
    <vt:lpwstr>8</vt:lpwstr>
  </property>
  <property fmtid="{D5CDD505-2E9C-101B-9397-08002B2CF9AE}" pid="7" name="ArticulateProjectFull">
    <vt:lpwstr>C:\Users\cbrodsky\Documents\Hand Hygiene.ppta</vt:lpwstr>
  </property>
  <property fmtid="{D5CDD505-2E9C-101B-9397-08002B2CF9AE}" pid="8" name="MediaServiceImageTags">
    <vt:lpwstr/>
  </property>
</Properties>
</file>