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5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8536" autoAdjust="0"/>
    <p:restoredTop sz="86392" autoAdjust="0"/>
  </p:normalViewPr>
  <p:slideViewPr>
    <p:cSldViewPr snapToObjects="1">
      <p:cViewPr varScale="1">
        <p:scale>
          <a:sx n="78" d="100"/>
          <a:sy n="78" d="100"/>
        </p:scale>
        <p:origin x="8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35109724074497" TargetMode="External"/><Relationship Id="rId2" Type="http://schemas.openxmlformats.org/officeDocument/2006/relationships/hyperlink" Target="https://www.ahajournals.org/doi/10.1161/CIR.0000000000001063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735109724074497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ahajournals.org/doi/10.1161/CIR.000000000000106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C961-0254-4A2B-A6AA-2B0E531E7D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04850"/>
            <a:ext cx="1295402" cy="572947"/>
          </a:xfrm>
        </p:spPr>
        <p:txBody>
          <a:bodyPr>
            <a:noAutofit/>
          </a:bodyPr>
          <a:lstStyle/>
          <a:p>
            <a:r>
              <a:rPr lang="en-US" sz="800" b="0" dirty="0">
                <a:latin typeface="+mn-lt"/>
              </a:rPr>
              <a:t>Title: Stony Brook Medicine</a:t>
            </a:r>
          </a:p>
        </p:txBody>
      </p:sp>
    </p:spTree>
    <p:extLst>
      <p:ext uri="{BB962C8B-B14F-4D97-AF65-F5344CB8AC3E}">
        <p14:creationId xmlns:p14="http://schemas.microsoft.com/office/powerpoint/2010/main" val="297860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839336" y="2266950"/>
            <a:ext cx="80610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  <a:latin typeface="+mj-lt"/>
              </a:rPr>
              <a:t>Clinical Practice Guidelines</a:t>
            </a:r>
          </a:p>
          <a:p>
            <a:endParaRPr lang="en-US" sz="1000" dirty="0">
              <a:solidFill>
                <a:srgbClr val="C00000"/>
              </a:solidFill>
              <a:latin typeface="+mj-lt"/>
            </a:endParaRPr>
          </a:p>
          <a:p>
            <a:r>
              <a:rPr lang="en-US" sz="1000" dirty="0">
                <a:hlinkClick r:id="rId2"/>
              </a:rPr>
              <a:t>2022 AHA/ACC/HFSA Guideline for the Management of Heart Failure: A Report of the American College of Cardiology/American Heart Association Joint Committee on Clinical Practice Guidelines | Circulation</a:t>
            </a:r>
            <a:endParaRPr lang="en-US" sz="1000" dirty="0"/>
          </a:p>
          <a:p>
            <a:endParaRPr lang="en-US" sz="1200" dirty="0"/>
          </a:p>
          <a:p>
            <a:r>
              <a:rPr lang="en-US" sz="1200" b="1" u="sng" dirty="0">
                <a:solidFill>
                  <a:srgbClr val="C00000"/>
                </a:solidFill>
                <a:latin typeface="+mj-lt"/>
              </a:rPr>
              <a:t>2024 Update:</a:t>
            </a:r>
          </a:p>
          <a:p>
            <a:endParaRPr lang="en-US" sz="1200" dirty="0"/>
          </a:p>
          <a:p>
            <a:r>
              <a:rPr lang="en-US" sz="1000" u="sng" dirty="0">
                <a:latin typeface="+mj-lt"/>
                <a:hlinkClick r:id="rId3"/>
              </a:rPr>
              <a:t>https://www.sciencedirect.com/science/article/pii/S0735109724074497</a:t>
            </a:r>
            <a:endParaRPr lang="en-US" sz="10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922900" y="285750"/>
            <a:ext cx="8077200" cy="1715862"/>
          </a:xfrm>
          <a:ln>
            <a:solidFill>
              <a:schemeClr val="bg1"/>
            </a:solidFill>
          </a:ln>
        </p:spPr>
        <p:txBody>
          <a:bodyPr numCol="2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 of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	</a:t>
            </a:r>
          </a:p>
          <a:p>
            <a:endParaRPr lang="en-US" sz="1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Goals of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#1 Improve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modification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cardiac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 sodium intake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 prognosis by delaying progression of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hlinkClick r:id="rId2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 of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 to relieve symptoms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Maintain a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euvolemic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Cardiac Rehabilitation Referral for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HFrEF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C491CB-A8CE-456A-9164-651ED92E9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8432" y="-602093"/>
            <a:ext cx="1383888" cy="633566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Treatment of Heart Failure</a:t>
            </a:r>
            <a:r>
              <a:rPr lang="en-US" sz="2000" b="0" i="0" kern="1200" baseline="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Joint Commission</a:t>
            </a:r>
          </a:p>
          <a:p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the Joint Commission want to see</a:t>
            </a: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Defect Free Quadruple Therapy Medication for Patients with </a:t>
            </a:r>
            <a:r>
              <a:rPr lang="en-US" sz="1500" b="1" u="sng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HFrEF</a:t>
            </a:r>
            <a:endParaRPr lang="en-US" sz="15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SGLT2i for All Heart Failure Patients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Follow-up appointments: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Scheduled within 7 days post-discharge for an office or home health visit for management of HF and documented including location, date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 transition record</a:t>
            </a:r>
            <a:r>
              <a:rPr lang="en-US" sz="15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Transmitted to a next level of care provider within seven days of discharge.  Must contain all: reason for hospitalization, treatment(s)/service(s) provided during the hospitalization, </a:t>
            </a:r>
            <a:r>
              <a:rPr lang="en-US" sz="1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discharge medications, including dosages and indications for use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follow-up treatment(s) and service(s).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Directives/Advance Care Planning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Medical record documentation of a one-time discussion with a healthcare provider.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record documentation that the advance directive was executed.  </a:t>
            </a:r>
          </a:p>
          <a:p>
            <a:endParaRPr lang="en-US" sz="15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8B8CC-F888-463A-91DE-2F731331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83167"/>
            <a:ext cx="1114730" cy="657298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 Light" panose="020F0302020204030204" pitchFamily="34" charset="0"/>
              </a:rPr>
              <a:t>The Joint Commission</a:t>
            </a:r>
            <a:endParaRPr lang="en-US" sz="8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9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85800" y="0"/>
            <a:ext cx="8305800" cy="4552951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American Heart Association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With the Guidelines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Heart Failure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Clinical practice guidelines (CPGs) written for HF in 2022,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updates in 2024-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adopted by SBUH.</a:t>
            </a:r>
          </a:p>
          <a:p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 changed metrics to ensure compliance with CPGs – in effect January 2025.</a:t>
            </a:r>
          </a:p>
          <a:p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 CPG resources available on SBUH Intranet (Manuals  -&gt; Heart Failure)</a:t>
            </a: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Achievement Measures </a:t>
            </a:r>
            <a:r>
              <a:rPr lang="en-US" sz="11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MUST-DO LIST)</a:t>
            </a:r>
          </a:p>
          <a:p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AHAHF2: Evidence-Based Beta Blocker at Discharge (carvedilol, bisoprolol, metoprolol </a:t>
            </a:r>
            <a:r>
              <a:rPr lang="en-US" sz="1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succinate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AHAHF3: LVEF Assessed (either resulted this admit or documented from previous)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AHAHF4: Post Discharge Appointment Scheduled with PCP or cardiologist</a:t>
            </a:r>
          </a:p>
          <a:p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(date, time and location MUST BE documented on patient’s discharge papers)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AHAHF6: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prescribed at discharge: sacubitril/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vastartan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(Entresto)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AHAHF93: SGLT2i prescribed at discharge: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empagliflozin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(Jardiance),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dapagliflozin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Farxiga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sotagliflozin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1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Inpefa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AHAHF110: Mineralocorticoid Receptor Agonist (MRA) at Discharge </a:t>
            </a:r>
          </a:p>
          <a:p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**If you do NOT document or order any of the above then you MUST write a contraindication (writing </a:t>
            </a:r>
            <a:r>
              <a:rPr lang="en-US" sz="1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GDMT</a:t>
            </a:r>
            <a:r>
              <a:rPr lang="en-US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is not acceptable)**</a:t>
            </a:r>
          </a:p>
          <a:p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7" name="Picture 6" descr="2022 AHA/ACC/HFSA guideline for the management of heart failu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01" y="1503585"/>
            <a:ext cx="2553699" cy="2076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DAA74D-30AA-44B9-B46E-179B4EE3A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41223"/>
            <a:ext cx="8077198" cy="476250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 Light" panose="020F0302020204030204" pitchFamily="34" charset="0"/>
              </a:rPr>
              <a:t>American Heart Association Get With the Guidelines Heart Failure</a:t>
            </a:r>
            <a:endParaRPr lang="en-US" sz="8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801355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 **If you do NOT document or order any of the above then you MUST write a contraindication (Writing </a:t>
            </a:r>
            <a:r>
              <a:rPr lang="en-US" sz="1200" b="1" u="sng" dirty="0"/>
              <a:t>GDMT</a:t>
            </a:r>
            <a:r>
              <a:rPr lang="en-US" sz="1200" b="1" u="sng" dirty="0">
                <a:solidFill>
                  <a:srgbClr val="C00000"/>
                </a:solidFill>
              </a:rPr>
              <a:t> is not acceptable)**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061689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AHAHF1: </a:t>
            </a:r>
            <a:r>
              <a:rPr lang="en-US" dirty="0" err="1"/>
              <a:t>ACEi</a:t>
            </a:r>
            <a:r>
              <a:rPr lang="en-US" dirty="0"/>
              <a:t>/ARB or </a:t>
            </a:r>
            <a:r>
              <a:rPr lang="en-US" dirty="0" err="1"/>
              <a:t>ARNi</a:t>
            </a:r>
            <a:r>
              <a:rPr lang="en-US" dirty="0"/>
              <a:t> (LVEF</a:t>
            </a:r>
            <a:r>
              <a:rPr lang="en-US" u="sng" dirty="0"/>
              <a:t>&lt;</a:t>
            </a:r>
            <a:r>
              <a:rPr lang="en-US" dirty="0"/>
              <a:t>40%)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AHAHF7: Anticoagulation for </a:t>
            </a:r>
            <a:r>
              <a:rPr lang="en-US" dirty="0" err="1"/>
              <a:t>Afib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AHAHF9: DVT Prophylaxis by end of Day 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AHAHF106: 100% Defect-Free Care  for Quadruple Therapy Medication for Patients with </a:t>
            </a:r>
            <a:r>
              <a:rPr lang="en-US" dirty="0" err="1"/>
              <a:t>HFrEF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AHAHF94: SGLT2I at discharge for Patients with </a:t>
            </a:r>
            <a:r>
              <a:rPr lang="en-US" dirty="0" err="1"/>
              <a:t>HFpEF</a:t>
            </a:r>
            <a:r>
              <a:rPr lang="en-US" dirty="0"/>
              <a:t> and </a:t>
            </a:r>
            <a:r>
              <a:rPr lang="en-US" dirty="0" err="1"/>
              <a:t>HFmrEF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96018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Quality Measures as of January 2025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5" name="Content Placeholder 4" descr="American Heart Association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85800" y="13034"/>
            <a:ext cx="1676265" cy="11142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CCC8B2-6772-40DD-99C3-315970819B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748" y="-618135"/>
            <a:ext cx="1676398" cy="553998"/>
          </a:xfrm>
        </p:spPr>
        <p:txBody>
          <a:bodyPr>
            <a:normAutofit/>
          </a:bodyPr>
          <a:lstStyle/>
          <a:p>
            <a:r>
              <a:rPr lang="en-US" sz="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AHA: Quality</a:t>
            </a:r>
            <a:r>
              <a:rPr lang="en-US" sz="800" b="0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Measures of January</a:t>
            </a:r>
            <a:endParaRPr lang="en-US" sz="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Takeaways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heart failure admissions must have an LVEF% documented.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LVEF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≤ 40%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must have beta blocker (carvedilol, metoprolol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succinate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or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bisoprolol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(or ACE/ARB if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contra’d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SGLT2i and MRA ordered or contraindicated.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“GDMT” is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acceptable documentation – each medication must be ordered or contraindicated individually.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remove this appointment – “C-Heart Failure RN NP Clinic”</a:t>
            </a:r>
          </a:p>
          <a:p>
            <a:endParaRPr lang="en-US" dirty="0"/>
          </a:p>
        </p:txBody>
      </p:sp>
      <p:pic>
        <p:nvPicPr>
          <p:cNvPr id="5" name="Picture 4" descr="Screen shot: selected follow up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16613"/>
            <a:ext cx="5285690" cy="969348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61" y="3238650"/>
            <a:ext cx="1057767" cy="838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0C36F0-F81E-4E6D-BF83-FFF3163C3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917" y="-781050"/>
            <a:ext cx="1905002" cy="381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Calibri Light" panose="020F0302020204030204" pitchFamily="34" charset="0"/>
              </a:rPr>
              <a:t>Key Takeaways</a:t>
            </a:r>
            <a:endParaRPr lang="en-US" sz="800" dirty="0">
              <a:solidFill>
                <a:schemeClr val="tx1"/>
              </a:solidFill>
              <a:effectLst/>
              <a:latin typeface="+mj-lt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809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4" name="Content Placeholder 3" descr="Pulmonary Artery Sensors (PA)&#10;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Pulmonary Artery Sensors (PA)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 Sensors are implanted devices used to remotely monitor a patient’s volume status via Pulmonary Artery pressures.  This device is inserted during a right heart catheterization to manage fluid status in the outpatient setting, leading to a &gt; 75% reduction in hospitalizations. There are 2 devices available at SBUH.</a:t>
            </a: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Cardiomems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(Abbott) patients are asked to lay on a “special pillow” daily and pulmonary artery pressures are wirelessly transmitted to clinician's secure website</a:t>
            </a: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 Cordella* (Edwards) patients have a kit that includes a sensor, transmitter, tablet, blood pressure cuff, oxygen sensor and scale.  The information is uploaded and transmitted remotely for clinicians to assess.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Cordella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does not have a hospital monitor at this time.</a:t>
            </a:r>
          </a:p>
        </p:txBody>
      </p:sp>
      <p:pic>
        <p:nvPicPr>
          <p:cNvPr id="8" name="Picture 7" descr="Pulmonary Artery Sensors (PA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97" y="2419350"/>
            <a:ext cx="1031192" cy="457200"/>
          </a:xfrm>
          <a:prstGeom prst="rect">
            <a:avLst/>
          </a:prstGeom>
        </p:spPr>
      </p:pic>
      <p:pic>
        <p:nvPicPr>
          <p:cNvPr id="6" name="Picture 4" descr="CardioMEMS™ HF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22" y="2228850"/>
            <a:ext cx="16143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ardioMEMS HF St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89" y="1947129"/>
            <a:ext cx="5647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 sitting at desk using sensor.">
            <a:extLst>
              <a:ext uri="{FF2B5EF4-FFF2-40B4-BE49-F238E27FC236}">
                <a16:creationId xmlns:a16="http://schemas.microsoft.com/office/drawing/2014/main" id="{4009BA32-F347-4549-682E-EEF90DD13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440" y="3657554"/>
            <a:ext cx="1238487" cy="800146"/>
          </a:xfrm>
          <a:prstGeom prst="rect">
            <a:avLst/>
          </a:prstGeom>
        </p:spPr>
      </p:pic>
      <p:pic>
        <p:nvPicPr>
          <p:cNvPr id="11" name="Picture 10" descr="Pulmonary Artery Sensors (PA)">
            <a:extLst>
              <a:ext uri="{FF2B5EF4-FFF2-40B4-BE49-F238E27FC236}">
                <a16:creationId xmlns:a16="http://schemas.microsoft.com/office/drawing/2014/main" id="{6E435A04-9DF5-2B3D-3E3A-29EE1A064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738659"/>
            <a:ext cx="1036757" cy="7190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6B2FCB-CCCA-4972-8DB9-8D1C238A1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" y="-669451"/>
            <a:ext cx="8077198" cy="507590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 Light" panose="020F0302020204030204" pitchFamily="34" charset="0"/>
              </a:rPr>
              <a:t>Pulmonary Artery Sensors (PA)</a:t>
            </a:r>
            <a:endParaRPr lang="en-US" sz="8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AEFB-CE3A-933F-C295-8355F7752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44F32-92DC-E272-92AF-D753CCD5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0CCA-9B3B-830C-7442-CC9B7FDD2E2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590550"/>
            <a:ext cx="6537016" cy="3867150"/>
          </a:xfrm>
          <a:ln>
            <a:noFill/>
          </a:ln>
        </p:spPr>
        <p:txBody>
          <a:bodyPr/>
          <a:lstStyle/>
          <a:p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Milrinone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Infusions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Milrinone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Primacor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) is a Phosphodiesterase inhibitor; positive inotrope with little chronotropic effect; direct vasodilator (decreases both preload and afterload).  It is used here for patients with end - stage heart failure, NYHA Class IV Stage D.  </a:t>
            </a:r>
            <a:endParaRPr lang="en-US" sz="12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endParaRPr lang="en-US" sz="12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Monitor electrolytes, renal function, blood pressure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Starting dose of 0.2cg/kg/minute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Check with 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Heart failure a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ttending for continued dosing requirements</a:t>
            </a:r>
          </a:p>
          <a:p>
            <a:pPr marR="0" lvl="0"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Patient must follow with the Heart Failure and Cardiomyopathy Center at SB. A Home Care Infusion company will support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milrinone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continuous infusions with education, home set-up and supplies. Labs drawn weekly and sent to the Stony Brook Heart Failure and Cardiomyopathy Center.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   </a:t>
            </a:r>
            <a:endParaRPr lang="en-US" sz="12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CD445-3373-48F1-9CAA-EA840277C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20879"/>
            <a:ext cx="2815917" cy="620879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Calibri Light" panose="020F0302020204030204" pitchFamily="34" charset="0"/>
              </a:rPr>
              <a:t>Milrinone Infusions</a:t>
            </a:r>
            <a:endParaRPr lang="en-US" sz="800" dirty="0">
              <a:solidFill>
                <a:schemeClr val="tx1"/>
              </a:solidFill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2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can find more information here, on the Hospital Intranet</a:t>
            </a:r>
          </a:p>
          <a:p>
            <a:endParaRPr lang="en-US" dirty="0"/>
          </a:p>
        </p:txBody>
      </p:sp>
      <p:pic>
        <p:nvPicPr>
          <p:cNvPr id="5" name="Picture 4" descr="Quick links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78" y="742950"/>
            <a:ext cx="2703950" cy="611325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83341"/>
            <a:ext cx="609653" cy="579170"/>
          </a:xfrm>
          <a:prstGeom prst="rect">
            <a:avLst/>
          </a:prstGeom>
        </p:spPr>
      </p:pic>
      <p:pic>
        <p:nvPicPr>
          <p:cNvPr id="7" name="Picture 6" descr="Manuals title 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49210"/>
            <a:ext cx="2114028" cy="496030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231939"/>
            <a:ext cx="597460" cy="579170"/>
          </a:xfrm>
          <a:prstGeom prst="rect">
            <a:avLst/>
          </a:prstGeom>
        </p:spPr>
      </p:pic>
      <p:pic>
        <p:nvPicPr>
          <p:cNvPr id="9" name="Picture 8" descr="Heart Failure Resources title screen shot taken from webp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727968"/>
            <a:ext cx="3745807" cy="910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9807" y="1383341"/>
            <a:ext cx="350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+mj-lt"/>
              </a:rPr>
              <a:t>Clinical Practice Guideline Links</a:t>
            </a:r>
            <a:r>
              <a:rPr lang="en-US" sz="1300" dirty="0">
                <a:latin typeface="+mj-lt"/>
              </a:rPr>
              <a:t>:</a:t>
            </a:r>
          </a:p>
          <a:p>
            <a:endParaRPr lang="en-US" sz="1300" dirty="0">
              <a:latin typeface="+mj-lt"/>
            </a:endParaRPr>
          </a:p>
          <a:p>
            <a:r>
              <a:rPr lang="en-US" sz="1300" dirty="0">
                <a:hlinkClick r:id="rId7"/>
              </a:rPr>
              <a:t>2022 AHA/ACC/HFSA Guideline for the Management of Heart Failure: A Report of the American College of Cardiology/American Heart Association Joint Committee on Clinical Practice Guidelines | Circulation</a:t>
            </a:r>
            <a:endParaRPr lang="en-US" sz="1300" dirty="0"/>
          </a:p>
          <a:p>
            <a:endParaRPr lang="en-US" sz="1300" dirty="0">
              <a:latin typeface="+mj-lt"/>
            </a:endParaRPr>
          </a:p>
          <a:p>
            <a:r>
              <a:rPr lang="en-US" sz="1300" dirty="0">
                <a:solidFill>
                  <a:srgbClr val="C00000"/>
                </a:solidFill>
                <a:latin typeface="+mj-lt"/>
              </a:rPr>
              <a:t>2024 Update: </a:t>
            </a:r>
          </a:p>
          <a:p>
            <a:endParaRPr lang="en-US" sz="1300" dirty="0">
              <a:solidFill>
                <a:srgbClr val="C00000"/>
              </a:solidFill>
              <a:latin typeface="+mj-lt"/>
            </a:endParaRPr>
          </a:p>
          <a:p>
            <a:r>
              <a:rPr lang="en-US" sz="1300" u="sng" dirty="0">
                <a:hlinkClick r:id="rId8"/>
              </a:rPr>
              <a:t>https://www.sciencedirect.com/science/article/pii/S0735109724074497</a:t>
            </a:r>
            <a:endParaRPr lang="en-US" sz="13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3C3E8D-56B2-4AA3-A260-8E090355A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12051"/>
            <a:ext cx="952498" cy="506411"/>
          </a:xfrm>
        </p:spPr>
        <p:txBody>
          <a:bodyPr>
            <a:normAutofit/>
          </a:bodyPr>
          <a:lstStyle/>
          <a:p>
            <a:r>
              <a:rPr lang="en-US" sz="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038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Any Questions….? </a:t>
            </a:r>
          </a:p>
          <a:p>
            <a:pPr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 Us: 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INPATIENT: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Cardiology Consult through SPOK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631-444-4CHF (4-4243)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 (4-1396)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Page CHF RN through SPOK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NURSE TRANSITION CLINIC: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OUTPATIENT: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631-444-9746</a:t>
            </a:r>
          </a:p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C76814-B613-4D68-99E1-B235DDB76E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36532"/>
            <a:ext cx="1292940" cy="533400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Any Questions….? </a:t>
            </a:r>
            <a:endParaRPr lang="en-US" sz="8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46D58-7690-D0D7-C06A-E3073FEE33EA}"/>
              </a:ext>
            </a:extLst>
          </p:cNvPr>
          <p:cNvSpPr txBox="1"/>
          <p:nvPr/>
        </p:nvSpPr>
        <p:spPr>
          <a:xfrm>
            <a:off x="7315203" y="45529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Updated 9/2025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MG/NU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219199" y="742950"/>
            <a:ext cx="6096004" cy="18425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Stony Brook Medicine</a:t>
            </a:r>
          </a:p>
          <a:p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</a:p>
          <a:p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Orientation for Medical Staff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12D7AE-65AF-4770-8EFE-980356EF7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39" y="-704850"/>
            <a:ext cx="4648202" cy="461665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900" b="0" i="0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 Light" panose="020F0302020204030204" pitchFamily="34" charset="0"/>
              </a:rPr>
              <a:t>Stony Brook Medicine , Advanced Heart Failure Program, Heart Failure Orientation for Medical Staff</a:t>
            </a:r>
            <a:endParaRPr lang="en-US" sz="900" b="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3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 Heart Association: Heart Failure 2025 Gold Plus bad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427014"/>
            <a:ext cx="1200827" cy="1893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2493-7B61-E016-426D-CBEAE03CF914}"/>
              </a:ext>
            </a:extLst>
          </p:cNvPr>
          <p:cNvSpPr txBox="1"/>
          <p:nvPr/>
        </p:nvSpPr>
        <p:spPr>
          <a:xfrm>
            <a:off x="6411830" y="4056993"/>
            <a:ext cx="1149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ighlight>
                  <a:srgbClr val="000000"/>
                </a:highlight>
              </a:rPr>
              <a:t>2023-2025</a:t>
            </a:r>
          </a:p>
        </p:txBody>
      </p:sp>
      <p:pic>
        <p:nvPicPr>
          <p:cNvPr id="3" name="Picture 2" descr="Joint Commission: Award badge 2023-2025.">
            <a:extLst>
              <a:ext uri="{FF2B5EF4-FFF2-40B4-BE49-F238E27FC236}">
                <a16:creationId xmlns:a16="http://schemas.microsoft.com/office/drawing/2014/main" id="{FE6DB53A-C188-8CB9-F027-3B37DE95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50204"/>
            <a:ext cx="723328" cy="806789"/>
          </a:xfrm>
          <a:prstGeom prst="rect">
            <a:avLst/>
          </a:prstGeom>
        </p:spPr>
      </p:pic>
      <p:pic>
        <p:nvPicPr>
          <p:cNvPr id="14" name="Picture 13" descr="Joint Commission Badges (50): 2013-2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309055"/>
            <a:ext cx="4569163" cy="1011426"/>
          </a:xfrm>
          <a:prstGeom prst="rect">
            <a:avLst/>
          </a:prstGeom>
        </p:spPr>
      </p:pic>
      <p:pic>
        <p:nvPicPr>
          <p:cNvPr id="12" name="Picture 11" descr="Healthgrades badges: 50 and 100 Americas best (2) badges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47" y="1872984"/>
            <a:ext cx="2282005" cy="1188593"/>
          </a:xfrm>
          <a:prstGeom prst="rect">
            <a:avLst/>
          </a:prstGeom>
        </p:spPr>
      </p:pic>
      <p:pic>
        <p:nvPicPr>
          <p:cNvPr id="10" name="Content Placeholder 9" descr="Healthgrades badge: America's 50 best."/>
          <p:cNvPicPr>
            <a:picLocks noGrp="1" noChangeAspect="1"/>
          </p:cNvPicPr>
          <p:nvPr>
            <p:ph sz="quarter" idx="16"/>
          </p:nvPr>
        </p:nvPicPr>
        <p:blipFill>
          <a:blip r:embed="rId6"/>
          <a:stretch>
            <a:fillRect/>
          </a:stretch>
        </p:blipFill>
        <p:spPr>
          <a:xfrm>
            <a:off x="4191000" y="1846480"/>
            <a:ext cx="1132962" cy="1241538"/>
          </a:xfrm>
          <a:prstGeom prst="rect">
            <a:avLst/>
          </a:prstGeom>
        </p:spPr>
      </p:pic>
      <p:pic>
        <p:nvPicPr>
          <p:cNvPr id="13" name="Picture 12" descr="US News: Hight Performing Heart Failure Bagde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889881"/>
            <a:ext cx="4328535" cy="762066"/>
          </a:xfrm>
          <a:prstGeom prst="rect">
            <a:avLst/>
          </a:prstGeom>
        </p:spPr>
      </p:pic>
      <p:pic>
        <p:nvPicPr>
          <p:cNvPr id="17" name="Picture 16" descr="Stony Brook Medicine: Heart Institute staff group photo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801709"/>
            <a:ext cx="3163288" cy="19107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80471"/>
            <a:ext cx="773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Advanced Heart Failure and Cardiomyopathy Program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at the Stony Brook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Heart Institute </a:t>
            </a:r>
            <a:r>
              <a:rPr lang="en-US" dirty="0">
                <a:latin typeface="+mj-lt"/>
              </a:rPr>
              <a:t>of Stony Brook Medicine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AC0F07-C2B3-434A-8DDD-07A26D3FA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651564"/>
            <a:ext cx="8077198" cy="568956"/>
          </a:xfrm>
        </p:spPr>
        <p:txBody>
          <a:bodyPr>
            <a:normAutofit fontScale="90000"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 </a:t>
            </a:r>
            <a:r>
              <a:rPr lang="en-US" sz="900" b="0" dirty="0">
                <a:solidFill>
                  <a:schemeClr val="tx1"/>
                </a:solidFill>
              </a:rPr>
              <a:t>Heart Failure and Cardiomyopathy Program at the Stony Brook Heart Institute of Stony Brook Medicine</a:t>
            </a:r>
            <a:br>
              <a:rPr lang="en-US" sz="1200" dirty="0"/>
            </a:b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8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pPr lvl="0" defTabSz="457200" eaLnBrk="0" fontAlgn="base" hangingPunct="0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Objectives: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Be familiar and able to define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Systolic and Diastolic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left and right sided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lvl="0" defTabSz="457200" eaLnBrk="0" fontAlgn="base" hangingPunct="0">
              <a:spcAft>
                <a:spcPct val="0"/>
              </a:spcAft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current medications for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treatment 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Understand Joint Commission Metrics and AHA Get with the Guidelines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inpatient care, patient education goals, discharge instructions &amp; transition of care into outpatient setting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Have basic awareness of Advanced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therapies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DA06D-1885-4FA5-88CE-4B52960BE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57874"/>
            <a:ext cx="1564351" cy="457200"/>
          </a:xfrm>
        </p:spPr>
        <p:txBody>
          <a:bodyPr>
            <a:normAutofit/>
          </a:bodyPr>
          <a:lstStyle/>
          <a:p>
            <a:pPr rtl="0" eaLnBrk="0" fontAlgn="base" latinLnBrk="0" hangingPunct="0"/>
            <a:r>
              <a:rPr lang="en-US" sz="800" b="0" i="0" kern="1200" baseline="0" dirty="0">
                <a:solidFill>
                  <a:srgbClr val="000000"/>
                </a:solidFill>
                <a:effectLst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Objectives:</a:t>
            </a:r>
            <a:endParaRPr lang="en-US" sz="800" dirty="0"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Statistics</a:t>
            </a: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6.7 million adults 20 years or older are living with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United States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directly accounts for about 8.5% of all heart disease deaths in the United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cause of over 379,800 deaths per year</a:t>
            </a: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half of those diagnosed with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within the first 5 </a:t>
            </a:r>
            <a:r>
              <a:rPr lang="en-US" sz="1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yrs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cost the nation $70 billion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08770E-C451-4FD8-9232-0C130B832C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8" y="-478981"/>
            <a:ext cx="990600" cy="478981"/>
          </a:xfrm>
        </p:spPr>
        <p:txBody>
          <a:bodyPr>
            <a:normAutofit/>
          </a:bodyPr>
          <a:lstStyle/>
          <a:p>
            <a:r>
              <a:rPr lang="en-US" sz="800" b="0" dirty="0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en-US" sz="8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Failure Statistics</a:t>
            </a:r>
            <a:endParaRPr lang="en-US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5562600" y="819150"/>
            <a:ext cx="3429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/>
              <a:t>SYSTOLIC HEART FAILURE </a:t>
            </a:r>
          </a:p>
          <a:p>
            <a:pPr>
              <a:defRPr/>
            </a:pPr>
            <a:r>
              <a:rPr lang="en-US" sz="1000" b="1" dirty="0" err="1">
                <a:cs typeface="Times New Roman" panose="02020603050405020304" pitchFamily="18" charset="0"/>
              </a:rPr>
              <a:t>HFrEF</a:t>
            </a:r>
            <a:r>
              <a:rPr lang="en-US" sz="1000" b="1" dirty="0">
                <a:cs typeface="Times New Roman" panose="02020603050405020304" pitchFamily="18" charset="0"/>
              </a:rPr>
              <a:t>: Reduced ejection fraction</a:t>
            </a:r>
            <a:r>
              <a:rPr lang="en-US" sz="1000" dirty="0">
                <a:cs typeface="Times New Roman" panose="02020603050405020304" pitchFamily="18" charset="0"/>
              </a:rPr>
              <a:t>– also referred to as systolic heart failure. The heart muscle does not contract effectively and less oxygen-rich blood is pumped out to the body due to decreased cardiac output. Blood backs up into the lungs and systemic circulation, creating pressure and the symptoms of congestion </a:t>
            </a:r>
          </a:p>
          <a:p>
            <a:pPr>
              <a:defRPr/>
            </a:pP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≤ 40%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Thin, weakened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Enlarged ventricle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en-US" sz="1000" u="sng" dirty="0"/>
              <a:t>DIASTOLIC HEART FAILURE</a:t>
            </a:r>
          </a:p>
          <a:p>
            <a:pPr>
              <a:defRPr/>
            </a:pPr>
            <a:r>
              <a:rPr lang="en-US" sz="1000" b="1" dirty="0" err="1"/>
              <a:t>HFpEF</a:t>
            </a:r>
            <a:r>
              <a:rPr lang="en-US" sz="1000" b="1" dirty="0"/>
              <a:t>: Preserved ejection fraction</a:t>
            </a:r>
            <a:r>
              <a:rPr lang="en-US" sz="1000" dirty="0"/>
              <a:t>– also referred to as diastolic heart failure. The heart muscle contracts normally but the ventricles do not relax as they should during ventricular filling (or when the ventricles relax).</a:t>
            </a:r>
          </a:p>
          <a:p>
            <a:pPr>
              <a:defRPr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</a:t>
            </a:r>
            <a:r>
              <a:rPr lang="en-US" sz="1000" u="sng" dirty="0"/>
              <a:t>&gt;</a:t>
            </a:r>
            <a:r>
              <a:rPr lang="en-US" sz="1000" dirty="0"/>
              <a:t> 50%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Thick, stiff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Impaired relaxation and filling</a:t>
            </a:r>
          </a:p>
        </p:txBody>
      </p:sp>
      <p:pic>
        <p:nvPicPr>
          <p:cNvPr id="5" name="Content Placeholder 4" descr="Heart anatomy illustration showing: systolic heart failure, normal heart and diastolic heart failure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10287" y="1047750"/>
            <a:ext cx="5152313" cy="28956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2458" y="-612796"/>
            <a:ext cx="3045542" cy="38168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Phenotypes of Heart Failure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A31B85-C7BF-4D2E-AEA0-574B4B38A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20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Phenotypes of </a:t>
            </a:r>
            <a:r>
              <a:rPr lang="en-US" sz="200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Heart Failure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/>
          <p:nvPr/>
        </p:nvSpPr>
        <p:spPr>
          <a:xfrm>
            <a:off x="152400" y="5472135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Paul A.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Heidenreich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et al. 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J Am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Coll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Cardiol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2022; 79:e263-e421.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Classification of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LVEF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sz="1100" u="sng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+mj-lt"/>
            </a:endParaRPr>
          </a:p>
          <a:p>
            <a:r>
              <a:rPr lang="en-US" sz="11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Main graphic" descr="Heart failure classification diagram."/>
          <p:cNvPicPr/>
          <p:nvPr/>
        </p:nvPicPr>
        <p:blipFill>
          <a:blip r:embed="rId3"/>
          <a:stretch/>
        </p:blipFill>
        <p:spPr>
          <a:xfrm>
            <a:off x="3048000" y="590550"/>
            <a:ext cx="3505200" cy="3573554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5F6432-138C-4771-914D-508201926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" y="-628650"/>
            <a:ext cx="1711833" cy="537292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Calibri Light" panose="020F0302020204030204" pitchFamily="34" charset="0"/>
              </a:rPr>
              <a:t>Classification of Heart Failure by LVEF</a:t>
            </a:r>
            <a:endParaRPr lang="en-US" sz="800" dirty="0">
              <a:solidFill>
                <a:schemeClr val="tx1"/>
              </a:solidFill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0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 numCol="2"/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20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Causes of Left Sided </a:t>
            </a:r>
            <a:r>
              <a:rPr lang="en-US" sz="2000" b="1" dirty="0">
                <a:latin typeface="+mj-lt"/>
                <a:cs typeface="Calibri Light" panose="020F0302020204030204" pitchFamily="34" charset="0"/>
              </a:rPr>
              <a:t>Heart Failure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Coronary Artery Disease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Valvular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Disease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Atrial or Ventricular Arrhythmias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Infection/Viral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Peripartum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Alcohol or illicit drug 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Chemotherapy (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Anthracycline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Radiation Therapy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Causes of Right Sided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Tricuspid Regurgitation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Severe COPD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Acute Pulmonary Embolus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Pulmonary HTN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standing Left Sided Heart Failure</a:t>
            </a: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F8F2E-23D8-491B-A98A-F90D946E7E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7039" y="-704850"/>
            <a:ext cx="1890252" cy="609600"/>
          </a:xfrm>
        </p:spPr>
        <p:txBody>
          <a:bodyPr>
            <a:normAutofit/>
          </a:bodyPr>
          <a:lstStyle/>
          <a:p>
            <a:r>
              <a:rPr lang="en-US" sz="800" b="0" dirty="0">
                <a:latin typeface="+mn-lt"/>
              </a:rPr>
              <a:t>Causes</a:t>
            </a:r>
            <a:r>
              <a:rPr lang="en-US" sz="800" b="0" baseline="0" dirty="0">
                <a:latin typeface="+mn-lt"/>
              </a:rPr>
              <a:t> of Left &amp; Rights Sided Heart Failure</a:t>
            </a:r>
            <a:endParaRPr lang="en-US" sz="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82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Stages and Classes of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</a:p>
        </p:txBody>
      </p:sp>
      <p:pic>
        <p:nvPicPr>
          <p:cNvPr id="6" name="Picture 5" descr="Stages and classes of Heart failure diagra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750"/>
            <a:ext cx="5638800" cy="40651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8090-DA92-4B2B-BEB4-53D629262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04850"/>
            <a:ext cx="7696200" cy="598081"/>
          </a:xfrm>
        </p:spPr>
        <p:txBody>
          <a:bodyPr/>
          <a:lstStyle/>
          <a:p>
            <a:pPr rtl="0" eaLnBrk="1" latinLnBrk="0" hangingPunct="1"/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 Light" panose="020F0302020204030204" pitchFamily="34" charset="0"/>
              </a:rPr>
              <a:t>Stages and Classes of Heart Failure</a:t>
            </a:r>
            <a:endParaRPr lang="en-US" sz="8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1795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</Template>
  <TotalTime>32411</TotalTime>
  <Words>1487</Words>
  <Application>Microsoft Office PowerPoint</Application>
  <PresentationFormat>On-screen Show (16:9)</PresentationFormat>
  <Paragraphs>255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ＭＳ Ｐゴシック</vt:lpstr>
      <vt:lpstr>Aptos</vt:lpstr>
      <vt:lpstr>Arial</vt:lpstr>
      <vt:lpstr>Calibri</vt:lpstr>
      <vt:lpstr>Calibri Light</vt:lpstr>
      <vt:lpstr>Century Gothic</vt:lpstr>
      <vt:lpstr>Courier New</vt:lpstr>
      <vt:lpstr>Effra</vt:lpstr>
      <vt:lpstr>Effra Light</vt:lpstr>
      <vt:lpstr>Effra Medium</vt:lpstr>
      <vt:lpstr>Museo Slab 900</vt:lpstr>
      <vt:lpstr>Symbol</vt:lpstr>
      <vt:lpstr>System Font Regular</vt:lpstr>
      <vt:lpstr>Times New Roman</vt:lpstr>
      <vt:lpstr>Verdana</vt:lpstr>
      <vt:lpstr>Stony Brook Medicine</vt:lpstr>
      <vt:lpstr>Title: Stony Brook Medicine</vt:lpstr>
      <vt:lpstr>Stony Brook Medicine , Advanced Heart Failure Program, Heart Failure Orientation for Medical Staff </vt:lpstr>
      <vt:lpstr>Advance  Heart Failure and Cardiomyopathy Program at the Stony Brook Heart Institute of Stony Brook Medicine </vt:lpstr>
      <vt:lpstr>Objectives: </vt:lpstr>
      <vt:lpstr>Heart Failure Statistics</vt:lpstr>
      <vt:lpstr>Phenotypes of Heart Failure </vt:lpstr>
      <vt:lpstr>Classification of Heart Failure by LVEF </vt:lpstr>
      <vt:lpstr>Causes of Left &amp; Rights Sided Heart Failure</vt:lpstr>
      <vt:lpstr>Stages and Classes of Heart Failure </vt:lpstr>
      <vt:lpstr>Treatment of Heart Failure  </vt:lpstr>
      <vt:lpstr>The Joint Commission </vt:lpstr>
      <vt:lpstr>American Heart Association Get With the Guidelines Heart Failure </vt:lpstr>
      <vt:lpstr>AHA: Quality Measures of January</vt:lpstr>
      <vt:lpstr>Key Takeaways </vt:lpstr>
      <vt:lpstr>Pulmonary Artery Sensors (PA) </vt:lpstr>
      <vt:lpstr>Milrinone Infusions </vt:lpstr>
      <vt:lpstr>More information</vt:lpstr>
      <vt:lpstr>Any Questions….?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Kaygisiz, Halim</dc:creator>
  <cp:lastModifiedBy>Pearce, James</cp:lastModifiedBy>
  <cp:revision>165</cp:revision>
  <cp:lastPrinted>2020-09-25T13:52:36Z</cp:lastPrinted>
  <dcterms:created xsi:type="dcterms:W3CDTF">2021-07-01T13:43:38Z</dcterms:created>
  <dcterms:modified xsi:type="dcterms:W3CDTF">2025-09-23T14:46:29Z</dcterms:modified>
</cp:coreProperties>
</file>