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locci, Rachel G." initials="VRG" lastIdx="39" clrIdx="0">
    <p:extLst>
      <p:ext uri="{19B8F6BF-5375-455C-9EA6-DF929625EA0E}">
        <p15:presenceInfo xmlns:p15="http://schemas.microsoft.com/office/powerpoint/2012/main" userId="S::rachel.velocci@stonybrookmedicine.edu::bf13c323-25ec-4d9d-8cd7-3e21e4796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1E23"/>
    <a:srgbClr val="828383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06"/>
    <p:restoredTop sz="94626"/>
  </p:normalViewPr>
  <p:slideViewPr>
    <p:cSldViewPr snapToObjects="1">
      <p:cViewPr varScale="1">
        <p:scale>
          <a:sx n="144" d="100"/>
          <a:sy n="144" d="100"/>
        </p:scale>
        <p:origin x="1104" y="120"/>
      </p:cViewPr>
      <p:guideLst/>
    </p:cSldViewPr>
  </p:slideViewPr>
  <p:outlineViewPr>
    <p:cViewPr>
      <p:scale>
        <a:sx n="33" d="100"/>
        <a:sy n="33" d="100"/>
      </p:scale>
      <p:origin x="0" y="-209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6CF33-8FBF-4B4C-A62C-C7FCEE2F205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B81D4-C81F-2846-A8B2-30C4B23F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9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938DB-7AC2-8B49-96CB-F4713922A74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18A80-324C-A94A-A288-E8B5ECC90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5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62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32284" y="4818882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z="750" smtClean="0">
                <a:solidFill>
                  <a:schemeClr val="bg1"/>
                </a:solidFill>
              </a:rPr>
              <a:pPr/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28653" y="4680900"/>
            <a:ext cx="7890681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7D2EFC3-4B76-1F43-BFD2-E6E9E9E6C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23578" y="1885951"/>
            <a:ext cx="3096845" cy="9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Bullet List,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91200" y="4095750"/>
            <a:ext cx="28956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467600" y="1428750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467600" y="2865884"/>
            <a:ext cx="1216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48800" y="1868798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2275-5B5A-5945-96B9-11C4642822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400" y="1428750"/>
            <a:ext cx="5257800" cy="2895600"/>
          </a:xfrm>
          <a:prstGeom prst="rect">
            <a:avLst/>
          </a:prstGeom>
        </p:spPr>
        <p:txBody>
          <a:bodyPr lIns="0" tIns="0" rIns="0" bIns="0"/>
          <a:lstStyle>
            <a:lvl1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40D01CB-423A-804B-99C0-D6A84F953CD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467600" y="9024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01EE183-E07D-3C4B-9D8B-5EDD9015D00C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6192253" y="1428750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29A5EA2B-37D3-8848-94E3-7F94F1BB5E60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6192253" y="2865884"/>
            <a:ext cx="1216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9F57FFA1-C476-A843-A071-86DE7B5A5570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192253" y="9024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34B77DAA-EC62-884E-B8EA-23AF4BC0954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4400" y="4095750"/>
            <a:ext cx="28956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2285105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, Number Lis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095750"/>
            <a:ext cx="7772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2173929"/>
            <a:ext cx="6400800" cy="1866085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0" indent="0">
              <a:lnSpc>
                <a:spcPts val="2100"/>
              </a:lnSpc>
              <a:spcBef>
                <a:spcPts val="900"/>
              </a:spcBef>
              <a:tabLst/>
              <a:defRPr sz="2000" b="0" i="0">
                <a:solidFill>
                  <a:sysClr val="windowText" lastClr="000000"/>
                </a:solidFill>
                <a:latin typeface="Effra Medium" panose="020B0603020203020204" pitchFamily="34" charset="0"/>
              </a:defRPr>
            </a:lvl2pPr>
            <a:lvl3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18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numbered list here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3EDB8184-FA24-BA4E-B34A-BC17070B0E1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543800" y="142830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9CA48BC7-D3C5-494E-8B91-1788BF25BE8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543800" y="2800350"/>
            <a:ext cx="1447800" cy="1629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ECFB8DE8-EB4B-1141-81A0-74A3B684F4E5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343800" y="61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462699FE-8CF3-B147-AE69-3FCE1F0A7D59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343800" y="13525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6A6916DC-3821-0E49-B26E-5BF44A92EE7C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343800" y="2691750"/>
            <a:ext cx="1447800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4BFCEC0-A4C0-3146-9326-F4379455B7A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1428750"/>
            <a:ext cx="6400800" cy="685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defRPr sz="2200" b="0" i="0">
                <a:solidFill>
                  <a:schemeClr val="tx1"/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tabLst/>
              <a:defRPr sz="2000" b="0" i="0">
                <a:solidFill>
                  <a:sysClr val="windowText" lastClr="000000"/>
                </a:solidFill>
                <a:latin typeface="Effra Medium" panose="020B0603020203020204" pitchFamily="34" charset="0"/>
              </a:defRPr>
            </a:lvl2pPr>
            <a:lvl3pPr marL="230188" indent="-223838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230188" indent="-22383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2450" b="0" i="0">
                <a:latin typeface="Effra Light" panose="020B0403020203020204" pitchFamily="34" charset="0"/>
              </a:defRPr>
            </a:lvl5pPr>
            <a:lvl6pPr>
              <a:defRPr sz="2200"/>
            </a:lvl6pPr>
          </a:lstStyle>
          <a:p>
            <a:pPr lvl="1"/>
            <a:r>
              <a:rPr lang="en-US" sz="2000" dirty="0"/>
              <a:t>Type subhead here</a:t>
            </a:r>
            <a:br>
              <a:rPr lang="en-US" sz="2000" dirty="0"/>
            </a:br>
            <a:r>
              <a:rPr lang="en-US" sz="2000" dirty="0"/>
              <a:t>Type subhead here</a:t>
            </a:r>
          </a:p>
        </p:txBody>
      </p:sp>
    </p:spTree>
    <p:extLst>
      <p:ext uri="{BB962C8B-B14F-4D97-AF65-F5344CB8AC3E}">
        <p14:creationId xmlns:p14="http://schemas.microsoft.com/office/powerpoint/2010/main" val="15434502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Numb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095750"/>
            <a:ext cx="7772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DD907BE-87DE-F74A-913A-139C25AB0B4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7086600" y="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2D852887-F9D8-3A49-9065-57D64E81D246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086600" y="133920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7B946E27-0CD3-C34D-A2F8-E614711BAC5B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086600" y="2678400"/>
            <a:ext cx="1597572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AA015EA6-70CC-9D48-B834-0929D5233353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255547" y="-88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711A20A0-68F5-4F45-850A-783C8C3B05F6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9255547" y="13303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409EA7D2-68E1-564C-A98F-F3125A011DB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9255547" y="266955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AB26EDB-A02F-DA44-BA80-3D0E9EAFE2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4400" y="1441370"/>
            <a:ext cx="6019800" cy="2514600"/>
          </a:xfrm>
          <a:prstGeom prst="rect">
            <a:avLst/>
          </a:prstGeom>
        </p:spPr>
        <p:txBody>
          <a:bodyPr lIns="0" tIns="0" rIns="0" bIns="0"/>
          <a:lstStyle>
            <a:lvl1pPr marL="230188" indent="-222250" algn="l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230188" indent="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574675" indent="-168275" algn="l">
              <a:buFont typeface="System Font Regular"/>
              <a:buChar char="–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230188" indent="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230188" indent="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numbered list here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712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Number List w Bulle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095750"/>
            <a:ext cx="7772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DD907BE-87DE-F74A-913A-139C25AB0B4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7086600" y="-885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2D852887-F9D8-3A49-9065-57D64E81D246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086600" y="133035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7B946E27-0CD3-C34D-A2F8-E614711BAC5B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086600" y="2669550"/>
            <a:ext cx="1597572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AA015EA6-70CC-9D48-B834-0929D5233353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255547" y="-88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711A20A0-68F5-4F45-850A-783C8C3B05F6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9255547" y="13303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409EA7D2-68E1-564C-A98F-F3125A011DB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9255547" y="266955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89FFF-12D0-C14D-92C0-632FA4892F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2421" y="1441370"/>
            <a:ext cx="6087979" cy="2514600"/>
          </a:xfrm>
          <a:prstGeom prst="rect">
            <a:avLst/>
          </a:prstGeom>
        </p:spPr>
        <p:txBody>
          <a:bodyPr lIns="0" tIns="0" rIns="0" bIns="0"/>
          <a:lstStyle>
            <a:lvl1pPr marL="230188" indent="-222250" algn="l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406400" indent="-176213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400050" indent="-169863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400050" indent="-169863" algn="l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400050" indent="-169863" algn="l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Text numbered list followed by sub bulleted list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28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Head, 3 Photos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69"/>
            <a:ext cx="228600" cy="273843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3"/>
          </p:nvPr>
        </p:nvSpPr>
        <p:spPr>
          <a:xfrm>
            <a:off x="1295400" y="1447800"/>
            <a:ext cx="1676400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0408AA-895A-4746-9428-2BC81E28050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474DFE-EB57-0D47-84BF-D368EB226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34221"/>
            <a:ext cx="7581264" cy="1094529"/>
          </a:xfrm>
        </p:spPr>
        <p:txBody>
          <a:bodyPr/>
          <a:lstStyle/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0FC2D00-2063-3C4A-BD65-4F9CB7698E37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3924299" y="1447800"/>
            <a:ext cx="1676401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C21382B-2E59-934A-A502-8E6EA6341BD3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6553199" y="1447800"/>
            <a:ext cx="1719742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1E241E-7371-7040-B4AB-8D70B191F5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400" y="3886200"/>
            <a:ext cx="2514600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400" b="0" i="0">
                <a:solidFill>
                  <a:srgbClr val="A71E23"/>
                </a:solidFill>
                <a:latin typeface="Effra Medium" panose="020B060302020302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Effra" panose="020B060302020302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56B997F-6A58-7A40-9DB1-1422EB8AE7C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05200" y="3886200"/>
            <a:ext cx="2514599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400" b="0" i="0">
                <a:solidFill>
                  <a:srgbClr val="A71E23"/>
                </a:solidFill>
                <a:latin typeface="Effra Medium" panose="020B060302020302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Effra" panose="020B060302020302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36308A8-64DE-E94D-BBD3-AEAB0685DFE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3886200"/>
            <a:ext cx="2514599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400" b="0" i="0">
                <a:solidFill>
                  <a:srgbClr val="A71E23"/>
                </a:solidFill>
                <a:latin typeface="Effra Medium" panose="020B060302020302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Effra" panose="020B060302020302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52854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Head, Color block, 2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BFDDFD-BE8F-084F-B081-F706687C7E63}"/>
              </a:ext>
            </a:extLst>
          </p:cNvPr>
          <p:cNvSpPr/>
          <p:nvPr userDrawn="1"/>
        </p:nvSpPr>
        <p:spPr>
          <a:xfrm>
            <a:off x="1600200" y="257177"/>
            <a:ext cx="7200900" cy="4117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1350" dirty="0"/>
              <a:t>‘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68932"/>
            <a:ext cx="228600" cy="288482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2005940"/>
            <a:ext cx="3733800" cy="22422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900"/>
              </a:spcBef>
              <a:buNone/>
              <a:defRPr sz="1400" b="0" i="0" baseline="0">
                <a:solidFill>
                  <a:schemeClr val="tx1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quam, </a:t>
            </a:r>
            <a:r>
              <a:rPr lang="en-US" dirty="0" err="1"/>
              <a:t>pulvinar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vitae,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dui. </a:t>
            </a:r>
            <a:r>
              <a:rPr lang="en-US" dirty="0" err="1"/>
              <a:t>Phasellus</a:t>
            </a:r>
            <a:r>
              <a:rPr lang="en-US" dirty="0"/>
              <a:t> maximus id </a:t>
            </a:r>
            <a:r>
              <a:rPr lang="en-US" dirty="0" err="1"/>
              <a:t>neque</a:t>
            </a:r>
            <a:r>
              <a:rPr lang="en-US" dirty="0"/>
              <a:t> et convallis.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at mi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magna, et </a:t>
            </a:r>
            <a:r>
              <a:rPr lang="en-US" dirty="0" err="1"/>
              <a:t>alqiquam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tempus sed.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ac nisi ac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laet</a:t>
            </a:r>
            <a:r>
              <a:rPr lang="en-US" dirty="0"/>
              <a:t> vel, porta </a:t>
            </a:r>
            <a:r>
              <a:rPr lang="en-US" dirty="0" err="1"/>
              <a:t>eget</a:t>
            </a:r>
            <a:r>
              <a:rPr lang="en-US" dirty="0"/>
              <a:t> ipsum. </a:t>
            </a:r>
          </a:p>
          <a:p>
            <a:pPr lvl="0"/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4627516-0D1A-BB4C-8EB2-DA68D60543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5D73719-7201-3745-82C6-AC35B6605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30800"/>
            <a:ext cx="7802454" cy="885825"/>
          </a:xfrm>
        </p:spPr>
        <p:txBody>
          <a:bodyPr/>
          <a:lstStyle/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BF2FD-101D-1942-8639-A867883D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1428750"/>
            <a:ext cx="3732222" cy="363030"/>
          </a:xfrm>
          <a:prstGeom prst="rect">
            <a:avLst/>
          </a:prstGeom>
          <a:solidFill>
            <a:srgbClr val="A71E23"/>
          </a:solidFill>
        </p:spPr>
        <p:txBody>
          <a:bodyPr anchor="ctr"/>
          <a:lstStyle>
            <a:lvl1pPr algn="ctr">
              <a:defRPr sz="1600" b="0" i="0">
                <a:solidFill>
                  <a:schemeClr val="bg1"/>
                </a:solidFill>
                <a:latin typeface="Effra Medium" panose="020B0603020203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6449AB0-1B91-B04B-87DF-D2E09F6D58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52198" y="1428329"/>
            <a:ext cx="3732222" cy="363030"/>
          </a:xfrm>
          <a:prstGeom prst="rect">
            <a:avLst/>
          </a:prstGeom>
          <a:solidFill>
            <a:srgbClr val="A71E23"/>
          </a:solidFill>
        </p:spPr>
        <p:txBody>
          <a:bodyPr anchor="ctr"/>
          <a:lstStyle>
            <a:lvl1pPr algn="ctr">
              <a:defRPr sz="1600" b="0" i="0">
                <a:solidFill>
                  <a:schemeClr val="bg1"/>
                </a:solidFill>
                <a:latin typeface="Effra Medium" panose="020B0603020203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BB5687E-1726-2A45-A9A3-54461932D94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967289" y="1995454"/>
            <a:ext cx="3733800" cy="22422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900"/>
              </a:spcBef>
              <a:buNone/>
              <a:defRPr sz="1400" b="0" i="0" baseline="0">
                <a:solidFill>
                  <a:schemeClr val="tx1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quam, </a:t>
            </a:r>
            <a:r>
              <a:rPr lang="en-US" dirty="0" err="1"/>
              <a:t>pulvinar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vitae,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dui. </a:t>
            </a:r>
            <a:r>
              <a:rPr lang="en-US" dirty="0" err="1"/>
              <a:t>Phasellus</a:t>
            </a:r>
            <a:r>
              <a:rPr lang="en-US" dirty="0"/>
              <a:t> maximus id </a:t>
            </a:r>
            <a:r>
              <a:rPr lang="en-US" dirty="0" err="1"/>
              <a:t>neque</a:t>
            </a:r>
            <a:r>
              <a:rPr lang="en-US" dirty="0"/>
              <a:t> et convallis.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at mi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magna, et </a:t>
            </a:r>
            <a:r>
              <a:rPr lang="en-US" dirty="0" err="1"/>
              <a:t>alqiquam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tempus sed.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ac nisi ac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laet</a:t>
            </a:r>
            <a:r>
              <a:rPr lang="en-US" dirty="0"/>
              <a:t> vel, porta </a:t>
            </a:r>
            <a:r>
              <a:rPr lang="en-US" dirty="0" err="1"/>
              <a:t>eget</a:t>
            </a:r>
            <a:r>
              <a:rPr lang="en-US" dirty="0"/>
              <a:t> ipsum.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7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4322F-E818-4945-81B0-6948B2199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27839"/>
            <a:ext cx="8077200" cy="1081861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2-Line Headline</a:t>
            </a:r>
            <a:br>
              <a:rPr lang="en-US" dirty="0"/>
            </a:br>
            <a:r>
              <a:rPr lang="en-US" dirty="0"/>
              <a:t>2-Line Headline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ED1CA7-C5D9-FA4F-A474-9A54BEE09FB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CD550-90FA-8449-829C-FFDF581533B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686800" y="4476750"/>
            <a:ext cx="304800" cy="666750"/>
          </a:xfrm>
        </p:spPr>
        <p:txBody>
          <a:bodyPr/>
          <a:lstStyle>
            <a:lvl1pPr>
              <a:defRPr sz="1000"/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29B8B9-9324-294D-8B61-720472168CE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14400" y="1428750"/>
            <a:ext cx="7772400" cy="30289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lvl="0"/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B3B5ACB-24EA-BF4B-9D1D-15016C4127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29200" y="4095750"/>
            <a:ext cx="36576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01E036E-99E1-824C-96A1-D4F0EF84F6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4096295"/>
            <a:ext cx="35814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3712895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Graph-Chart o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69"/>
            <a:ext cx="228600" cy="273843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11BAD-6F27-9F49-B39E-3C82EE00A92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410200" y="4667146"/>
            <a:ext cx="3276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9D712-14A9-B64B-A378-C1CA980C0FF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30584" y="0"/>
            <a:ext cx="8077200" cy="44577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lvl="0"/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91107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W Callout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9166" y="4683570"/>
            <a:ext cx="272434" cy="288482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74DA25E-2CBD-104F-BA19-34708B7A0A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086600" y="0"/>
            <a:ext cx="1905000" cy="2800350"/>
          </a:xfrm>
          <a:prstGeom prst="rect">
            <a:avLst/>
          </a:prstGeom>
          <a:solidFill>
            <a:srgbClr val="A71E23"/>
          </a:solidFill>
        </p:spPr>
        <p:txBody>
          <a:bodyPr lIns="91440" tIns="274320" rIns="91440" bIns="274320" anchor="ctr">
            <a:noAutofit/>
          </a:bodyPr>
          <a:lstStyle>
            <a:lvl1pPr marL="0" indent="0" algn="ctr">
              <a:buNone/>
              <a:defRPr sz="1800" b="0" i="0" baseline="0">
                <a:solidFill>
                  <a:schemeClr val="bg1"/>
                </a:solidFill>
                <a:latin typeface="Effra Medium" panose="020B0603020203020204" pitchFamily="34" charset="0"/>
                <a:ea typeface="Effra Medium" panose="020B0603020203020204" pitchFamily="34" charset="0"/>
                <a:cs typeface="Effra Medium" panose="020B0603020203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58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ide-Head shot,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745A33-74C8-A947-A1A9-3D1DCFD41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BE01C-ED99-5D44-AC97-481488FA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n-US" sz="13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937D4F-CDA2-6945-86CE-AAC75F404B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400" y="666750"/>
            <a:ext cx="1874520" cy="25146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03BBDA-8B26-8347-BAC2-238296BA8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3301" y="1310645"/>
            <a:ext cx="6354762" cy="65150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600" b="1">
                <a:solidFill>
                  <a:schemeClr val="tx1"/>
                </a:solidFill>
              </a:defRPr>
            </a:lvl1pPr>
            <a:lvl2pPr marL="7938" indent="0" algn="ctr">
              <a:tabLst/>
              <a:defRPr sz="3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9410A1-D009-EE43-8C79-9A4A3AC2B8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13300" y="1869887"/>
            <a:ext cx="6330699" cy="1384616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Type in below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submit your question to </a:t>
            </a:r>
            <a:br>
              <a:rPr lang="en-US" dirty="0"/>
            </a:br>
            <a:r>
              <a:rPr lang="en-US" dirty="0"/>
              <a:t>(place your email address here).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ECEBF5-C822-6948-BAE2-9D8DA17384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276519"/>
            <a:ext cx="7772400" cy="24660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300"/>
              </a:spcAft>
              <a:defRPr sz="1400" b="0" i="0">
                <a:solidFill>
                  <a:schemeClr val="tx1"/>
                </a:solidFill>
                <a:latin typeface="Effra Medium" panose="020B0603020203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in Name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1225F3D-7DD0-504F-A44B-8F7D8461DF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3523126"/>
            <a:ext cx="7772400" cy="9345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680"/>
              </a:lnSpc>
              <a:spcAft>
                <a:spcPts val="0"/>
              </a:spcAft>
              <a:defRPr sz="13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</p:txBody>
      </p:sp>
    </p:spTree>
    <p:extLst>
      <p:ext uri="{BB962C8B-B14F-4D97-AF65-F5344CB8AC3E}">
        <p14:creationId xmlns:p14="http://schemas.microsoft.com/office/powerpoint/2010/main" val="164848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Title Slide-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779F77-AF39-314B-9F82-F4745A0E4A55}"/>
              </a:ext>
            </a:extLst>
          </p:cNvPr>
          <p:cNvSpPr/>
          <p:nvPr userDrawn="1"/>
        </p:nvSpPr>
        <p:spPr>
          <a:xfrm>
            <a:off x="681779" y="666750"/>
            <a:ext cx="8462221" cy="462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9200" y="1081785"/>
            <a:ext cx="6096004" cy="18425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400" b="1" spc="0" baseline="0">
                <a:solidFill>
                  <a:srgbClr val="A71E2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Place Your Presentation Name Here</a:t>
            </a:r>
          </a:p>
          <a:p>
            <a:pPr lvl="0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0409C6-894C-F641-AA99-CF8ABEC48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9199" y="3072367"/>
            <a:ext cx="7467601" cy="12519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20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445892-9083-7A4E-B23C-D211A4ADE31E}"/>
              </a:ext>
            </a:extLst>
          </p:cNvPr>
          <p:cNvCxnSpPr>
            <a:cxnSpLocks/>
          </p:cNvCxnSpPr>
          <p:nvPr userDrawn="1"/>
        </p:nvCxnSpPr>
        <p:spPr>
          <a:xfrm>
            <a:off x="1219202" y="2914650"/>
            <a:ext cx="6096001" cy="0"/>
          </a:xfrm>
          <a:prstGeom prst="line">
            <a:avLst/>
          </a:prstGeom>
          <a:ln w="38100">
            <a:solidFill>
              <a:srgbClr val="A71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BB5F9AF-6A84-2D4B-95C6-8ED3F1AD0150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973" y="-762"/>
            <a:ext cx="667512" cy="667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085F2A-8F87-DB4C-83FE-EC11CC22AE31}"/>
              </a:ext>
            </a:extLst>
          </p:cNvPr>
          <p:cNvSpPr/>
          <p:nvPr userDrawn="1"/>
        </p:nvSpPr>
        <p:spPr>
          <a:xfrm>
            <a:off x="0" y="5026914"/>
            <a:ext cx="9144000" cy="116586"/>
          </a:xfrm>
          <a:prstGeom prst="rect">
            <a:avLst/>
          </a:prstGeom>
          <a:solidFill>
            <a:srgbClr val="A7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C6193B-1D2C-B248-B58A-CA1229DAB9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19199" y="4400550"/>
            <a:ext cx="25812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39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essag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32284" y="4818882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z="750" smtClean="0">
                <a:solidFill>
                  <a:schemeClr val="bg1"/>
                </a:solidFill>
              </a:rPr>
              <a:pPr/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75EF42-48E3-E042-9F86-2CC464CCBE5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263770" y="2190750"/>
            <a:ext cx="5334000" cy="22098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02C621-0825-7147-9415-ABBF3B02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CD64D0-D4F8-124C-A6EF-DCF53AD4A87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AAE706-4A8D-4D46-ACD2-05AA2870F9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1026" y="611072"/>
            <a:ext cx="8070574" cy="436678"/>
          </a:xfrm>
          <a:prstGeom prst="rect">
            <a:avLst/>
          </a:prstGeom>
        </p:spPr>
        <p:txBody>
          <a:bodyPr lIns="0" tIns="0" rIns="0" bIns="0"/>
          <a:lstStyle>
            <a:lvl1pPr marL="12700" indent="-12700" algn="ctr">
              <a:buFontTx/>
              <a:buNone/>
              <a:tabLst/>
              <a:defRPr sz="1800" b="1" i="0">
                <a:solidFill>
                  <a:srgbClr val="A71E23"/>
                </a:solidFill>
                <a:latin typeface="Effra" panose="020B0603020203020204" pitchFamily="34" charset="0"/>
              </a:defRPr>
            </a:lvl1pPr>
            <a:lvl2pPr marL="12700" indent="-12700" algn="ctr">
              <a:buFontTx/>
              <a:buNone/>
              <a:tabLst/>
              <a:defRPr b="1" i="0">
                <a:solidFill>
                  <a:srgbClr val="A71E23"/>
                </a:solidFill>
                <a:latin typeface="Effra" panose="020B0603020203020204" pitchFamily="34" charset="0"/>
              </a:defRPr>
            </a:lvl2pPr>
            <a:lvl3pPr marL="12700" indent="-12700" algn="ctr">
              <a:buFontTx/>
              <a:buNone/>
              <a:tabLst/>
              <a:defRPr sz="3200" b="1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12700" indent="-12700" algn="ctr">
              <a:buFontTx/>
              <a:buNone/>
              <a:tabLst/>
              <a:defRPr sz="3200" b="0" i="0">
                <a:solidFill>
                  <a:schemeClr val="tx1"/>
                </a:solidFill>
                <a:latin typeface="Effra" panose="020B0603020203020204" pitchFamily="34" charset="0"/>
              </a:defRPr>
            </a:lvl4pPr>
            <a:lvl5pPr marL="12700" indent="-12700" algn="ctr">
              <a:buFontTx/>
              <a:buNone/>
              <a:tabLst/>
              <a:defRPr sz="3200" b="0" i="0">
                <a:solidFill>
                  <a:schemeClr val="tx1"/>
                </a:solidFill>
                <a:latin typeface="Effra" panose="020B0603020203020204" pitchFamily="34" charset="0"/>
              </a:defRPr>
            </a:lvl5pPr>
          </a:lstStyle>
          <a:p>
            <a:pPr lvl="0"/>
            <a:r>
              <a:rPr lang="en-US" dirty="0"/>
              <a:t>TYPE IN ALL CAPS: INFORMATION AND APPOINTMENTS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CD0C52-9548-4A45-ACD4-8D2DE42FAC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026" y="929594"/>
            <a:ext cx="8077200" cy="50079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2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algn="ctr">
              <a:defRPr sz="3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Type in phone number: (631) 444-0000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B56269B-0DAF-F44A-9D60-CCD01177D2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1026" y="1531342"/>
            <a:ext cx="8077200" cy="762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b="0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algn="ctr">
              <a:defRPr sz="24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Type in </a:t>
            </a:r>
            <a:r>
              <a:rPr lang="en-US" dirty="0" err="1"/>
              <a:t>url</a:t>
            </a:r>
            <a:r>
              <a:rPr lang="en-US" dirty="0"/>
              <a:t>: </a:t>
            </a:r>
            <a:r>
              <a:rPr lang="en-US" dirty="0" err="1"/>
              <a:t>stonybrookmedicine.edu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96781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AD797FC-7CAF-1841-89ED-F7FD6C484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123950"/>
            <a:ext cx="8077200" cy="590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Thank you. Questions?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E1647-A446-144B-AC92-E9FCF61A15C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438400" y="1887316"/>
            <a:ext cx="5029200" cy="256901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81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Title Slide-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779F77-AF39-314B-9F82-F4745A0E4A55}"/>
              </a:ext>
            </a:extLst>
          </p:cNvPr>
          <p:cNvSpPr/>
          <p:nvPr userDrawn="1"/>
        </p:nvSpPr>
        <p:spPr>
          <a:xfrm>
            <a:off x="681779" y="666750"/>
            <a:ext cx="8462221" cy="462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9200" y="1081785"/>
            <a:ext cx="6096004" cy="18425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400" b="1" spc="0" baseline="0">
                <a:solidFill>
                  <a:srgbClr val="A71E2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Place Your Presentation Name Here</a:t>
            </a:r>
          </a:p>
          <a:p>
            <a:pPr lvl="0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0409C6-894C-F641-AA99-CF8ABEC48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9199" y="3072368"/>
            <a:ext cx="3853157" cy="10995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20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4 lines maximum</a:t>
            </a:r>
          </a:p>
          <a:p>
            <a:pPr lvl="1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445892-9083-7A4E-B23C-D211A4ADE31E}"/>
              </a:ext>
            </a:extLst>
          </p:cNvPr>
          <p:cNvCxnSpPr>
            <a:cxnSpLocks/>
          </p:cNvCxnSpPr>
          <p:nvPr userDrawn="1"/>
        </p:nvCxnSpPr>
        <p:spPr>
          <a:xfrm>
            <a:off x="1219202" y="2914650"/>
            <a:ext cx="6096001" cy="0"/>
          </a:xfrm>
          <a:prstGeom prst="line">
            <a:avLst/>
          </a:prstGeom>
          <a:ln w="38100">
            <a:solidFill>
              <a:srgbClr val="A71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BB5F9AF-6A84-2D4B-95C6-8ED3F1AD0150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973" y="-762"/>
            <a:ext cx="667512" cy="667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085F2A-8F87-DB4C-83FE-EC11CC22AE31}"/>
              </a:ext>
            </a:extLst>
          </p:cNvPr>
          <p:cNvSpPr/>
          <p:nvPr userDrawn="1"/>
        </p:nvSpPr>
        <p:spPr>
          <a:xfrm>
            <a:off x="0" y="5026914"/>
            <a:ext cx="9144000" cy="116586"/>
          </a:xfrm>
          <a:prstGeom prst="rect">
            <a:avLst/>
          </a:prstGeom>
          <a:solidFill>
            <a:srgbClr val="A7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C6193B-1D2C-B248-B58A-CA1229DAB9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19200" y="4400550"/>
            <a:ext cx="2581275" cy="457200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0A46A5F-DB71-0140-B1FA-A9800D8A01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24757" y="3072368"/>
            <a:ext cx="3766843" cy="10995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20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4 lines maximum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01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tegory Slide - ALL C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CD39E2-285B-8D41-A2F0-E85E70BC7DA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71E23"/>
          </a:solidFill>
          <a:ln>
            <a:solidFill>
              <a:srgbClr val="A71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9200" y="1135380"/>
            <a:ext cx="6858000" cy="3722370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>
              <a:lnSpc>
                <a:spcPts val="4400"/>
              </a:lnSpc>
              <a:defRPr sz="4400" b="1" spc="0" baseline="0">
                <a:solidFill>
                  <a:schemeClr val="bg1"/>
                </a:solidFill>
                <a:latin typeface="Effra" panose="020B0603020203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THIS IS A TOPIC / </a:t>
            </a:r>
            <a:br>
              <a:rPr lang="en-US" dirty="0"/>
            </a:br>
            <a:r>
              <a:rPr lang="en-US" dirty="0"/>
              <a:t>CATEGORY SLIDE. TYPE IN ALL CAPS, EFFRA BOLD, 44 POINT SIZE.</a:t>
            </a:r>
          </a:p>
        </p:txBody>
      </p:sp>
    </p:spTree>
    <p:extLst>
      <p:ext uri="{BB962C8B-B14F-4D97-AF65-F5344CB8AC3E}">
        <p14:creationId xmlns:p14="http://schemas.microsoft.com/office/powerpoint/2010/main" val="594964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69511F-C066-8140-8352-80E189325B30}"/>
              </a:ext>
            </a:extLst>
          </p:cNvPr>
          <p:cNvSpPr/>
          <p:nvPr userDrawn="1"/>
        </p:nvSpPr>
        <p:spPr>
          <a:xfrm>
            <a:off x="914400" y="1428300"/>
            <a:ext cx="7769772" cy="2438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399" y="333958"/>
            <a:ext cx="7769773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2266950"/>
            <a:ext cx="7772400" cy="1676400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defRPr sz="1800" b="0" i="0">
                <a:solidFill>
                  <a:srgbClr val="A71E23"/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Center red text here. Use ”Shift return” within paragraph, “return” to make paragraph two.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27912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Effra Med. Tex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95800" y="4186484"/>
            <a:ext cx="4191000" cy="23753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399" y="333958"/>
            <a:ext cx="7769773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1428300"/>
            <a:ext cx="5105400" cy="251505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Text here. Use ”Shift return” within paragraph, “return” to make paragraph two.</a:t>
            </a:r>
          </a:p>
          <a:p>
            <a:pPr lvl="0"/>
            <a:r>
              <a:rPr lang="en-US" dirty="0"/>
              <a:t>This begins paragraph two. 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719151" y="1"/>
            <a:ext cx="1964474" cy="1352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710400" y="1428750"/>
            <a:ext cx="1973225" cy="2995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F90839-51C7-F742-B30F-7C2EFD6DD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399" y="4186484"/>
            <a:ext cx="4189141" cy="23753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3186943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 Effra Ligh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19800" y="4095750"/>
            <a:ext cx="26670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1428300"/>
            <a:ext cx="4572000" cy="130433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Text here. Use ”Shift return” within paragraph, “return” to make paragraph two.</a:t>
            </a:r>
          </a:p>
          <a:p>
            <a:pPr lvl="0"/>
            <a:r>
              <a:rPr lang="en-US" dirty="0"/>
              <a:t>This begins paragraph two. </a:t>
            </a:r>
            <a:br>
              <a:rPr lang="en-US" dirty="0"/>
            </a:br>
            <a:endParaRPr lang="en-US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019800" y="0"/>
            <a:ext cx="2667000" cy="1352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019800" y="1428750"/>
            <a:ext cx="2663825" cy="2995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4B406A6-2D52-7B48-8636-5EEDB575AB4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8117" y="4095750"/>
            <a:ext cx="27432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13293881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Bullet Lis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29400" y="4095750"/>
            <a:ext cx="2057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087147" y="1424568"/>
            <a:ext cx="1597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087147" y="2861702"/>
            <a:ext cx="1597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48800" y="1868798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2275-5B5A-5945-96B9-11C4642822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400" y="1428750"/>
            <a:ext cx="5867400" cy="2895600"/>
          </a:xfrm>
          <a:prstGeom prst="rect">
            <a:avLst/>
          </a:prstGeom>
        </p:spPr>
        <p:txBody>
          <a:bodyPr lIns="0" tIns="0" rIns="0" bIns="0"/>
          <a:lstStyle>
            <a:lvl1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40D01CB-423A-804B-99C0-D6A84F953CD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087147" y="4842"/>
            <a:ext cx="1597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931B1CA-4605-414B-9526-0941F30DF66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2541" y="4095750"/>
            <a:ext cx="20574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1045927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, Subhead, Bullet Lis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095750"/>
            <a:ext cx="7772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2301600"/>
            <a:ext cx="6400800" cy="1738414"/>
          </a:xfrm>
          <a:prstGeom prst="rect">
            <a:avLst/>
          </a:prstGeom>
        </p:spPr>
        <p:txBody>
          <a:bodyPr lIns="0" tIns="0" rIns="0" bIns="0"/>
          <a:lstStyle>
            <a:lvl1pPr marL="117475" indent="-117475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0" indent="0">
              <a:lnSpc>
                <a:spcPts val="2100"/>
              </a:lnSpc>
              <a:spcBef>
                <a:spcPts val="900"/>
              </a:spcBef>
              <a:tabLst/>
              <a:defRPr sz="2000" b="0" i="0">
                <a:solidFill>
                  <a:sysClr val="windowText" lastClr="000000"/>
                </a:solidFill>
                <a:latin typeface="Effra Medium" panose="020B0603020203020204" pitchFamily="34" charset="0"/>
              </a:defRPr>
            </a:lvl2pPr>
            <a:lvl3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18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3EDB8184-FA24-BA4E-B34A-BC17070B0E1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543800" y="142830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9CA48BC7-D3C5-494E-8B91-1788BF25BE8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543800" y="2800350"/>
            <a:ext cx="1447800" cy="1629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ECFB8DE8-EB4B-1141-81A0-74A3B684F4E5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343800" y="61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462699FE-8CF3-B147-AE69-3FCE1F0A7D59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343800" y="13525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6A6916DC-3821-0E49-B26E-5BF44A92EE7C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343800" y="2691750"/>
            <a:ext cx="1447800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4BFCEC0-A4C0-3146-9326-F4379455B7A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1411929"/>
            <a:ext cx="6400800" cy="70262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defRPr sz="2200" b="0" i="0">
                <a:solidFill>
                  <a:schemeClr val="tx1"/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tabLst/>
              <a:defRPr sz="2000" b="0" i="0">
                <a:solidFill>
                  <a:sysClr val="windowText" lastClr="000000"/>
                </a:solidFill>
                <a:latin typeface="Effra Medium" panose="020B0603020203020204" pitchFamily="34" charset="0"/>
              </a:defRPr>
            </a:lvl2pPr>
            <a:lvl3pPr marL="230188" indent="-223838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230188" indent="-22383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2450" b="0" i="0">
                <a:latin typeface="Effra Light" panose="020B0403020203020204" pitchFamily="34" charset="0"/>
              </a:defRPr>
            </a:lvl5pPr>
            <a:lvl6pPr>
              <a:defRPr sz="2200"/>
            </a:lvl6pPr>
          </a:lstStyle>
          <a:p>
            <a:pPr lvl="1"/>
            <a:r>
              <a:rPr lang="en-US" sz="2000" dirty="0"/>
              <a:t>Type subhead here</a:t>
            </a:r>
            <a:br>
              <a:rPr lang="en-US" sz="2000" dirty="0"/>
            </a:br>
            <a:r>
              <a:rPr lang="en-US" sz="2000" dirty="0"/>
              <a:t>Type subhead here</a:t>
            </a:r>
          </a:p>
        </p:txBody>
      </p:sp>
    </p:spTree>
    <p:extLst>
      <p:ext uri="{BB962C8B-B14F-4D97-AF65-F5344CB8AC3E}">
        <p14:creationId xmlns:p14="http://schemas.microsoft.com/office/powerpoint/2010/main" val="1859558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3"/>
          <a:srcRect/>
          <a:stretch/>
        </p:blipFill>
        <p:spPr>
          <a:xfrm>
            <a:off x="914400" y="4619063"/>
            <a:ext cx="2065022" cy="365760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914400" y="4457700"/>
            <a:ext cx="8077200" cy="0"/>
          </a:xfrm>
          <a:prstGeom prst="line">
            <a:avLst/>
          </a:prstGeom>
          <a:ln w="12700">
            <a:solidFill>
              <a:srgbClr val="C0C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12564"/>
            <a:ext cx="304800" cy="63093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E134BA-F668-D34A-96D6-F0D0E1BAB9F7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/>
        </p:blipFill>
        <p:spPr>
          <a:xfrm>
            <a:off x="0" y="1"/>
            <a:ext cx="663787" cy="66675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CC34D90-AED6-114D-90B1-0CDF7287D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400" y="4665021"/>
            <a:ext cx="5486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rgbClr val="A71E23"/>
                </a:solidFill>
                <a:latin typeface="Effra" panose="020B0603020203020204" pitchFamily="34" charset="0"/>
              </a:defRPr>
            </a:lvl1pPr>
          </a:lstStyle>
          <a:p>
            <a:r>
              <a:rPr lang="en-US" dirty="0"/>
              <a:t>Approved Sub Brand Name Here</a:t>
            </a:r>
            <a:endParaRPr lang="en-US" sz="1200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5812F3B1-5C07-F14B-84F7-1CF91363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322403"/>
            <a:ext cx="8077198" cy="11825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8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2" r:id="rId2"/>
    <p:sldLayoutId id="2147483707" r:id="rId3"/>
    <p:sldLayoutId id="2147483693" r:id="rId4"/>
    <p:sldLayoutId id="2147483722" r:id="rId5"/>
    <p:sldLayoutId id="2147483720" r:id="rId6"/>
    <p:sldLayoutId id="2147483719" r:id="rId7"/>
    <p:sldLayoutId id="2147483718" r:id="rId8"/>
    <p:sldLayoutId id="2147483721" r:id="rId9"/>
    <p:sldLayoutId id="2147483716" r:id="rId10"/>
    <p:sldLayoutId id="2147483713" r:id="rId11"/>
    <p:sldLayoutId id="2147483717" r:id="rId12"/>
    <p:sldLayoutId id="2147483715" r:id="rId13"/>
    <p:sldLayoutId id="2147483706" r:id="rId14"/>
    <p:sldLayoutId id="2147483665" r:id="rId15"/>
    <p:sldLayoutId id="2147483687" r:id="rId16"/>
    <p:sldLayoutId id="2147483675" r:id="rId17"/>
    <p:sldLayoutId id="2147483679" r:id="rId18"/>
    <p:sldLayoutId id="2147483709" r:id="rId19"/>
    <p:sldLayoutId id="2147483681" r:id="rId20"/>
    <p:sldLayoutId id="2147483663" r:id="rId21"/>
  </p:sldLayoutIdLst>
  <p:hf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600" b="1" i="0" kern="1200">
          <a:solidFill>
            <a:schemeClr val="tx1">
              <a:lumMod val="85000"/>
              <a:lumOff val="15000"/>
            </a:schemeClr>
          </a:solidFill>
          <a:latin typeface="Effra" panose="020B0603020203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900" b="0" i="0" kern="1200" baseline="0">
          <a:solidFill>
            <a:srgbClr val="C00000"/>
          </a:solidFill>
          <a:latin typeface="Effra" panose="020B0603020203020204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800" b="1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50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708" userDrawn="1">
          <p15:clr>
            <a:srgbClr val="F26B43"/>
          </p15:clr>
        </p15:guide>
        <p15:guide id="6" orient="horz" pos="420" userDrawn="1">
          <p15:clr>
            <a:srgbClr val="F26B43"/>
          </p15:clr>
        </p15:guide>
        <p15:guide id="9" orient="horz" pos="3060" userDrawn="1">
          <p15:clr>
            <a:srgbClr val="F26B43"/>
          </p15:clr>
        </p15:guide>
        <p15:guide id="11" orient="horz" pos="900" userDrawn="1">
          <p15:clr>
            <a:srgbClr val="F26B43"/>
          </p15:clr>
        </p15:guide>
        <p15:guide id="12" pos="576" userDrawn="1">
          <p15:clr>
            <a:srgbClr val="F26B43"/>
          </p15:clr>
        </p15:guide>
        <p15:guide id="13" pos="5664" userDrawn="1">
          <p15:clr>
            <a:srgbClr val="F26B43"/>
          </p15:clr>
        </p15:guide>
        <p15:guide id="14" pos="54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6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10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930584" y="0"/>
            <a:ext cx="8077200" cy="2114550"/>
          </a:xfrm>
          <a:ln>
            <a:solidFill>
              <a:schemeClr val="bg1"/>
            </a:solidFill>
          </a:ln>
        </p:spPr>
        <p:txBody>
          <a:bodyPr numCol="2"/>
          <a:lstStyle/>
          <a:p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Treatment of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Heart Failure</a:t>
            </a:r>
          </a:p>
          <a:p>
            <a:endParaRPr lang="en-US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2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Goals </a:t>
            </a:r>
            <a:r>
              <a:rPr lang="en-US" sz="12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of Therapy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#1 Improve Quality of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Risk factor modification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Increase cardiac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Block endogenous </a:t>
            </a:r>
            <a:r>
              <a:rPr lang="en-US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neuro hormonal </a:t>
            </a: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stress hormone activation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Decrease sodium intake and minimize </a:t>
            </a:r>
            <a:r>
              <a:rPr lang="en-US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symptoms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2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Treatment </a:t>
            </a:r>
            <a:r>
              <a:rPr lang="en-US" sz="12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of Heart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Aims to relieve symptoms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Maintain a </a:t>
            </a:r>
            <a:r>
              <a:rPr lang="en-US" sz="1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euvolemic</a:t>
            </a: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state (having appropriate hydration)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Improve prognosis by delaying the progression of heart failure</a:t>
            </a:r>
          </a:p>
          <a:p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0584" y="211455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rgbClr val="C00000"/>
                </a:solidFill>
                <a:latin typeface="+mj-lt"/>
              </a:rPr>
              <a:t>Medication Management</a:t>
            </a:r>
          </a:p>
          <a:p>
            <a:endParaRPr lang="en-US" sz="1200" dirty="0" smtClean="0">
              <a:solidFill>
                <a:srgbClr val="C00000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err="1">
                <a:latin typeface="+mj-lt"/>
              </a:rPr>
              <a:t>ARNi</a:t>
            </a:r>
            <a:r>
              <a:rPr lang="en-US" sz="1200" b="1" dirty="0">
                <a:latin typeface="+mj-lt"/>
              </a:rPr>
              <a:t> (vasodilator</a:t>
            </a:r>
            <a:r>
              <a:rPr lang="en-US" sz="1200" b="1" dirty="0" smtClean="0">
                <a:latin typeface="+mj-lt"/>
              </a:rPr>
              <a:t>): </a:t>
            </a:r>
            <a:r>
              <a:rPr lang="en-US" sz="1200" dirty="0">
                <a:latin typeface="+mj-lt"/>
              </a:rPr>
              <a:t>Lowers blood pressure, prevents ventricular remodeling with diuretic effect </a:t>
            </a:r>
            <a:r>
              <a:rPr lang="en-US" sz="1200" dirty="0" smtClean="0">
                <a:latin typeface="+mj-lt"/>
              </a:rPr>
              <a:t>[(</a:t>
            </a:r>
            <a:r>
              <a:rPr lang="en-US" sz="1200" dirty="0">
                <a:latin typeface="+mj-lt"/>
              </a:rPr>
              <a:t>Sacubitril/Valsartan </a:t>
            </a:r>
            <a:r>
              <a:rPr lang="en-US" sz="1200" dirty="0" smtClean="0">
                <a:latin typeface="+mj-lt"/>
              </a:rPr>
              <a:t>(Entresto)]</a:t>
            </a:r>
            <a:endParaRPr lang="en-US" sz="12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err="1">
                <a:latin typeface="+mj-lt"/>
              </a:rPr>
              <a:t>ACEi</a:t>
            </a:r>
            <a:r>
              <a:rPr lang="en-US" sz="1200" b="1" dirty="0">
                <a:latin typeface="+mj-lt"/>
              </a:rPr>
              <a:t>/ARB (vasodilators): </a:t>
            </a:r>
            <a:r>
              <a:rPr lang="en-US" sz="1200" dirty="0">
                <a:latin typeface="+mj-lt"/>
              </a:rPr>
              <a:t>Afterload reduction, allows blood to flow easier (</a:t>
            </a:r>
            <a:r>
              <a:rPr lang="en-US" sz="1200" dirty="0" err="1">
                <a:latin typeface="+mj-lt"/>
              </a:rPr>
              <a:t>lisinopril</a:t>
            </a:r>
            <a:r>
              <a:rPr lang="en-US" sz="1200" dirty="0">
                <a:latin typeface="+mj-lt"/>
              </a:rPr>
              <a:t>, quinapril, </a:t>
            </a:r>
            <a:r>
              <a:rPr lang="en-US" sz="1200" dirty="0" err="1">
                <a:latin typeface="+mj-lt"/>
              </a:rPr>
              <a:t>enalapril</a:t>
            </a:r>
            <a:r>
              <a:rPr lang="en-US" sz="1200" dirty="0">
                <a:latin typeface="+mj-lt"/>
              </a:rPr>
              <a:t>, losartan, valsartan)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+mj-lt"/>
              </a:rPr>
              <a:t>Beta Blockers: </a:t>
            </a:r>
            <a:r>
              <a:rPr lang="en-US" sz="1200" dirty="0">
                <a:latin typeface="+mj-lt"/>
              </a:rPr>
              <a:t>Slows the HR to allow extra time for the heart to fill; minimizes arrhythmias (</a:t>
            </a:r>
            <a:r>
              <a:rPr lang="en-US" sz="1200" dirty="0" smtClean="0">
                <a:latin typeface="+mj-lt"/>
              </a:rPr>
              <a:t>metoprolol xl, </a:t>
            </a:r>
            <a:r>
              <a:rPr lang="en-US" sz="1200" dirty="0">
                <a:latin typeface="+mj-lt"/>
              </a:rPr>
              <a:t>carvedilol, </a:t>
            </a:r>
            <a:r>
              <a:rPr lang="en-US" sz="1200" dirty="0" err="1">
                <a:latin typeface="+mj-lt"/>
              </a:rPr>
              <a:t>bisoprolol</a:t>
            </a:r>
            <a:r>
              <a:rPr lang="en-US" sz="1200" dirty="0" smtClean="0">
                <a:latin typeface="+mj-lt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+mj-lt"/>
              </a:rPr>
              <a:t>SGLT-2 Inhibitors: </a:t>
            </a:r>
            <a:r>
              <a:rPr lang="en-US" sz="1200" dirty="0">
                <a:latin typeface="+mj-lt"/>
              </a:rPr>
              <a:t>gentle diuresis while decreasing blood sugar [</a:t>
            </a:r>
            <a:r>
              <a:rPr lang="en-US" sz="1200" dirty="0" err="1">
                <a:latin typeface="+mj-lt"/>
              </a:rPr>
              <a:t>empagliflozin</a:t>
            </a:r>
            <a:r>
              <a:rPr lang="en-US" sz="1200" dirty="0">
                <a:latin typeface="+mj-lt"/>
              </a:rPr>
              <a:t> (Jardiance) or </a:t>
            </a:r>
            <a:r>
              <a:rPr lang="en-US" sz="1200" dirty="0" err="1">
                <a:latin typeface="+mj-lt"/>
              </a:rPr>
              <a:t>dapagliflozin</a:t>
            </a:r>
            <a:r>
              <a:rPr lang="en-US" sz="1200" dirty="0">
                <a:latin typeface="+mj-lt"/>
              </a:rPr>
              <a:t> (</a:t>
            </a:r>
            <a:r>
              <a:rPr lang="en-US" sz="1200" dirty="0" err="1">
                <a:latin typeface="+mj-lt"/>
              </a:rPr>
              <a:t>Farxiga</a:t>
            </a:r>
            <a:r>
              <a:rPr lang="en-US" sz="1200" dirty="0">
                <a:latin typeface="+mj-lt"/>
              </a:rPr>
              <a:t>)]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+mj-lt"/>
              </a:rPr>
              <a:t>Aldosterone Antagonists: </a:t>
            </a:r>
            <a:r>
              <a:rPr lang="en-US" sz="1200" dirty="0">
                <a:latin typeface="+mj-lt"/>
              </a:rPr>
              <a:t>blocks aldosterone and increases diuresis </a:t>
            </a:r>
            <a:r>
              <a:rPr lang="en-US" sz="1200" dirty="0" smtClean="0">
                <a:latin typeface="+mj-lt"/>
              </a:rPr>
              <a:t>[spironolactone (</a:t>
            </a:r>
            <a:r>
              <a:rPr lang="en-US" sz="1200" dirty="0" err="1" smtClean="0">
                <a:latin typeface="+mj-lt"/>
              </a:rPr>
              <a:t>Aldactone</a:t>
            </a:r>
            <a:r>
              <a:rPr lang="en-US" sz="1200" dirty="0" smtClean="0">
                <a:latin typeface="+mj-lt"/>
              </a:rPr>
              <a:t>), Eplerenone (</a:t>
            </a:r>
            <a:r>
              <a:rPr lang="en-US" sz="1200" dirty="0" err="1" smtClean="0">
                <a:latin typeface="+mj-lt"/>
              </a:rPr>
              <a:t>Inspra</a:t>
            </a:r>
            <a:r>
              <a:rPr lang="en-US" sz="1200" dirty="0" smtClean="0">
                <a:latin typeface="+mj-lt"/>
              </a:rPr>
              <a:t>)]</a:t>
            </a:r>
            <a:endParaRPr lang="en-US" sz="12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+mj-lt"/>
              </a:rPr>
              <a:t>Diuretics</a:t>
            </a:r>
            <a:r>
              <a:rPr lang="en-US" sz="1200" dirty="0" smtClean="0">
                <a:latin typeface="+mj-lt"/>
              </a:rPr>
              <a:t>: induces diuresis [furosemide</a:t>
            </a:r>
            <a:r>
              <a:rPr lang="en-US" sz="1200" dirty="0">
                <a:latin typeface="+mj-lt"/>
              </a:rPr>
              <a:t>, torsemide, </a:t>
            </a:r>
            <a:r>
              <a:rPr lang="en-US" sz="1200" dirty="0" err="1">
                <a:latin typeface="+mj-lt"/>
              </a:rPr>
              <a:t>bumex</a:t>
            </a:r>
            <a:r>
              <a:rPr lang="en-US" sz="1200" dirty="0">
                <a:latin typeface="+mj-lt"/>
              </a:rPr>
              <a:t>, ethacrynic </a:t>
            </a:r>
            <a:r>
              <a:rPr lang="en-US" sz="1200" dirty="0" smtClean="0">
                <a:latin typeface="+mj-lt"/>
              </a:rPr>
              <a:t>acid]</a:t>
            </a:r>
            <a:endParaRPr lang="en-US" sz="12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+mj-lt"/>
              </a:rPr>
              <a:t>Digitalis: </a:t>
            </a:r>
            <a:r>
              <a:rPr lang="en-US" sz="1200" dirty="0">
                <a:latin typeface="+mj-lt"/>
              </a:rPr>
              <a:t>increases contractility (digoxin)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+mj-lt"/>
              </a:rPr>
              <a:t>Nitrates/Hydralazine</a:t>
            </a:r>
            <a:r>
              <a:rPr lang="en-US" sz="1200" dirty="0" smtClean="0">
                <a:latin typeface="+mj-lt"/>
              </a:rPr>
              <a:t>: </a:t>
            </a:r>
            <a:r>
              <a:rPr lang="en-US" sz="1200" dirty="0">
                <a:latin typeface="+mj-lt"/>
              </a:rPr>
              <a:t>Reduce systemic vascular resistance (</a:t>
            </a:r>
            <a:r>
              <a:rPr lang="en-US" sz="1200" dirty="0" err="1">
                <a:latin typeface="+mj-lt"/>
              </a:rPr>
              <a:t>Imdur</a:t>
            </a:r>
            <a:r>
              <a:rPr lang="en-US" sz="1200" dirty="0">
                <a:latin typeface="+mj-lt"/>
              </a:rPr>
              <a:t> and hydralazine)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024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11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Bedside Nurse Responsibilities</a:t>
            </a:r>
          </a:p>
          <a:p>
            <a:endParaRPr lang="en-US" altLang="en-US" sz="1400" b="1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b="1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Daily </a:t>
            </a:r>
            <a:r>
              <a:rPr lang="en-US" altLang="en-US" sz="14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 weights – upon waking and before </a:t>
            </a:r>
            <a:r>
              <a:rPr lang="en-US" altLang="en-US" sz="1400" b="1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breakfast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400" b="1" dirty="0" smtClean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b="1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Give </a:t>
            </a:r>
            <a:r>
              <a:rPr lang="en-US" altLang="en-US" sz="14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diuretics ~ 6-7 am to allow for a reportable </a:t>
            </a:r>
            <a:r>
              <a:rPr lang="en-US" altLang="en-US" sz="1400" b="1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diuresis</a:t>
            </a:r>
          </a:p>
          <a:p>
            <a:r>
              <a:rPr lang="en-US" altLang="en-US" sz="1400" b="1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Follow-up </a:t>
            </a:r>
            <a:r>
              <a:rPr lang="en-US" altLang="en-US" sz="1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serum potassium &amp; creatinine prior to 2</a:t>
            </a:r>
            <a:r>
              <a:rPr lang="en-US" altLang="en-US" sz="1400" baseline="30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nd</a:t>
            </a:r>
            <a:r>
              <a:rPr lang="en-US" altLang="en-US" sz="1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diuretic </a:t>
            </a:r>
            <a:r>
              <a:rPr lang="en-US" altLang="en-US" sz="14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400" dirty="0" smtClean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Ensure </a:t>
            </a:r>
            <a:r>
              <a:rPr lang="en-US" altLang="en-US" sz="1400" b="1" u="sng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accurate and precise </a:t>
            </a:r>
            <a:r>
              <a:rPr lang="en-US" altLang="en-US" sz="1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documentation of I&amp;Os in </a:t>
            </a:r>
            <a:r>
              <a:rPr lang="en-US" altLang="en-US" sz="14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400" dirty="0" smtClean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Report </a:t>
            </a:r>
            <a:r>
              <a:rPr lang="en-US" altLang="en-US" sz="1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LIP if 24 </a:t>
            </a:r>
            <a:r>
              <a:rPr lang="en-US" altLang="en-US" sz="14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hr</a:t>
            </a:r>
            <a:r>
              <a:rPr lang="en-US" altLang="en-US" sz="1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input &gt; 24 </a:t>
            </a:r>
            <a:r>
              <a:rPr lang="en-US" altLang="en-US" sz="14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hr</a:t>
            </a:r>
            <a:r>
              <a:rPr lang="en-US" altLang="en-US" sz="1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14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400" dirty="0" smtClean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Alert </a:t>
            </a:r>
            <a:r>
              <a:rPr lang="en-US" altLang="en-US" sz="1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medical team if parameters are prohibiting the administration of Heart Failure </a:t>
            </a:r>
            <a:r>
              <a:rPr lang="en-US" altLang="en-US" sz="14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medications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400" dirty="0" smtClean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Follow </a:t>
            </a:r>
            <a:r>
              <a:rPr lang="en-US" altLang="en-US" sz="1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activity as ordered by the </a:t>
            </a:r>
            <a:r>
              <a:rPr lang="en-US" altLang="en-US" sz="14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LIP</a:t>
            </a:r>
          </a:p>
          <a:p>
            <a:r>
              <a:rPr lang="en-US" altLang="en-US" sz="1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14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	Communicate </a:t>
            </a:r>
            <a:r>
              <a:rPr lang="en-US" altLang="en-US" sz="1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recommendations of physical therapists to patients </a:t>
            </a:r>
            <a:endParaRPr lang="en-US" altLang="en-US" sz="1400" dirty="0" smtClean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en-US" sz="1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altLang="en-US" sz="14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Advocate </a:t>
            </a:r>
            <a:r>
              <a:rPr lang="en-US" altLang="en-US" sz="1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 patient for optimal activity level</a:t>
            </a:r>
          </a:p>
          <a:p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65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12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The Joint Commission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does the Joint Commission want to see– LIP driven</a:t>
            </a:r>
          </a:p>
          <a:p>
            <a:endParaRPr lang="en-US" sz="15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Beta-blocker therapy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Prescribed for Heart Failure patients with </a:t>
            </a:r>
            <a:r>
              <a:rPr lang="en-US" sz="15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HFrEF</a:t>
            </a:r>
            <a:r>
              <a:rPr lang="en-US" sz="15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/LVSD 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 discharge (Carvedilol, </a:t>
            </a:r>
            <a:r>
              <a:rPr lang="en-US" sz="15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Metoprolol XL, </a:t>
            </a:r>
            <a:r>
              <a:rPr lang="en-US" sz="15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Bisoprolol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Follow-up appointments: 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Scheduled within 7 days post-discharge for an office or home health visit for management of HF and documented including location, date and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Care transition record</a:t>
            </a:r>
            <a:r>
              <a:rPr lang="en-US" sz="1500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Transmitted to a next level of care provider within seven days of discharge.  Must contain all: reason for hospitalization, treatment(s)/service(s) provided during the hospitalization, </a:t>
            </a:r>
            <a:r>
              <a:rPr lang="en-US" sz="15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discharge medications, including dosages and indications for use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follow-up treatment(s) and service(s</a:t>
            </a:r>
            <a:r>
              <a:rPr lang="en-US" sz="15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Advance Directives/Advance Care Planning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Medical record documentation of a one-time discussion with a healthcare provider.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Advance Directive: 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Medical record documentation that the advance directive was executed.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Post Discharge Phone Call: 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documented phone call or home visit within 72 hours of discharge.  [Three attempts must be made and documented within 72 hours].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591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13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algn="ct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American Heart Association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Get With the Guidelines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Heart Failure</a:t>
            </a:r>
          </a:p>
          <a:p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New </a:t>
            </a:r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clinical practice guidelines (CPGs) written for HF in 2022 – adopted by SBUH.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AHA </a:t>
            </a:r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changed metrics to ensure compliance with CPGs – in effect January 2024</a:t>
            </a:r>
            <a:r>
              <a:rPr lang="en-US" sz="1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1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Available on SBUH Intranet (Manuals  -&gt; Heart Failure</a:t>
            </a:r>
            <a:r>
              <a:rPr lang="en-US" sz="14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endParaRPr lang="en-US" sz="1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Achievement Measures </a:t>
            </a:r>
            <a:r>
              <a:rPr lang="en-US" sz="1400" b="1" u="sng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(THE MUST-DO LIST)</a:t>
            </a:r>
          </a:p>
          <a:p>
            <a:endParaRPr lang="en-US" sz="10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AHAHF2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Evidence-Based Beta Blocker at Discharge (carvedilol, metoprolol,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bisoprolol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AHAHF3: LVEF Assessed (either resulted this admit or documented from previous)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AHAHF4: Post Discharge Appointment </a:t>
            </a:r>
            <a:r>
              <a:rPr lang="en-US" sz="1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Scheduled</a:t>
            </a:r>
          </a:p>
          <a:p>
            <a:r>
              <a:rPr lang="en-US" sz="1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(date, time and location MUST BE documented on patient’s discharge papers)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AHAHF6: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ARNi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prescribed at discharge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AHAHF93: SGLT2i prescribed at discharge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AHAHF110: Mineralocorticoid Receptor Agonist (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MRNa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at Discharge </a:t>
            </a:r>
          </a:p>
          <a:p>
            <a:endParaRPr lang="en-US" sz="1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**If you do NOT document or order any of the above then you MUST write a contraindication**</a:t>
            </a:r>
          </a:p>
          <a:p>
            <a:endParaRPr lang="en-US" sz="10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000" dirty="0" smtClean="0"/>
          </a:p>
          <a:p>
            <a:endParaRPr lang="en-US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301" y="1455960"/>
            <a:ext cx="2553699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3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1219200" y="-19050"/>
            <a:ext cx="6301216" cy="42385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14</a:t>
            </a:fld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2007608" y="409575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**ATTENTION LIP’s: A CONTRAINDICATION TO ANY OF THE ABOVE MEDS MUST BE WRITTEN IF THE MEDICATION IS NOT ORDERED (EITHER DURING THE ADMISSION OR ON DISCHARGE)</a:t>
            </a:r>
          </a:p>
        </p:txBody>
      </p:sp>
    </p:spTree>
    <p:extLst>
      <p:ext uri="{BB962C8B-B14F-4D97-AF65-F5344CB8AC3E}">
        <p14:creationId xmlns:p14="http://schemas.microsoft.com/office/powerpoint/2010/main" val="565050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15</a:t>
            </a:fld>
            <a:endParaRPr lang="en-US" sz="1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914400" y="162127"/>
            <a:ext cx="1676265" cy="11142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196018"/>
            <a:ext cx="48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Quality </a:t>
            </a:r>
            <a:r>
              <a:rPr lang="en-US" sz="2800" dirty="0" smtClean="0"/>
              <a:t>Measures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095500" y="1524197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AHAHF1: </a:t>
            </a:r>
            <a:r>
              <a:rPr lang="en-US" dirty="0" err="1"/>
              <a:t>ACEi</a:t>
            </a:r>
            <a:r>
              <a:rPr lang="en-US" dirty="0"/>
              <a:t>/ARB or </a:t>
            </a:r>
            <a:r>
              <a:rPr lang="en-US" dirty="0" err="1"/>
              <a:t>ARNi</a:t>
            </a:r>
            <a:r>
              <a:rPr lang="en-US" dirty="0"/>
              <a:t> (LVEF</a:t>
            </a:r>
            <a:r>
              <a:rPr lang="en-US" u="sng" dirty="0"/>
              <a:t>&lt;</a:t>
            </a:r>
            <a:r>
              <a:rPr lang="en-US" dirty="0"/>
              <a:t>40%)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AHAHF7: Anticoagulation for </a:t>
            </a:r>
            <a:r>
              <a:rPr lang="en-US" dirty="0" err="1"/>
              <a:t>Afib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AHAHF9: DVT Prophylaxis by end of Day 2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AHAHF13: Flu Vaccine in Season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3500" y="3831033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C00000"/>
                </a:solidFill>
              </a:rPr>
              <a:t>**If you do NOT document or order any of the above then you MUST write a contraindication**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61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16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algn="ctr"/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Key Takeaways</a:t>
            </a:r>
          </a:p>
          <a:p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heart failure admissions must have an LVEF% documented. If LVEF&lt;41%, patient must have beta blocker (carvedilol, metoprolol, or </a:t>
            </a:r>
            <a:r>
              <a:rPr lang="en-US" sz="20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bisoprolol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only), </a:t>
            </a:r>
            <a:r>
              <a:rPr lang="en-US" sz="20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ARNi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(or ACE/ARB if </a:t>
            </a:r>
            <a:r>
              <a:rPr lang="en-US" sz="20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ARNi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contra’d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 SGLT2i, and MRA ordered or contraindicated.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“GDMT” is </a:t>
            </a:r>
            <a:r>
              <a:rPr lang="en-US" sz="20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acceptable documentation – each medication must be ordered or contraindicated individually.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</a:t>
            </a:r>
            <a:r>
              <a:rPr lang="en-US" sz="20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remove this appointment – “C-Heart Failure RN NP Clinic”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116613"/>
            <a:ext cx="5285690" cy="969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361" y="3238650"/>
            <a:ext cx="105776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99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17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CARDIOMEMS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HF SYSTEM: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 implanted </a:t>
            </a:r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device used to </a:t>
            </a:r>
            <a:r>
              <a:rPr lang="en-US" sz="1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remotely monitor </a:t>
            </a:r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patient’s volume status via Pulmonary Artery pressures.  </a:t>
            </a:r>
            <a:r>
              <a:rPr lang="en-US" sz="1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device is </a:t>
            </a:r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inserted during a right heart catheterization and used to avoid preventable admissions. Patients are asked to lay on a </a:t>
            </a:r>
            <a:r>
              <a:rPr lang="en-US" sz="1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“special pillow” </a:t>
            </a:r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daily </a:t>
            </a:r>
            <a:r>
              <a:rPr lang="en-US" sz="1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pulmonary artery pressures are wirelessly transmitted to clinician's secure website</a:t>
            </a:r>
            <a:endParaRPr lang="en-US" sz="1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550" y="1733550"/>
            <a:ext cx="2234250" cy="990600"/>
          </a:xfrm>
          <a:prstGeom prst="rect">
            <a:avLst/>
          </a:prstGeom>
        </p:spPr>
      </p:pic>
      <p:pic>
        <p:nvPicPr>
          <p:cNvPr id="6" name="Picture 4" descr="CardioMEMS™ HF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3099521"/>
            <a:ext cx="2359025" cy="122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ardioMEMS HF St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1673225"/>
            <a:ext cx="11557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priceb01\Desktop\heart_hr-gray_with_devi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14" y="1657350"/>
            <a:ext cx="2803216" cy="2869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49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18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 find more information </a:t>
            </a: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here, on the Hospital Intranet:</a:t>
            </a: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74052"/>
            <a:ext cx="3856074" cy="871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603165"/>
            <a:ext cx="609653" cy="579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492" y="2096543"/>
            <a:ext cx="2359383" cy="553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571750"/>
            <a:ext cx="597460" cy="579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9696" y="3061744"/>
            <a:ext cx="3938357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4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19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algn="ctr"/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Any Questions….? </a:t>
            </a:r>
          </a:p>
          <a:p>
            <a:pPr algn="ct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000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Contact Us: </a:t>
            </a:r>
            <a:endParaRPr lang="en-US" sz="20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INPATIENT: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631-444-4CHF (4-4243)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631-444-1396 (4-1396)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 Page CHF RN through Operator</a:t>
            </a: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NURSE TRANSITION CLINIC: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631-444-1396</a:t>
            </a: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OUTPATIENT: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631-444-9746</a:t>
            </a:r>
          </a:p>
          <a:p>
            <a:pPr algn="ctr"/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November 2024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>
          <a:xfrm>
            <a:off x="1219199" y="742950"/>
            <a:ext cx="6096004" cy="184253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Stony Brook Medicine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Advanced </a:t>
            </a:r>
            <a:r>
              <a:rPr lang="en-US" sz="220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Heart</a:t>
            </a:r>
            <a:r>
              <a:rPr lang="en-US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Failure </a:t>
            </a:r>
            <a:r>
              <a:rPr lang="en-US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</a:t>
            </a:r>
          </a:p>
          <a:p>
            <a:r>
              <a:rPr lang="en-US" sz="220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Heart Failure </a:t>
            </a:r>
            <a:r>
              <a:rPr lang="en-US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Orientation for Medical Staff</a:t>
            </a:r>
            <a:endParaRPr lang="en-US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03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4191000" y="1846480"/>
            <a:ext cx="1132962" cy="1241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147" y="1872984"/>
            <a:ext cx="2282005" cy="11885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889881"/>
            <a:ext cx="4328535" cy="7620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309055"/>
            <a:ext cx="4569163" cy="101142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81200" y="80471"/>
            <a:ext cx="7732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Advanced Heart Failure and Cardiomyopathy Program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at the Stony Brook 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Heart Institute </a:t>
            </a:r>
            <a:r>
              <a:rPr lang="en-US" dirty="0">
                <a:latin typeface="+mj-lt"/>
              </a:rPr>
              <a:t>of Stony Brook Medicine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801709"/>
            <a:ext cx="3163288" cy="1910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5165" y="2681961"/>
            <a:ext cx="1054382" cy="174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80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4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lvl="0" defTabSz="457200" eaLnBrk="0" fontAlgn="base" hangingPunct="0">
              <a:spcAft>
                <a:spcPct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Objectives:</a:t>
            </a:r>
            <a:endParaRPr lang="en-US" sz="22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200" dirty="0" smtClean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 smtClean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Be familiar and able to define </a:t>
            </a:r>
            <a:r>
              <a:rPr lang="en-US" sz="1400" dirty="0" smtClean="0">
                <a:latin typeface="+mj-lt"/>
                <a:ea typeface="ＭＳ Ｐゴシック" pitchFamily="-112" charset="-128"/>
                <a:cs typeface="Arial" pitchFamily="34" charset="0"/>
              </a:rPr>
              <a:t>HEART 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Failure</a:t>
            </a:r>
            <a:endParaRPr lang="en-US" sz="14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Differentiate between Systolic and Diastolic </a:t>
            </a:r>
            <a:r>
              <a:rPr lang="en-US" sz="1400" dirty="0" smtClean="0">
                <a:latin typeface="+mj-lt"/>
                <a:ea typeface="ＭＳ Ｐゴシック" pitchFamily="-112" charset="-128"/>
                <a:cs typeface="Arial" pitchFamily="34" charset="0"/>
              </a:rPr>
              <a:t>HEART 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Failure</a:t>
            </a:r>
            <a:endParaRPr lang="en-US" sz="14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Differentiate between left and right sided </a:t>
            </a:r>
            <a:r>
              <a:rPr lang="en-US" sz="1400" dirty="0" smtClean="0">
                <a:latin typeface="+mj-lt"/>
                <a:ea typeface="ＭＳ Ｐゴシック" pitchFamily="-112" charset="-128"/>
                <a:cs typeface="Arial" pitchFamily="34" charset="0"/>
              </a:rPr>
              <a:t>HEART 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Failure</a:t>
            </a:r>
            <a:endParaRPr lang="en-US" sz="14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lvl="0" defTabSz="457200" eaLnBrk="0" fontAlgn="base" hangingPunct="0">
              <a:spcAft>
                <a:spcPct val="0"/>
              </a:spcAft>
              <a:defRPr/>
            </a:pPr>
            <a:endParaRPr lang="en-US" sz="14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Describe current medications for </a:t>
            </a:r>
            <a:r>
              <a:rPr lang="en-US" sz="1400" dirty="0" smtClean="0">
                <a:latin typeface="+mj-lt"/>
                <a:ea typeface="ＭＳ Ｐゴシック" pitchFamily="-112" charset="-128"/>
                <a:cs typeface="Arial" pitchFamily="34" charset="0"/>
              </a:rPr>
              <a:t>HEART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 Failure treatment </a:t>
            </a:r>
            <a:endParaRPr lang="en-US" sz="14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Understand Joint Commission Metrics and AHA Get with the Guidelines</a:t>
            </a:r>
            <a:endParaRPr lang="en-US" sz="14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Describe Inpatient care, patient education goals, discharge instructions &amp; transition of care into outpatient setting</a:t>
            </a:r>
            <a:endParaRPr lang="en-US" sz="14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Have basic awareness of Advanced </a:t>
            </a:r>
            <a:r>
              <a:rPr lang="en-US" sz="1400" dirty="0" smtClean="0">
                <a:latin typeface="+mj-lt"/>
                <a:ea typeface="ＭＳ Ｐゴシック" pitchFamily="-112" charset="-128"/>
                <a:cs typeface="Arial" pitchFamily="34" charset="0"/>
              </a:rPr>
              <a:t>Heart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 Failure therapies</a:t>
            </a:r>
            <a:endParaRPr lang="en-US" sz="14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205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5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Heart Failure </a:t>
            </a:r>
            <a:r>
              <a:rPr lang="en-US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Statistics</a:t>
            </a:r>
          </a:p>
          <a:p>
            <a:endParaRPr lang="en-US" sz="2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Approximately 6.7 million adults 20 years or older are living with </a:t>
            </a:r>
            <a:r>
              <a:rPr lang="en-U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Heart Failure </a:t>
            </a:r>
            <a:r>
              <a:rPr lang="en-US" sz="15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the United States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Heart Failure 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directly accounts for about 8.5% of all heart disease deaths in the United </a:t>
            </a:r>
            <a:r>
              <a:rPr lang="en-US" sz="15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Heart </a:t>
            </a:r>
            <a:r>
              <a:rPr lang="en-U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Failure 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the cause of over 379,800 deaths per year</a:t>
            </a:r>
          </a:p>
          <a:p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Approximately half of those diagnosed with </a:t>
            </a:r>
            <a:r>
              <a:rPr lang="en-U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Heart Failure 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 within the first 5 </a:t>
            </a:r>
            <a:r>
              <a:rPr lang="en-US" sz="15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yrs</a:t>
            </a:r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Heart Failure 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cost the nation $70 billion by 2030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72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6</a:t>
            </a:fld>
            <a:endParaRPr lang="en-US" sz="1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410287" y="1047750"/>
            <a:ext cx="5152313" cy="2895600"/>
          </a:xfrm>
          <a:prstGeom prst="rect">
            <a:avLst/>
          </a:prstGeom>
        </p:spPr>
      </p:pic>
      <p:sp>
        <p:nvSpPr>
          <p:cNvPr id="4" name="Text Placeholder 3"/>
          <p:cNvSpPr txBox="1">
            <a:spLocks/>
          </p:cNvSpPr>
          <p:nvPr/>
        </p:nvSpPr>
        <p:spPr>
          <a:xfrm>
            <a:off x="3276600" y="133350"/>
            <a:ext cx="3950530" cy="38168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Phenotypes of </a:t>
            </a:r>
            <a:r>
              <a:rPr lang="en-US" sz="200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Heart Failure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62600" y="819150"/>
            <a:ext cx="3429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/>
              <a:t>SYSTOLIC HEART FAILURE </a:t>
            </a:r>
          </a:p>
          <a:p>
            <a:pPr>
              <a:defRPr/>
            </a:pPr>
            <a:r>
              <a:rPr lang="en-US" sz="1000" b="1" dirty="0" err="1">
                <a:cs typeface="Times New Roman" panose="02020603050405020304" pitchFamily="18" charset="0"/>
              </a:rPr>
              <a:t>HFrEF</a:t>
            </a:r>
            <a:r>
              <a:rPr lang="en-US" sz="1000" b="1" dirty="0">
                <a:cs typeface="Times New Roman" panose="02020603050405020304" pitchFamily="18" charset="0"/>
              </a:rPr>
              <a:t>: Reduced ejection fraction</a:t>
            </a:r>
            <a:r>
              <a:rPr lang="en-US" sz="1000" dirty="0">
                <a:cs typeface="Times New Roman" panose="02020603050405020304" pitchFamily="18" charset="0"/>
              </a:rPr>
              <a:t>– also referred to as systolic heart failure. The heart muscle does not contract effectively and less oxygen-rich blood is pumped out to the body due to decreased cardiac output. Blood backs up into the lungs and systemic circulation, creating pressure and the symptoms of congestion </a:t>
            </a:r>
          </a:p>
          <a:p>
            <a:pPr>
              <a:defRPr/>
            </a:pPr>
            <a:endParaRPr lang="en-US" sz="1000" b="1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LV Ejection Fraction &lt; 40%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Thin, weakened Myocardium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Enlarged ventricle</a:t>
            </a:r>
          </a:p>
          <a:p>
            <a:pPr>
              <a:defRPr/>
            </a:pPr>
            <a:endParaRPr lang="en-US" sz="1000" b="1" dirty="0"/>
          </a:p>
          <a:p>
            <a:pPr>
              <a:defRPr/>
            </a:pPr>
            <a:r>
              <a:rPr lang="en-US" sz="1000" u="sng" dirty="0"/>
              <a:t>DIASTOLIC HEART FAILURE</a:t>
            </a:r>
          </a:p>
          <a:p>
            <a:pPr>
              <a:defRPr/>
            </a:pPr>
            <a:r>
              <a:rPr lang="en-US" sz="1000" b="1" dirty="0" err="1"/>
              <a:t>HFpEF</a:t>
            </a:r>
            <a:r>
              <a:rPr lang="en-US" sz="1000" b="1" dirty="0"/>
              <a:t>: Preserved ejection fraction</a:t>
            </a:r>
            <a:r>
              <a:rPr lang="en-US" sz="1000" dirty="0"/>
              <a:t>– also referred to as diastolic heart failure. The heart muscle contracts normally but the ventricles do not relax as they should during ventricular filling (or when the ventricles relax).</a:t>
            </a:r>
          </a:p>
          <a:p>
            <a:pPr>
              <a:defRPr/>
            </a:pP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LV Ejection Fraction </a:t>
            </a:r>
            <a:r>
              <a:rPr lang="en-US" sz="1000" u="sng" dirty="0"/>
              <a:t>&gt;</a:t>
            </a:r>
            <a:r>
              <a:rPr lang="en-US" sz="1000" dirty="0"/>
              <a:t> 50%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Thick, stiff myocardium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Impaired relaxation and filling</a:t>
            </a:r>
          </a:p>
        </p:txBody>
      </p:sp>
    </p:spTree>
    <p:extLst>
      <p:ext uri="{BB962C8B-B14F-4D97-AF65-F5344CB8AC3E}">
        <p14:creationId xmlns:p14="http://schemas.microsoft.com/office/powerpoint/2010/main" val="154539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7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Classification of </a:t>
            </a:r>
            <a:r>
              <a:rPr lang="en-US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Heart Failure </a:t>
            </a:r>
            <a:r>
              <a:rPr lang="en-US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LVEF</a:t>
            </a:r>
            <a:endParaRPr lang="en-US" sz="2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  <a:p>
            <a:endParaRPr lang="en-US" sz="1100" u="sng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endParaRPr lang="en-US" sz="1100" dirty="0">
              <a:solidFill>
                <a:schemeClr val="tx1"/>
              </a:solidFill>
              <a:latin typeface="+mj-lt"/>
            </a:endParaRPr>
          </a:p>
          <a:p>
            <a:r>
              <a:rPr lang="en-US" sz="1100" dirty="0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</a:p>
          <a:p>
            <a:pPr>
              <a:defRPr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" name="Main graphic"/>
          <p:cNvPicPr/>
          <p:nvPr/>
        </p:nvPicPr>
        <p:blipFill>
          <a:blip r:embed="rId3"/>
          <a:stretch/>
        </p:blipFill>
        <p:spPr>
          <a:xfrm>
            <a:off x="3048000" y="590550"/>
            <a:ext cx="3505200" cy="3573554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990601" y="1428750"/>
            <a:ext cx="1828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cs typeface="Calibri Light" panose="020F0302020204030204" pitchFamily="34" charset="0"/>
              </a:rPr>
              <a:t>Heart Failure is a complex clinical syndrome that can result from any structural or functional cardiac disorder that impairs the ventricle’s ability to fill with or eject blood.</a:t>
            </a:r>
          </a:p>
          <a:p>
            <a:endParaRPr lang="en-US" sz="1000" dirty="0">
              <a:cs typeface="Calibri Light" panose="020F0302020204030204" pitchFamily="34" charset="0"/>
            </a:endParaRPr>
          </a:p>
          <a:p>
            <a:r>
              <a:rPr lang="en-US" sz="1000" dirty="0">
                <a:cs typeface="Calibri Light" panose="020F0302020204030204" pitchFamily="34" charset="0"/>
              </a:rPr>
              <a:t>In </a:t>
            </a:r>
            <a:r>
              <a:rPr lang="en-US" sz="1000" dirty="0" smtClean="0">
                <a:cs typeface="Calibri Light" panose="020F0302020204030204" pitchFamily="34" charset="0"/>
              </a:rPr>
              <a:t>each classification, </a:t>
            </a:r>
            <a:r>
              <a:rPr lang="en-US" sz="1000" dirty="0">
                <a:cs typeface="Calibri Light" panose="020F0302020204030204" pitchFamily="34" charset="0"/>
              </a:rPr>
              <a:t>the cardiac output is diminished. Blood backs up into the lungs and systemic circulation, creating pressure and the symptoms of congestion</a:t>
            </a:r>
            <a:r>
              <a:rPr lang="en-US" sz="1000" dirty="0" smtClean="0">
                <a:cs typeface="Calibri Light" panose="020F0302020204030204" pitchFamily="34" charset="0"/>
              </a:rPr>
              <a:t>.</a:t>
            </a:r>
          </a:p>
          <a:p>
            <a:endParaRPr lang="en-US" sz="1000" dirty="0">
              <a:cs typeface="Calibri Light" panose="020F0302020204030204" pitchFamily="34" charset="0"/>
            </a:endParaRPr>
          </a:p>
        </p:txBody>
      </p:sp>
      <p:sp>
        <p:nvSpPr>
          <p:cNvPr id="8" name="TextShape 1"/>
          <p:cNvSpPr txBox="1"/>
          <p:nvPr/>
        </p:nvSpPr>
        <p:spPr>
          <a:xfrm>
            <a:off x="152400" y="5491800"/>
            <a:ext cx="8640000" cy="45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1" strike="noStrike" spc="-1" dirty="0">
                <a:solidFill>
                  <a:srgbClr val="000000"/>
                </a:solidFill>
                <a:latin typeface="Arial"/>
              </a:rPr>
              <a:t>Paul A.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Arial"/>
              </a:rPr>
              <a:t>Heidenreich</a:t>
            </a:r>
            <a:r>
              <a:rPr lang="en-US" sz="1200" b="1" strike="noStrike" spc="-1" dirty="0">
                <a:solidFill>
                  <a:srgbClr val="000000"/>
                </a:solidFill>
                <a:latin typeface="Arial"/>
              </a:rPr>
              <a:t> et al. </a:t>
            </a:r>
            <a:r>
              <a:rPr lang="en-US" sz="1200" b="1" i="1" strike="noStrike" spc="-1" dirty="0">
                <a:solidFill>
                  <a:srgbClr val="000000"/>
                </a:solidFill>
                <a:latin typeface="Arial"/>
              </a:rPr>
              <a:t>J Am </a:t>
            </a:r>
            <a:r>
              <a:rPr lang="en-US" sz="1200" b="1" i="1" strike="noStrike" spc="-1" dirty="0" err="1">
                <a:solidFill>
                  <a:srgbClr val="000000"/>
                </a:solidFill>
                <a:latin typeface="Arial"/>
              </a:rPr>
              <a:t>Coll</a:t>
            </a:r>
            <a:r>
              <a:rPr lang="en-US" sz="1200" b="1" i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b="1" i="1" strike="noStrike" spc="-1" dirty="0" err="1">
                <a:solidFill>
                  <a:srgbClr val="000000"/>
                </a:solidFill>
                <a:latin typeface="Arial"/>
              </a:rPr>
              <a:t>Cardiol</a:t>
            </a:r>
            <a:r>
              <a:rPr lang="en-US" sz="1200" b="1" strike="noStrike" spc="-1" dirty="0">
                <a:solidFill>
                  <a:srgbClr val="000000"/>
                </a:solidFill>
                <a:latin typeface="Arial"/>
              </a:rPr>
              <a:t> 2022; 79:e263-e421.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20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8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 numCol="2"/>
          <a:lstStyle/>
          <a:p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						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Causes </a:t>
            </a:r>
            <a:r>
              <a:rPr lang="en-US" sz="2000" b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of Left Sided </a:t>
            </a:r>
            <a:r>
              <a:rPr lang="en-US" sz="2000" b="1" dirty="0">
                <a:latin typeface="+mj-lt"/>
                <a:cs typeface="Calibri Light" panose="020F0302020204030204" pitchFamily="34" charset="0"/>
              </a:rPr>
              <a:t>Heart Failure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:</a:t>
            </a:r>
            <a:endParaRPr lang="en-US" sz="2000" dirty="0" smtClean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Hypertension</a:t>
            </a:r>
            <a:endParaRPr lang="en-US" sz="20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Coronary Artery Disease</a:t>
            </a:r>
            <a:endParaRPr lang="en-US" sz="20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Valvular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Disease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Atrial or Ventricular Arrhythmias</a:t>
            </a:r>
            <a:endParaRPr lang="en-US" sz="20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Infection/Viral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Peripartum</a:t>
            </a:r>
            <a:endParaRPr lang="en-US" sz="20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Alcohol or illicit drug use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Chemotherapy (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ie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Anthracycline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Radiation Therapy</a:t>
            </a:r>
            <a:endParaRPr lang="en-US" sz="20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>
              <a:defRPr/>
            </a:pPr>
            <a:endParaRPr lang="en-US" sz="20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endParaRPr lang="en-US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endParaRPr lang="en-US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Causes of Right Sided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Heart Failure</a:t>
            </a:r>
            <a:r>
              <a:rPr lang="en-US" sz="20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>
              <a:defRPr/>
            </a:pPr>
            <a:endParaRPr lang="en-US" sz="2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Tricuspid 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Regurgitation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Severe COPD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Acute Pulmonary 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Embolus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Pulmonary HTN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Long </a:t>
            </a: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standing 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Left Sided Heart Failure</a:t>
            </a:r>
          </a:p>
          <a:p>
            <a:pPr>
              <a:defRPr/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27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9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Stages and Classes of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Heart Failure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85750"/>
            <a:ext cx="5638800" cy="406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21795"/>
      </p:ext>
    </p:extLst>
  </p:cSld>
  <p:clrMapOvr>
    <a:masterClrMapping/>
  </p:clrMapOvr>
</p:sld>
</file>

<file path=ppt/theme/theme1.xml><?xml version="1.0" encoding="utf-8"?>
<a:theme xmlns:a="http://schemas.openxmlformats.org/drawingml/2006/main" name="Stony Brook Medici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90292H-SBM SQ rays PowerPoint Widescreen 16-9 Ratio BRAND FONTS Template_Nov2020" id="{C022A53A-92B1-CB45-8CD2-CA1BF7B101E4}" vid="{D99079EE-278D-8741-93D6-E554077DA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20090292H-SBM SQ rays PowerPoint Widescreen 16-9 Ratio BRAND FONTS Template_Nov2020_0</Template>
  <TotalTime>31751</TotalTime>
  <Words>1329</Words>
  <Application>Microsoft Office PowerPoint</Application>
  <PresentationFormat>On-screen Show (16:9)</PresentationFormat>
  <Paragraphs>227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Courier New</vt:lpstr>
      <vt:lpstr>Effra</vt:lpstr>
      <vt:lpstr>Effra Light</vt:lpstr>
      <vt:lpstr>Effra Medium</vt:lpstr>
      <vt:lpstr>Museo Slab 900</vt:lpstr>
      <vt:lpstr>System Font Regular</vt:lpstr>
      <vt:lpstr>Times New Roman</vt:lpstr>
      <vt:lpstr>Stony Brook Medicine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Kaygisiz, Halim</dc:creator>
  <cp:lastModifiedBy>Coppola, Laura</cp:lastModifiedBy>
  <cp:revision>72</cp:revision>
  <cp:lastPrinted>2020-09-25T13:52:36Z</cp:lastPrinted>
  <dcterms:created xsi:type="dcterms:W3CDTF">2021-07-01T13:43:38Z</dcterms:created>
  <dcterms:modified xsi:type="dcterms:W3CDTF">2024-11-18T20:33:58Z</dcterms:modified>
</cp:coreProperties>
</file>