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E23"/>
    <a:srgbClr val="82838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6"/>
    <p:restoredTop sz="94626"/>
  </p:normalViewPr>
  <p:slideViewPr>
    <p:cSldViewPr snapToObjects="1">
      <p:cViewPr varScale="1">
        <p:scale>
          <a:sx n="89" d="100"/>
          <a:sy n="89" d="100"/>
        </p:scale>
        <p:origin x="1320" y="66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12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28750"/>
            <a:ext cx="6400800" cy="685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1000"/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Effra Medium" panose="020B0603020203020204" pitchFamily="34" charset="0"/>
                <a:ea typeface="Effra Medium" panose="020B0603020203020204" pitchFamily="34" charset="0"/>
                <a:cs typeface="Effra Medium" panose="020B06030202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310645"/>
            <a:ext cx="6354762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 b="1">
                <a:solidFill>
                  <a:schemeClr val="tx1"/>
                </a:solidFill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869887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23126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80"/>
              </a:lnSpc>
              <a:spcAft>
                <a:spcPts val="0"/>
              </a:spcAft>
              <a:defRPr sz="13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Effra" panose="020B060302020302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3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68580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chemeClr val="bg1"/>
                </a:solidFill>
                <a:latin typeface="Effra" panose="020B0603020203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EFFRA BOLD, 44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791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186484"/>
            <a:ext cx="4191000" cy="23753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105400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186484"/>
            <a:ext cx="4189141" cy="23753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9800" y="4095750"/>
            <a:ext cx="26670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4572000" cy="13043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7" y="4095750"/>
            <a:ext cx="27432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00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1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Subhead, Bullet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11929"/>
            <a:ext cx="6400800" cy="70262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A71E23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2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22403"/>
            <a:ext cx="8077198" cy="11825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chemeClr val="tx1">
              <a:lumMod val="85000"/>
              <a:lumOff val="15000"/>
            </a:schemeClr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0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930584" y="0"/>
            <a:ext cx="8077200" cy="2114550"/>
          </a:xfrm>
          <a:ln>
            <a:solidFill>
              <a:schemeClr val="bg1"/>
            </a:solidFill>
          </a:ln>
        </p:spPr>
        <p:txBody>
          <a:bodyPr numCol="2"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Treatment of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Goals of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#1 Improve Quality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factor modification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cardiac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Block endogenous neurohormonal stress hormone activation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Decrease sodium intake and minimize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Treatment of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Aims to relieve symptoms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Maintain a </a:t>
            </a:r>
            <a:r>
              <a:rPr lang="en-US" sz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euvolemic</a:t>
            </a: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state (having appropriate hydration)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 prognosis by delaying the progression of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Cardiac Rehabilitation Referral </a:t>
            </a:r>
            <a:r>
              <a:rPr lang="en-US" sz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HFrEF</a:t>
            </a: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174" y="1958168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  <a:latin typeface="+mj-lt"/>
              </a:rPr>
              <a:t>Medication Management</a:t>
            </a:r>
          </a:p>
          <a:p>
            <a:endParaRPr lang="en-US" sz="1200" dirty="0">
              <a:solidFill>
                <a:srgbClr val="C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+mj-lt"/>
              </a:rPr>
              <a:t>ARNi</a:t>
            </a:r>
            <a:r>
              <a:rPr lang="en-US" sz="1200" b="1" dirty="0">
                <a:latin typeface="+mj-lt"/>
              </a:rPr>
              <a:t> (vasodilator): </a:t>
            </a:r>
            <a:r>
              <a:rPr lang="en-US" sz="1200" dirty="0">
                <a:latin typeface="+mj-lt"/>
              </a:rPr>
              <a:t>Lowers blood pressure, prevents ventricular remodeling with diuretic effect [(Sacubitril/Valsartan (Entresto)]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+mj-lt"/>
              </a:rPr>
              <a:t>ACEi</a:t>
            </a:r>
            <a:r>
              <a:rPr lang="en-US" sz="1200" b="1" dirty="0">
                <a:latin typeface="+mj-lt"/>
              </a:rPr>
              <a:t>/ARB (vasodilators): </a:t>
            </a:r>
            <a:r>
              <a:rPr lang="en-US" sz="1200" dirty="0">
                <a:latin typeface="+mj-lt"/>
              </a:rPr>
              <a:t>Afterload reduction, allows blood to flow easier (</a:t>
            </a:r>
            <a:r>
              <a:rPr lang="en-US" sz="1200" dirty="0" err="1">
                <a:latin typeface="+mj-lt"/>
              </a:rPr>
              <a:t>lisinopril</a:t>
            </a:r>
            <a:r>
              <a:rPr lang="en-US" sz="1200" dirty="0">
                <a:latin typeface="+mj-lt"/>
              </a:rPr>
              <a:t>, quinapril, </a:t>
            </a:r>
            <a:r>
              <a:rPr lang="en-US" sz="1200" dirty="0" err="1">
                <a:latin typeface="+mj-lt"/>
              </a:rPr>
              <a:t>enalapril</a:t>
            </a:r>
            <a:r>
              <a:rPr lang="en-US" sz="1200" dirty="0">
                <a:latin typeface="+mj-lt"/>
              </a:rPr>
              <a:t>, losartan, valsartan)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Beta Blockers: </a:t>
            </a:r>
            <a:r>
              <a:rPr lang="en-US" sz="1200" dirty="0">
                <a:latin typeface="+mj-lt"/>
              </a:rPr>
              <a:t>Slows the HR to allow extra time for the heart to fill; minimizes arrhythmias (metoprolol xl, carvedilol, </a:t>
            </a:r>
            <a:r>
              <a:rPr lang="en-US" sz="1200" dirty="0" err="1">
                <a:latin typeface="+mj-lt"/>
              </a:rPr>
              <a:t>bisoprolol</a:t>
            </a:r>
            <a:r>
              <a:rPr lang="en-US" sz="1200" dirty="0">
                <a:latin typeface="+mj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SGLT-2 Inhibitors: </a:t>
            </a:r>
            <a:r>
              <a:rPr lang="en-US" sz="1200" dirty="0">
                <a:latin typeface="+mj-lt"/>
              </a:rPr>
              <a:t>gentle diuresis while decreasing blood sugar [empagliflozin (Jardiance), dapagliflozin (</a:t>
            </a:r>
            <a:r>
              <a:rPr lang="en-US" sz="1200" dirty="0" err="1">
                <a:latin typeface="+mj-lt"/>
              </a:rPr>
              <a:t>Farxiga</a:t>
            </a:r>
            <a:r>
              <a:rPr lang="en-US" sz="1200" dirty="0">
                <a:latin typeface="+mj-lt"/>
              </a:rPr>
              <a:t>) or </a:t>
            </a:r>
            <a:r>
              <a:rPr lang="en-US" sz="1200" dirty="0" err="1">
                <a:latin typeface="+mj-lt"/>
              </a:rPr>
              <a:t>sotagliflozin</a:t>
            </a:r>
            <a:r>
              <a:rPr lang="en-US" sz="1200" dirty="0">
                <a:latin typeface="+mj-lt"/>
              </a:rPr>
              <a:t> (</a:t>
            </a:r>
            <a:r>
              <a:rPr lang="en-US" sz="1200" dirty="0" err="1">
                <a:latin typeface="+mj-lt"/>
              </a:rPr>
              <a:t>Inpefa</a:t>
            </a:r>
            <a:r>
              <a:rPr lang="en-US" sz="1200" dirty="0">
                <a:latin typeface="+mj-lt"/>
              </a:rPr>
              <a:t>)]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Aldosterone Antagonists: </a:t>
            </a:r>
            <a:r>
              <a:rPr lang="en-US" sz="1200" dirty="0">
                <a:latin typeface="+mj-lt"/>
              </a:rPr>
              <a:t>blocks aldosterone and increases diuresis [spironolactone (</a:t>
            </a:r>
            <a:r>
              <a:rPr lang="en-US" sz="1200" dirty="0" err="1">
                <a:latin typeface="+mj-lt"/>
              </a:rPr>
              <a:t>Aldactone</a:t>
            </a:r>
            <a:r>
              <a:rPr lang="en-US" sz="1200" dirty="0">
                <a:latin typeface="+mj-lt"/>
              </a:rPr>
              <a:t>), Eplerenone (</a:t>
            </a:r>
            <a:r>
              <a:rPr lang="en-US" sz="1200" dirty="0" err="1">
                <a:latin typeface="+mj-lt"/>
              </a:rPr>
              <a:t>Inspra</a:t>
            </a:r>
            <a:r>
              <a:rPr lang="en-US" sz="1200" dirty="0">
                <a:latin typeface="+mj-lt"/>
              </a:rPr>
              <a:t>)]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Diuretics</a:t>
            </a:r>
            <a:r>
              <a:rPr lang="en-US" sz="1200" dirty="0">
                <a:latin typeface="+mj-lt"/>
              </a:rPr>
              <a:t>: induces diuresis [furosemide, torsemide, </a:t>
            </a:r>
            <a:r>
              <a:rPr lang="en-US" sz="1200" dirty="0" err="1">
                <a:latin typeface="+mj-lt"/>
              </a:rPr>
              <a:t>bumex</a:t>
            </a:r>
            <a:r>
              <a:rPr lang="en-US" sz="1200" dirty="0">
                <a:latin typeface="+mj-lt"/>
              </a:rPr>
              <a:t>, ethacrynic acid]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Digitalis: </a:t>
            </a:r>
            <a:r>
              <a:rPr lang="en-US" sz="1200" dirty="0">
                <a:latin typeface="+mj-lt"/>
              </a:rPr>
              <a:t>increases contractility (digoxin)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Nitrates/Hydralazine</a:t>
            </a:r>
            <a:r>
              <a:rPr lang="en-US" sz="1200" dirty="0">
                <a:latin typeface="+mj-lt"/>
              </a:rPr>
              <a:t>: Reduce systemic vascular resistance (</a:t>
            </a:r>
            <a:r>
              <a:rPr lang="en-US" sz="1200" dirty="0" err="1">
                <a:latin typeface="+mj-lt"/>
              </a:rPr>
              <a:t>Imdur</a:t>
            </a:r>
            <a:r>
              <a:rPr lang="en-US" sz="1200" dirty="0">
                <a:latin typeface="+mj-lt"/>
              </a:rPr>
              <a:t> and hydralazine)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02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Please ensure the following is ordered</a:t>
            </a:r>
          </a:p>
          <a:p>
            <a:endParaRPr lang="en-US" altLang="en-US" sz="14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6 AM weights (standing weight preferred) – upon waking and before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diuretics ~ 6-7 am to allow for a reportable diuresis</a:t>
            </a:r>
          </a:p>
          <a:p>
            <a:r>
              <a:rPr lang="en-US" altLang="en-US" sz="1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Follow-up serum potassium &amp; creatinine prior to 2</a:t>
            </a:r>
            <a:r>
              <a:rPr lang="en-US" altLang="en-US" sz="1400" baseline="30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diuretic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Ensure </a:t>
            </a:r>
            <a:r>
              <a:rPr lang="en-US" altLang="en-US" sz="1400" b="1" u="sng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accurate and precise 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documentation of I&amp;Os in EMR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 to LIP if 24 </a:t>
            </a:r>
            <a:r>
              <a:rPr lang="en-US" altLang="en-US" sz="1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input &gt; 24 </a:t>
            </a:r>
            <a:r>
              <a:rPr lang="en-US" altLang="en-US" sz="1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</a:t>
            </a: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Alert medical team if parameters are prohibiting the administration of Heart Failure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activity as ordered by the LIP</a:t>
            </a:r>
          </a:p>
          <a:p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	Communicate recommendations of physical therapists to patients </a:t>
            </a:r>
          </a:p>
          <a:p>
            <a:r>
              <a:rPr lang="en-US" alt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Advocate with patient for optimal activity level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6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Joint Commission</a:t>
            </a:r>
          </a:p>
          <a:p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the Joint Commission want to see– LIP driven</a:t>
            </a: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Defect Free Quadruple Therapy Medication for Patients with </a:t>
            </a:r>
            <a:r>
              <a:rPr lang="en-US" sz="1500" b="1" u="sng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HFrER</a:t>
            </a:r>
            <a:endParaRPr lang="en-US" sz="15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SGLT2i for All Heart Failure Patients</a:t>
            </a: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Follow-up appointments: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Scheduled within 7 days post-discharge for an office or home health visit for management of HF and documented including location, date and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 transition record</a:t>
            </a:r>
            <a:r>
              <a:rPr lang="en-US" sz="15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Transmitted to a next level of care provider within seven days of discharge.  Must contain all: reason for hospitalization, treatment(s)/service(s) provided during the hospitalization, </a:t>
            </a:r>
            <a:r>
              <a:rPr lang="en-US" sz="15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discharge medications, including dosages and indications for use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follow-up treatment(s) and service(s).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 Directives/Advance Care Planning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Medical record documentation of a one-time discussion with a healthcare provider.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 Directive: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 record documentation that the advance directive was executed.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Discharge Phone Call: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documented phone call or home visit within 72 hours of discharge.  [Three attempts must be made and documented within 72 hours].</a:t>
            </a:r>
          </a:p>
          <a:p>
            <a:endParaRPr lang="en-US" sz="15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9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American Heart Association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With the Guidelines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Heart Failure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clinical practice guidelines (CPGs) written for HF in 2022 – adopted by SBUH.</a:t>
            </a:r>
          </a:p>
          <a:p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 changed metrics to ensure compliance with CPGs – in effect January 2025.</a:t>
            </a:r>
          </a:p>
          <a:p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Available on SBUH Intranet (Manuals  -&gt; Heart Failure)</a:t>
            </a:r>
          </a:p>
          <a:p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Achievement Measures </a:t>
            </a:r>
            <a:r>
              <a:rPr lang="en-US" sz="14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(THE MUST-DO LIST)</a:t>
            </a:r>
          </a:p>
          <a:p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AHAHF2: Evidence-Based Beta Blocker at Discharge (carvedilol, bisoprolol, metoprolol succinate)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AHAHF3: LVEF Assessed (either resulted this admit or documented from previous)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AHAHF4: Post Discharge Appointment Scheduled with PCP or cardiologist</a:t>
            </a:r>
          </a:p>
          <a:p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(date, time and location MUST BE documented on patient’s discharge papers)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AHAHF6: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prescribed at discharge: sacubitril/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vastartan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(Entresto)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AHAHF93: SGLT2i prescribed at discharge (empagliflozin(Jardiance), dapagliflozin (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farxiga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sotagliflozin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Inpefa</a:t>
            </a: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AHAHF110: Mineralocorticoid Receptor Agonist (MRN) at Discharge </a:t>
            </a:r>
          </a:p>
          <a:p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**If you do NOT document or order any of the above then you MUST write a contraindication (writing </a:t>
            </a:r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GDMT</a:t>
            </a:r>
            <a:r>
              <a:rPr lang="en-US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is not acceptable)**</a:t>
            </a:r>
          </a:p>
          <a:p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301" y="1455960"/>
            <a:ext cx="2553699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219200" y="-19050"/>
            <a:ext cx="6301216" cy="42385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2007608" y="409575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**ATTENTION LIP’s: A CONTRAINDICATION TO ANY OF THE ABOVE MEDS MUST BE WRITTEN IF THE MEDICATION IS NOT ORDERED (EITHER DURING THE ADMISSION OR ON DISCHARGE)</a:t>
            </a:r>
          </a:p>
        </p:txBody>
      </p:sp>
    </p:spTree>
    <p:extLst>
      <p:ext uri="{BB962C8B-B14F-4D97-AF65-F5344CB8AC3E}">
        <p14:creationId xmlns:p14="http://schemas.microsoft.com/office/powerpoint/2010/main" val="56505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85800" y="13034"/>
            <a:ext cx="1676265" cy="1114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196018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Quality Measures as of January 2025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061689"/>
            <a:ext cx="6781800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AHAHF1: </a:t>
            </a:r>
            <a:r>
              <a:rPr lang="en-US" dirty="0" err="1"/>
              <a:t>ACEi</a:t>
            </a:r>
            <a:r>
              <a:rPr lang="en-US" dirty="0"/>
              <a:t>/ARB or </a:t>
            </a:r>
            <a:r>
              <a:rPr lang="en-US" dirty="0" err="1"/>
              <a:t>ARNi</a:t>
            </a:r>
            <a:r>
              <a:rPr lang="en-US" dirty="0"/>
              <a:t> (LVEF</a:t>
            </a:r>
            <a:r>
              <a:rPr lang="en-US" u="sng" dirty="0"/>
              <a:t>&lt;</a:t>
            </a:r>
            <a:r>
              <a:rPr lang="en-US" dirty="0"/>
              <a:t>40%)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AHAHF7: Anticoagulation for </a:t>
            </a:r>
            <a:r>
              <a:rPr lang="en-US" dirty="0" err="1"/>
              <a:t>Afib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AHAHF9: DVT Prophylaxis by end of Day 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AHAHF-106: 100% Defect Free Care  for Quadruple Therapy Medication for Patients with </a:t>
            </a:r>
            <a:r>
              <a:rPr lang="en-US" dirty="0" err="1"/>
              <a:t>HFrEF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AHAHF-94: SGLT2I at discharge for Patients with For All Heart Failure Patients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880" y="4019550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C00000"/>
                </a:solidFill>
              </a:rPr>
              <a:t>**If you do NOT document or order any of the above then you MUST write a contraindication; (Writing </a:t>
            </a:r>
            <a:r>
              <a:rPr lang="en-US" sz="1200" b="1" u="sng" dirty="0"/>
              <a:t>GDMT</a:t>
            </a:r>
            <a:r>
              <a:rPr lang="en-US" sz="1200" b="1" u="sng" dirty="0">
                <a:solidFill>
                  <a:srgbClr val="C00000"/>
                </a:solidFill>
              </a:rPr>
              <a:t> is not acceptable)**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6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Takeaways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heart failure admissions must have an LVEF% documented. If LVEF&lt;41%, patient must have beta blocker (carvedilol, metoprolol, or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bisoprolol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only),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(or ACE/ARB if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ARNi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contra’d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SGLT2i, and MRA ordered or contraindicated.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“GDMT” is </a:t>
            </a:r>
            <a:r>
              <a:rPr lang="en-US" sz="2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acceptable documentation – each medication must be ordered or contraindicated individually.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</a:t>
            </a:r>
            <a:r>
              <a:rPr lang="en-US" sz="2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remove this appointment – “C-Heart Failure RN NP Clinic”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16613"/>
            <a:ext cx="5285690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61" y="3238650"/>
            <a:ext cx="105776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Pulmonary Artery Sensors: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 Sensors are implanted devices used to remotely monitor a patient’s volume status via Pulmonary Artery pressures.  The devices are inserted during a right heart catheterization and used to avoid preventable admissions.  There are 2 devices available at SBUH.</a:t>
            </a: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1) </a:t>
            </a:r>
            <a:r>
              <a:rPr lang="en-US" sz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Cardiomems</a:t>
            </a: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(Abbott) patients are asked to lay on a “special pillow” daily and pulmonary artery pressures are wirelessly transmitted to clinician's secure website</a:t>
            </a: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2) Cordella* (</a:t>
            </a:r>
            <a:r>
              <a:rPr lang="en-US" sz="1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Endotronix</a:t>
            </a: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patients have a kit that includes a sensor, transmitter, tablet, blood pressure cuff, oxygen sensor and scale.  The information is uploaded and transmitted remotely for clinicians to assess.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130425"/>
            <a:ext cx="1031192" cy="457200"/>
          </a:xfrm>
          <a:prstGeom prst="rect">
            <a:avLst/>
          </a:prstGeom>
        </p:spPr>
      </p:pic>
      <p:pic>
        <p:nvPicPr>
          <p:cNvPr id="6" name="Picture 4" descr="CardioMEMS™ HF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22" y="2228850"/>
            <a:ext cx="161437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ardioMEMS HF St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65" y="1939925"/>
            <a:ext cx="5647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priceb01\Desktop\heart_hr-gray_with_dev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67" y="1905241"/>
            <a:ext cx="1314522" cy="134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9BA32-F347-4549-682E-EEF90DD13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355" y="3851593"/>
            <a:ext cx="1238487" cy="800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435A04-9DF5-2B3D-3E3A-29EE1A064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3851593"/>
            <a:ext cx="1036757" cy="7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AEFB-CE3A-933F-C295-8355F7752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44F32-92DC-E272-92AF-D753CCD5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10CCA-9B3B-830C-7442-CC9B7FDD2E2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Milrinone Infusions:</a:t>
            </a:r>
          </a:p>
          <a:p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Milrinone (</a:t>
            </a:r>
            <a:r>
              <a:rPr lang="en-US" sz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Primacor</a:t>
            </a: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) is a Phosphodiesterase inhibitor; positive inotrope with little chronotropic effect; direct vasodilator (decreases both preload and afterload).  It is used here for patients with end - stage heart failure, NYHA Class IV Stage D. 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Dosing: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50 mcg/kg loading dose by IV push over 10 minutes, then 0.375-0.75 mcg/kg/min IV 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Monitor electrolytes, renal function, blood pressure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Dosing Modifications for Renal impairment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&lt;50 mL/min: 0.43 mcg/kg/min 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&lt;40 mL/min/1.73m2: 0.38 mcg/kg/min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&lt;30 mL/min/1.73m2: 0.33 mcg/kg/min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&lt;20 mL/min/1.73m2: 0.28 mcg/kg/min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&lt;10 mL/min/1.73m2: 0.23 mcg/kg/min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&lt;5 mL/min/1.73m2: 0.2 mcg/kg/min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Home Care Infusion Company supports milrinone continuous infusion with education, home set-up, and supplies.  Labs drawn weekly and sent to Heart Failure and Cardiomyopathy Center in Commack.  Patient must follow with the Heart Failure and Cardiomyopathy Center at SB.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2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19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can find more information here, on the Hospital Intranet: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74052"/>
            <a:ext cx="3856074" cy="87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3165"/>
            <a:ext cx="609653" cy="579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492" y="2096543"/>
            <a:ext cx="2359383" cy="553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571750"/>
            <a:ext cx="597460" cy="579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696" y="3061744"/>
            <a:ext cx="393835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1219199" y="742950"/>
            <a:ext cx="6096004" cy="18425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Stony Brook Medicine</a:t>
            </a:r>
          </a:p>
          <a:p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Advanced </a:t>
            </a:r>
            <a:r>
              <a:rPr lang="en-US" sz="2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Heart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</a:t>
            </a:r>
          </a:p>
          <a:p>
            <a:r>
              <a:rPr lang="en-US" sz="2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Orientation for Medical Staff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46D58-7690-D0D7-C06A-E3073FEE33EA}"/>
              </a:ext>
            </a:extLst>
          </p:cNvPr>
          <p:cNvSpPr txBox="1"/>
          <p:nvPr/>
        </p:nvSpPr>
        <p:spPr>
          <a:xfrm>
            <a:off x="7315203" y="470535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Updated 4/2025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yl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3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20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ctr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Any Questions….? </a:t>
            </a:r>
          </a:p>
          <a:p>
            <a:pPr algn="ctr"/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Contact Us: 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INPATIENT: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631-444-4CHF (4-4243)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631-444-1396 (4-1396)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Page CHF RN through Operator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NURSE TRANSITION CLINIC: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631-444-1396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OUTPATIENT: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631-444-9746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191000" y="1846480"/>
            <a:ext cx="1132962" cy="1241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47" y="1872984"/>
            <a:ext cx="2282005" cy="1188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889881"/>
            <a:ext cx="4328535" cy="762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309055"/>
            <a:ext cx="4569163" cy="10114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1200" y="80471"/>
            <a:ext cx="773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Advanced Heart Failure and Cardiomyopathy Program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at the Stony Brook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Heart Institute </a:t>
            </a:r>
            <a:r>
              <a:rPr lang="en-US" dirty="0">
                <a:latin typeface="+mj-lt"/>
              </a:rPr>
              <a:t>of Stony Brook Medicine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801709"/>
            <a:ext cx="3163288" cy="1910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165" y="2681961"/>
            <a:ext cx="1054382" cy="1748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DB53A-C188-8CB9-F027-3B37DE950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464" y="3236180"/>
            <a:ext cx="723328" cy="806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2493-7B61-E016-426D-CBEAE03CF914}"/>
              </a:ext>
            </a:extLst>
          </p:cNvPr>
          <p:cNvSpPr txBox="1"/>
          <p:nvPr/>
        </p:nvSpPr>
        <p:spPr>
          <a:xfrm>
            <a:off x="6281464" y="4056993"/>
            <a:ext cx="1127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highlight>
                  <a:srgbClr val="000000"/>
                </a:highlight>
              </a:rPr>
              <a:t>2023-2025</a:t>
            </a:r>
          </a:p>
        </p:txBody>
      </p:sp>
    </p:spTree>
    <p:extLst>
      <p:ext uri="{BB962C8B-B14F-4D97-AF65-F5344CB8AC3E}">
        <p14:creationId xmlns:p14="http://schemas.microsoft.com/office/powerpoint/2010/main" val="69658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 defTabSz="457200" eaLnBrk="0" fontAlgn="base" hangingPunct="0">
              <a:spcAft>
                <a:spcPct val="0"/>
              </a:spcAft>
              <a:defRPr/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Objectives: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Be familiar and able to define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Differentiate between Systolic and Diastolic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Differentiate between left and right sided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Failure</a:t>
            </a:r>
          </a:p>
          <a:p>
            <a:pPr lvl="0" defTabSz="457200" eaLnBrk="0" fontAlgn="base" hangingPunct="0">
              <a:spcAft>
                <a:spcPct val="0"/>
              </a:spcAft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Describe current medications for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 Failure treatment 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Understand Joint Commission Metrics and AHA Get with the Guidelines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Describe Inpatient care, patient education goals, discharge instructions &amp; transition of care into outpatient setting</a:t>
            </a: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+mj-lt"/>
              <a:ea typeface="ＭＳ Ｐゴシック" pitchFamily="-112" charset="-128"/>
              <a:cs typeface="Arial" pitchFamily="34" charset="0"/>
            </a:endParaRPr>
          </a:p>
          <a:p>
            <a:pPr marL="342900" lvl="0" indent="-342900" defTabSz="4572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Have basic awareness of Advanced </a:t>
            </a:r>
            <a:r>
              <a:rPr lang="en-US" sz="1400" dirty="0">
                <a:latin typeface="+mj-lt"/>
                <a:ea typeface="ＭＳ Ｐゴシック" pitchFamily="-112" charset="-128"/>
                <a:cs typeface="Arial" pitchFamily="34" charset="0"/>
              </a:rPr>
              <a:t>Heart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ＭＳ Ｐゴシック" pitchFamily="-112" charset="-128"/>
                <a:cs typeface="Arial" pitchFamily="34" charset="0"/>
              </a:rPr>
              <a:t> Failure therapies</a:t>
            </a:r>
          </a:p>
        </p:txBody>
      </p:sp>
    </p:spTree>
    <p:extLst>
      <p:ext uri="{BB962C8B-B14F-4D97-AF65-F5344CB8AC3E}">
        <p14:creationId xmlns:p14="http://schemas.microsoft.com/office/powerpoint/2010/main" val="172720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Statistics</a:t>
            </a:r>
          </a:p>
          <a:p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Approximately 6.7 million adults 20 years or older are living with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United States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directly accounts for about 8.5% of all heart disease deaths in the United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 cause of over 379,800 deaths per year</a:t>
            </a:r>
          </a:p>
          <a:p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Approximately half of those diagnosed with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within the first 5 </a:t>
            </a:r>
            <a:r>
              <a:rPr lang="en-US" sz="15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yrs</a:t>
            </a: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cost the nation $70 billion 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7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10287" y="1047750"/>
            <a:ext cx="5152313" cy="28956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3276600" y="133350"/>
            <a:ext cx="3950530" cy="38168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Phenotypes of </a:t>
            </a:r>
            <a:r>
              <a:rPr lang="en-US" sz="2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819150"/>
            <a:ext cx="3429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/>
              <a:t>SYSTOLIC HEART FAILURE </a:t>
            </a:r>
          </a:p>
          <a:p>
            <a:pPr>
              <a:defRPr/>
            </a:pPr>
            <a:r>
              <a:rPr lang="en-US" sz="1000" b="1" dirty="0" err="1">
                <a:cs typeface="Times New Roman" panose="02020603050405020304" pitchFamily="18" charset="0"/>
              </a:rPr>
              <a:t>HFrEF</a:t>
            </a:r>
            <a:r>
              <a:rPr lang="en-US" sz="1000" b="1" dirty="0">
                <a:cs typeface="Times New Roman" panose="02020603050405020304" pitchFamily="18" charset="0"/>
              </a:rPr>
              <a:t>: Reduced ejection fraction</a:t>
            </a:r>
            <a:r>
              <a:rPr lang="en-US" sz="1000" dirty="0">
                <a:cs typeface="Times New Roman" panose="02020603050405020304" pitchFamily="18" charset="0"/>
              </a:rPr>
              <a:t>– also referred to as systolic heart failure. The heart muscle does not contract effectively and less oxygen-rich blood is pumped out to the body due to decreased cardiac output. Blood backs up into the lungs and systemic circulation, creating pressure and the symptoms of congestion </a:t>
            </a:r>
          </a:p>
          <a:p>
            <a:pPr>
              <a:defRPr/>
            </a:pP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LV Ejection Fraction &lt; 40%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Thin, weakened Myocardium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Enlarged ventricle</a:t>
            </a:r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r>
              <a:rPr lang="en-US" sz="1000" u="sng" dirty="0"/>
              <a:t>DIASTOLIC HEART FAILURE</a:t>
            </a:r>
          </a:p>
          <a:p>
            <a:pPr>
              <a:defRPr/>
            </a:pPr>
            <a:r>
              <a:rPr lang="en-US" sz="1000" b="1" dirty="0" err="1"/>
              <a:t>HFpEF</a:t>
            </a:r>
            <a:r>
              <a:rPr lang="en-US" sz="1000" b="1" dirty="0"/>
              <a:t>: Preserved ejection fraction</a:t>
            </a:r>
            <a:r>
              <a:rPr lang="en-US" sz="1000" dirty="0"/>
              <a:t>– also referred to as diastolic heart failure. The heart muscle contracts normally but the ventricles do not relax as they should during ventricular filling (or when the ventricles relax).</a:t>
            </a:r>
          </a:p>
          <a:p>
            <a:pPr>
              <a:defRPr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LV Ejection Fraction </a:t>
            </a:r>
            <a:r>
              <a:rPr lang="en-US" sz="1000" u="sng" dirty="0"/>
              <a:t>&gt;</a:t>
            </a:r>
            <a:r>
              <a:rPr lang="en-US" sz="1000" dirty="0"/>
              <a:t> 50%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Thick, stiff myocardium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Impaired relaxation and filling</a:t>
            </a:r>
          </a:p>
        </p:txBody>
      </p:sp>
    </p:spTree>
    <p:extLst>
      <p:ext uri="{BB962C8B-B14F-4D97-AF65-F5344CB8AC3E}">
        <p14:creationId xmlns:p14="http://schemas.microsoft.com/office/powerpoint/2010/main" val="154539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Classification of 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LVEF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sz="1100" u="sng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+mj-lt"/>
            </a:endParaRPr>
          </a:p>
          <a:p>
            <a:r>
              <a:rPr lang="en-US" sz="11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Main graphic"/>
          <p:cNvPicPr/>
          <p:nvPr/>
        </p:nvPicPr>
        <p:blipFill>
          <a:blip r:embed="rId3"/>
          <a:stretch/>
        </p:blipFill>
        <p:spPr>
          <a:xfrm>
            <a:off x="3048000" y="590550"/>
            <a:ext cx="3505200" cy="357355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90601" y="1428750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cs typeface="Calibri Light" panose="020F0302020204030204" pitchFamily="34" charset="0"/>
              </a:rPr>
              <a:t>Heart Failure is a complex clinical syndrome that can result from any structural or functional cardiac disorder that impairs the ventricle’s ability to fill with or eject blood.</a:t>
            </a:r>
          </a:p>
          <a:p>
            <a:endParaRPr lang="en-US" sz="1000" dirty="0">
              <a:cs typeface="Calibri Light" panose="020F0302020204030204" pitchFamily="34" charset="0"/>
            </a:endParaRPr>
          </a:p>
          <a:p>
            <a:r>
              <a:rPr lang="en-US" sz="1000" dirty="0">
                <a:cs typeface="Calibri Light" panose="020F0302020204030204" pitchFamily="34" charset="0"/>
              </a:rPr>
              <a:t>In each classification, the cardiac output is diminished. Blood backs up into the lungs and systemic circulation, creating pressure and the symptoms of congestion.</a:t>
            </a:r>
          </a:p>
          <a:p>
            <a:endParaRPr lang="en-US" sz="1000" dirty="0">
              <a:cs typeface="Calibri Light" panose="020F0302020204030204" pitchFamily="34" charset="0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152400" y="54918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Paul A.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Arial"/>
              </a:rPr>
              <a:t>Heidenreich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et al. </a:t>
            </a:r>
            <a:r>
              <a:rPr lang="en-US" sz="1200" b="1" i="1" strike="noStrike" spc="-1" dirty="0">
                <a:solidFill>
                  <a:srgbClr val="000000"/>
                </a:solidFill>
                <a:latin typeface="Arial"/>
              </a:rPr>
              <a:t>J Am </a:t>
            </a:r>
            <a:r>
              <a:rPr lang="en-US" sz="1200" b="1" i="1" strike="noStrike" spc="-1" dirty="0" err="1">
                <a:solidFill>
                  <a:srgbClr val="000000"/>
                </a:solidFill>
                <a:latin typeface="Arial"/>
              </a:rPr>
              <a:t>Coll</a:t>
            </a:r>
            <a:r>
              <a:rPr lang="en-US" sz="1200" b="1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i="1" strike="noStrike" spc="-1" dirty="0" err="1">
                <a:solidFill>
                  <a:srgbClr val="000000"/>
                </a:solidFill>
                <a:latin typeface="Arial"/>
              </a:rPr>
              <a:t>Cardiol</a:t>
            </a:r>
            <a:r>
              <a:rPr lang="en-US" sz="1200" b="1" strike="noStrike" spc="-1" dirty="0">
                <a:solidFill>
                  <a:srgbClr val="000000"/>
                </a:solidFill>
                <a:latin typeface="Arial"/>
              </a:rPr>
              <a:t> 2022; 79:e263-e421.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20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 numCol="2"/>
          <a:lstStyle/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en-US" sz="20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Causes of Left Sided </a:t>
            </a:r>
            <a:r>
              <a:rPr lang="en-US" sz="2000" b="1" dirty="0">
                <a:latin typeface="+mj-lt"/>
                <a:cs typeface="Calibri Light" panose="020F0302020204030204" pitchFamily="34" charset="0"/>
              </a:rPr>
              <a:t>Heart Failure</a:t>
            </a:r>
            <a:r>
              <a:rPr lang="en-US" sz="2000" b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Coronary Artery Disease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Valvular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Disease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Atrial or Ventricular Arrhythmias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Infection/Viral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Peripartum</a:t>
            </a:r>
            <a:endParaRPr lang="en-US" sz="200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Alcohol or illicit drug use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Chemotherapy (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Anthracycline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Radiation Therapy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Causes of Right Sided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Tricuspid Regurgitation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Severe COPD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Acute Pulmonary Embolus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Pulmonary HTN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Long standing Left Sided Heart Failure</a:t>
            </a:r>
          </a:p>
          <a:p>
            <a:pPr>
              <a:defRPr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Stages and Classes of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Heart Failure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5750"/>
            <a:ext cx="5638800" cy="406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21795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16-9 Ratio BRAND FONTS Template_Nov2020" id="{C022A53A-92B1-CB45-8CD2-CA1BF7B101E4}" vid="{D99079EE-278D-8741-93D6-E554077DA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16-9 Ratio BRAND FONTS Template_Nov2020_0</Template>
  <TotalTime>31903</TotalTime>
  <Words>1713</Words>
  <Application>Microsoft Office PowerPoint</Application>
  <PresentationFormat>On-screen Show (16:9)</PresentationFormat>
  <Paragraphs>263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Century Gothic</vt:lpstr>
      <vt:lpstr>Courier New</vt:lpstr>
      <vt:lpstr>Effra</vt:lpstr>
      <vt:lpstr>Effra Light</vt:lpstr>
      <vt:lpstr>Effra Medium</vt:lpstr>
      <vt:lpstr>Symbol</vt:lpstr>
      <vt:lpstr>System Font Regular</vt:lpstr>
      <vt:lpstr>Times New Roman</vt:lpstr>
      <vt:lpstr>Verdana</vt:lpstr>
      <vt:lpstr>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Kaygisiz, Halim</dc:creator>
  <cp:lastModifiedBy>Coppola, Laura</cp:lastModifiedBy>
  <cp:revision>78</cp:revision>
  <cp:lastPrinted>2020-09-25T13:52:36Z</cp:lastPrinted>
  <dcterms:created xsi:type="dcterms:W3CDTF">2021-07-01T13:43:38Z</dcterms:created>
  <dcterms:modified xsi:type="dcterms:W3CDTF">2025-05-01T19:06:14Z</dcterms:modified>
</cp:coreProperties>
</file>