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70" r:id="rId10"/>
    <p:sldId id="268" r:id="rId11"/>
    <p:sldId id="269" r:id="rId12"/>
    <p:sldId id="271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A71E23"/>
    <a:srgbClr val="82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1316" autoAdjust="0"/>
  </p:normalViewPr>
  <p:slideViewPr>
    <p:cSldViewPr snapToObjects="1">
      <p:cViewPr varScale="1">
        <p:scale>
          <a:sx n="83" d="100"/>
          <a:sy n="83" d="100"/>
        </p:scale>
        <p:origin x="1194" y="60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Hruska J L,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Saasouh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W,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Alhamda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M S (September 29, 2022) Coring Revisited: A Case Report and Literature Review.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Cureus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14(9): e29750. doi:10.7759/cureus.29750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orms.office.com/Pages/ResponsePage.aspx?id=MRv66pSxXUKzZlbCFbd2DKX4S52_abdHmHhhZ9cOUftUQ1ZLQUJOUDk4WE1ESldYUU1MTURUQllVMy4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fusioncenter.org/wp-content/uploads/2021/01/Medication-Preparation-Area-Checklist_0121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E674CB-E6F9-A28F-03D5-D58BC97D2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Immediate Use Compounding of Medications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CFEB4-12B7-9C5E-7116-C7964FDBF5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9199" y="3943349"/>
            <a:ext cx="7467601" cy="380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47053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8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pic>
        <p:nvPicPr>
          <p:cNvPr id="14" name="Content Placeholder 13" descr="A hand holding a small bottle&#10;&#10;Description automatically generated">
            <a:extLst>
              <a:ext uri="{FF2B5EF4-FFF2-40B4-BE49-F238E27FC236}">
                <a16:creationId xmlns:a16="http://schemas.microsoft.com/office/drawing/2014/main" id="{98318171-C01D-1D6B-E378-D8B2DCA1DF45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1524000" y="2669931"/>
            <a:ext cx="1828800" cy="1406769"/>
          </a:xfrm>
        </p:spPr>
      </p:pic>
      <p:pic>
        <p:nvPicPr>
          <p:cNvPr id="16" name="Content Placeholder 15" descr="A hand holding a small bottle&#10;&#10;Description automatically generated">
            <a:extLst>
              <a:ext uri="{FF2B5EF4-FFF2-40B4-BE49-F238E27FC236}">
                <a16:creationId xmlns:a16="http://schemas.microsoft.com/office/drawing/2014/main" id="{19F78F9E-FDD4-15F6-E0FD-2B441CD15D8F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3"/>
          <a:stretch>
            <a:fillRect/>
          </a:stretch>
        </p:blipFill>
        <p:spPr>
          <a:xfrm>
            <a:off x="5029200" y="2693866"/>
            <a:ext cx="1981200" cy="1524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9357BC-8B08-0C2E-B242-32E1D6AB3E40}"/>
              </a:ext>
            </a:extLst>
          </p:cNvPr>
          <p:cNvSpPr txBox="1"/>
          <p:nvPr/>
        </p:nvSpPr>
        <p:spPr>
          <a:xfrm>
            <a:off x="1066800" y="104775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Considerations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Plastic caps on vials are “dust shields” and not intended to maintain sterility of the rubber stopper. Once removed, the rubber stopper needs to be cleaned. </a:t>
            </a:r>
          </a:p>
        </p:txBody>
      </p:sp>
    </p:spTree>
    <p:extLst>
      <p:ext uri="{BB962C8B-B14F-4D97-AF65-F5344CB8AC3E}">
        <p14:creationId xmlns:p14="http://schemas.microsoft.com/office/powerpoint/2010/main" val="32213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7C7ED-F74C-6372-F3D3-23D6B76150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pic>
        <p:nvPicPr>
          <p:cNvPr id="7" name="Content Placeholder 6" descr="A close-up of a bottle&#10;&#10;Description automatically generated">
            <a:extLst>
              <a:ext uri="{FF2B5EF4-FFF2-40B4-BE49-F238E27FC236}">
                <a16:creationId xmlns:a16="http://schemas.microsoft.com/office/drawing/2014/main" id="{874B5C03-5468-4DE6-383D-E5AF6E29E835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6169572" y="1046631"/>
            <a:ext cx="2514600" cy="201219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24761-9D27-3593-21E7-E96625A4A2C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6D8CCE-D269-953B-40A2-37CD98FD0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357BC-8B08-0C2E-B242-32E1D6AB3E40}"/>
              </a:ext>
            </a:extLst>
          </p:cNvPr>
          <p:cNvSpPr txBox="1"/>
          <p:nvPr/>
        </p:nvSpPr>
        <p:spPr>
          <a:xfrm>
            <a:off x="914399" y="888782"/>
            <a:ext cx="51815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ffra Light"/>
              </a:rPr>
              <a:t>Considerations</a:t>
            </a:r>
            <a:endParaRPr lang="en-US" sz="1400" b="1" dirty="0">
              <a:latin typeface="Effra Light"/>
            </a:endParaRPr>
          </a:p>
          <a:p>
            <a:endParaRPr lang="en-US" sz="1400" b="1" dirty="0">
              <a:latin typeface="Effra Light"/>
            </a:endParaRPr>
          </a:p>
          <a:p>
            <a:r>
              <a:rPr lang="en-US" sz="1400" dirty="0">
                <a:latin typeface="Effra Light"/>
              </a:rPr>
              <a:t>Prevent coring of vial stopper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inserting needle at 45*-60* angle with bevel facing up and away from stopper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use sharp needle (not blunt)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inspect syringe/vial for evidence of coring, small flecks or pieces of stopper. </a:t>
            </a:r>
          </a:p>
          <a:p>
            <a:r>
              <a:rPr lang="en-US" sz="1400" dirty="0">
                <a:latin typeface="Effra Light"/>
              </a:rPr>
              <a:t>Prevent contamination from glass ampules.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Use a 5-micron filter straw or filter needle.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Filter straw/needle should be removed and discarded after use and replaced with the needle one would use to inject into the final solution while maintain aseptic technique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29F87-B21E-43FA-D47A-AF20CADCBF2A}"/>
              </a:ext>
            </a:extLst>
          </p:cNvPr>
          <p:cNvSpPr txBox="1"/>
          <p:nvPr/>
        </p:nvSpPr>
        <p:spPr>
          <a:xfrm>
            <a:off x="6438815" y="2995723"/>
            <a:ext cx="217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Effra Light"/>
              </a:rPr>
              <a:t>Hruska J L, </a:t>
            </a:r>
            <a:r>
              <a:rPr lang="en-US" sz="600" dirty="0" err="1">
                <a:latin typeface="Effra Light"/>
              </a:rPr>
              <a:t>Saasouh</a:t>
            </a:r>
            <a:r>
              <a:rPr lang="en-US" sz="600" dirty="0">
                <a:latin typeface="Effra Light"/>
              </a:rPr>
              <a:t> W, </a:t>
            </a:r>
            <a:r>
              <a:rPr lang="en-US" sz="600" dirty="0" err="1">
                <a:latin typeface="Effra Light"/>
              </a:rPr>
              <a:t>Alhamda</a:t>
            </a:r>
            <a:r>
              <a:rPr lang="en-US" sz="600" dirty="0">
                <a:latin typeface="Effra Light"/>
              </a:rPr>
              <a:t> M S (September 29, 2022) </a:t>
            </a:r>
          </a:p>
        </p:txBody>
      </p:sp>
    </p:spTree>
    <p:extLst>
      <p:ext uri="{BB962C8B-B14F-4D97-AF65-F5344CB8AC3E}">
        <p14:creationId xmlns:p14="http://schemas.microsoft.com/office/powerpoint/2010/main" val="114396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 Exam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24761-9D27-3593-21E7-E96625A4A2C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5E568B8C-AFD3-5A9D-1DF0-87D7C921C7C8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1371600" y="1204950"/>
            <a:ext cx="2586001" cy="2586001"/>
          </a:xfrm>
        </p:spPr>
      </p:pic>
      <p:sp>
        <p:nvSpPr>
          <p:cNvPr id="9" name="TextBox 8"/>
          <p:cNvSpPr txBox="1"/>
          <p:nvPr/>
        </p:nvSpPr>
        <p:spPr>
          <a:xfrm>
            <a:off x="4495800" y="1619411"/>
            <a:ext cx="419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Documentation of Competency is required </a:t>
            </a:r>
          </a:p>
          <a:p>
            <a:endParaRPr lang="en-US" dirty="0"/>
          </a:p>
          <a:p>
            <a:r>
              <a:rPr lang="en-US" dirty="0"/>
              <a:t>Please scan QR code to take short exam or use the 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 in the email from Dr. Buscaglia  </a:t>
            </a:r>
          </a:p>
        </p:txBody>
      </p:sp>
    </p:spTree>
    <p:extLst>
      <p:ext uri="{BB962C8B-B14F-4D97-AF65-F5344CB8AC3E}">
        <p14:creationId xmlns:p14="http://schemas.microsoft.com/office/powerpoint/2010/main" val="308017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42274-E975-7EB8-00F2-68451D2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84D72-6CC7-69B9-7616-E0DC28E14F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7661B-CAF8-FA52-8103-3332C8BC55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CC0B9-7A5B-3F5D-44EB-D566FADB82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9C1634-C0B9-FFB3-34BA-788F0BA4C52C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B07911-A9EE-C137-3FEA-56A10AEFB946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1436A8-D2A1-7C22-C533-7618881875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44A60-2D69-BC34-F4E1-A699A1BFE75A}"/>
              </a:ext>
            </a:extLst>
          </p:cNvPr>
          <p:cNvSpPr txBox="1"/>
          <p:nvPr/>
        </p:nvSpPr>
        <p:spPr>
          <a:xfrm>
            <a:off x="833964" y="957999"/>
            <a:ext cx="77004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&lt;797&gt; Pharmaceutical Compounding—Sterile Preparations. </a:t>
            </a:r>
            <a:r>
              <a:rPr lang="en-US" sz="1400" i="1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USP-NF</a:t>
            </a: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 2022. November 1, 2022.</a:t>
            </a:r>
            <a:endParaRPr lang="en-US" sz="1400" dirty="0"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u="sng" dirty="0">
              <a:solidFill>
                <a:srgbClr val="0563C1"/>
              </a:solidFill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National Infusion Center Association (NICA) (2021) National Infusion Center Association (NICA). Medication-Preparation-Area-Checklist. Retrieved from: https://infusioncenter.org/wp-content/uploads/2021/01/Medication-Preparation-Area-Checklist_0121.pdf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</a:rPr>
              <a:t>Centers for Disease Control and Prevention. Medication Preparation FAQs regarding Safe Practices for Medical Injections. https://www.cdc.gov/injectionsafety/providers/provider_faqs_med-prep.html. Accessed December 14, 2022</a:t>
            </a:r>
            <a:endParaRPr lang="en-US" sz="14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99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742EFCE-F5C1-22CF-4FE2-618233AF40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3F3FFF-B07C-215F-75DC-4C07904178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FC5F102-A6CD-C409-A2E9-38984C7B6913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1A454D-73CB-78DC-F431-3A24E07C19D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D62F4BC-2F73-4A3D-C125-AE8D461B85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0D441-FE84-B36D-F2AD-52602B29B639}"/>
              </a:ext>
            </a:extLst>
          </p:cNvPr>
          <p:cNvSpPr txBox="1"/>
          <p:nvPr/>
        </p:nvSpPr>
        <p:spPr>
          <a:xfrm>
            <a:off x="838200" y="97155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end of this presentation the learner will be able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compounding of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situations where immediate use compounding outside of the pharmacy is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criteria that must be followed with preparing an immediate use CSP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appropriate environment &amp; importance of maintaining aseptic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“not to touch” critical areas on the medication vials, needle, and syringe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proper labeling of the CSP after preparation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Defines beyond-use date for CSP’s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2C985-6897-3EC6-CFED-440E0CAE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F4A2-226B-6B7F-62B1-3EDA4FFE29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A71DE-AD09-4FAE-18B2-FCA9C29E6B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5218-90AF-1F2B-B84B-4921390A09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Compounding of Medications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989FCF-3A3F-8EDF-2B98-5E44A09A8A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086600" cy="2515050"/>
          </a:xfrm>
        </p:spPr>
        <p:txBody>
          <a:bodyPr/>
          <a:lstStyle/>
          <a:p>
            <a:r>
              <a:rPr lang="en-US" b="1" dirty="0"/>
              <a:t>Sterile compounding </a:t>
            </a:r>
            <a:r>
              <a:rPr lang="en-US" dirty="0"/>
              <a:t>is defined as combining, admixing, diluting, pooling, reconstituting, repackaging, or otherwise altering a drug product or bulk drug substance to create a sterile preparation.</a:t>
            </a:r>
          </a:p>
          <a:p>
            <a:endParaRPr lang="en-US" dirty="0"/>
          </a:p>
          <a:p>
            <a:r>
              <a:rPr lang="en-US" dirty="0"/>
              <a:t>CSP = Compounded Sterile Preparation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7E7879-4EBE-0323-50C5-CF1514D01897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DDA381-430B-75D4-7B0E-42BD2474B88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BD9A7F-FEE5-535E-5E10-4AB8BBC51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8320D-AE95-2770-DC3B-3013EE79611A}"/>
              </a:ext>
            </a:extLst>
          </p:cNvPr>
          <p:cNvSpPr txBox="1"/>
          <p:nvPr/>
        </p:nvSpPr>
        <p:spPr>
          <a:xfrm>
            <a:off x="762000" y="900496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Effra Light"/>
              </a:rPr>
              <a:t>        Whenever possible, compounding of medications should be performed in the pharmacy by    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Effra Light"/>
              </a:rPr>
              <a:t>        a pharmacist.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In </a:t>
            </a:r>
            <a:r>
              <a:rPr lang="en-US" sz="1600" b="1" dirty="0">
                <a:latin typeface="Effra Light"/>
              </a:rPr>
              <a:t>urgent</a:t>
            </a:r>
            <a:r>
              <a:rPr lang="en-US" sz="1600" dirty="0">
                <a:latin typeface="Effra Light"/>
              </a:rPr>
              <a:t> or </a:t>
            </a:r>
            <a:r>
              <a:rPr lang="en-US" sz="1600" b="1" dirty="0">
                <a:latin typeface="Effra Light"/>
              </a:rPr>
              <a:t>emergent</a:t>
            </a:r>
            <a:r>
              <a:rPr lang="en-US" sz="1600" dirty="0">
                <a:latin typeface="Effra Light"/>
              </a:rPr>
              <a:t> </a:t>
            </a:r>
            <a:r>
              <a:rPr lang="en-US" sz="1600" b="1" dirty="0">
                <a:latin typeface="Effra Light"/>
              </a:rPr>
              <a:t>situations</a:t>
            </a:r>
            <a:r>
              <a:rPr lang="en-US" sz="1600" dirty="0">
                <a:latin typeface="Effra Light"/>
              </a:rPr>
              <a:t> in which waiting to obtain the compounded medication(s) from pharmacy could cause a delay in patient care and increased risk for patient harm, a </a:t>
            </a:r>
            <a:r>
              <a:rPr lang="en-US" sz="1600" i="1" dirty="0">
                <a:latin typeface="Effra Light"/>
              </a:rPr>
              <a:t>trained</a:t>
            </a:r>
            <a:r>
              <a:rPr lang="en-US" sz="1600" dirty="0">
                <a:latin typeface="Effra Light"/>
              </a:rPr>
              <a:t> RN or provider may compound medications aseptically, outside of the pharmacy.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Examples: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Adding a medication from a vial to an IV piggyback bag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Adding a vasoactive medication from a vial to an IV bag of fluid for continuous infusion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Preparing syringes in advance in anticipation of use during a procedure.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*This does NOT apply to </a:t>
            </a:r>
            <a:r>
              <a:rPr lang="en-US" sz="1600" i="1" dirty="0">
                <a:latin typeface="Effra Light"/>
              </a:rPr>
              <a:t>hazardous</a:t>
            </a:r>
            <a:r>
              <a:rPr lang="en-US" sz="1600" dirty="0">
                <a:latin typeface="Effra Light"/>
              </a:rPr>
              <a:t> drugs. Hazardous drugs are to only be compounded in the Pharmacy (</a:t>
            </a:r>
            <a:r>
              <a:rPr lang="en-US" sz="1600" dirty="0" err="1">
                <a:latin typeface="Effra Light"/>
              </a:rPr>
              <a:t>ie</a:t>
            </a:r>
            <a:r>
              <a:rPr lang="en-US" sz="1600" dirty="0">
                <a:latin typeface="Effra Light"/>
              </a:rPr>
              <a:t>. Chemotherapy drugs)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BD04F-2DDA-0532-4948-B0CDAF8B41A2}"/>
              </a:ext>
            </a:extLst>
          </p:cNvPr>
          <p:cNvSpPr/>
          <p:nvPr/>
        </p:nvSpPr>
        <p:spPr>
          <a:xfrm>
            <a:off x="762000" y="700364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C0C0C0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281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9F0E3-5080-D19B-94CB-E03AB29DCA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770547-8A39-7855-5607-A220BE7FEF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D1C67-6108-C60C-5876-ECF82D2E60E7}"/>
              </a:ext>
            </a:extLst>
          </p:cNvPr>
          <p:cNvSpPr txBox="1"/>
          <p:nvPr/>
        </p:nvSpPr>
        <p:spPr>
          <a:xfrm>
            <a:off x="917029" y="915045"/>
            <a:ext cx="7312572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ffra Light"/>
              </a:rPr>
              <a:t>What is </a:t>
            </a:r>
            <a:r>
              <a:rPr lang="en-US" sz="1600" b="1" dirty="0">
                <a:latin typeface="Effra Light"/>
              </a:rPr>
              <a:t>NOT</a:t>
            </a:r>
            <a:r>
              <a:rPr lang="en-US" sz="1600" dirty="0">
                <a:latin typeface="Effra Light"/>
              </a:rPr>
              <a:t> considered Immediate Use Compounding?</a:t>
            </a:r>
          </a:p>
          <a:p>
            <a:endParaRPr lang="en-US" sz="1600" dirty="0">
              <a:latin typeface="Effra Light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Immediate Use Compounding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mixing, reconstituting, or other such acts that are performed in accordance with directions contained in approved labeling or supplemental materials provided by the product’s manufacturer. 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Tx/>
              <a:buChar char="×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Reconstitution of powder in a vial and drawing it up for administration in a syringe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Tx/>
              <a:buChar char="×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Drawing up liquid from a vial for administration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Tx/>
              <a:buChar char="×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Preparation of t-PA </a:t>
            </a:r>
          </a:p>
        </p:txBody>
      </p:sp>
    </p:spTree>
    <p:extLst>
      <p:ext uri="{BB962C8B-B14F-4D97-AF65-F5344CB8AC3E}">
        <p14:creationId xmlns:p14="http://schemas.microsoft.com/office/powerpoint/2010/main" val="236965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77697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ffra Light"/>
              </a:rPr>
              <a:t>When preparing a CSP the following criteria must be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Aseptic technique is followed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NO hazardous drugs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The preparation involves not more than 3 different sterile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Any unused starting component from a single-dose container must be discarded after preparation is complete.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Administration begins </a:t>
            </a:r>
            <a:r>
              <a:rPr lang="en-US" sz="1600" b="1" i="0" u="none" strike="noStrike" baseline="0" dirty="0">
                <a:latin typeface="Effra Light"/>
              </a:rPr>
              <a:t>within 4 hours </a:t>
            </a:r>
            <a:r>
              <a:rPr lang="en-US" sz="1600" b="0" i="0" u="none" strike="noStrike" baseline="0" dirty="0">
                <a:latin typeface="Effra Light"/>
              </a:rPr>
              <a:t>following the start of preparation. If administration has not begun within 4 hours of compounding, it must be promptly, appropriately, and safely discarded.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The CSP must be labeled with the following: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Names and amounts (doses) of all active ingredients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Name or initials of the person who prepared the preparation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The 4-hour time period within which administration must begin (beyond-use date)</a:t>
            </a:r>
          </a:p>
        </p:txBody>
      </p:sp>
    </p:spTree>
    <p:extLst>
      <p:ext uri="{BB962C8B-B14F-4D97-AF65-F5344CB8AC3E}">
        <p14:creationId xmlns:p14="http://schemas.microsoft.com/office/powerpoint/2010/main" val="81796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8077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ffra Light"/>
              </a:rPr>
              <a:t>Environment for Preparation</a:t>
            </a:r>
          </a:p>
          <a:p>
            <a:endParaRPr lang="en-US" sz="1600" dirty="0">
              <a:latin typeface="Effr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Designated area is clean &amp; uncluttered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Preparation activities take place on a hard, non-porous surface that can be disinfected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At least 3 feet away from a sink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if within 3 feet of a sink, a splash guard is installed to provide a physical barrier between the prep area and sink.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Free from sources of contamination, including: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Food and drink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Biohazardous materials (e.g., lab specimens)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Visible contaminants, both non-microbial (e.g., rust, dust, flaking paint) and microbial (e.g., mold/mildew)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Airflow from HVAC vents, windows,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Foot traffic (e.g., near entrance/exit, in busy hallway)</a:t>
            </a:r>
          </a:p>
          <a:p>
            <a:endParaRPr lang="en-US" sz="1600" dirty="0">
              <a:latin typeface="Effra Light"/>
            </a:endParaRPr>
          </a:p>
          <a:p>
            <a:endParaRPr lang="en-US" sz="16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083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Effra Light"/>
              </a:rPr>
              <a:t>Aseptic Technique Principles</a:t>
            </a:r>
          </a:p>
          <a:p>
            <a:endParaRPr lang="en-US" sz="1400" dirty="0">
              <a:latin typeface="Effr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Aseptic technique refers to the manner of handling, preparing, and storing medications and injection equipment/supplies (e.g., syringes, needles) to prevent microbial contamination and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To preserve sterility of materials used in sterile preparation of medications, knowledge of what not to touch is important.  These </a:t>
            </a:r>
            <a:r>
              <a:rPr lang="en-US" sz="1400" b="1" dirty="0">
                <a:latin typeface="Effra Light"/>
              </a:rPr>
              <a:t>“not to touch” </a:t>
            </a:r>
            <a:r>
              <a:rPr lang="en-US" sz="1400" dirty="0">
                <a:latin typeface="Effra Light"/>
              </a:rPr>
              <a:t>points are known as </a:t>
            </a:r>
            <a:r>
              <a:rPr lang="en-US" sz="1400" b="1" dirty="0">
                <a:latin typeface="Effra Light"/>
              </a:rPr>
              <a:t>critical sites </a:t>
            </a:r>
            <a:r>
              <a:rPr lang="en-US" sz="1400" dirty="0">
                <a:latin typeface="Effra Light"/>
              </a:rPr>
              <a:t>and include: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Stopper of vial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Needle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Hub, Bevel, Tip, Lumen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Syringes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Tip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Plunger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Inner Shaft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0DCCE-DB23-3FA2-19ED-B16CAAB2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02" y="516890"/>
            <a:ext cx="2376170" cy="167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83BB8-E56A-8F3E-71D1-AC556A22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32" y="2757247"/>
            <a:ext cx="3471545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7924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Effra Light"/>
              </a:rPr>
              <a:t>Preparation</a:t>
            </a:r>
          </a:p>
          <a:p>
            <a:endParaRPr lang="en-US" sz="1400" b="1" dirty="0">
              <a:latin typeface="Effra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Confirm/review ordered </a:t>
            </a:r>
            <a:r>
              <a:rPr lang="en-US" sz="1200" b="1" dirty="0">
                <a:latin typeface="Effra Light"/>
              </a:rPr>
              <a:t>dose of medication </a:t>
            </a:r>
            <a:r>
              <a:rPr lang="en-US" sz="1200" dirty="0">
                <a:latin typeface="Effra Light"/>
              </a:rPr>
              <a:t>and </a:t>
            </a:r>
            <a:r>
              <a:rPr lang="en-US" sz="1200" b="1" dirty="0">
                <a:latin typeface="Effra Light"/>
              </a:rPr>
              <a:t>volume &amp; type of IV fluid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Designate clear and clean working environment to prepare CSP; disinfect work area per hospital policy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Gather all necessary supplies for compounding (medications, IV fluids, syringes, needles,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Effra Light"/>
              </a:rPr>
              <a:t>Handwashing (soap &amp; water)</a:t>
            </a:r>
            <a:r>
              <a:rPr lang="en-US" sz="1200" dirty="0">
                <a:latin typeface="Effra Light"/>
              </a:rPr>
              <a:t> is performed prior to preparation of medication.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Disinfect any ports that will be punctured via needle during the compounding process with sterile 70% isopropyl alcohol and allow sufficient time to dry. (vial stopper, IV fluid bag access ports,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Draw up the ordered dose of medication and inject it into the ordered amount of IV fluid bag via the cleaned access port, while maintaining aseptic technique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 Prevent vial stopper coring or glass ampule contamination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Visually inspect final CSP to ensure it is free from particulates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Label compounded medication with the following: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Name/dose of ingredients; diluent of IV admixture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Initials of the person who prepared the medication.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The Beyond Use Date (4 hours from time of preparation)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Begin administration of medication within 4 hours of the time of preparation </a:t>
            </a:r>
            <a:endParaRPr lang="en-US" sz="14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909096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 (1)</Template>
  <TotalTime>406</TotalTime>
  <Words>1156</Words>
  <Application>Microsoft Office PowerPoint</Application>
  <PresentationFormat>On-screen Show (16:9)</PresentationFormat>
  <Paragraphs>129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Courier New</vt:lpstr>
      <vt:lpstr>Effra</vt:lpstr>
      <vt:lpstr>Effra Light</vt:lpstr>
      <vt:lpstr>Effra Medium</vt:lpstr>
      <vt:lpstr>Inter</vt:lpstr>
      <vt:lpstr>Museo Slab 900</vt:lpstr>
      <vt:lpstr>System Font Regular</vt:lpstr>
      <vt:lpstr>Times New Roman</vt:lpstr>
      <vt:lpstr>Wingdings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Laurita, Kristina M</dc:creator>
  <cp:lastModifiedBy>Coppola, Laura</cp:lastModifiedBy>
  <cp:revision>23</cp:revision>
  <cp:lastPrinted>2020-09-25T13:52:36Z</cp:lastPrinted>
  <dcterms:created xsi:type="dcterms:W3CDTF">2021-08-19T16:25:34Z</dcterms:created>
  <dcterms:modified xsi:type="dcterms:W3CDTF">2024-04-30T14:43:28Z</dcterms:modified>
</cp:coreProperties>
</file>