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59" r:id="rId4"/>
    <p:sldId id="260" r:id="rId5"/>
    <p:sldId id="263" r:id="rId6"/>
    <p:sldId id="262" r:id="rId7"/>
    <p:sldId id="264" r:id="rId8"/>
    <p:sldId id="265" r:id="rId9"/>
    <p:sldId id="270" r:id="rId10"/>
    <p:sldId id="268" r:id="rId11"/>
    <p:sldId id="269" r:id="rId12"/>
    <p:sldId id="271" r:id="rId13"/>
    <p:sldId id="261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locci, Rachel G." initials="VRG" lastIdx="39" clrIdx="0">
    <p:extLst>
      <p:ext uri="{19B8F6BF-5375-455C-9EA6-DF929625EA0E}">
        <p15:presenceInfo xmlns:p15="http://schemas.microsoft.com/office/powerpoint/2012/main" userId="S::rachel.velocci@stonybrookmedicine.edu::bf13c323-25ec-4d9d-8cd7-3e21e47969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A71E23"/>
    <a:srgbClr val="828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81316" autoAdjust="0"/>
  </p:normalViewPr>
  <p:slideViewPr>
    <p:cSldViewPr snapToObjects="1">
      <p:cViewPr varScale="1">
        <p:scale>
          <a:sx n="77" d="100"/>
          <a:sy n="77" d="100"/>
        </p:scale>
        <p:origin x="1338" y="54"/>
      </p:cViewPr>
      <p:guideLst/>
    </p:cSldViewPr>
  </p:slideViewPr>
  <p:outlineViewPr>
    <p:cViewPr>
      <p:scale>
        <a:sx n="33" d="100"/>
        <a:sy n="33" d="100"/>
      </p:scale>
      <p:origin x="0" y="-2094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6CF33-8FBF-4B4C-A62C-C7FCEE2F205E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B81D4-C81F-2846-A8B2-30C4B23FE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9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938DB-7AC2-8B49-96CB-F4713922A74B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18A80-324C-A94A-A288-E8B5ECC90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50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Picture: </a:t>
            </a:r>
            <a:r>
              <a:rPr lang="en-US" b="1" i="0" dirty="0">
                <a:solidFill>
                  <a:srgbClr val="6C757D"/>
                </a:solidFill>
                <a:effectLst/>
                <a:latin typeface="Inter"/>
              </a:rPr>
              <a:t>Hruska J L, </a:t>
            </a:r>
            <a:r>
              <a:rPr lang="en-US" b="1" i="0" dirty="0" err="1">
                <a:solidFill>
                  <a:srgbClr val="6C757D"/>
                </a:solidFill>
                <a:effectLst/>
                <a:latin typeface="Inter"/>
              </a:rPr>
              <a:t>Saasouh</a:t>
            </a:r>
            <a:r>
              <a:rPr lang="en-US" b="1" i="0" dirty="0">
                <a:solidFill>
                  <a:srgbClr val="6C757D"/>
                </a:solidFill>
                <a:effectLst/>
                <a:latin typeface="Inter"/>
              </a:rPr>
              <a:t> W, </a:t>
            </a:r>
            <a:r>
              <a:rPr lang="en-US" b="1" i="0" dirty="0" err="1">
                <a:solidFill>
                  <a:srgbClr val="6C757D"/>
                </a:solidFill>
                <a:effectLst/>
                <a:latin typeface="Inter"/>
              </a:rPr>
              <a:t>Alhamda</a:t>
            </a:r>
            <a:r>
              <a:rPr lang="en-US" b="1" i="0" dirty="0">
                <a:solidFill>
                  <a:srgbClr val="6C757D"/>
                </a:solidFill>
                <a:effectLst/>
                <a:latin typeface="Inter"/>
              </a:rPr>
              <a:t> M S (September 29, 2022) Coring Revisited: A Case Report and Literature Review. </a:t>
            </a:r>
            <a:r>
              <a:rPr lang="en-US" b="1" i="0" dirty="0" err="1">
                <a:solidFill>
                  <a:srgbClr val="6C757D"/>
                </a:solidFill>
                <a:effectLst/>
                <a:latin typeface="Inter"/>
              </a:rPr>
              <a:t>Cureus</a:t>
            </a:r>
            <a:r>
              <a:rPr lang="en-US" b="1" i="0" dirty="0">
                <a:solidFill>
                  <a:srgbClr val="6C757D"/>
                </a:solidFill>
                <a:effectLst/>
                <a:latin typeface="Inter"/>
              </a:rPr>
              <a:t> 14(9): e29750. doi:10.7759/cureus.29750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91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4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BM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532284" y="4818882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F4044-894B-B74C-BA70-A76DFBF02618}" type="slidenum">
              <a:rPr lang="en-US" sz="750" smtClean="0">
                <a:solidFill>
                  <a:schemeClr val="bg1"/>
                </a:solidFill>
              </a:rPr>
              <a:pPr/>
              <a:t>‹#›</a:t>
            </a:fld>
            <a:endParaRPr lang="en-US" sz="75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628653" y="4680900"/>
            <a:ext cx="7890681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7D2EFC3-4B76-1F43-BFD2-E6E9E9E6C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23578" y="1885951"/>
            <a:ext cx="3096845" cy="99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Bullet List,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91200" y="4095750"/>
            <a:ext cx="2895600" cy="3282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600"/>
              </a:lnSpc>
              <a:defRPr sz="36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5708B29-91D2-BC46-B413-1913A83DD4EF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7467600" y="1428750"/>
            <a:ext cx="1216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CE980C4-375A-3243-A74A-C17C9690C472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7467600" y="2865884"/>
            <a:ext cx="1216025" cy="15581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9706A5BD-A9A7-2340-B208-717796CE2EC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448800" y="1868798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02275-5B5A-5945-96B9-11C4642822C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400" y="1428750"/>
            <a:ext cx="5257800" cy="2895600"/>
          </a:xfrm>
          <a:prstGeom prst="rect">
            <a:avLst/>
          </a:prstGeom>
        </p:spPr>
        <p:txBody>
          <a:bodyPr lIns="0" tIns="0" rIns="0" bIns="0"/>
          <a:lstStyle>
            <a:lvl1pPr marL="174625" indent="-17462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1pPr>
            <a:lvl2pPr marL="174625" indent="-17462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2pPr>
            <a:lvl3pPr marL="174625" indent="-17462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3pPr>
            <a:lvl4pPr marL="342900" indent="-16827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4pPr>
            <a:lvl5pPr marL="342900" indent="-16827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Type bulleted list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140D01CB-423A-804B-99C0-D6A84F953CDE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7467600" y="9024"/>
            <a:ext cx="1216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01EE183-E07D-3C4B-9D8B-5EDD9015D00C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6192253" y="1428750"/>
            <a:ext cx="1216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29A5EA2B-37D3-8848-94E3-7F94F1BB5E60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6192253" y="2865884"/>
            <a:ext cx="1216025" cy="15581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9F57FFA1-C476-A843-A071-86DE7B5A5570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6192253" y="9024"/>
            <a:ext cx="1216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34B77DAA-EC62-884E-B8EA-23AF4BC0954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14400" y="4095750"/>
            <a:ext cx="2895600" cy="32826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</p:spTree>
    <p:extLst>
      <p:ext uri="{BB962C8B-B14F-4D97-AF65-F5344CB8AC3E}">
        <p14:creationId xmlns:p14="http://schemas.microsoft.com/office/powerpoint/2010/main" val="22851053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Subhead, Number List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4095750"/>
            <a:ext cx="7772400" cy="3282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600"/>
              </a:lnSpc>
              <a:defRPr sz="36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7CBC9-11CF-F349-AEFE-5D1A13537F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400" y="2173929"/>
            <a:ext cx="6400800" cy="1866085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1pPr>
            <a:lvl2pPr marL="0" indent="0">
              <a:lnSpc>
                <a:spcPts val="2100"/>
              </a:lnSpc>
              <a:spcBef>
                <a:spcPts val="900"/>
              </a:spcBef>
              <a:tabLst/>
              <a:defRPr sz="2000" b="0" i="0">
                <a:solidFill>
                  <a:sysClr val="windowText" lastClr="000000"/>
                </a:solidFill>
                <a:latin typeface="Effra Medium" panose="020B0603020203020204" pitchFamily="34" charset="0"/>
              </a:defRPr>
            </a:lvl2pPr>
            <a:lvl3pPr marL="230188" indent="-223838">
              <a:spcBef>
                <a:spcPts val="300"/>
              </a:spcBef>
              <a:buFont typeface="+mj-lt"/>
              <a:buAutoNum type="arabicPeriod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3pPr>
            <a:lvl4pPr marL="230188" indent="-223838">
              <a:spcBef>
                <a:spcPts val="300"/>
              </a:spcBef>
              <a:buFont typeface="+mj-lt"/>
              <a:buAutoNum type="arabicPeriod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4pPr>
            <a:lvl5pPr marL="230188" indent="-223838">
              <a:spcBef>
                <a:spcPts val="300"/>
              </a:spcBef>
              <a:buFont typeface="System Font Regular"/>
              <a:buChar char="–"/>
              <a:tabLst/>
              <a:defRPr sz="1800" b="0" i="0"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Type numbered list here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3EDB8184-FA24-BA4E-B34A-BC17070B0E1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543800" y="1428300"/>
            <a:ext cx="1447800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9CA48BC7-D3C5-494E-8B91-1788BF25BE8E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7543800" y="2800350"/>
            <a:ext cx="1447800" cy="16298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11">
            <a:extLst>
              <a:ext uri="{FF2B5EF4-FFF2-40B4-BE49-F238E27FC236}">
                <a16:creationId xmlns:a16="http://schemas.microsoft.com/office/drawing/2014/main" id="{ECFB8DE8-EB4B-1141-81A0-74A3B684F4E5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9343800" y="6150"/>
            <a:ext cx="1447800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24" name="Content Placeholder 11">
            <a:extLst>
              <a:ext uri="{FF2B5EF4-FFF2-40B4-BE49-F238E27FC236}">
                <a16:creationId xmlns:a16="http://schemas.microsoft.com/office/drawing/2014/main" id="{462699FE-8CF3-B147-AE69-3FCE1F0A7D59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9343800" y="1352550"/>
            <a:ext cx="1447800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25" name="Content Placeholder 11">
            <a:extLst>
              <a:ext uri="{FF2B5EF4-FFF2-40B4-BE49-F238E27FC236}">
                <a16:creationId xmlns:a16="http://schemas.microsoft.com/office/drawing/2014/main" id="{6A6916DC-3821-0E49-B26E-5BF44A92EE7C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9343800" y="2691750"/>
            <a:ext cx="1447800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F4BFCEC0-A4C0-3146-9326-F4379455B7A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1428750"/>
            <a:ext cx="6400800" cy="685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100"/>
              </a:lnSpc>
              <a:defRPr sz="2200" b="0" i="0">
                <a:solidFill>
                  <a:schemeClr val="tx1"/>
                </a:solidFill>
                <a:latin typeface="Effra Medium" panose="020B0603020203020204" pitchFamily="34" charset="0"/>
              </a:defRPr>
            </a:lvl1pPr>
            <a:lvl2pPr marL="0" indent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tabLst/>
              <a:defRPr sz="2000" b="0" i="0">
                <a:solidFill>
                  <a:sysClr val="windowText" lastClr="000000"/>
                </a:solidFill>
                <a:latin typeface="Effra Medium" panose="020B0603020203020204" pitchFamily="34" charset="0"/>
              </a:defRPr>
            </a:lvl2pPr>
            <a:lvl3pPr marL="230188" indent="-223838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3pPr>
            <a:lvl4pPr marL="230188" indent="-22383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4pPr>
            <a:lvl5pPr marL="230188" indent="-223838">
              <a:spcBef>
                <a:spcPts val="300"/>
              </a:spcBef>
              <a:buFont typeface="System Font Regular"/>
              <a:buChar char="–"/>
              <a:tabLst/>
              <a:defRPr sz="2450" b="0" i="0">
                <a:latin typeface="Effra Light" panose="020B0403020203020204" pitchFamily="34" charset="0"/>
              </a:defRPr>
            </a:lvl5pPr>
            <a:lvl6pPr>
              <a:defRPr sz="2200"/>
            </a:lvl6pPr>
          </a:lstStyle>
          <a:p>
            <a:pPr lvl="1"/>
            <a:r>
              <a:rPr lang="en-US" sz="2000" dirty="0"/>
              <a:t>Type subhead here</a:t>
            </a:r>
            <a:br>
              <a:rPr lang="en-US" sz="2000" dirty="0"/>
            </a:br>
            <a:r>
              <a:rPr lang="en-US" sz="2000" dirty="0"/>
              <a:t>Type subhead here</a:t>
            </a:r>
          </a:p>
        </p:txBody>
      </p:sp>
    </p:spTree>
    <p:extLst>
      <p:ext uri="{BB962C8B-B14F-4D97-AF65-F5344CB8AC3E}">
        <p14:creationId xmlns:p14="http://schemas.microsoft.com/office/powerpoint/2010/main" val="15434502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Number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4095750"/>
            <a:ext cx="7772400" cy="3282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600"/>
              </a:lnSpc>
              <a:defRPr sz="36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5DD907BE-87DE-F74A-913A-139C25AB0B41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7086600" y="0"/>
            <a:ext cx="1597572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2D852887-F9D8-3A49-9065-57D64E81D246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086600" y="1339200"/>
            <a:ext cx="1597572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7B946E27-0CD3-C34D-A2F8-E614711BAC5B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7086600" y="2678400"/>
            <a:ext cx="1597572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AA015EA6-70CC-9D48-B834-0929D5233353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9255547" y="-8850"/>
            <a:ext cx="2359025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711A20A0-68F5-4F45-850A-783C8C3B05F6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9255547" y="1330350"/>
            <a:ext cx="2359025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409EA7D2-68E1-564C-A98F-F3125A011DB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9255547" y="2669550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AB26EDB-A02F-DA44-BA80-3D0E9EAFE2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14400" y="1441370"/>
            <a:ext cx="6019800" cy="2514600"/>
          </a:xfrm>
          <a:prstGeom prst="rect">
            <a:avLst/>
          </a:prstGeom>
        </p:spPr>
        <p:txBody>
          <a:bodyPr lIns="0" tIns="0" rIns="0" bIns="0"/>
          <a:lstStyle>
            <a:lvl1pPr marL="230188" indent="-222250" algn="l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1pPr>
            <a:lvl2pPr marL="230188" indent="0" algn="l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2pPr>
            <a:lvl3pPr marL="574675" indent="-168275" algn="l">
              <a:buFont typeface="System Font Regular"/>
              <a:buChar char="–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3pPr>
            <a:lvl4pPr marL="230188" indent="0" algn="l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4pPr>
            <a:lvl5pPr marL="230188" indent="0" algn="l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Type numbered list here</a:t>
            </a:r>
          </a:p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7120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Number List w Bullet,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4095750"/>
            <a:ext cx="7772400" cy="3282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600"/>
              </a:lnSpc>
              <a:defRPr sz="36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5DD907BE-87DE-F74A-913A-139C25AB0B41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7086600" y="-8850"/>
            <a:ext cx="1597572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2D852887-F9D8-3A49-9065-57D64E81D246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086600" y="1330350"/>
            <a:ext cx="1597572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7B946E27-0CD3-C34D-A2F8-E614711BAC5B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7086600" y="2669550"/>
            <a:ext cx="1597572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AA015EA6-70CC-9D48-B834-0929D5233353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9255547" y="-8850"/>
            <a:ext cx="2359025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711A20A0-68F5-4F45-850A-783C8C3B05F6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9255547" y="1330350"/>
            <a:ext cx="2359025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409EA7D2-68E1-564C-A98F-F3125A011DB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9255547" y="2669550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89FFF-12D0-C14D-92C0-632FA4892FB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22421" y="1441370"/>
            <a:ext cx="6087979" cy="2514600"/>
          </a:xfrm>
          <a:prstGeom prst="rect">
            <a:avLst/>
          </a:prstGeom>
        </p:spPr>
        <p:txBody>
          <a:bodyPr lIns="0" tIns="0" rIns="0" bIns="0"/>
          <a:lstStyle>
            <a:lvl1pPr marL="230188" indent="-222250" algn="l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1pPr>
            <a:lvl2pPr marL="406400" indent="-176213" algn="l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2pPr>
            <a:lvl3pPr marL="400050" indent="-169863" algn="l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3pPr>
            <a:lvl4pPr marL="400050" indent="-169863" algn="l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4pPr>
            <a:lvl5pPr marL="400050" indent="-169863" algn="l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Text numbered list followed by sub bulleted list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1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286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Head, 3 Photos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69"/>
            <a:ext cx="228600" cy="273843"/>
          </a:xfrm>
          <a:prstGeom prst="rect">
            <a:avLst/>
          </a:prstGeom>
        </p:spPr>
        <p:txBody>
          <a:bodyPr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3"/>
          </p:nvPr>
        </p:nvSpPr>
        <p:spPr>
          <a:xfrm>
            <a:off x="1295400" y="1447800"/>
            <a:ext cx="1676400" cy="23431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t">
            <a:normAutofit/>
          </a:bodyPr>
          <a:lstStyle>
            <a:lvl1pPr marL="0" indent="0" algn="l">
              <a:buNone/>
              <a:defRPr sz="9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0408AA-895A-4746-9428-2BC81E28050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3200400" y="4629150"/>
            <a:ext cx="5486400" cy="3282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474DFE-EB57-0D47-84BF-D368EB226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34221"/>
            <a:ext cx="7581264" cy="1094529"/>
          </a:xfrm>
        </p:spPr>
        <p:txBody>
          <a:bodyPr/>
          <a:lstStyle/>
          <a:p>
            <a:r>
              <a:rPr lang="en-US" dirty="0"/>
              <a:t>2-Line Headline Here</a:t>
            </a:r>
            <a:br>
              <a:rPr lang="en-US" dirty="0"/>
            </a:br>
            <a:r>
              <a:rPr lang="en-US" dirty="0"/>
              <a:t>2-Line Headline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0FC2D00-2063-3C4A-BD65-4F9CB7698E37}"/>
              </a:ext>
            </a:extLst>
          </p:cNvPr>
          <p:cNvSpPr>
            <a:spLocks noGrp="1"/>
          </p:cNvSpPr>
          <p:nvPr>
            <p:ph type="pic" idx="26"/>
          </p:nvPr>
        </p:nvSpPr>
        <p:spPr>
          <a:xfrm>
            <a:off x="3924299" y="1447800"/>
            <a:ext cx="1676401" cy="23431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t">
            <a:normAutofit/>
          </a:bodyPr>
          <a:lstStyle>
            <a:lvl1pPr marL="0" indent="0" algn="l">
              <a:buNone/>
              <a:defRPr sz="9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C21382B-2E59-934A-A502-8E6EA6341BD3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6553199" y="1447800"/>
            <a:ext cx="1719742" cy="23431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t">
            <a:normAutofit/>
          </a:bodyPr>
          <a:lstStyle>
            <a:lvl1pPr marL="0" indent="0" algn="l">
              <a:buNone/>
              <a:defRPr sz="9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1E241E-7371-7040-B4AB-8D70B191F5A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4400" y="3886200"/>
            <a:ext cx="2514600" cy="457200"/>
          </a:xfrm>
          <a:prstGeom prst="rect">
            <a:avLst/>
          </a:prstGeom>
        </p:spPr>
        <p:txBody>
          <a:bodyPr/>
          <a:lstStyle>
            <a:lvl1pPr marL="0" algn="ctr">
              <a:lnSpc>
                <a:spcPct val="90000"/>
              </a:lnSpc>
              <a:spcBef>
                <a:spcPts val="450"/>
              </a:spcBef>
              <a:defRPr sz="1400" b="0" i="0">
                <a:solidFill>
                  <a:srgbClr val="A71E23"/>
                </a:solidFill>
                <a:latin typeface="Effra Medium" panose="020B0603020203020204" pitchFamily="34" charset="0"/>
              </a:defRPr>
            </a:lvl1pPr>
            <a:lvl2pPr marL="0" algn="ctr">
              <a:lnSpc>
                <a:spcPct val="90000"/>
              </a:lnSpc>
              <a:spcBef>
                <a:spcPts val="300"/>
              </a:spcBef>
              <a:defRPr sz="900" b="0" i="0">
                <a:latin typeface="Effra" panose="020B0603020203020204" pitchFamily="34" charset="0"/>
              </a:defRPr>
            </a:lvl2pPr>
          </a:lstStyle>
          <a:p>
            <a:pPr lvl="0"/>
            <a:r>
              <a:rPr lang="en-US" dirty="0"/>
              <a:t>Type Name Here</a:t>
            </a:r>
          </a:p>
          <a:p>
            <a:pPr lvl="1"/>
            <a:r>
              <a:rPr lang="en-US" dirty="0"/>
              <a:t>Title Here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56B997F-6A58-7A40-9DB1-1422EB8AE7C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05200" y="3886200"/>
            <a:ext cx="2514599" cy="457200"/>
          </a:xfrm>
          <a:prstGeom prst="rect">
            <a:avLst/>
          </a:prstGeom>
        </p:spPr>
        <p:txBody>
          <a:bodyPr/>
          <a:lstStyle>
            <a:lvl1pPr marL="0" algn="ctr">
              <a:lnSpc>
                <a:spcPct val="90000"/>
              </a:lnSpc>
              <a:spcBef>
                <a:spcPts val="450"/>
              </a:spcBef>
              <a:defRPr sz="1400" b="0" i="0">
                <a:solidFill>
                  <a:srgbClr val="A71E23"/>
                </a:solidFill>
                <a:latin typeface="Effra Medium" panose="020B0603020203020204" pitchFamily="34" charset="0"/>
              </a:defRPr>
            </a:lvl1pPr>
            <a:lvl2pPr marL="0" algn="ctr">
              <a:lnSpc>
                <a:spcPct val="90000"/>
              </a:lnSpc>
              <a:spcBef>
                <a:spcPts val="300"/>
              </a:spcBef>
              <a:defRPr sz="900" b="0" i="0">
                <a:latin typeface="Effra" panose="020B0603020203020204" pitchFamily="34" charset="0"/>
              </a:defRPr>
            </a:lvl2pPr>
          </a:lstStyle>
          <a:p>
            <a:pPr lvl="0"/>
            <a:r>
              <a:rPr lang="en-US" dirty="0"/>
              <a:t>Type Name Here</a:t>
            </a:r>
          </a:p>
          <a:p>
            <a:pPr lvl="1"/>
            <a:r>
              <a:rPr lang="en-US" dirty="0"/>
              <a:t>Title Here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36308A8-64DE-E94D-BBD3-AEAB0685DFE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72200" y="3886200"/>
            <a:ext cx="2514599" cy="457200"/>
          </a:xfrm>
          <a:prstGeom prst="rect">
            <a:avLst/>
          </a:prstGeom>
        </p:spPr>
        <p:txBody>
          <a:bodyPr/>
          <a:lstStyle>
            <a:lvl1pPr marL="0" algn="ctr">
              <a:lnSpc>
                <a:spcPct val="90000"/>
              </a:lnSpc>
              <a:spcBef>
                <a:spcPts val="450"/>
              </a:spcBef>
              <a:defRPr sz="1400" b="0" i="0">
                <a:solidFill>
                  <a:srgbClr val="A71E23"/>
                </a:solidFill>
                <a:latin typeface="Effra Medium" panose="020B0603020203020204" pitchFamily="34" charset="0"/>
              </a:defRPr>
            </a:lvl1pPr>
            <a:lvl2pPr marL="0" algn="ctr">
              <a:lnSpc>
                <a:spcPct val="90000"/>
              </a:lnSpc>
              <a:spcBef>
                <a:spcPts val="300"/>
              </a:spcBef>
              <a:defRPr sz="900" b="0" i="0">
                <a:latin typeface="Effra" panose="020B0603020203020204" pitchFamily="34" charset="0"/>
              </a:defRPr>
            </a:lvl2pPr>
          </a:lstStyle>
          <a:p>
            <a:pPr lvl="0"/>
            <a:r>
              <a:rPr lang="en-US" dirty="0"/>
              <a:t>Type Name Here</a:t>
            </a:r>
          </a:p>
          <a:p>
            <a:pPr lvl="1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452854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Head, Color block, 2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BFDDFD-BE8F-084F-B081-F706687C7E63}"/>
              </a:ext>
            </a:extLst>
          </p:cNvPr>
          <p:cNvSpPr/>
          <p:nvPr userDrawn="1"/>
        </p:nvSpPr>
        <p:spPr>
          <a:xfrm>
            <a:off x="1600200" y="257177"/>
            <a:ext cx="7200900" cy="4117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 algn="ctr"/>
            <a:r>
              <a:rPr lang="en-US" sz="1350" dirty="0"/>
              <a:t>‘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68932"/>
            <a:ext cx="228600" cy="288482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1" y="2005940"/>
            <a:ext cx="3733800" cy="224221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90000"/>
              </a:lnSpc>
              <a:spcBef>
                <a:spcPts val="900"/>
              </a:spcBef>
              <a:buNone/>
              <a:defRPr sz="1400" b="0" i="0" baseline="0">
                <a:solidFill>
                  <a:schemeClr val="tx1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quam, </a:t>
            </a:r>
            <a:r>
              <a:rPr lang="en-US" dirty="0" err="1"/>
              <a:t>pulvinar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vitae,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dui. </a:t>
            </a:r>
            <a:r>
              <a:rPr lang="en-US" dirty="0" err="1"/>
              <a:t>Phasellus</a:t>
            </a:r>
            <a:r>
              <a:rPr lang="en-US" dirty="0"/>
              <a:t> maximus id </a:t>
            </a:r>
            <a:r>
              <a:rPr lang="en-US" dirty="0" err="1"/>
              <a:t>neque</a:t>
            </a:r>
            <a:r>
              <a:rPr lang="en-US" dirty="0"/>
              <a:t> et convallis.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Ut</a:t>
            </a:r>
            <a:r>
              <a:rPr lang="en-US" dirty="0"/>
              <a:t> at mi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magna, et </a:t>
            </a:r>
            <a:r>
              <a:rPr lang="en-US" dirty="0" err="1"/>
              <a:t>alqiquam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tempus sed.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ac nisi ac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laet</a:t>
            </a:r>
            <a:r>
              <a:rPr lang="en-US" dirty="0"/>
              <a:t> vel, porta </a:t>
            </a:r>
            <a:r>
              <a:rPr lang="en-US" dirty="0" err="1"/>
              <a:t>eget</a:t>
            </a:r>
            <a:r>
              <a:rPr lang="en-US" dirty="0"/>
              <a:t> ipsum. </a:t>
            </a:r>
          </a:p>
          <a:p>
            <a:pPr lvl="0"/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4627516-0D1A-BB4C-8EB2-DA68D605439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200400" y="4629150"/>
            <a:ext cx="5486400" cy="3282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5D73719-7201-3745-82C6-AC35B6605A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30800"/>
            <a:ext cx="7802454" cy="885825"/>
          </a:xfrm>
        </p:spPr>
        <p:txBody>
          <a:bodyPr/>
          <a:lstStyle/>
          <a:p>
            <a:r>
              <a:rPr lang="en-US" dirty="0"/>
              <a:t>2-Line Headline Here</a:t>
            </a:r>
            <a:br>
              <a:rPr lang="en-US" dirty="0"/>
            </a:br>
            <a:r>
              <a:rPr lang="en-US" dirty="0"/>
              <a:t>2-Line Headline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6BF2FD-101D-1942-8639-A867883D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1428750"/>
            <a:ext cx="3732222" cy="363030"/>
          </a:xfrm>
          <a:prstGeom prst="rect">
            <a:avLst/>
          </a:prstGeom>
          <a:solidFill>
            <a:srgbClr val="A71E23"/>
          </a:solidFill>
        </p:spPr>
        <p:txBody>
          <a:bodyPr anchor="ctr"/>
          <a:lstStyle>
            <a:lvl1pPr algn="ctr">
              <a:defRPr sz="1600" b="0" i="0">
                <a:solidFill>
                  <a:schemeClr val="bg1"/>
                </a:solidFill>
                <a:latin typeface="Effra Medium" panose="020B0603020203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6449AB0-1B91-B04B-87DF-D2E09F6D58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52198" y="1428329"/>
            <a:ext cx="3732222" cy="363030"/>
          </a:xfrm>
          <a:prstGeom prst="rect">
            <a:avLst/>
          </a:prstGeom>
          <a:solidFill>
            <a:srgbClr val="A71E23"/>
          </a:solidFill>
        </p:spPr>
        <p:txBody>
          <a:bodyPr anchor="ctr"/>
          <a:lstStyle>
            <a:lvl1pPr algn="ctr">
              <a:defRPr sz="1600" b="0" i="0">
                <a:solidFill>
                  <a:schemeClr val="bg1"/>
                </a:solidFill>
                <a:latin typeface="Effra Medium" panose="020B0603020203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BB5687E-1726-2A45-A9A3-54461932D940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967289" y="1995454"/>
            <a:ext cx="3733800" cy="224221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90000"/>
              </a:lnSpc>
              <a:spcBef>
                <a:spcPts val="900"/>
              </a:spcBef>
              <a:buNone/>
              <a:defRPr sz="1400" b="0" i="0" baseline="0">
                <a:solidFill>
                  <a:schemeClr val="tx1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quam, </a:t>
            </a:r>
            <a:r>
              <a:rPr lang="en-US" dirty="0" err="1"/>
              <a:t>pulvinar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vitae,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dui. </a:t>
            </a:r>
            <a:r>
              <a:rPr lang="en-US" dirty="0" err="1"/>
              <a:t>Phasellus</a:t>
            </a:r>
            <a:r>
              <a:rPr lang="en-US" dirty="0"/>
              <a:t> maximus id </a:t>
            </a:r>
            <a:r>
              <a:rPr lang="en-US" dirty="0" err="1"/>
              <a:t>neque</a:t>
            </a:r>
            <a:r>
              <a:rPr lang="en-US" dirty="0"/>
              <a:t> et convallis.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Ut</a:t>
            </a:r>
            <a:r>
              <a:rPr lang="en-US" dirty="0"/>
              <a:t> at mi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magna, et </a:t>
            </a:r>
            <a:r>
              <a:rPr lang="en-US" dirty="0" err="1"/>
              <a:t>alqiquam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tempus sed.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ac nisi ac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laet</a:t>
            </a:r>
            <a:r>
              <a:rPr lang="en-US" dirty="0"/>
              <a:t> vel, porta </a:t>
            </a:r>
            <a:r>
              <a:rPr lang="en-US" dirty="0" err="1"/>
              <a:t>eget</a:t>
            </a:r>
            <a:r>
              <a:rPr lang="en-US" dirty="0"/>
              <a:t> ipsum.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872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4322F-E818-4945-81B0-6948B2199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27839"/>
            <a:ext cx="8077200" cy="1081861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2-Line Headline</a:t>
            </a:r>
            <a:br>
              <a:rPr lang="en-US" dirty="0"/>
            </a:br>
            <a:r>
              <a:rPr lang="en-US" dirty="0"/>
              <a:t>2-Line Headline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ED1CA7-C5D9-FA4F-A474-9A54BEE09FB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200400" y="4629150"/>
            <a:ext cx="5486400" cy="3282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4CD550-90FA-8449-829C-FFDF581533B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8686800" y="4476750"/>
            <a:ext cx="304800" cy="666750"/>
          </a:xfrm>
        </p:spPr>
        <p:txBody>
          <a:bodyPr/>
          <a:lstStyle>
            <a:lvl1pPr>
              <a:defRPr sz="1000"/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229B8B9-9324-294D-8B61-720472168CE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914400" y="1428750"/>
            <a:ext cx="7772400" cy="30289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pPr lvl="0"/>
            <a:r>
              <a:rPr lang="en-US" dirty="0"/>
              <a:t>Drag picture to placeholder or click icon to add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6B3B5ACB-24EA-BF4B-9D1D-15016C4127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29200" y="4095750"/>
            <a:ext cx="3657600" cy="3282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A01E036E-99E1-824C-96A1-D4F0EF84F64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4096295"/>
            <a:ext cx="3581400" cy="32826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</p:spTree>
    <p:extLst>
      <p:ext uri="{BB962C8B-B14F-4D97-AF65-F5344CB8AC3E}">
        <p14:creationId xmlns:p14="http://schemas.microsoft.com/office/powerpoint/2010/main" val="3712895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Graph-Chart o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69"/>
            <a:ext cx="228600" cy="273843"/>
          </a:xfrm>
          <a:prstGeom prst="rect">
            <a:avLst/>
          </a:prstGeom>
        </p:spPr>
        <p:txBody>
          <a:bodyPr anchor="ctr" anchorCtr="0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911BAD-6F27-9F49-B39E-3C82EE00A92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410200" y="4667146"/>
            <a:ext cx="3276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9D712-14A9-B64B-A378-C1CA980C0FF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30584" y="0"/>
            <a:ext cx="8077200" cy="44577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pPr lvl="0"/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891107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hoto W Callout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txBody>
          <a:bodyPr anchor="t">
            <a:normAutofit/>
          </a:bodyPr>
          <a:lstStyle>
            <a:lvl1pPr marL="0" indent="0" algn="l">
              <a:buNone/>
              <a:defRPr sz="9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9166" y="4683570"/>
            <a:ext cx="272434" cy="288482"/>
          </a:xfrm>
          <a:prstGeom prst="rect">
            <a:avLst/>
          </a:prstGeom>
        </p:spPr>
        <p:txBody>
          <a:bodyPr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74DA25E-2CBD-104F-BA19-34708B7A0A3F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7086600" y="0"/>
            <a:ext cx="1905000" cy="2800350"/>
          </a:xfrm>
          <a:prstGeom prst="rect">
            <a:avLst/>
          </a:prstGeom>
          <a:solidFill>
            <a:srgbClr val="A71E23"/>
          </a:solidFill>
        </p:spPr>
        <p:txBody>
          <a:bodyPr lIns="91440" tIns="274320" rIns="91440" bIns="274320" anchor="ctr">
            <a:noAutofit/>
          </a:bodyPr>
          <a:lstStyle>
            <a:lvl1pPr marL="0" indent="0" algn="ctr">
              <a:buNone/>
              <a:defRPr sz="1800" b="0" i="0" baseline="0">
                <a:solidFill>
                  <a:schemeClr val="bg1"/>
                </a:solidFill>
                <a:latin typeface="Effra Medium" panose="020B0603020203020204" pitchFamily="34" charset="0"/>
                <a:ea typeface="Effra Medium" panose="020B0603020203020204" pitchFamily="34" charset="0"/>
                <a:cs typeface="Effra Medium" panose="020B0603020203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258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ide-Head shot,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745A33-74C8-A947-A1A9-3D1DCFD415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4BE01C-ED99-5D44-AC97-481488FA1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  <a:endParaRPr lang="en-US" sz="13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8937D4F-CDA2-6945-86CE-AAC75F404B4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400" y="666750"/>
            <a:ext cx="1874520" cy="25146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03BBDA-8B26-8347-BAC2-238296BA8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3301" y="1310645"/>
            <a:ext cx="6354762" cy="65150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3600" b="1">
                <a:solidFill>
                  <a:schemeClr val="tx1"/>
                </a:solidFill>
              </a:defRPr>
            </a:lvl1pPr>
            <a:lvl2pPr marL="7938" indent="0" algn="ctr">
              <a:tabLst/>
              <a:defRPr sz="3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F9410A1-D009-EE43-8C79-9A4A3AC2B8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13300" y="1869887"/>
            <a:ext cx="6330699" cy="1384616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Type in below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submit your question to </a:t>
            </a:r>
            <a:br>
              <a:rPr lang="en-US" dirty="0"/>
            </a:br>
            <a:r>
              <a:rPr lang="en-US" dirty="0"/>
              <a:t>(place your email address here).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6ECEBF5-C822-6948-BAE2-9D8DA17384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276519"/>
            <a:ext cx="7772400" cy="24660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300"/>
              </a:spcAft>
              <a:defRPr sz="1400" b="0" i="0">
                <a:solidFill>
                  <a:schemeClr val="tx1"/>
                </a:solidFill>
                <a:latin typeface="Effra Medium" panose="020B0603020203020204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Type in Name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1225F3D-7DD0-504F-A44B-8F7D8461DF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3523126"/>
            <a:ext cx="7772400" cy="9345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680"/>
              </a:lnSpc>
              <a:spcAft>
                <a:spcPts val="0"/>
              </a:spcAft>
              <a:defRPr sz="1300" b="0" i="0">
                <a:solidFill>
                  <a:schemeClr val="tx1"/>
                </a:solidFill>
                <a:latin typeface="Effra Light" panose="020B0403020203020204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Type in Title Here</a:t>
            </a:r>
          </a:p>
          <a:p>
            <a:pPr lvl="0"/>
            <a:r>
              <a:rPr lang="en-US" dirty="0"/>
              <a:t>Type in Title Here</a:t>
            </a:r>
          </a:p>
          <a:p>
            <a:pPr lvl="0"/>
            <a:r>
              <a:rPr lang="en-US" dirty="0"/>
              <a:t>Type in Title Here</a:t>
            </a:r>
          </a:p>
          <a:p>
            <a:pPr lvl="0"/>
            <a:r>
              <a:rPr lang="en-US" dirty="0"/>
              <a:t>Type in Title Here</a:t>
            </a:r>
          </a:p>
        </p:txBody>
      </p:sp>
    </p:spTree>
    <p:extLst>
      <p:ext uri="{BB962C8B-B14F-4D97-AF65-F5344CB8AC3E}">
        <p14:creationId xmlns:p14="http://schemas.microsoft.com/office/powerpoint/2010/main" val="1648488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BM Title Slide-1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8779F77-AF39-314B-9F82-F4745A0E4A55}"/>
              </a:ext>
            </a:extLst>
          </p:cNvPr>
          <p:cNvSpPr/>
          <p:nvPr userDrawn="1"/>
        </p:nvSpPr>
        <p:spPr>
          <a:xfrm>
            <a:off x="681779" y="666750"/>
            <a:ext cx="8462221" cy="462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434EB9-5D6E-2D4B-A3A4-A19A095CAE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19200" y="1081785"/>
            <a:ext cx="6096004" cy="184253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400" b="1" spc="0" baseline="0">
                <a:solidFill>
                  <a:srgbClr val="A71E23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Place Your Presentation Name Here</a:t>
            </a:r>
          </a:p>
          <a:p>
            <a:pPr lvl="0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0409C6-894C-F641-AA99-CF8ABEC480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9199" y="3072367"/>
            <a:ext cx="7467601" cy="125198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300"/>
              </a:spcAft>
              <a:defRPr sz="2000" b="0" i="0" spc="0">
                <a:solidFill>
                  <a:schemeClr val="tx1">
                    <a:lumMod val="75000"/>
                    <a:lumOff val="25000"/>
                  </a:schemeClr>
                </a:solidFill>
                <a:latin typeface="Effra Medium" panose="020B0603020203020204" pitchFamily="34" charset="0"/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tabLst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 dirty="0"/>
              <a:t>Presenter’s Name Here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445892-9083-7A4E-B23C-D211A4ADE31E}"/>
              </a:ext>
            </a:extLst>
          </p:cNvPr>
          <p:cNvCxnSpPr>
            <a:cxnSpLocks/>
          </p:cNvCxnSpPr>
          <p:nvPr userDrawn="1"/>
        </p:nvCxnSpPr>
        <p:spPr>
          <a:xfrm>
            <a:off x="1219202" y="2914650"/>
            <a:ext cx="6096001" cy="0"/>
          </a:xfrm>
          <a:prstGeom prst="line">
            <a:avLst/>
          </a:prstGeom>
          <a:ln w="38100">
            <a:solidFill>
              <a:srgbClr val="A71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BB5F9AF-6A84-2D4B-95C6-8ED3F1AD0150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-973" y="-762"/>
            <a:ext cx="667512" cy="6675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085F2A-8F87-DB4C-83FE-EC11CC22AE31}"/>
              </a:ext>
            </a:extLst>
          </p:cNvPr>
          <p:cNvSpPr/>
          <p:nvPr userDrawn="1"/>
        </p:nvSpPr>
        <p:spPr>
          <a:xfrm>
            <a:off x="0" y="5026914"/>
            <a:ext cx="9144000" cy="116586"/>
          </a:xfrm>
          <a:prstGeom prst="rect">
            <a:avLst/>
          </a:prstGeom>
          <a:solidFill>
            <a:srgbClr val="A71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6C6193B-1D2C-B248-B58A-CA1229DAB9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19199" y="4400550"/>
            <a:ext cx="25812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39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Messag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532284" y="4818882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F4044-894B-B74C-BA70-A76DFBF02618}" type="slidenum">
              <a:rPr lang="en-US" sz="750" smtClean="0">
                <a:solidFill>
                  <a:schemeClr val="bg1"/>
                </a:solidFill>
              </a:rPr>
              <a:pPr/>
              <a:t>‹#›</a:t>
            </a:fld>
            <a:endParaRPr lang="en-US" sz="750" dirty="0">
              <a:solidFill>
                <a:schemeClr val="bg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575EF42-48E3-E042-9F86-2CC464CCBE5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263770" y="2190750"/>
            <a:ext cx="5334000" cy="22098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02C621-0825-7147-9415-ABBF3B02F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3CD64D0-D4F8-124C-A6EF-DCF53AD4A87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29150"/>
            <a:ext cx="5486400" cy="3282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9AAE706-4A8D-4D46-ACD2-05AA2870F90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1026" y="611072"/>
            <a:ext cx="8070574" cy="436678"/>
          </a:xfrm>
          <a:prstGeom prst="rect">
            <a:avLst/>
          </a:prstGeom>
        </p:spPr>
        <p:txBody>
          <a:bodyPr lIns="0" tIns="0" rIns="0" bIns="0"/>
          <a:lstStyle>
            <a:lvl1pPr marL="12700" indent="-12700" algn="ctr">
              <a:buFontTx/>
              <a:buNone/>
              <a:tabLst/>
              <a:defRPr sz="1800" b="1" i="0">
                <a:solidFill>
                  <a:srgbClr val="A71E23"/>
                </a:solidFill>
                <a:latin typeface="Effra" panose="020B0603020203020204" pitchFamily="34" charset="0"/>
              </a:defRPr>
            </a:lvl1pPr>
            <a:lvl2pPr marL="12700" indent="-12700" algn="ctr">
              <a:buFontTx/>
              <a:buNone/>
              <a:tabLst/>
              <a:defRPr b="1" i="0">
                <a:solidFill>
                  <a:srgbClr val="A71E23"/>
                </a:solidFill>
                <a:latin typeface="Effra" panose="020B0603020203020204" pitchFamily="34" charset="0"/>
              </a:defRPr>
            </a:lvl2pPr>
            <a:lvl3pPr marL="12700" indent="-12700" algn="ctr">
              <a:buFontTx/>
              <a:buNone/>
              <a:tabLst/>
              <a:defRPr sz="3200" b="1" i="0">
                <a:solidFill>
                  <a:schemeClr val="tx1"/>
                </a:solidFill>
                <a:latin typeface="Effra Medium" panose="020B0603020203020204" pitchFamily="34" charset="0"/>
              </a:defRPr>
            </a:lvl3pPr>
            <a:lvl4pPr marL="12700" indent="-12700" algn="ctr">
              <a:buFontTx/>
              <a:buNone/>
              <a:tabLst/>
              <a:defRPr sz="3200" b="0" i="0">
                <a:solidFill>
                  <a:schemeClr val="tx1"/>
                </a:solidFill>
                <a:latin typeface="Effra" panose="020B0603020203020204" pitchFamily="34" charset="0"/>
              </a:defRPr>
            </a:lvl4pPr>
            <a:lvl5pPr marL="12700" indent="-12700" algn="ctr">
              <a:buFontTx/>
              <a:buNone/>
              <a:tabLst/>
              <a:defRPr sz="3200" b="0" i="0">
                <a:solidFill>
                  <a:schemeClr val="tx1"/>
                </a:solidFill>
                <a:latin typeface="Effra" panose="020B0603020203020204" pitchFamily="34" charset="0"/>
              </a:defRPr>
            </a:lvl5pPr>
          </a:lstStyle>
          <a:p>
            <a:pPr lvl="0"/>
            <a:r>
              <a:rPr lang="en-US" dirty="0"/>
              <a:t>TYPE IN ALL CAPS: INFORMATION AND APPOINTMENTS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8CD0C52-9548-4A45-ACD4-8D2DE42FAC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1026" y="929594"/>
            <a:ext cx="8077200" cy="50079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32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algn="ctr">
              <a:defRPr sz="3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Type in phone number: (631) 444-0000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1B56269B-0DAF-F44A-9D60-CCD01177D2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1026" y="1531342"/>
            <a:ext cx="8077200" cy="7620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400" b="0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algn="ctr">
              <a:defRPr sz="24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Type in </a:t>
            </a:r>
            <a:r>
              <a:rPr lang="en-US" dirty="0" err="1"/>
              <a:t>url</a:t>
            </a:r>
            <a:r>
              <a:rPr lang="en-US" dirty="0"/>
              <a:t>: </a:t>
            </a:r>
            <a:r>
              <a:rPr lang="en-US" dirty="0" err="1"/>
              <a:t>stonybrookmedicine.edu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96781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29150"/>
            <a:ext cx="5486400" cy="3282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AD797FC-7CAF-1841-89ED-F7FD6C484E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123950"/>
            <a:ext cx="8077200" cy="5905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Thank you. Questions?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4E1647-A446-144B-AC92-E9FCF61A15C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438400" y="1887316"/>
            <a:ext cx="5029200" cy="256901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813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BM Title Slide-2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8779F77-AF39-314B-9F82-F4745A0E4A55}"/>
              </a:ext>
            </a:extLst>
          </p:cNvPr>
          <p:cNvSpPr/>
          <p:nvPr userDrawn="1"/>
        </p:nvSpPr>
        <p:spPr>
          <a:xfrm>
            <a:off x="681779" y="666750"/>
            <a:ext cx="8462221" cy="462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434EB9-5D6E-2D4B-A3A4-A19A095CAE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19200" y="1081785"/>
            <a:ext cx="6096004" cy="184253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400" b="1" spc="0" baseline="0">
                <a:solidFill>
                  <a:srgbClr val="A71E23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Place Your Presentation Name Here</a:t>
            </a:r>
          </a:p>
          <a:p>
            <a:pPr lvl="0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0409C6-894C-F641-AA99-CF8ABEC480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9199" y="3072368"/>
            <a:ext cx="3853157" cy="109958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300"/>
              </a:spcAft>
              <a:defRPr sz="2000" b="0" i="0" spc="0">
                <a:solidFill>
                  <a:schemeClr val="tx1">
                    <a:lumMod val="75000"/>
                    <a:lumOff val="25000"/>
                  </a:schemeClr>
                </a:solidFill>
                <a:latin typeface="Effra Medium" panose="020B0603020203020204" pitchFamily="34" charset="0"/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tabLst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 dirty="0"/>
              <a:t>Presenter’s Name Here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r>
              <a:rPr lang="en-US" dirty="0"/>
              <a:t>4 lines maximum</a:t>
            </a:r>
          </a:p>
          <a:p>
            <a:pPr lvl="1"/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445892-9083-7A4E-B23C-D211A4ADE31E}"/>
              </a:ext>
            </a:extLst>
          </p:cNvPr>
          <p:cNvCxnSpPr>
            <a:cxnSpLocks/>
          </p:cNvCxnSpPr>
          <p:nvPr userDrawn="1"/>
        </p:nvCxnSpPr>
        <p:spPr>
          <a:xfrm>
            <a:off x="1219202" y="2914650"/>
            <a:ext cx="6096001" cy="0"/>
          </a:xfrm>
          <a:prstGeom prst="line">
            <a:avLst/>
          </a:prstGeom>
          <a:ln w="38100">
            <a:solidFill>
              <a:srgbClr val="A71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BB5F9AF-6A84-2D4B-95C6-8ED3F1AD0150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-973" y="-762"/>
            <a:ext cx="667512" cy="6675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085F2A-8F87-DB4C-83FE-EC11CC22AE31}"/>
              </a:ext>
            </a:extLst>
          </p:cNvPr>
          <p:cNvSpPr/>
          <p:nvPr userDrawn="1"/>
        </p:nvSpPr>
        <p:spPr>
          <a:xfrm>
            <a:off x="0" y="5026914"/>
            <a:ext cx="9144000" cy="116586"/>
          </a:xfrm>
          <a:prstGeom prst="rect">
            <a:avLst/>
          </a:prstGeom>
          <a:solidFill>
            <a:srgbClr val="A71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6C6193B-1D2C-B248-B58A-CA1229DAB9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19200" y="4400550"/>
            <a:ext cx="2581275" cy="457200"/>
          </a:xfrm>
          <a:prstGeom prst="rect">
            <a:avLst/>
          </a:prstGeom>
        </p:spPr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30A46A5F-DB71-0140-B1FA-A9800D8A01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24757" y="3072368"/>
            <a:ext cx="3766843" cy="109958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300"/>
              </a:spcAft>
              <a:defRPr sz="2000" b="0" i="0" spc="0">
                <a:solidFill>
                  <a:schemeClr val="tx1">
                    <a:lumMod val="75000"/>
                    <a:lumOff val="25000"/>
                  </a:schemeClr>
                </a:solidFill>
                <a:latin typeface="Effra Medium" panose="020B0603020203020204" pitchFamily="34" charset="0"/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tabLst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 dirty="0"/>
              <a:t>Presenter’s Name Here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r>
              <a:rPr lang="en-US" dirty="0"/>
              <a:t>4 lines maximum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601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tegory Slide - ALL C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9CD39E2-285B-8D41-A2F0-E85E70BC7DA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71E23"/>
          </a:solidFill>
          <a:ln>
            <a:solidFill>
              <a:srgbClr val="A71E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434EB9-5D6E-2D4B-A3A4-A19A095CAE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19200" y="1135380"/>
            <a:ext cx="6858000" cy="3722370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>
              <a:lnSpc>
                <a:spcPts val="4400"/>
              </a:lnSpc>
              <a:defRPr sz="4400" b="1" spc="0" baseline="0">
                <a:solidFill>
                  <a:schemeClr val="bg1"/>
                </a:solidFill>
                <a:latin typeface="Effra" panose="020B0603020203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THIS IS A TOPIC / </a:t>
            </a:r>
            <a:br>
              <a:rPr lang="en-US" dirty="0"/>
            </a:br>
            <a:r>
              <a:rPr lang="en-US" dirty="0"/>
              <a:t>CATEGORY SLIDE. TYPE IN ALL CAPS, EFFRA BOLD, 44 POINT SIZE.</a:t>
            </a:r>
          </a:p>
        </p:txBody>
      </p:sp>
    </p:spTree>
    <p:extLst>
      <p:ext uri="{BB962C8B-B14F-4D97-AF65-F5344CB8AC3E}">
        <p14:creationId xmlns:p14="http://schemas.microsoft.com/office/powerpoint/2010/main" val="594964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69511F-C066-8140-8352-80E189325B30}"/>
              </a:ext>
            </a:extLst>
          </p:cNvPr>
          <p:cNvSpPr/>
          <p:nvPr userDrawn="1"/>
        </p:nvSpPr>
        <p:spPr>
          <a:xfrm>
            <a:off x="914400" y="1428300"/>
            <a:ext cx="7769772" cy="2438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399" y="333958"/>
            <a:ext cx="7769773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600"/>
              </a:lnSpc>
              <a:defRPr sz="36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7CBC9-11CF-F349-AEFE-5D1A13537F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400" y="2266950"/>
            <a:ext cx="7772400" cy="1676400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defRPr sz="1800" b="0" i="0">
                <a:solidFill>
                  <a:srgbClr val="A71E23"/>
                </a:solidFill>
                <a:latin typeface="Effra Medium" panose="020B0603020203020204" pitchFamily="34" charset="0"/>
              </a:defRPr>
            </a:lvl1pPr>
            <a:lvl2pPr marL="0" indent="0">
              <a:lnSpc>
                <a:spcPct val="90000"/>
              </a:lnSpc>
              <a:spcBef>
                <a:spcPts val="900"/>
              </a:spcBef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2pPr>
            <a:lvl3pPr marL="6350" indent="-6350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3pPr>
            <a:lvl4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4pPr>
            <a:lvl5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5pPr>
          </a:lstStyle>
          <a:p>
            <a:pPr lvl="0"/>
            <a:r>
              <a:rPr lang="en-US" dirty="0"/>
              <a:t>Center red text here. Use ”Shift return” within paragraph, “return” to make paragraph two.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4484A675-B9D3-A942-944A-A66AEAA9A273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9377400" y="1428300"/>
            <a:ext cx="2359025" cy="1194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9706A5BD-A9A7-2340-B208-717796CE2EC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377400" y="2685600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3279129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Effra Med. Text,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95800" y="4186484"/>
            <a:ext cx="4191000" cy="23753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399" y="333958"/>
            <a:ext cx="7769773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600"/>
              </a:lnSpc>
              <a:defRPr sz="36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7CBC9-11CF-F349-AEFE-5D1A13537F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400" y="1428300"/>
            <a:ext cx="5105400" cy="251505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1pPr>
            <a:lvl2pPr marL="0" indent="0">
              <a:lnSpc>
                <a:spcPct val="90000"/>
              </a:lnSpc>
              <a:spcBef>
                <a:spcPts val="900"/>
              </a:spcBef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2pPr>
            <a:lvl3pPr marL="6350" indent="-6350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3pPr>
            <a:lvl4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4pPr>
            <a:lvl5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5pPr>
          </a:lstStyle>
          <a:p>
            <a:pPr lvl="0"/>
            <a:r>
              <a:rPr lang="en-US" dirty="0"/>
              <a:t>Text here. Use ”Shift return” within paragraph, “return” to make paragraph two.</a:t>
            </a:r>
          </a:p>
          <a:p>
            <a:pPr lvl="0"/>
            <a:r>
              <a:rPr lang="en-US" dirty="0"/>
              <a:t>This begins paragraph two. 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5708B29-91D2-BC46-B413-1913A83DD4EF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719151" y="1"/>
            <a:ext cx="1964474" cy="13525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CE980C4-375A-3243-A74A-C17C9690C472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6710400" y="1428750"/>
            <a:ext cx="1973225" cy="2995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4484A675-B9D3-A942-944A-A66AEAA9A273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9377400" y="1428300"/>
            <a:ext cx="2359025" cy="1194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9706A5BD-A9A7-2340-B208-717796CE2EC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377400" y="2685600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F90839-51C7-F742-B30F-7C2EFD6DD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399" y="4186484"/>
            <a:ext cx="4189141" cy="23753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</p:spTree>
    <p:extLst>
      <p:ext uri="{BB962C8B-B14F-4D97-AF65-F5344CB8AC3E}">
        <p14:creationId xmlns:p14="http://schemas.microsoft.com/office/powerpoint/2010/main" val="31869433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Text Effra Light,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19800" y="4095750"/>
            <a:ext cx="2667000" cy="3282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600"/>
              </a:lnSpc>
              <a:defRPr sz="36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7CBC9-11CF-F349-AEFE-5D1A13537F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400" y="1428300"/>
            <a:ext cx="4572000" cy="130433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1pPr>
            <a:lvl2pPr marL="0" indent="0">
              <a:lnSpc>
                <a:spcPct val="90000"/>
              </a:lnSpc>
              <a:spcBef>
                <a:spcPts val="900"/>
              </a:spcBef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2pPr>
            <a:lvl3pPr marL="6350" indent="-6350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3pPr>
            <a:lvl4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4pPr>
            <a:lvl5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5pPr>
          </a:lstStyle>
          <a:p>
            <a:pPr lvl="0"/>
            <a:r>
              <a:rPr lang="en-US" dirty="0"/>
              <a:t>Text here. Use ”Shift return” within paragraph, “return” to make paragraph two.</a:t>
            </a:r>
          </a:p>
          <a:p>
            <a:pPr lvl="0"/>
            <a:r>
              <a:rPr lang="en-US" dirty="0"/>
              <a:t>This begins paragraph two. </a:t>
            </a:r>
            <a:br>
              <a:rPr lang="en-US" dirty="0"/>
            </a:br>
            <a:endParaRPr lang="en-US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5708B29-91D2-BC46-B413-1913A83DD4EF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019800" y="0"/>
            <a:ext cx="2667000" cy="13525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CE980C4-375A-3243-A74A-C17C9690C472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6019800" y="1428750"/>
            <a:ext cx="2663825" cy="2995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4484A675-B9D3-A942-944A-A66AEAA9A273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9377400" y="1428300"/>
            <a:ext cx="2359025" cy="1194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9706A5BD-A9A7-2340-B208-717796CE2EC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377400" y="2685600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4B406A6-2D52-7B48-8636-5EEDB575AB4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8117" y="4095750"/>
            <a:ext cx="2743200" cy="32826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</p:spTree>
    <p:extLst>
      <p:ext uri="{BB962C8B-B14F-4D97-AF65-F5344CB8AC3E}">
        <p14:creationId xmlns:p14="http://schemas.microsoft.com/office/powerpoint/2010/main" val="13293881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Bullet List,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29400" y="4095750"/>
            <a:ext cx="2057400" cy="3282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600"/>
              </a:lnSpc>
              <a:defRPr sz="36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5708B29-91D2-BC46-B413-1913A83DD4EF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7087147" y="1424568"/>
            <a:ext cx="1597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CE980C4-375A-3243-A74A-C17C9690C472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7087147" y="2861702"/>
            <a:ext cx="1597025" cy="15581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9706A5BD-A9A7-2340-B208-717796CE2EC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448800" y="1868798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02275-5B5A-5945-96B9-11C4642822C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400" y="1428750"/>
            <a:ext cx="5867400" cy="2895600"/>
          </a:xfrm>
          <a:prstGeom prst="rect">
            <a:avLst/>
          </a:prstGeom>
        </p:spPr>
        <p:txBody>
          <a:bodyPr lIns="0" tIns="0" rIns="0" bIns="0"/>
          <a:lstStyle>
            <a:lvl1pPr marL="174625" indent="-17462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1pPr>
            <a:lvl2pPr marL="174625" indent="-17462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2pPr>
            <a:lvl3pPr marL="174625" indent="-17462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3pPr>
            <a:lvl4pPr marL="342900" indent="-16827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4pPr>
            <a:lvl5pPr marL="342900" indent="-16827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Type bulleted list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140D01CB-423A-804B-99C0-D6A84F953CDE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7087147" y="4842"/>
            <a:ext cx="1597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931B1CA-4605-414B-9526-0941F30DF66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2541" y="4095750"/>
            <a:ext cx="2057400" cy="32826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</p:spTree>
    <p:extLst>
      <p:ext uri="{BB962C8B-B14F-4D97-AF65-F5344CB8AC3E}">
        <p14:creationId xmlns:p14="http://schemas.microsoft.com/office/powerpoint/2010/main" val="10459279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, Subhead, Bullet List,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4095750"/>
            <a:ext cx="7772400" cy="3282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600"/>
              </a:lnSpc>
              <a:defRPr sz="36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7CBC9-11CF-F349-AEFE-5D1A13537F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400" y="2301600"/>
            <a:ext cx="6400800" cy="1738414"/>
          </a:xfrm>
          <a:prstGeom prst="rect">
            <a:avLst/>
          </a:prstGeom>
        </p:spPr>
        <p:txBody>
          <a:bodyPr lIns="0" tIns="0" rIns="0" bIns="0"/>
          <a:lstStyle>
            <a:lvl1pPr marL="117475" indent="-117475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1pPr>
            <a:lvl2pPr marL="0" indent="0">
              <a:lnSpc>
                <a:spcPts val="2100"/>
              </a:lnSpc>
              <a:spcBef>
                <a:spcPts val="900"/>
              </a:spcBef>
              <a:tabLst/>
              <a:defRPr sz="2000" b="0" i="0">
                <a:solidFill>
                  <a:sysClr val="windowText" lastClr="000000"/>
                </a:solidFill>
                <a:latin typeface="Effra Medium" panose="020B0603020203020204" pitchFamily="34" charset="0"/>
              </a:defRPr>
            </a:lvl2pPr>
            <a:lvl3pPr marL="230188" indent="-223838">
              <a:spcBef>
                <a:spcPts val="300"/>
              </a:spcBef>
              <a:buFont typeface="+mj-lt"/>
              <a:buAutoNum type="arabicPeriod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3pPr>
            <a:lvl4pPr marL="230188" indent="-223838">
              <a:spcBef>
                <a:spcPts val="300"/>
              </a:spcBef>
              <a:buFont typeface="+mj-lt"/>
              <a:buAutoNum type="arabicPeriod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4pPr>
            <a:lvl5pPr marL="230188" indent="-223838">
              <a:spcBef>
                <a:spcPts val="300"/>
              </a:spcBef>
              <a:buFont typeface="System Font Regular"/>
              <a:buChar char="–"/>
              <a:tabLst/>
              <a:defRPr sz="1800" b="0" i="0"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Type bulleted list here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3EDB8184-FA24-BA4E-B34A-BC17070B0E1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543800" y="1428300"/>
            <a:ext cx="1447800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9CA48BC7-D3C5-494E-8B91-1788BF25BE8E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7543800" y="2800350"/>
            <a:ext cx="1447800" cy="16298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11">
            <a:extLst>
              <a:ext uri="{FF2B5EF4-FFF2-40B4-BE49-F238E27FC236}">
                <a16:creationId xmlns:a16="http://schemas.microsoft.com/office/drawing/2014/main" id="{ECFB8DE8-EB4B-1141-81A0-74A3B684F4E5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9343800" y="6150"/>
            <a:ext cx="1447800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24" name="Content Placeholder 11">
            <a:extLst>
              <a:ext uri="{FF2B5EF4-FFF2-40B4-BE49-F238E27FC236}">
                <a16:creationId xmlns:a16="http://schemas.microsoft.com/office/drawing/2014/main" id="{462699FE-8CF3-B147-AE69-3FCE1F0A7D59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9343800" y="1352550"/>
            <a:ext cx="1447800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25" name="Content Placeholder 11">
            <a:extLst>
              <a:ext uri="{FF2B5EF4-FFF2-40B4-BE49-F238E27FC236}">
                <a16:creationId xmlns:a16="http://schemas.microsoft.com/office/drawing/2014/main" id="{6A6916DC-3821-0E49-B26E-5BF44A92EE7C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9343800" y="2691750"/>
            <a:ext cx="1447800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F4BFCEC0-A4C0-3146-9326-F4379455B7A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1411929"/>
            <a:ext cx="6400800" cy="70262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100"/>
              </a:lnSpc>
              <a:defRPr sz="2200" b="0" i="0">
                <a:solidFill>
                  <a:schemeClr val="tx1"/>
                </a:solidFill>
                <a:latin typeface="Effra Medium" panose="020B0603020203020204" pitchFamily="34" charset="0"/>
              </a:defRPr>
            </a:lvl1pPr>
            <a:lvl2pPr marL="0" indent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tabLst/>
              <a:defRPr sz="2000" b="0" i="0">
                <a:solidFill>
                  <a:sysClr val="windowText" lastClr="000000"/>
                </a:solidFill>
                <a:latin typeface="Effra Medium" panose="020B0603020203020204" pitchFamily="34" charset="0"/>
              </a:defRPr>
            </a:lvl2pPr>
            <a:lvl3pPr marL="230188" indent="-223838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3pPr>
            <a:lvl4pPr marL="230188" indent="-22383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4pPr>
            <a:lvl5pPr marL="230188" indent="-223838">
              <a:spcBef>
                <a:spcPts val="300"/>
              </a:spcBef>
              <a:buFont typeface="System Font Regular"/>
              <a:buChar char="–"/>
              <a:tabLst/>
              <a:defRPr sz="2450" b="0" i="0">
                <a:latin typeface="Effra Light" panose="020B0403020203020204" pitchFamily="34" charset="0"/>
              </a:defRPr>
            </a:lvl5pPr>
            <a:lvl6pPr>
              <a:defRPr sz="2200"/>
            </a:lvl6pPr>
          </a:lstStyle>
          <a:p>
            <a:pPr lvl="1"/>
            <a:r>
              <a:rPr lang="en-US" sz="2000" dirty="0"/>
              <a:t>Type subhead here</a:t>
            </a:r>
            <a:br>
              <a:rPr lang="en-US" sz="2000" dirty="0"/>
            </a:br>
            <a:r>
              <a:rPr lang="en-US" sz="2000" dirty="0"/>
              <a:t>Type subhead here</a:t>
            </a:r>
          </a:p>
        </p:txBody>
      </p:sp>
    </p:spTree>
    <p:extLst>
      <p:ext uri="{BB962C8B-B14F-4D97-AF65-F5344CB8AC3E}">
        <p14:creationId xmlns:p14="http://schemas.microsoft.com/office/powerpoint/2010/main" val="18595580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3"/>
          <a:srcRect/>
          <a:stretch/>
        </p:blipFill>
        <p:spPr>
          <a:xfrm>
            <a:off x="914400" y="4619063"/>
            <a:ext cx="2065022" cy="365760"/>
          </a:xfrm>
          <a:prstGeom prst="rect">
            <a:avLst/>
          </a:prstGeom>
        </p:spPr>
      </p:pic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914400" y="4457700"/>
            <a:ext cx="8077200" cy="0"/>
          </a:xfrm>
          <a:prstGeom prst="line">
            <a:avLst/>
          </a:prstGeom>
          <a:ln w="12700">
            <a:solidFill>
              <a:srgbClr val="C0C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12564"/>
            <a:ext cx="304800" cy="63093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E134BA-F668-D34A-96D6-F0D0E1BAB9F7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rcRect/>
          <a:stretch/>
        </p:blipFill>
        <p:spPr>
          <a:xfrm>
            <a:off x="0" y="1"/>
            <a:ext cx="663787" cy="666750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CC34D90-AED6-114D-90B1-0CDF7287D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0400" y="4665021"/>
            <a:ext cx="54864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rgbClr val="A71E23"/>
                </a:solidFill>
                <a:latin typeface="Effra" panose="020B0603020203020204" pitchFamily="34" charset="0"/>
              </a:defRPr>
            </a:lvl1pPr>
          </a:lstStyle>
          <a:p>
            <a:r>
              <a:rPr lang="en-US" dirty="0"/>
              <a:t>Approved Sub Brand Name Here</a:t>
            </a:r>
            <a:endParaRPr lang="en-US" sz="1200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5812F3B1-5C07-F14B-84F7-1CF91363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8" y="322403"/>
            <a:ext cx="8077198" cy="118254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48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92" r:id="rId2"/>
    <p:sldLayoutId id="2147483707" r:id="rId3"/>
    <p:sldLayoutId id="2147483693" r:id="rId4"/>
    <p:sldLayoutId id="2147483722" r:id="rId5"/>
    <p:sldLayoutId id="2147483720" r:id="rId6"/>
    <p:sldLayoutId id="2147483719" r:id="rId7"/>
    <p:sldLayoutId id="2147483718" r:id="rId8"/>
    <p:sldLayoutId id="2147483721" r:id="rId9"/>
    <p:sldLayoutId id="2147483716" r:id="rId10"/>
    <p:sldLayoutId id="2147483713" r:id="rId11"/>
    <p:sldLayoutId id="2147483717" r:id="rId12"/>
    <p:sldLayoutId id="2147483715" r:id="rId13"/>
    <p:sldLayoutId id="2147483706" r:id="rId14"/>
    <p:sldLayoutId id="2147483665" r:id="rId15"/>
    <p:sldLayoutId id="2147483687" r:id="rId16"/>
    <p:sldLayoutId id="2147483675" r:id="rId17"/>
    <p:sldLayoutId id="2147483679" r:id="rId18"/>
    <p:sldLayoutId id="2147483709" r:id="rId19"/>
    <p:sldLayoutId id="2147483681" r:id="rId20"/>
    <p:sldLayoutId id="2147483663" r:id="rId21"/>
  </p:sldLayoutIdLst>
  <p:hf hdr="0" dt="0"/>
  <p:txStyles>
    <p:titleStyle>
      <a:lvl1pPr algn="l" defTabSz="685800" rtl="0" eaLnBrk="1" latinLnBrk="0" hangingPunct="1">
        <a:lnSpc>
          <a:spcPts val="3600"/>
        </a:lnSpc>
        <a:spcBef>
          <a:spcPct val="0"/>
        </a:spcBef>
        <a:buNone/>
        <a:defRPr sz="3600" b="1" i="0" kern="1200">
          <a:solidFill>
            <a:schemeClr val="tx1">
              <a:lumMod val="85000"/>
              <a:lumOff val="15000"/>
            </a:schemeClr>
          </a:solidFill>
          <a:latin typeface="Effra" panose="020B0603020203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900" b="0" i="0" kern="1200" baseline="0">
          <a:solidFill>
            <a:srgbClr val="C00000"/>
          </a:solidFill>
          <a:latin typeface="Effra" panose="020B0603020203020204" pitchFamily="34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800" b="1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500" b="0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708" userDrawn="1">
          <p15:clr>
            <a:srgbClr val="F26B43"/>
          </p15:clr>
        </p15:guide>
        <p15:guide id="6" orient="horz" pos="420" userDrawn="1">
          <p15:clr>
            <a:srgbClr val="F26B43"/>
          </p15:clr>
        </p15:guide>
        <p15:guide id="9" orient="horz" pos="3060" userDrawn="1">
          <p15:clr>
            <a:srgbClr val="F26B43"/>
          </p15:clr>
        </p15:guide>
        <p15:guide id="11" orient="horz" pos="900" userDrawn="1">
          <p15:clr>
            <a:srgbClr val="F26B43"/>
          </p15:clr>
        </p15:guide>
        <p15:guide id="12" pos="576" userDrawn="1">
          <p15:clr>
            <a:srgbClr val="F26B43"/>
          </p15:clr>
        </p15:guide>
        <p15:guide id="13" pos="5664" userDrawn="1">
          <p15:clr>
            <a:srgbClr val="F26B43"/>
          </p15:clr>
        </p15:guide>
        <p15:guide id="14" pos="54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forms.office.com/Pages/ResponsePage.aspx?id=MRv66pSxXUKzZlbCFbd2DKX4S52_abdHmHhhZ9cOUftUQ1ZLQUJOUDk4WE1ESldYUU1MTURUQllVMy4u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infusioncenter.org/wp-content/uploads/2021/01/Medication-Preparation-Area-Checklist_0121.pdf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E674CB-E6F9-A28F-03D5-D58BC97D205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Immediate Use Compounding of Medications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ECFEB4-12B7-9C5E-7116-C7964FDBF5A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19199" y="3943349"/>
            <a:ext cx="7467601" cy="3809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05600" y="470535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May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185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E067C2-780A-3F70-58BB-014E2A19A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10</a:t>
            </a:fld>
            <a:endParaRPr lang="en-US" sz="1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7B1B64-5B3B-D194-5228-89DEABB4E42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3DA47A-E2C4-A20F-AF33-98B70A95E21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Immediate Use CSP</a:t>
            </a:r>
          </a:p>
        </p:txBody>
      </p:sp>
      <p:pic>
        <p:nvPicPr>
          <p:cNvPr id="14" name="Content Placeholder 13" descr="A hand holding a small bottle&#10;&#10;Description automatically generated">
            <a:extLst>
              <a:ext uri="{FF2B5EF4-FFF2-40B4-BE49-F238E27FC236}">
                <a16:creationId xmlns:a16="http://schemas.microsoft.com/office/drawing/2014/main" id="{98318171-C01D-1D6B-E378-D8B2DCA1DF45}"/>
              </a:ext>
            </a:extLst>
          </p:cNvPr>
          <p:cNvPicPr>
            <a:picLocks noGrp="1" noChangeAspect="1"/>
          </p:cNvPicPr>
          <p:nvPr>
            <p:ph sz="quarter" idx="33"/>
          </p:nvPr>
        </p:nvPicPr>
        <p:blipFill>
          <a:blip r:embed="rId2"/>
          <a:stretch>
            <a:fillRect/>
          </a:stretch>
        </p:blipFill>
        <p:spPr>
          <a:xfrm>
            <a:off x="1524000" y="2669931"/>
            <a:ext cx="1828800" cy="1406769"/>
          </a:xfrm>
        </p:spPr>
      </p:pic>
      <p:pic>
        <p:nvPicPr>
          <p:cNvPr id="16" name="Content Placeholder 15" descr="A hand holding a small bottle&#10;&#10;Description automatically generated">
            <a:extLst>
              <a:ext uri="{FF2B5EF4-FFF2-40B4-BE49-F238E27FC236}">
                <a16:creationId xmlns:a16="http://schemas.microsoft.com/office/drawing/2014/main" id="{19F78F9E-FDD4-15F6-E0FD-2B441CD15D8F}"/>
              </a:ext>
            </a:extLst>
          </p:cNvPr>
          <p:cNvPicPr>
            <a:picLocks noGrp="1" noChangeAspect="1"/>
          </p:cNvPicPr>
          <p:nvPr>
            <p:ph sz="quarter" idx="34"/>
          </p:nvPr>
        </p:nvPicPr>
        <p:blipFill>
          <a:blip r:embed="rId3"/>
          <a:stretch>
            <a:fillRect/>
          </a:stretch>
        </p:blipFill>
        <p:spPr>
          <a:xfrm>
            <a:off x="5029200" y="2693866"/>
            <a:ext cx="1981200" cy="1524000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B9357BC-8B08-0C2E-B242-32E1D6AB3E40}"/>
              </a:ext>
            </a:extLst>
          </p:cNvPr>
          <p:cNvSpPr txBox="1"/>
          <p:nvPr/>
        </p:nvSpPr>
        <p:spPr>
          <a:xfrm>
            <a:off x="1066800" y="1047750"/>
            <a:ext cx="662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Considerations</a:t>
            </a:r>
            <a:endParaRPr lang="en-US" dirty="0"/>
          </a:p>
          <a:p>
            <a:endParaRPr lang="en-US" dirty="0"/>
          </a:p>
          <a:p>
            <a:r>
              <a:rPr lang="en-US" dirty="0"/>
              <a:t>Plastic caps on vials are “dust shields” and not intended to maintain sterility of the rubber stopper. Once removed, the rubber stopper needs to be cleaned. </a:t>
            </a:r>
          </a:p>
        </p:txBody>
      </p:sp>
    </p:spTree>
    <p:extLst>
      <p:ext uri="{BB962C8B-B14F-4D97-AF65-F5344CB8AC3E}">
        <p14:creationId xmlns:p14="http://schemas.microsoft.com/office/powerpoint/2010/main" val="322131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E067C2-780A-3F70-58BB-014E2A19A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11</a:t>
            </a:fld>
            <a:endParaRPr lang="en-US" sz="1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7B1B64-5B3B-D194-5228-89DEABB4E42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F7C7ED-F74C-6372-F3D3-23D6B76150A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3DA47A-E2C4-A20F-AF33-98B70A95E21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Immediate Use CSP</a:t>
            </a:r>
          </a:p>
        </p:txBody>
      </p:sp>
      <p:pic>
        <p:nvPicPr>
          <p:cNvPr id="7" name="Content Placeholder 6" descr="A close-up of a bottle&#10;&#10;Description automatically generated">
            <a:extLst>
              <a:ext uri="{FF2B5EF4-FFF2-40B4-BE49-F238E27FC236}">
                <a16:creationId xmlns:a16="http://schemas.microsoft.com/office/drawing/2014/main" id="{874B5C03-5468-4DE6-383D-E5AF6E29E835}"/>
              </a:ext>
            </a:extLst>
          </p:cNvPr>
          <p:cNvPicPr>
            <a:picLocks noGrp="1" noChangeAspect="1"/>
          </p:cNvPicPr>
          <p:nvPr>
            <p:ph sz="quarter" idx="33"/>
          </p:nvPr>
        </p:nvPicPr>
        <p:blipFill>
          <a:blip r:embed="rId3"/>
          <a:stretch>
            <a:fillRect/>
          </a:stretch>
        </p:blipFill>
        <p:spPr>
          <a:xfrm>
            <a:off x="6169572" y="1046631"/>
            <a:ext cx="2514600" cy="2012191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9A24761-9D27-3593-21E7-E96625A4A2CD}"/>
              </a:ext>
            </a:extLst>
          </p:cNvPr>
          <p:cNvSpPr>
            <a:spLocks noGrp="1"/>
          </p:cNvSpPr>
          <p:nvPr>
            <p:ph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06D8CCE-D269-953B-40A2-37CD98FD093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9357BC-8B08-0C2E-B242-32E1D6AB3E40}"/>
              </a:ext>
            </a:extLst>
          </p:cNvPr>
          <p:cNvSpPr txBox="1"/>
          <p:nvPr/>
        </p:nvSpPr>
        <p:spPr>
          <a:xfrm>
            <a:off x="914399" y="888782"/>
            <a:ext cx="518151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Effra Light"/>
              </a:rPr>
              <a:t>Considerations</a:t>
            </a:r>
            <a:endParaRPr lang="en-US" sz="1400" b="1" dirty="0">
              <a:latin typeface="Effra Light"/>
            </a:endParaRPr>
          </a:p>
          <a:p>
            <a:endParaRPr lang="en-US" sz="1400" b="1" dirty="0">
              <a:latin typeface="Effra Light"/>
            </a:endParaRPr>
          </a:p>
          <a:p>
            <a:r>
              <a:rPr lang="en-US" sz="1400" dirty="0">
                <a:latin typeface="Effra Light"/>
              </a:rPr>
              <a:t>Prevent coring of vial stopper 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Effra Light"/>
              </a:rPr>
              <a:t>inserting needle at 45*-60* angle with bevel facing up and away from stopper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Effra Light"/>
              </a:rPr>
              <a:t>use sharp needle (not blunt)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Effra Light"/>
              </a:rPr>
              <a:t>inspect syringe/vial for evidence of coring, small flecks or pieces of stopper. </a:t>
            </a:r>
          </a:p>
          <a:p>
            <a:r>
              <a:rPr lang="en-US" sz="1400" dirty="0">
                <a:latin typeface="Effra Light"/>
              </a:rPr>
              <a:t>Prevent contamination from glass ampules.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Effra Light"/>
              </a:rPr>
              <a:t>Use a 5-micron filter straw or filter needle.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Effra Light"/>
              </a:rPr>
              <a:t>Filter straw/needle should be removed and discarded after use and replaced with the needle one would use to inject into the final solution while maintain aseptic technique 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E29F87-B21E-43FA-D47A-AF20CADCBF2A}"/>
              </a:ext>
            </a:extLst>
          </p:cNvPr>
          <p:cNvSpPr txBox="1"/>
          <p:nvPr/>
        </p:nvSpPr>
        <p:spPr>
          <a:xfrm>
            <a:off x="6438815" y="2995723"/>
            <a:ext cx="21717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Effra Light"/>
              </a:rPr>
              <a:t>Hruska J L, </a:t>
            </a:r>
            <a:r>
              <a:rPr lang="en-US" sz="600" dirty="0" err="1">
                <a:latin typeface="Effra Light"/>
              </a:rPr>
              <a:t>Saasouh</a:t>
            </a:r>
            <a:r>
              <a:rPr lang="en-US" sz="600" dirty="0">
                <a:latin typeface="Effra Light"/>
              </a:rPr>
              <a:t> W, </a:t>
            </a:r>
            <a:r>
              <a:rPr lang="en-US" sz="600" dirty="0" err="1">
                <a:latin typeface="Effra Light"/>
              </a:rPr>
              <a:t>Alhamda</a:t>
            </a:r>
            <a:r>
              <a:rPr lang="en-US" sz="600" dirty="0">
                <a:latin typeface="Effra Light"/>
              </a:rPr>
              <a:t> M S (September 29, 2022) </a:t>
            </a:r>
          </a:p>
        </p:txBody>
      </p:sp>
    </p:spTree>
    <p:extLst>
      <p:ext uri="{BB962C8B-B14F-4D97-AF65-F5344CB8AC3E}">
        <p14:creationId xmlns:p14="http://schemas.microsoft.com/office/powerpoint/2010/main" val="1143966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E067C2-780A-3F70-58BB-014E2A19A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12</a:t>
            </a:fld>
            <a:endParaRPr lang="en-US" sz="1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7B1B64-5B3B-D194-5228-89DEABB4E42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Thank You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3DA47A-E2C4-A20F-AF33-98B70A95E21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Immediate Use CSP Exam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9A24761-9D27-3593-21E7-E96625A4A2CD}"/>
              </a:ext>
            </a:extLst>
          </p:cNvPr>
          <p:cNvSpPr>
            <a:spLocks noGrp="1"/>
          </p:cNvSpPr>
          <p:nvPr>
            <p:ph sz="quarter" idx="3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qr code on a green background&#10;&#10;Description automatically generated">
            <a:extLst>
              <a:ext uri="{FF2B5EF4-FFF2-40B4-BE49-F238E27FC236}">
                <a16:creationId xmlns:a16="http://schemas.microsoft.com/office/drawing/2014/main" id="{5E568B8C-AFD3-5A9D-1DF0-87D7C921C7C8}"/>
              </a:ext>
            </a:extLst>
          </p:cNvPr>
          <p:cNvPicPr>
            <a:picLocks noGrp="1" noChangeAspect="1"/>
          </p:cNvPicPr>
          <p:nvPr>
            <p:ph sz="quarter" idx="33"/>
          </p:nvPr>
        </p:nvPicPr>
        <p:blipFill>
          <a:blip r:embed="rId3"/>
          <a:stretch>
            <a:fillRect/>
          </a:stretch>
        </p:blipFill>
        <p:spPr>
          <a:xfrm>
            <a:off x="1371600" y="1204950"/>
            <a:ext cx="2586001" cy="2586001"/>
          </a:xfrm>
        </p:spPr>
      </p:pic>
      <p:sp>
        <p:nvSpPr>
          <p:cNvPr id="9" name="TextBox 8"/>
          <p:cNvSpPr txBox="1"/>
          <p:nvPr/>
        </p:nvSpPr>
        <p:spPr>
          <a:xfrm>
            <a:off x="4495800" y="1619411"/>
            <a:ext cx="4191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Documentation of Competency is required </a:t>
            </a:r>
          </a:p>
          <a:p>
            <a:endParaRPr lang="en-US" dirty="0"/>
          </a:p>
          <a:p>
            <a:r>
              <a:rPr lang="en-US" dirty="0"/>
              <a:t>Please scan QR code to take short exam or use the </a:t>
            </a:r>
            <a:r>
              <a:rPr lang="en-US" dirty="0">
                <a:hlinkClick r:id="rId4"/>
              </a:rPr>
              <a:t>link</a:t>
            </a:r>
            <a:r>
              <a:rPr lang="en-US" dirty="0"/>
              <a:t> in the email from Dr. Buscaglia  </a:t>
            </a:r>
          </a:p>
        </p:txBody>
      </p:sp>
    </p:spTree>
    <p:extLst>
      <p:ext uri="{BB962C8B-B14F-4D97-AF65-F5344CB8AC3E}">
        <p14:creationId xmlns:p14="http://schemas.microsoft.com/office/powerpoint/2010/main" val="3080172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242274-E975-7EB8-00F2-68451D27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13</a:t>
            </a:fld>
            <a:endParaRPr lang="en-US" sz="1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A84D72-6CC7-69B9-7616-E0DC28E14F1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27661B-CAF8-FA52-8103-3332C8BC55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6CC0B9-7A5B-3F5D-44EB-D566FADB828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C9C1634-C0B9-FFB3-34BA-788F0BA4C52C}"/>
              </a:ext>
            </a:extLst>
          </p:cNvPr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DB07911-A9EE-C137-3FEA-56A10AEFB946}"/>
              </a:ext>
            </a:extLst>
          </p:cNvPr>
          <p:cNvSpPr>
            <a:spLocks noGrp="1"/>
          </p:cNvSpPr>
          <p:nvPr>
            <p:ph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71436A8-D2A1-7C22-C533-7618881875B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244A60-2D69-BC34-F4E1-A699A1BFE75A}"/>
              </a:ext>
            </a:extLst>
          </p:cNvPr>
          <p:cNvSpPr txBox="1"/>
          <p:nvPr/>
        </p:nvSpPr>
        <p:spPr>
          <a:xfrm>
            <a:off x="833964" y="957999"/>
            <a:ext cx="7700435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Effra Light"/>
                <a:ea typeface="Calibri" panose="020F0502020204030204" pitchFamily="34" charset="0"/>
                <a:cs typeface="Calibri" panose="020F0502020204030204" pitchFamily="34" charset="0"/>
              </a:rPr>
              <a:t>&lt;797&gt; Pharmaceutical Compounding—Sterile Preparations. </a:t>
            </a:r>
            <a:r>
              <a:rPr lang="en-US" sz="1400" i="1" dirty="0">
                <a:effectLst/>
                <a:latin typeface="Effra Light"/>
                <a:ea typeface="Calibri" panose="020F0502020204030204" pitchFamily="34" charset="0"/>
                <a:cs typeface="Calibri" panose="020F0502020204030204" pitchFamily="34" charset="0"/>
              </a:rPr>
              <a:t>USP-NF</a:t>
            </a:r>
            <a:r>
              <a:rPr lang="en-US" sz="1400" dirty="0">
                <a:effectLst/>
                <a:latin typeface="Effra Light"/>
                <a:ea typeface="Calibri" panose="020F0502020204030204" pitchFamily="34" charset="0"/>
                <a:cs typeface="Calibri" panose="020F0502020204030204" pitchFamily="34" charset="0"/>
              </a:rPr>
              <a:t> 2022. November 1, 2022.</a:t>
            </a:r>
            <a:endParaRPr lang="en-US" sz="1400" dirty="0">
              <a:effectLst/>
              <a:latin typeface="Effra Ligh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800"/>
              </a:spcAft>
            </a:pPr>
            <a:endParaRPr lang="en-US" sz="1400" u="sng" dirty="0">
              <a:solidFill>
                <a:srgbClr val="0563C1"/>
              </a:solidFill>
              <a:effectLst/>
              <a:latin typeface="Effra Light"/>
              <a:ea typeface="Calibri" panose="020F0502020204030204" pitchFamily="34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0" lvl="0"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Effra Light"/>
                <a:ea typeface="Calibri" panose="020F0502020204030204" pitchFamily="34" charset="0"/>
                <a:cs typeface="Times New Roman" panose="02020603050405020304" pitchFamily="18" charset="0"/>
              </a:rPr>
              <a:t>National Infusion Center Association (NICA) (2021) National Infusion Center Association (NICA). Medication-Preparation-Area-Checklist. Retrieved from: https://infusioncenter.org/wp-content/uploads/2021/01/Medication-Preparation-Area-Checklist_0121.pdf</a:t>
            </a:r>
          </a:p>
          <a:p>
            <a:pPr marR="0" lvl="0">
              <a:spcBef>
                <a:spcPts val="0"/>
              </a:spcBef>
              <a:spcAft>
                <a:spcPts val="800"/>
              </a:spcAft>
            </a:pPr>
            <a:endParaRPr lang="en-US" sz="1400" dirty="0">
              <a:effectLst/>
              <a:latin typeface="Effra Ligh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Effra Light"/>
                <a:ea typeface="Calibri" panose="020F0502020204030204" pitchFamily="34" charset="0"/>
              </a:rPr>
              <a:t>Centers for Disease Control and Prevention. Medication Preparation FAQs regarding Safe Practices for Medical Injections. https://www.cdc.gov/injectionsafety/providers/provider_faqs_med-prep.html. Accessed December 14, 2022</a:t>
            </a:r>
            <a:endParaRPr lang="en-US" sz="1400" dirty="0">
              <a:latin typeface="Effra Light"/>
            </a:endParaRPr>
          </a:p>
        </p:txBody>
      </p:sp>
    </p:spTree>
    <p:extLst>
      <p:ext uri="{BB962C8B-B14F-4D97-AF65-F5344CB8AC3E}">
        <p14:creationId xmlns:p14="http://schemas.microsoft.com/office/powerpoint/2010/main" val="106992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742EFCE-F5C1-22CF-4FE2-618233AF406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03F3FFF-B07C-215F-75DC-4C07904178D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FC5F102-A6CD-C409-A2E9-38984C7B6913}"/>
              </a:ext>
            </a:extLst>
          </p:cNvPr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C31A454D-73CB-78DC-F431-3A24E07C19D7}"/>
              </a:ext>
            </a:extLst>
          </p:cNvPr>
          <p:cNvSpPr>
            <a:spLocks noGrp="1"/>
          </p:cNvSpPr>
          <p:nvPr>
            <p:ph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D62F4BC-2F73-4A3D-C125-AE8D461B855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60D441-FE84-B36D-F2AD-52602B29B639}"/>
              </a:ext>
            </a:extLst>
          </p:cNvPr>
          <p:cNvSpPr txBox="1"/>
          <p:nvPr/>
        </p:nvSpPr>
        <p:spPr>
          <a:xfrm>
            <a:off x="838200" y="971550"/>
            <a:ext cx="815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the end of this presentation the learner will be able 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Define compounding of medications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 situations where immediate use compounding outside of the pharmacy is appropriate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 the criteria that must be followed with preparing an immediate use CSP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 the appropriate environment &amp; importance of maintaining aseptic technique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 the “not to touch” critical areas on the medication vials, needle, and syringe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 proper labeling of the CSP after preparation is complete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Defines beyond-use date for CSPs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153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F2C985-6897-3EC6-CFED-440E0CAE4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3</a:t>
            </a:fld>
            <a:endParaRPr lang="en-US" sz="1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EFF4A2-226B-6B7F-62B1-3EDA4FFE29E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8A71DE-AD09-4FAE-18B2-FCA9C29E6B5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0C5218-90AF-1F2B-B84B-4921390A098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Compounding of Medications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989FCF-3A3F-8EDF-2B98-5E44A09A8A4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14400" y="1428300"/>
            <a:ext cx="7086600" cy="2515050"/>
          </a:xfrm>
        </p:spPr>
        <p:txBody>
          <a:bodyPr/>
          <a:lstStyle/>
          <a:p>
            <a:r>
              <a:rPr lang="en-US" b="1" dirty="0"/>
              <a:t>Sterile compounding </a:t>
            </a:r>
            <a:r>
              <a:rPr lang="en-US" dirty="0"/>
              <a:t>is defined as combining, admixing, diluting, pooling, reconstituting, repackaging, or otherwise altering a drug product or bulk drug substance to create a sterile preparation.</a:t>
            </a:r>
          </a:p>
          <a:p>
            <a:endParaRPr lang="en-US" dirty="0"/>
          </a:p>
          <a:p>
            <a:r>
              <a:rPr lang="en-US" dirty="0"/>
              <a:t>CSP = Compounded Sterile Preparation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7E7879-4EBE-0323-50C5-CF1514D01897}"/>
              </a:ext>
            </a:extLst>
          </p:cNvPr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CDDA381-430B-75D4-7B0E-42BD2474B88F}"/>
              </a:ext>
            </a:extLst>
          </p:cNvPr>
          <p:cNvSpPr>
            <a:spLocks noGrp="1"/>
          </p:cNvSpPr>
          <p:nvPr>
            <p:ph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BD9A7F-FEE5-535E-5E10-4AB8BBC5101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05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7C0E6D-B79A-5026-A498-8F3B9AB4F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4</a:t>
            </a:fld>
            <a:endParaRPr lang="en-US" sz="1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B66DCF-2645-5F75-A288-C235D4FF79C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96B24A-2D9A-9035-4CB7-9FC9615BD77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Immediate Use CSP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0CC98D7-3D5A-5761-2DBD-15B4DAD3EFF2}"/>
              </a:ext>
            </a:extLst>
          </p:cNvPr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D1A0181-A1AA-45FC-98B9-3554D828B9A8}"/>
              </a:ext>
            </a:extLst>
          </p:cNvPr>
          <p:cNvSpPr>
            <a:spLocks noGrp="1"/>
          </p:cNvSpPr>
          <p:nvPr>
            <p:ph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78320D-AE95-2770-DC3B-3013EE79611A}"/>
              </a:ext>
            </a:extLst>
          </p:cNvPr>
          <p:cNvSpPr txBox="1"/>
          <p:nvPr/>
        </p:nvSpPr>
        <p:spPr>
          <a:xfrm>
            <a:off x="762000" y="900496"/>
            <a:ext cx="8229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>
                <a:latin typeface="Effra Light"/>
              </a:rPr>
              <a:t>        Whenever possible, compounding of medications should be performed in the pharmacy by    </a:t>
            </a:r>
          </a:p>
          <a:p>
            <a:pPr>
              <a:lnSpc>
                <a:spcPct val="100000"/>
              </a:lnSpc>
            </a:pPr>
            <a:r>
              <a:rPr lang="en-US" sz="1600" b="1" dirty="0">
                <a:latin typeface="Effra Light"/>
              </a:rPr>
              <a:t>        a pharmacist. </a:t>
            </a:r>
          </a:p>
          <a:p>
            <a:pPr>
              <a:lnSpc>
                <a:spcPct val="100000"/>
              </a:lnSpc>
            </a:pPr>
            <a:endParaRPr lang="en-US" sz="1600" dirty="0">
              <a:latin typeface="Effra Light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Effra Light"/>
              </a:rPr>
              <a:t>In </a:t>
            </a:r>
            <a:r>
              <a:rPr lang="en-US" sz="1600" b="1" dirty="0">
                <a:latin typeface="Effra Light"/>
              </a:rPr>
              <a:t>urgent</a:t>
            </a:r>
            <a:r>
              <a:rPr lang="en-US" sz="1600" dirty="0">
                <a:latin typeface="Effra Light"/>
              </a:rPr>
              <a:t> or </a:t>
            </a:r>
            <a:r>
              <a:rPr lang="en-US" sz="1600" b="1" dirty="0">
                <a:latin typeface="Effra Light"/>
              </a:rPr>
              <a:t>emergent</a:t>
            </a:r>
            <a:r>
              <a:rPr lang="en-US" sz="1600" dirty="0">
                <a:latin typeface="Effra Light"/>
              </a:rPr>
              <a:t> </a:t>
            </a:r>
            <a:r>
              <a:rPr lang="en-US" sz="1600" b="1" dirty="0">
                <a:latin typeface="Effra Light"/>
              </a:rPr>
              <a:t>situations</a:t>
            </a:r>
            <a:r>
              <a:rPr lang="en-US" sz="1600" dirty="0">
                <a:latin typeface="Effra Light"/>
              </a:rPr>
              <a:t> in which waiting to obtain the compounded medication(s) from pharmacy could cause a delay in patient care and increased risk for patient harm, a </a:t>
            </a:r>
            <a:r>
              <a:rPr lang="en-US" sz="1600" i="1" dirty="0">
                <a:latin typeface="Effra Light"/>
              </a:rPr>
              <a:t>trained</a:t>
            </a:r>
            <a:r>
              <a:rPr lang="en-US" sz="1600" dirty="0">
                <a:latin typeface="Effra Light"/>
              </a:rPr>
              <a:t> RN or provider may compound medications aseptically, outside of the pharmacy.</a:t>
            </a:r>
          </a:p>
          <a:p>
            <a:pPr>
              <a:lnSpc>
                <a:spcPct val="100000"/>
              </a:lnSpc>
            </a:pPr>
            <a:endParaRPr lang="en-US" sz="1600" dirty="0">
              <a:latin typeface="Effra Light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Effra Light"/>
              </a:rPr>
              <a:t>Examples: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latin typeface="Effra Light"/>
              </a:rPr>
              <a:t>Adding a medication from a vial to an IV piggyback bag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latin typeface="Effra Light"/>
              </a:rPr>
              <a:t>Adding a vasoactive medication from a vial to an IV bag of fluid for continuous infusion 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latin typeface="Effra Light"/>
              </a:rPr>
              <a:t>Preparing syringes in advance in anticipation of use during a procedure.</a:t>
            </a:r>
          </a:p>
          <a:p>
            <a:pPr>
              <a:lnSpc>
                <a:spcPct val="100000"/>
              </a:lnSpc>
            </a:pPr>
            <a:endParaRPr lang="en-US" sz="1600" dirty="0">
              <a:latin typeface="Effra Light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Effra Light"/>
              </a:rPr>
              <a:t>*This does NOT apply to </a:t>
            </a:r>
            <a:r>
              <a:rPr lang="en-US" sz="1600" i="1" dirty="0">
                <a:latin typeface="Effra Light"/>
              </a:rPr>
              <a:t>hazardous</a:t>
            </a:r>
            <a:r>
              <a:rPr lang="en-US" sz="1600" dirty="0">
                <a:latin typeface="Effra Light"/>
              </a:rPr>
              <a:t> drugs. Hazardous drugs are to only be compounded in the Pharmacy (</a:t>
            </a:r>
            <a:r>
              <a:rPr lang="en-US" sz="1600" dirty="0" err="1">
                <a:latin typeface="Effra Light"/>
              </a:rPr>
              <a:t>ie</a:t>
            </a:r>
            <a:r>
              <a:rPr lang="en-US" sz="1600" dirty="0">
                <a:latin typeface="Effra Light"/>
              </a:rPr>
              <a:t>. Chemotherapy drugs)</a:t>
            </a:r>
          </a:p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0BD04F-2DDA-0532-4948-B0CDAF8B41A2}"/>
              </a:ext>
            </a:extLst>
          </p:cNvPr>
          <p:cNvSpPr/>
          <p:nvPr/>
        </p:nvSpPr>
        <p:spPr>
          <a:xfrm>
            <a:off x="762000" y="700364"/>
            <a:ext cx="410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C0C0C0"/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52816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7C0E6D-B79A-5026-A498-8F3B9AB4F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5</a:t>
            </a:fld>
            <a:endParaRPr lang="en-US" sz="1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B66DCF-2645-5F75-A288-C235D4FF79C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09F0E3-5080-D19B-94CB-E03AB29DCA8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96B24A-2D9A-9035-4CB7-9FC9615BD77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Immediate Use CSP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0CC98D7-3D5A-5761-2DBD-15B4DAD3EFF2}"/>
              </a:ext>
            </a:extLst>
          </p:cNvPr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D1A0181-A1AA-45FC-98B9-3554D828B9A8}"/>
              </a:ext>
            </a:extLst>
          </p:cNvPr>
          <p:cNvSpPr>
            <a:spLocks noGrp="1"/>
          </p:cNvSpPr>
          <p:nvPr>
            <p:ph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9770547-8A39-7855-5607-A220BE7FEF8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7D1C67-6108-C60C-5876-ECF82D2E60E7}"/>
              </a:ext>
            </a:extLst>
          </p:cNvPr>
          <p:cNvSpPr txBox="1"/>
          <p:nvPr/>
        </p:nvSpPr>
        <p:spPr>
          <a:xfrm>
            <a:off x="917029" y="915045"/>
            <a:ext cx="7312572" cy="271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Effra Light"/>
              </a:rPr>
              <a:t>What is </a:t>
            </a:r>
            <a:r>
              <a:rPr lang="en-US" sz="1600" b="1" dirty="0">
                <a:latin typeface="Effra Light"/>
              </a:rPr>
              <a:t>NOT</a:t>
            </a:r>
            <a:r>
              <a:rPr lang="en-US" sz="1600" dirty="0">
                <a:latin typeface="Effra Light"/>
              </a:rPr>
              <a:t> considered Immediate Use Compounding?</a:t>
            </a:r>
          </a:p>
          <a:p>
            <a:endParaRPr lang="en-US" sz="1600" dirty="0">
              <a:latin typeface="Effra Light"/>
            </a:endParaRPr>
          </a:p>
          <a:p>
            <a:pPr marR="0"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Effra Light"/>
                <a:ea typeface="Calibri" panose="020F0502020204030204" pitchFamily="34" charset="0"/>
                <a:cs typeface="Times New Roman" panose="02020603050405020304" pitchFamily="18" charset="0"/>
              </a:rPr>
              <a:t>Immediate Use Compounding </a:t>
            </a:r>
            <a:r>
              <a:rPr lang="en-US" sz="1600" b="1" dirty="0">
                <a:effectLst/>
                <a:latin typeface="Effra Light"/>
                <a:ea typeface="Calibri" panose="020F0502020204030204" pitchFamily="34" charset="0"/>
                <a:cs typeface="Times New Roman" panose="02020603050405020304" pitchFamily="18" charset="0"/>
              </a:rPr>
              <a:t>does</a:t>
            </a:r>
            <a:r>
              <a:rPr lang="en-US" sz="1600" dirty="0">
                <a:effectLst/>
                <a:latin typeface="Effra Ligh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effectLst/>
                <a:latin typeface="Effra Light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en-US" sz="1600" dirty="0">
                <a:effectLst/>
                <a:latin typeface="Effra Ligh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effectLst/>
                <a:latin typeface="Effra Light"/>
                <a:ea typeface="Calibri" panose="020F0502020204030204" pitchFamily="34" charset="0"/>
                <a:cs typeface="Times New Roman" panose="02020603050405020304" pitchFamily="18" charset="0"/>
              </a:rPr>
              <a:t>include</a:t>
            </a:r>
            <a:r>
              <a:rPr lang="en-US" sz="1600" dirty="0">
                <a:effectLst/>
                <a:latin typeface="Effra Light"/>
                <a:ea typeface="Calibri" panose="020F0502020204030204" pitchFamily="34" charset="0"/>
                <a:cs typeface="Times New Roman" panose="02020603050405020304" pitchFamily="18" charset="0"/>
              </a:rPr>
              <a:t> mixing, reconstituting, or other such acts that are performed in accordance with directions contained in approved labeling or supplemental materials provided by the product’s manufacturer. </a:t>
            </a:r>
          </a:p>
          <a:p>
            <a:pPr marR="0"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Effra Light"/>
                <a:ea typeface="Calibri" panose="020F0502020204030204" pitchFamily="34" charset="0"/>
                <a:cs typeface="Times New Roman" panose="02020603050405020304" pitchFamily="18" charset="0"/>
              </a:rPr>
              <a:t>Examples:</a:t>
            </a:r>
          </a:p>
          <a:p>
            <a:pPr marL="285750" marR="0" indent="-285750">
              <a:spcBef>
                <a:spcPts val="0"/>
              </a:spcBef>
              <a:spcAft>
                <a:spcPts val="800"/>
              </a:spcAft>
              <a:buFontTx/>
              <a:buChar char="×"/>
            </a:pPr>
            <a:r>
              <a:rPr lang="en-US" sz="1600" dirty="0">
                <a:effectLst/>
                <a:latin typeface="Effra Light"/>
                <a:ea typeface="Calibri" panose="020F0502020204030204" pitchFamily="34" charset="0"/>
                <a:cs typeface="Times New Roman" panose="02020603050405020304" pitchFamily="18" charset="0"/>
              </a:rPr>
              <a:t>Reconstitution of powder in a vial and drawing it up for administration in a syringe</a:t>
            </a:r>
          </a:p>
          <a:p>
            <a:pPr marL="285750" marR="0" indent="-285750">
              <a:spcBef>
                <a:spcPts val="0"/>
              </a:spcBef>
              <a:spcAft>
                <a:spcPts val="800"/>
              </a:spcAft>
              <a:buFontTx/>
              <a:buChar char="×"/>
            </a:pPr>
            <a:r>
              <a:rPr lang="en-US" sz="1600" dirty="0">
                <a:effectLst/>
                <a:latin typeface="Effra Light"/>
                <a:ea typeface="Calibri" panose="020F0502020204030204" pitchFamily="34" charset="0"/>
                <a:cs typeface="Times New Roman" panose="02020603050405020304" pitchFamily="18" charset="0"/>
              </a:rPr>
              <a:t>Drawing up liquid from a vial for administration</a:t>
            </a:r>
          </a:p>
          <a:p>
            <a:pPr marL="285750" marR="0" indent="-285750">
              <a:spcBef>
                <a:spcPts val="0"/>
              </a:spcBef>
              <a:spcAft>
                <a:spcPts val="800"/>
              </a:spcAft>
              <a:buFontTx/>
              <a:buChar char="×"/>
            </a:pPr>
            <a:r>
              <a:rPr lang="en-US" sz="1600" dirty="0">
                <a:effectLst/>
                <a:latin typeface="Effra Light"/>
                <a:ea typeface="Calibri" panose="020F0502020204030204" pitchFamily="34" charset="0"/>
                <a:cs typeface="Times New Roman" panose="02020603050405020304" pitchFamily="18" charset="0"/>
              </a:rPr>
              <a:t>Preparation of t-PA </a:t>
            </a:r>
          </a:p>
        </p:txBody>
      </p:sp>
    </p:spTree>
    <p:extLst>
      <p:ext uri="{BB962C8B-B14F-4D97-AF65-F5344CB8AC3E}">
        <p14:creationId xmlns:p14="http://schemas.microsoft.com/office/powerpoint/2010/main" val="2369658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7C0E6D-B79A-5026-A498-8F3B9AB4F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6</a:t>
            </a:fld>
            <a:endParaRPr lang="en-US" sz="1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B66DCF-2645-5F75-A288-C235D4FF79C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96B24A-2D9A-9035-4CB7-9FC9615BD77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Immediate Use CSP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0CC98D7-3D5A-5761-2DBD-15B4DAD3EFF2}"/>
              </a:ext>
            </a:extLst>
          </p:cNvPr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D1A0181-A1AA-45FC-98B9-3554D828B9A8}"/>
              </a:ext>
            </a:extLst>
          </p:cNvPr>
          <p:cNvSpPr>
            <a:spLocks noGrp="1"/>
          </p:cNvSpPr>
          <p:nvPr>
            <p:ph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CDB048-AE62-00E4-3E42-CE8BC5D93F1E}"/>
              </a:ext>
            </a:extLst>
          </p:cNvPr>
          <p:cNvSpPr txBox="1"/>
          <p:nvPr/>
        </p:nvSpPr>
        <p:spPr>
          <a:xfrm>
            <a:off x="914399" y="971550"/>
            <a:ext cx="776977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Effra Light"/>
              </a:rPr>
              <a:t>When preparing a CSP the following criteria must be met: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Effra Light"/>
              </a:rPr>
              <a:t>Aseptic technique is followed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Effra Light"/>
              </a:rPr>
              <a:t>NO hazardous drugs are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latin typeface="Effra Light"/>
              </a:rPr>
              <a:t>The preparation involves not more than 3 different sterile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latin typeface="Effra Light"/>
              </a:rPr>
              <a:t>Any unused starting component from a single-dose container must be discarded after preparation is complete.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latin typeface="Effra Light"/>
              </a:rPr>
              <a:t>Administration begins </a:t>
            </a:r>
            <a:r>
              <a:rPr lang="en-US" sz="1600" b="1" i="0" u="none" strike="noStrike" baseline="0" dirty="0">
                <a:latin typeface="Effra Light"/>
              </a:rPr>
              <a:t>within 4 hours </a:t>
            </a:r>
            <a:r>
              <a:rPr lang="en-US" sz="1600" b="0" i="0" u="none" strike="noStrike" baseline="0" dirty="0">
                <a:latin typeface="Effra Light"/>
              </a:rPr>
              <a:t>following the start of preparation. If administration has not begun within 4 hours of compounding, it must be promptly, appropriately, and safely discarded.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Effra Light"/>
              </a:rPr>
              <a:t>The CSP must be labeled with the following: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Effra Light"/>
              </a:rPr>
              <a:t>Names and amounts (doses) of all active ingredients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Effra Light"/>
              </a:rPr>
              <a:t>Name or initials of the person who prepared the preparation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Effra Light"/>
              </a:rPr>
              <a:t>The 4-hour time period within which administration must begin (beyond-use date)</a:t>
            </a:r>
          </a:p>
        </p:txBody>
      </p:sp>
    </p:spTree>
    <p:extLst>
      <p:ext uri="{BB962C8B-B14F-4D97-AF65-F5344CB8AC3E}">
        <p14:creationId xmlns:p14="http://schemas.microsoft.com/office/powerpoint/2010/main" val="817968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7C0E6D-B79A-5026-A498-8F3B9AB4F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7</a:t>
            </a:fld>
            <a:endParaRPr lang="en-US" sz="1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B66DCF-2645-5F75-A288-C235D4FF79C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96B24A-2D9A-9035-4CB7-9FC9615BD77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Immediate Use CSP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0CC98D7-3D5A-5761-2DBD-15B4DAD3EFF2}"/>
              </a:ext>
            </a:extLst>
          </p:cNvPr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D1A0181-A1AA-45FC-98B9-3554D828B9A8}"/>
              </a:ext>
            </a:extLst>
          </p:cNvPr>
          <p:cNvSpPr>
            <a:spLocks noGrp="1"/>
          </p:cNvSpPr>
          <p:nvPr>
            <p:ph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CDB048-AE62-00E4-3E42-CE8BC5D93F1E}"/>
              </a:ext>
            </a:extLst>
          </p:cNvPr>
          <p:cNvSpPr txBox="1"/>
          <p:nvPr/>
        </p:nvSpPr>
        <p:spPr>
          <a:xfrm>
            <a:off x="914399" y="971550"/>
            <a:ext cx="807720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Effra Light"/>
              </a:rPr>
              <a:t>Environment for Preparation</a:t>
            </a:r>
          </a:p>
          <a:p>
            <a:endParaRPr lang="en-US" sz="1600" dirty="0">
              <a:latin typeface="Effra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Effra Light"/>
              </a:rPr>
              <a:t>Designated area is clean &amp; uncluttered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Effra Light"/>
              </a:rPr>
              <a:t>Preparation activities take place on a hard, non-porous surface that can be disinfected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Effra Light"/>
              </a:rPr>
              <a:t>At least 3 feet away from a sink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Effra Light"/>
              </a:rPr>
              <a:t>if within 3 feet of a sink, a splash guard is installed to provide a physical barrier between the prep area and sink.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Effra Light"/>
              </a:rPr>
              <a:t>Free from sources of contamination, including: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Effra Light"/>
              </a:rPr>
              <a:t>Food and drink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Effra Light"/>
              </a:rPr>
              <a:t>Biohazardous materials (e.g., lab specimens)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Effra Light"/>
              </a:rPr>
              <a:t>Visible contaminants, both non-microbial (e.g., rust, dust, flaking paint) and microbial (e.g., mold/mildew)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Effra Light"/>
              </a:rPr>
              <a:t>Airflow from HVAC vents, windows, etc.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Effra Light"/>
              </a:rPr>
              <a:t>Foot traffic (e.g., near entrance/exit, in busy hallway)</a:t>
            </a:r>
          </a:p>
          <a:p>
            <a:endParaRPr lang="en-US" sz="1600" dirty="0">
              <a:latin typeface="Effra Light"/>
            </a:endParaRPr>
          </a:p>
          <a:p>
            <a:endParaRPr lang="en-US" sz="1600" dirty="0">
              <a:latin typeface="Effra Light"/>
            </a:endParaRPr>
          </a:p>
        </p:txBody>
      </p:sp>
    </p:spTree>
    <p:extLst>
      <p:ext uri="{BB962C8B-B14F-4D97-AF65-F5344CB8AC3E}">
        <p14:creationId xmlns:p14="http://schemas.microsoft.com/office/powerpoint/2010/main" val="3050834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7C0E6D-B79A-5026-A498-8F3B9AB4F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8</a:t>
            </a:fld>
            <a:endParaRPr lang="en-US" sz="1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B66DCF-2645-5F75-A288-C235D4FF79C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96B24A-2D9A-9035-4CB7-9FC9615BD77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Immediate Use CSP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0CC98D7-3D5A-5761-2DBD-15B4DAD3EFF2}"/>
              </a:ext>
            </a:extLst>
          </p:cNvPr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D1A0181-A1AA-45FC-98B9-3554D828B9A8}"/>
              </a:ext>
            </a:extLst>
          </p:cNvPr>
          <p:cNvSpPr>
            <a:spLocks noGrp="1"/>
          </p:cNvSpPr>
          <p:nvPr>
            <p:ph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CDB048-AE62-00E4-3E42-CE8BC5D93F1E}"/>
              </a:ext>
            </a:extLst>
          </p:cNvPr>
          <p:cNvSpPr txBox="1"/>
          <p:nvPr/>
        </p:nvSpPr>
        <p:spPr>
          <a:xfrm>
            <a:off x="914399" y="971550"/>
            <a:ext cx="5486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Effra Light"/>
              </a:rPr>
              <a:t>Aseptic Technique Principles</a:t>
            </a:r>
          </a:p>
          <a:p>
            <a:endParaRPr lang="en-US" sz="1400" dirty="0">
              <a:latin typeface="Effra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Effra Light"/>
              </a:rPr>
              <a:t>Aseptic technique refers to the manner of handling, preparing, and storing medications and injection equipment/supplies (e.g., syringes, needles) to prevent microbial contamination and infection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Effra Light"/>
              </a:rPr>
              <a:t>To preserve sterility of materials used in sterile preparation of medications, knowledge of what not to touch is important.  These </a:t>
            </a:r>
            <a:r>
              <a:rPr lang="en-US" sz="1400" b="1" dirty="0">
                <a:latin typeface="Effra Light"/>
              </a:rPr>
              <a:t>“not to touch” </a:t>
            </a:r>
            <a:r>
              <a:rPr lang="en-US" sz="1400" dirty="0">
                <a:latin typeface="Effra Light"/>
              </a:rPr>
              <a:t>points are known as </a:t>
            </a:r>
            <a:r>
              <a:rPr lang="en-US" sz="1400" b="1" dirty="0">
                <a:latin typeface="Effra Light"/>
              </a:rPr>
              <a:t>critical sites </a:t>
            </a:r>
            <a:r>
              <a:rPr lang="en-US" sz="1400" dirty="0">
                <a:latin typeface="Effra Light"/>
              </a:rPr>
              <a:t>and include: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latin typeface="Effra Light"/>
              </a:rPr>
              <a:t>Stopper of vial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latin typeface="Effra Light"/>
              </a:rPr>
              <a:t>Needle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1400" dirty="0">
                <a:latin typeface="Effra Light"/>
              </a:rPr>
              <a:t>Hub, Bevel, Tip, Lumen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latin typeface="Effra Light"/>
              </a:rPr>
              <a:t>Syringes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1400" dirty="0">
                <a:latin typeface="Effra Light"/>
              </a:rPr>
              <a:t>Tip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1400" dirty="0">
                <a:latin typeface="Effra Light"/>
              </a:rPr>
              <a:t>Plunger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1400" dirty="0">
                <a:latin typeface="Effra Light"/>
              </a:rPr>
              <a:t>Inner Shaft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10DCCE-DB23-3FA2-19ED-B16CAAB23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002" y="516890"/>
            <a:ext cx="2376170" cy="16713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783BB8-E56A-8F3E-71D1-AC556A223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332" y="2757247"/>
            <a:ext cx="3471545" cy="159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70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7C0E6D-B79A-5026-A498-8F3B9AB4F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9</a:t>
            </a:fld>
            <a:endParaRPr lang="en-US" sz="1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B66DCF-2645-5F75-A288-C235D4FF79C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96B24A-2D9A-9035-4CB7-9FC9615BD77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Immediate Use CSP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0CC98D7-3D5A-5761-2DBD-15B4DAD3EFF2}"/>
              </a:ext>
            </a:extLst>
          </p:cNvPr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D1A0181-A1AA-45FC-98B9-3554D828B9A8}"/>
              </a:ext>
            </a:extLst>
          </p:cNvPr>
          <p:cNvSpPr>
            <a:spLocks noGrp="1"/>
          </p:cNvSpPr>
          <p:nvPr>
            <p:ph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CDB048-AE62-00E4-3E42-CE8BC5D93F1E}"/>
              </a:ext>
            </a:extLst>
          </p:cNvPr>
          <p:cNvSpPr txBox="1"/>
          <p:nvPr/>
        </p:nvSpPr>
        <p:spPr>
          <a:xfrm>
            <a:off x="914399" y="971550"/>
            <a:ext cx="792480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Effra Light"/>
              </a:rPr>
              <a:t>Preparation</a:t>
            </a:r>
          </a:p>
          <a:p>
            <a:endParaRPr lang="en-US" sz="1400" b="1" dirty="0">
              <a:latin typeface="Effra Ligh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latin typeface="Effra Light"/>
              </a:rPr>
              <a:t>Confirm/review ordered </a:t>
            </a:r>
            <a:r>
              <a:rPr lang="en-US" sz="1200" b="1" dirty="0">
                <a:latin typeface="Effra Light"/>
              </a:rPr>
              <a:t>dose of medication </a:t>
            </a:r>
            <a:r>
              <a:rPr lang="en-US" sz="1200" dirty="0">
                <a:latin typeface="Effra Light"/>
              </a:rPr>
              <a:t>and </a:t>
            </a:r>
            <a:r>
              <a:rPr lang="en-US" sz="1200" b="1" dirty="0">
                <a:latin typeface="Effra Light"/>
              </a:rPr>
              <a:t>volume &amp; type of IV fluid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latin typeface="Effra Light"/>
              </a:rPr>
              <a:t>Designate clear and clean working environment to prepare CSP; disinfect work area per hospital policy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latin typeface="Effra Light"/>
              </a:rPr>
              <a:t>Gather all necessary supplies for compounding (medications, IV fluids, syringes, needles, etc.)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b="1" dirty="0">
                <a:latin typeface="Effra Light"/>
              </a:rPr>
              <a:t>Handwashing (soap &amp; water)</a:t>
            </a:r>
            <a:r>
              <a:rPr lang="en-US" sz="1200" dirty="0">
                <a:latin typeface="Effra Light"/>
              </a:rPr>
              <a:t> is performed prior to preparation of medication.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latin typeface="Effra Light"/>
              </a:rPr>
              <a:t>Disinfect any ports that will be punctured via needle during the compounding process with sterile 70% isopropyl alcohol and allow sufficient time to dry. (vial stopper, IV fluid bag access ports, etc.)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latin typeface="Effra Light"/>
              </a:rPr>
              <a:t>Draw up the ordered dose of medication and inject it into the ordered amount of IV fluid bag via the cleaned access port, while maintaining aseptic technique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1200" dirty="0">
                <a:latin typeface="Effra Light"/>
              </a:rPr>
              <a:t> Prevent vial stopper coring or glass ampule contamination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1200" dirty="0">
                <a:latin typeface="Effra Light"/>
              </a:rPr>
              <a:t>Visually inspect final CSP to ensure it is free from particulates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latin typeface="Effra Light"/>
              </a:rPr>
              <a:t>Label compounded medication with the following: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1200" dirty="0">
                <a:latin typeface="Effra Light"/>
              </a:rPr>
              <a:t>Name/dose of ingredients; diluent of IV admixture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1200" dirty="0">
                <a:latin typeface="Effra Light"/>
              </a:rPr>
              <a:t>Initials of the person who prepared the medication.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1200" dirty="0">
                <a:latin typeface="Effra Light"/>
              </a:rPr>
              <a:t>The Beyond Use Date (4 hours from time of preparation)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latin typeface="Effra Light"/>
              </a:rPr>
              <a:t>Begin administration of medication within 4 hours of the time of preparation </a:t>
            </a:r>
            <a:endParaRPr lang="en-US" sz="1400" dirty="0">
              <a:latin typeface="Effra Light"/>
            </a:endParaRPr>
          </a:p>
        </p:txBody>
      </p:sp>
    </p:spTree>
    <p:extLst>
      <p:ext uri="{BB962C8B-B14F-4D97-AF65-F5344CB8AC3E}">
        <p14:creationId xmlns:p14="http://schemas.microsoft.com/office/powerpoint/2010/main" val="345909096"/>
      </p:ext>
    </p:extLst>
  </p:cSld>
  <p:clrMapOvr>
    <a:masterClrMapping/>
  </p:clrMapOvr>
</p:sld>
</file>

<file path=ppt/theme/theme1.xml><?xml version="1.0" encoding="utf-8"?>
<a:theme xmlns:a="http://schemas.openxmlformats.org/drawingml/2006/main" name="Stony Brook Medicin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090292H-SBM SQ rays PowerPoint Widescreen 16-9 Ratio BRAND FONTS Template_Nov2020" id="{C022A53A-92B1-CB45-8CD2-CA1BF7B101E4}" vid="{D99079EE-278D-8741-93D6-E554077DA8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20090292H-SBM SQ rays PowerPoint Widescreen 16-9 Ratio BRAND FONTS Template_Nov2020_0 (1)</Template>
  <TotalTime>407</TotalTime>
  <Words>1218</Words>
  <Application>Microsoft Office PowerPoint</Application>
  <PresentationFormat>On-screen Show (16:9)</PresentationFormat>
  <Paragraphs>129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Courier New</vt:lpstr>
      <vt:lpstr>Effra</vt:lpstr>
      <vt:lpstr>Effra Light</vt:lpstr>
      <vt:lpstr>Effra Medium</vt:lpstr>
      <vt:lpstr>Inter</vt:lpstr>
      <vt:lpstr>System Font Regular</vt:lpstr>
      <vt:lpstr>Wingdings</vt:lpstr>
      <vt:lpstr>Stony Brook Medicine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Laurita, Kristina M</dc:creator>
  <cp:lastModifiedBy>Coppola, Laura</cp:lastModifiedBy>
  <cp:revision>24</cp:revision>
  <cp:lastPrinted>2020-09-25T13:52:36Z</cp:lastPrinted>
  <dcterms:created xsi:type="dcterms:W3CDTF">2021-08-19T16:25:34Z</dcterms:created>
  <dcterms:modified xsi:type="dcterms:W3CDTF">2025-05-28T18:26:38Z</dcterms:modified>
</cp:coreProperties>
</file>