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70" r:id="rId10"/>
    <p:sldId id="268" r:id="rId11"/>
    <p:sldId id="269" r:id="rId12"/>
    <p:sldId id="271" r:id="rId13"/>
    <p:sldId id="26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occi, Rachel G." initials="VRG" lastIdx="39" clrIdx="0">
    <p:extLst>
      <p:ext uri="{19B8F6BF-5375-455C-9EA6-DF929625EA0E}">
        <p15:presenceInfo xmlns:p15="http://schemas.microsoft.com/office/powerpoint/2012/main" userId="S::rachel.velocci@stonybrookmedicine.edu::bf13c323-25ec-4d9d-8cd7-3e21e479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A71E23"/>
    <a:srgbClr val="82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1316" autoAdjust="0"/>
  </p:normalViewPr>
  <p:slideViewPr>
    <p:cSldViewPr snapToObjects="1">
      <p:cViewPr varScale="1">
        <p:scale>
          <a:sx n="77" d="100"/>
          <a:sy n="77" d="100"/>
        </p:scale>
        <p:origin x="1338" y="78"/>
      </p:cViewPr>
      <p:guideLst/>
    </p:cSldViewPr>
  </p:slideViewPr>
  <p:outlineViewPr>
    <p:cViewPr>
      <p:scale>
        <a:sx n="33" d="100"/>
        <a:sy n="33" d="100"/>
      </p:scale>
      <p:origin x="0" y="-209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CF33-8FBF-4B4C-A62C-C7FCEE2F205E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38DB-7AC2-8B49-96CB-F4713922A74B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</a:t>
            </a:r>
            <a:r>
              <a:rPr lang="en-US" b="1" i="0" dirty="0">
                <a:solidFill>
                  <a:srgbClr val="6C757D"/>
                </a:solidFill>
                <a:effectLst/>
                <a:latin typeface="Inter"/>
              </a:rPr>
              <a:t>Hruska J L, </a:t>
            </a:r>
            <a:r>
              <a:rPr lang="en-US" b="1" i="0" dirty="0" err="1">
                <a:solidFill>
                  <a:srgbClr val="6C757D"/>
                </a:solidFill>
                <a:effectLst/>
                <a:latin typeface="Inter"/>
              </a:rPr>
              <a:t>Saasouh</a:t>
            </a:r>
            <a:r>
              <a:rPr lang="en-US" b="1" i="0" dirty="0">
                <a:solidFill>
                  <a:srgbClr val="6C757D"/>
                </a:solidFill>
                <a:effectLst/>
                <a:latin typeface="Inter"/>
              </a:rPr>
              <a:t> W, </a:t>
            </a:r>
            <a:r>
              <a:rPr lang="en-US" b="1" i="0" dirty="0" err="1">
                <a:solidFill>
                  <a:srgbClr val="6C757D"/>
                </a:solidFill>
                <a:effectLst/>
                <a:latin typeface="Inter"/>
              </a:rPr>
              <a:t>Alhamda</a:t>
            </a:r>
            <a:r>
              <a:rPr lang="en-US" b="1" i="0" dirty="0">
                <a:solidFill>
                  <a:srgbClr val="6C757D"/>
                </a:solidFill>
                <a:effectLst/>
                <a:latin typeface="Inter"/>
              </a:rPr>
              <a:t> M S (September 29, 2022) Coring Revisited: A Case Report and Literature Review. </a:t>
            </a:r>
            <a:r>
              <a:rPr lang="en-US" b="1" i="0" dirty="0" err="1">
                <a:solidFill>
                  <a:srgbClr val="6C757D"/>
                </a:solidFill>
                <a:effectLst/>
                <a:latin typeface="Inter"/>
              </a:rPr>
              <a:t>Cureus</a:t>
            </a:r>
            <a:r>
              <a:rPr lang="en-US" b="1" i="0" dirty="0">
                <a:solidFill>
                  <a:srgbClr val="6C757D"/>
                </a:solidFill>
                <a:effectLst/>
                <a:latin typeface="Inter"/>
              </a:rPr>
              <a:t> 14(9): e29750. doi:10.7759/cureus.29750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653" y="46809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D2EFC3-4B76-1F43-BFD2-E6E9E9E6C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23578" y="1885951"/>
            <a:ext cx="3096845" cy="9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91200" y="4095750"/>
            <a:ext cx="2895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467600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67600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2578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467600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1EE183-E07D-3C4B-9D8B-5EDD9015D00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192253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9A5EA2B-37D3-8848-94E3-7F94F1BB5E6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192253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9F57FFA1-C476-A843-A071-86DE7B5A557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192253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4B77DAA-EC62-884E-B8EA-23AF4BC095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400" y="4095750"/>
            <a:ext cx="28956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2285105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Number Lis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173929"/>
            <a:ext cx="6400800" cy="186608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BFCEC0-A4C0-3146-9326-F4379455B7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1428750"/>
            <a:ext cx="6400800" cy="685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2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2301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2450" b="0" i="0">
                <a:latin typeface="Effra Light" panose="020B0403020203020204" pitchFamily="34" charset="0"/>
              </a:defRPr>
            </a:lvl5pPr>
            <a:lvl6pPr>
              <a:defRPr sz="2200"/>
            </a:lvl6pPr>
          </a:lstStyle>
          <a:p>
            <a:pPr lvl="1"/>
            <a:r>
              <a:rPr lang="en-US" sz="2000" dirty="0"/>
              <a:t>Type subhead here</a:t>
            </a:r>
            <a:br>
              <a:rPr lang="en-US" sz="2000" dirty="0"/>
            </a:br>
            <a:r>
              <a:rPr lang="en-US" sz="2000" dirty="0"/>
              <a:t>Type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43450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920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7840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B26EDB-A02F-DA44-BA80-3D0E9EAFE2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4400" y="1441370"/>
            <a:ext cx="6019800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574675" indent="-168275" algn="l"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12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Bulle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-88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03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6955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89FFF-12D0-C14D-92C0-632FA4892F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421" y="1441370"/>
            <a:ext cx="6087979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406400" indent="-17621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400050" indent="-16986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Text numbered list followed by sub bulleted list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3 Photo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1295400" y="1447800"/>
            <a:ext cx="1676400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0408AA-895A-4746-9428-2BC81E28050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474DFE-EB57-0D47-84BF-D368EB226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4221"/>
            <a:ext cx="7581264" cy="1094529"/>
          </a:xfrm>
        </p:spPr>
        <p:txBody>
          <a:bodyPr/>
          <a:lstStyle/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FC2D00-2063-3C4A-BD65-4F9CB7698E37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3924299" y="1447800"/>
            <a:ext cx="1676401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C21382B-2E59-934A-A502-8E6EA6341BD3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6553199" y="1447800"/>
            <a:ext cx="1719742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E241E-7371-7040-B4AB-8D70B191F5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86200"/>
            <a:ext cx="2514600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6B997F-6A58-7A40-9DB1-1422EB8AE7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05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6308A8-64DE-E94D-BBD3-AEAB0685DF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5285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Color block, 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FDDFD-BE8F-084F-B081-F706687C7E63}"/>
              </a:ext>
            </a:extLst>
          </p:cNvPr>
          <p:cNvSpPr/>
          <p:nvPr userDrawn="1"/>
        </p:nvSpPr>
        <p:spPr>
          <a:xfrm>
            <a:off x="1600200" y="257177"/>
            <a:ext cx="7200900" cy="411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350" dirty="0"/>
              <a:t>‘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68932"/>
            <a:ext cx="228600" cy="288482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005940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400" b="0" i="0" baseline="0">
                <a:solidFill>
                  <a:schemeClr val="tx1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627516-0D1A-BB4C-8EB2-DA68D60543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5D73719-7201-3745-82C6-AC35B6605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0800"/>
            <a:ext cx="7802454" cy="885825"/>
          </a:xfrm>
        </p:spPr>
        <p:txBody>
          <a:bodyPr/>
          <a:lstStyle/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BF2FD-101D-1942-8639-A867883D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428750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Effra Medium" panose="020B0603020203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6449AB0-1B91-B04B-87DF-D2E09F6D5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2198" y="1428329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Effra Medium" panose="020B0603020203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B5687E-1726-2A45-A9A3-54461932D94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67289" y="1995454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400" b="0" i="0" baseline="0">
                <a:solidFill>
                  <a:schemeClr val="tx1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4322F-E818-4945-81B0-6948B219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27839"/>
            <a:ext cx="8077200" cy="1081861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2-Line Headline</a:t>
            </a:r>
            <a:br>
              <a:rPr lang="en-US" dirty="0"/>
            </a:br>
            <a:r>
              <a:rPr lang="en-US" dirty="0"/>
              <a:t>2-Line Headline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D1CA7-C5D9-FA4F-A474-9A54BEE09F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D550-90FA-8449-829C-FFDF581533B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86800" y="4476750"/>
            <a:ext cx="304800" cy="666750"/>
          </a:xfrm>
        </p:spPr>
        <p:txBody>
          <a:bodyPr/>
          <a:lstStyle>
            <a:lvl1pPr>
              <a:defRPr sz="1000"/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9B8B9-9324-294D-8B61-720472168CE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1428750"/>
            <a:ext cx="7772400" cy="3028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3B5ACB-24EA-BF4B-9D1D-15016C4127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29200" y="4095750"/>
            <a:ext cx="3657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01E036E-99E1-824C-96A1-D4F0EF84F6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4096295"/>
            <a:ext cx="3581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71289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-Chart 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11BAD-6F27-9F49-B39E-3C82EE00A9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410200" y="4667146"/>
            <a:ext cx="3276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D712-14A9-B64B-A378-C1CA980C0F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0584" y="0"/>
            <a:ext cx="8077200" cy="445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9110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W Callou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166" y="4683570"/>
            <a:ext cx="272434" cy="2884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4DA25E-2CBD-104F-BA19-34708B7A0A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086600" y="0"/>
            <a:ext cx="1905000" cy="2800350"/>
          </a:xfrm>
          <a:prstGeom prst="rect">
            <a:avLst/>
          </a:prstGeom>
          <a:solidFill>
            <a:srgbClr val="A71E23"/>
          </a:solidFill>
        </p:spPr>
        <p:txBody>
          <a:bodyPr lIns="91440" tIns="274320" rIns="91440" bIns="274320" anchor="ctr">
            <a:noAutofit/>
          </a:bodyPr>
          <a:lstStyle>
            <a:lvl1pPr marL="0" indent="0" algn="ctr">
              <a:buNone/>
              <a:defRPr sz="1800" b="0" i="0" baseline="0">
                <a:solidFill>
                  <a:schemeClr val="bg1"/>
                </a:solidFill>
                <a:latin typeface="Effra Medium" panose="020B0603020203020204" pitchFamily="34" charset="0"/>
                <a:ea typeface="Effra Medium" panose="020B0603020203020204" pitchFamily="34" charset="0"/>
                <a:cs typeface="Effra Medium" panose="020B06030202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58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ide-Head shot,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45A33-74C8-A947-A1A9-3D1DCFD41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E01C-ED99-5D44-AC97-481488FA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US" sz="13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937D4F-CDA2-6945-86CE-AAC75F404B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666750"/>
            <a:ext cx="1874520" cy="2514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03BBDA-8B26-8347-BAC2-238296BA8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3301" y="1310645"/>
            <a:ext cx="6354762" cy="6515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600" b="1">
                <a:solidFill>
                  <a:schemeClr val="tx1"/>
                </a:solidFill>
              </a:defRPr>
            </a:lvl1pPr>
            <a:lvl2pPr marL="7938" indent="0" algn="ctr">
              <a:tabLst/>
              <a:defRPr sz="3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9410A1-D009-EE43-8C79-9A4A3AC2B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3300" y="1869887"/>
            <a:ext cx="6330699" cy="138461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below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submit your question to </a:t>
            </a:r>
            <a:br>
              <a:rPr lang="en-US" dirty="0"/>
            </a:br>
            <a:r>
              <a:rPr lang="en-US" dirty="0"/>
              <a:t>(place your email address here).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ECEBF5-C822-6948-BAE2-9D8DA1738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76519"/>
            <a:ext cx="7772400" cy="24660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defRPr sz="14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Name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1225F3D-7DD0-504F-A44B-8F7D8461DF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523126"/>
            <a:ext cx="7772400" cy="9345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80"/>
              </a:lnSpc>
              <a:spcAft>
                <a:spcPts val="0"/>
              </a:spcAft>
              <a:defRPr sz="13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</p:txBody>
      </p:sp>
    </p:spTree>
    <p:extLst>
      <p:ext uri="{BB962C8B-B14F-4D97-AF65-F5344CB8AC3E}">
        <p14:creationId xmlns:p14="http://schemas.microsoft.com/office/powerpoint/2010/main" val="16484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rgbClr val="A71E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7"/>
            <a:ext cx="7467601" cy="12519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199" y="4400550"/>
            <a:ext cx="2581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essag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75EF42-48E3-E042-9F86-2CC464CCBE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263770" y="2190750"/>
            <a:ext cx="5334000" cy="2209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2C621-0825-7147-9415-ABBF3B02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CD64D0-D4F8-124C-A6EF-DCF53AD4A8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AAE706-4A8D-4D46-ACD2-05AA2870F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026" y="611072"/>
            <a:ext cx="8070574" cy="436678"/>
          </a:xfrm>
          <a:prstGeom prst="rect">
            <a:avLst/>
          </a:prstGeom>
        </p:spPr>
        <p:txBody>
          <a:bodyPr lIns="0" tIns="0" rIns="0" bIns="0"/>
          <a:lstStyle>
            <a:lvl1pPr marL="12700" indent="-12700" algn="ctr">
              <a:buFontTx/>
              <a:buNone/>
              <a:tabLst/>
              <a:defRPr sz="1800" b="1" i="0">
                <a:solidFill>
                  <a:srgbClr val="A71E23"/>
                </a:solidFill>
                <a:latin typeface="Effra" panose="020B0603020203020204" pitchFamily="34" charset="0"/>
              </a:defRPr>
            </a:lvl1pPr>
            <a:lvl2pPr marL="12700" indent="-12700" algn="ctr">
              <a:buFontTx/>
              <a:buNone/>
              <a:tabLst/>
              <a:defRPr b="1" i="0">
                <a:solidFill>
                  <a:srgbClr val="A71E23"/>
                </a:solidFill>
                <a:latin typeface="Effra" panose="020B0603020203020204" pitchFamily="34" charset="0"/>
              </a:defRPr>
            </a:lvl2pPr>
            <a:lvl3pPr marL="12700" indent="-12700" algn="ctr">
              <a:buFontTx/>
              <a:buNone/>
              <a:tabLst/>
              <a:defRPr sz="3200" b="1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4pPr>
            <a:lvl5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5pPr>
          </a:lstStyle>
          <a:p>
            <a:pPr lvl="0"/>
            <a:r>
              <a:rPr lang="en-US" dirty="0"/>
              <a:t>TYPE IN ALL CAPS: INFORMATION AND APPOINTMENTS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CD0C52-9548-4A45-ACD4-8D2DE42FAC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026" y="929594"/>
            <a:ext cx="8077200" cy="5007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algn="ctr">
              <a:defRPr sz="3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Type in phone number: (631) 444-0000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B56269B-0DAF-F44A-9D60-CCD01177D2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026" y="1531342"/>
            <a:ext cx="8077200" cy="762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0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algn="ctr">
              <a:defRPr sz="2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Type in </a:t>
            </a:r>
            <a:r>
              <a:rPr lang="en-US" dirty="0" err="1"/>
              <a:t>url</a:t>
            </a:r>
            <a:r>
              <a:rPr lang="en-US" dirty="0"/>
              <a:t>: </a:t>
            </a:r>
            <a:r>
              <a:rPr lang="en-US" dirty="0" err="1"/>
              <a:t>stonybrookmedicine.edu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6781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D797FC-7CAF-1841-89ED-F7FD6C484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23950"/>
            <a:ext cx="8077200" cy="590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you. Questions?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E1647-A446-144B-AC92-E9FCF61A15C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38400" y="1887316"/>
            <a:ext cx="5029200" cy="256901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rgbClr val="A71E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8"/>
            <a:ext cx="3853157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4400550"/>
            <a:ext cx="2581275" cy="45720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0A46A5F-DB71-0140-B1FA-A9800D8A0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24757" y="3072368"/>
            <a:ext cx="3766843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egory Slide - ALL C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CD39E2-285B-8D41-A2F0-E85E70BC7D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71E23"/>
          </a:solidFill>
          <a:ln>
            <a:solidFill>
              <a:srgbClr val="A7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135380"/>
            <a:ext cx="6858000" cy="372237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chemeClr val="bg1"/>
                </a:solidFill>
                <a:latin typeface="Effra" panose="020B0603020203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THIS IS A TOPIC / </a:t>
            </a:r>
            <a:br>
              <a:rPr lang="en-US" dirty="0"/>
            </a:br>
            <a:r>
              <a:rPr lang="en-US" dirty="0"/>
              <a:t>CATEGORY SLIDE. TYPE IN ALL CAPS, EFFRA BOLD, 44 POINT SIZE.</a:t>
            </a:r>
          </a:p>
        </p:txBody>
      </p:sp>
    </p:spTree>
    <p:extLst>
      <p:ext uri="{BB962C8B-B14F-4D97-AF65-F5344CB8AC3E}">
        <p14:creationId xmlns:p14="http://schemas.microsoft.com/office/powerpoint/2010/main" val="59496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9511F-C066-8140-8352-80E189325B30}"/>
              </a:ext>
            </a:extLst>
          </p:cNvPr>
          <p:cNvSpPr/>
          <p:nvPr userDrawn="1"/>
        </p:nvSpPr>
        <p:spPr>
          <a:xfrm>
            <a:off x="914400" y="1428300"/>
            <a:ext cx="7769772" cy="243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9" y="33395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266950"/>
            <a:ext cx="7772400" cy="16764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red text here. Use ”Shift return” within paragraph, “return” to make paragraph two.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2791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Effra Med. 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5800" y="4186484"/>
            <a:ext cx="4191000" cy="23753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9" y="33395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5105400" cy="25150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719151" y="1"/>
            <a:ext cx="1964474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710400" y="1428750"/>
            <a:ext cx="19732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F90839-51C7-F742-B30F-7C2EFD6DD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399" y="4186484"/>
            <a:ext cx="4189141" cy="23753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186943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Effra Ligh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19800" y="4095750"/>
            <a:ext cx="26670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4572000" cy="13043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019800" y="0"/>
            <a:ext cx="2667000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019800" y="1428750"/>
            <a:ext cx="26638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4B406A6-2D52-7B48-8636-5EEDB575A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117" y="4095750"/>
            <a:ext cx="27432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329388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9400" y="4095750"/>
            <a:ext cx="2057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087147" y="1424568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087147" y="2861702"/>
            <a:ext cx="1597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8674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87147" y="4842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2541" y="4095750"/>
            <a:ext cx="2057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045927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, Subhead, Bullet Lis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301600"/>
            <a:ext cx="6400800" cy="1738414"/>
          </a:xfrm>
          <a:prstGeom prst="rect">
            <a:avLst/>
          </a:prstGeom>
        </p:spPr>
        <p:txBody>
          <a:bodyPr lIns="0" tIns="0" rIns="0" bIns="0"/>
          <a:lstStyle>
            <a:lvl1pPr marL="117475" indent="-117475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BFCEC0-A4C0-3146-9326-F4379455B7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1411929"/>
            <a:ext cx="6400800" cy="70262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2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2301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2450" b="0" i="0">
                <a:latin typeface="Effra Light" panose="020B0403020203020204" pitchFamily="34" charset="0"/>
              </a:defRPr>
            </a:lvl5pPr>
            <a:lvl6pPr>
              <a:defRPr sz="2200"/>
            </a:lvl6pPr>
          </a:lstStyle>
          <a:p>
            <a:pPr lvl="1"/>
            <a:r>
              <a:rPr lang="en-US" sz="2000" dirty="0"/>
              <a:t>Type subhead here</a:t>
            </a:r>
            <a:br>
              <a:rPr lang="en-US" sz="2000" dirty="0"/>
            </a:br>
            <a:r>
              <a:rPr lang="en-US" sz="2000" dirty="0"/>
              <a:t>Type subhead here</a:t>
            </a:r>
          </a:p>
        </p:txBody>
      </p:sp>
    </p:spTree>
    <p:extLst>
      <p:ext uri="{BB962C8B-B14F-4D97-AF65-F5344CB8AC3E}">
        <p14:creationId xmlns:p14="http://schemas.microsoft.com/office/powerpoint/2010/main" val="1859558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914400" y="4619063"/>
            <a:ext cx="2065022" cy="36576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914400" y="4457700"/>
            <a:ext cx="80772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12564"/>
            <a:ext cx="304800" cy="6309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0" y="1"/>
            <a:ext cx="663787" cy="66675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4665021"/>
            <a:ext cx="5486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rgbClr val="A71E23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Approved Sub Brand Name Here</a:t>
            </a:r>
            <a:endParaRPr lang="en-US" sz="1200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22403"/>
            <a:ext cx="8077198" cy="11825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707" r:id="rId3"/>
    <p:sldLayoutId id="2147483693" r:id="rId4"/>
    <p:sldLayoutId id="2147483722" r:id="rId5"/>
    <p:sldLayoutId id="2147483720" r:id="rId6"/>
    <p:sldLayoutId id="2147483719" r:id="rId7"/>
    <p:sldLayoutId id="2147483718" r:id="rId8"/>
    <p:sldLayoutId id="2147483721" r:id="rId9"/>
    <p:sldLayoutId id="2147483716" r:id="rId10"/>
    <p:sldLayoutId id="2147483713" r:id="rId11"/>
    <p:sldLayoutId id="2147483717" r:id="rId12"/>
    <p:sldLayoutId id="2147483715" r:id="rId13"/>
    <p:sldLayoutId id="2147483706" r:id="rId14"/>
    <p:sldLayoutId id="2147483665" r:id="rId15"/>
    <p:sldLayoutId id="2147483687" r:id="rId16"/>
    <p:sldLayoutId id="2147483675" r:id="rId17"/>
    <p:sldLayoutId id="2147483679" r:id="rId18"/>
    <p:sldLayoutId id="2147483709" r:id="rId19"/>
    <p:sldLayoutId id="2147483681" r:id="rId20"/>
    <p:sldLayoutId id="2147483663" r:id="rId21"/>
  </p:sldLayoutIdLst>
  <p:hf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600" b="1" i="0" kern="1200">
          <a:solidFill>
            <a:schemeClr val="tx1">
              <a:lumMod val="85000"/>
              <a:lumOff val="15000"/>
            </a:schemeClr>
          </a:solidFill>
          <a:latin typeface="Effra" panose="020B0603020203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708" userDrawn="1">
          <p15:clr>
            <a:srgbClr val="F26B43"/>
          </p15:clr>
        </p15:guide>
        <p15:guide id="6" orient="horz" pos="420" userDrawn="1">
          <p15:clr>
            <a:srgbClr val="F26B43"/>
          </p15:clr>
        </p15:guide>
        <p15:guide id="9" orient="horz" pos="3060" userDrawn="1">
          <p15:clr>
            <a:srgbClr val="F26B43"/>
          </p15:clr>
        </p15:guide>
        <p15:guide id="11" orient="horz" pos="900" userDrawn="1">
          <p15:clr>
            <a:srgbClr val="F26B43"/>
          </p15:clr>
        </p15:guide>
        <p15:guide id="12" pos="576" userDrawn="1">
          <p15:clr>
            <a:srgbClr val="F26B43"/>
          </p15:clr>
        </p15:guide>
        <p15:guide id="13" pos="5664" userDrawn="1">
          <p15:clr>
            <a:srgbClr val="F26B43"/>
          </p15:clr>
        </p15:guide>
        <p15:guide id="14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orms.office.com/Pages/ResponsePage.aspx?id=MRv66pSxXUKzZlbCFbd2DKX4S52_abdHmHhhZ9cOUftUQ1ZLQUJOUDk4WE1ESldYUU1MTURUQllVMy4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nfusioncenter.org/wp-content/uploads/2021/01/Medication-Preparation-Area-Checklist_0121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E674CB-E6F9-A28F-03D5-D58BC97D20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Immediate Use Compounding of Medications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CFEB4-12B7-9C5E-7116-C7964FDBF5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9199" y="3943349"/>
            <a:ext cx="7467601" cy="3809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47053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2026</a:t>
            </a:r>
          </a:p>
        </p:txBody>
      </p:sp>
    </p:spTree>
    <p:extLst>
      <p:ext uri="{BB962C8B-B14F-4D97-AF65-F5344CB8AC3E}">
        <p14:creationId xmlns:p14="http://schemas.microsoft.com/office/powerpoint/2010/main" val="215318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067C2-780A-3F70-58BB-014E2A19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B1B64-5B3B-D194-5228-89DEABB4E42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DA47A-E2C4-A20F-AF33-98B70A95E2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pic>
        <p:nvPicPr>
          <p:cNvPr id="14" name="Content Placeholder 13" descr="A hand holding a small bottle&#10;&#10;Description automatically generated">
            <a:extLst>
              <a:ext uri="{FF2B5EF4-FFF2-40B4-BE49-F238E27FC236}">
                <a16:creationId xmlns:a16="http://schemas.microsoft.com/office/drawing/2014/main" id="{98318171-C01D-1D6B-E378-D8B2DCA1DF45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2"/>
          <a:stretch>
            <a:fillRect/>
          </a:stretch>
        </p:blipFill>
        <p:spPr>
          <a:xfrm>
            <a:off x="1524000" y="2669931"/>
            <a:ext cx="1828800" cy="1406769"/>
          </a:xfrm>
        </p:spPr>
      </p:pic>
      <p:pic>
        <p:nvPicPr>
          <p:cNvPr id="16" name="Content Placeholder 15" descr="A hand holding a small bottle&#10;&#10;Description automatically generated">
            <a:extLst>
              <a:ext uri="{FF2B5EF4-FFF2-40B4-BE49-F238E27FC236}">
                <a16:creationId xmlns:a16="http://schemas.microsoft.com/office/drawing/2014/main" id="{19F78F9E-FDD4-15F6-E0FD-2B441CD15D8F}"/>
              </a:ext>
            </a:extLst>
          </p:cNvPr>
          <p:cNvPicPr>
            <a:picLocks noGrp="1" noChangeAspect="1"/>
          </p:cNvPicPr>
          <p:nvPr>
            <p:ph sz="quarter" idx="34"/>
          </p:nvPr>
        </p:nvPicPr>
        <p:blipFill>
          <a:blip r:embed="rId3"/>
          <a:stretch>
            <a:fillRect/>
          </a:stretch>
        </p:blipFill>
        <p:spPr>
          <a:xfrm>
            <a:off x="5029200" y="2693866"/>
            <a:ext cx="1981200" cy="1524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9357BC-8B08-0C2E-B242-32E1D6AB3E40}"/>
              </a:ext>
            </a:extLst>
          </p:cNvPr>
          <p:cNvSpPr txBox="1"/>
          <p:nvPr/>
        </p:nvSpPr>
        <p:spPr>
          <a:xfrm>
            <a:off x="1066800" y="104775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Considerations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Plastic caps on vials are “dust shields” and not intended to maintain sterility of the rubber stopper. Once removed, the rubber stopper needs to be cleaned. </a:t>
            </a:r>
          </a:p>
        </p:txBody>
      </p:sp>
    </p:spTree>
    <p:extLst>
      <p:ext uri="{BB962C8B-B14F-4D97-AF65-F5344CB8AC3E}">
        <p14:creationId xmlns:p14="http://schemas.microsoft.com/office/powerpoint/2010/main" val="32213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067C2-780A-3F70-58BB-014E2A19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B1B64-5B3B-D194-5228-89DEABB4E42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7C7ED-F74C-6372-F3D3-23D6B76150A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DA47A-E2C4-A20F-AF33-98B70A95E2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pic>
        <p:nvPicPr>
          <p:cNvPr id="7" name="Content Placeholder 6" descr="A close-up of a bottle&#10;&#10;Description automatically generated">
            <a:extLst>
              <a:ext uri="{FF2B5EF4-FFF2-40B4-BE49-F238E27FC236}">
                <a16:creationId xmlns:a16="http://schemas.microsoft.com/office/drawing/2014/main" id="{874B5C03-5468-4DE6-383D-E5AF6E29E835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3"/>
          <a:stretch>
            <a:fillRect/>
          </a:stretch>
        </p:blipFill>
        <p:spPr>
          <a:xfrm>
            <a:off x="6169572" y="1046631"/>
            <a:ext cx="2514600" cy="2012191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A24761-9D27-3593-21E7-E96625A4A2CD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6D8CCE-D269-953B-40A2-37CD98FD09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357BC-8B08-0C2E-B242-32E1D6AB3E40}"/>
              </a:ext>
            </a:extLst>
          </p:cNvPr>
          <p:cNvSpPr txBox="1"/>
          <p:nvPr/>
        </p:nvSpPr>
        <p:spPr>
          <a:xfrm>
            <a:off x="914399" y="888782"/>
            <a:ext cx="51815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Effra Light"/>
              </a:rPr>
              <a:t>Considerations</a:t>
            </a:r>
            <a:endParaRPr lang="en-US" sz="1400" b="1" dirty="0">
              <a:latin typeface="Effra Light"/>
            </a:endParaRPr>
          </a:p>
          <a:p>
            <a:endParaRPr lang="en-US" sz="1400" b="1" dirty="0">
              <a:latin typeface="Effra Light"/>
            </a:endParaRPr>
          </a:p>
          <a:p>
            <a:r>
              <a:rPr lang="en-US" sz="1400" dirty="0">
                <a:latin typeface="Effra Light"/>
              </a:rPr>
              <a:t>Prevent coring of vial stopper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inserting needle at 45*-60* angle with bevel facing up and away from stopper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use sharp needle (not blunt)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inspect syringe/vial for evidence of coring, small flecks or pieces of stopper. </a:t>
            </a:r>
          </a:p>
          <a:p>
            <a:r>
              <a:rPr lang="en-US" sz="1400" dirty="0">
                <a:latin typeface="Effra Light"/>
              </a:rPr>
              <a:t>Prevent contamination from glass ampules.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Use a 5-micron filter straw or filter needle.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Filter straw/needle should be removed and discarded after use and replaced with the needle one would use to inject into the final solution while maintain aseptic technique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29F87-B21E-43FA-D47A-AF20CADCBF2A}"/>
              </a:ext>
            </a:extLst>
          </p:cNvPr>
          <p:cNvSpPr txBox="1"/>
          <p:nvPr/>
        </p:nvSpPr>
        <p:spPr>
          <a:xfrm>
            <a:off x="6438815" y="2995723"/>
            <a:ext cx="21717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Effra Light"/>
              </a:rPr>
              <a:t>Hruska J L, </a:t>
            </a:r>
            <a:r>
              <a:rPr lang="en-US" sz="600" dirty="0" err="1">
                <a:latin typeface="Effra Light"/>
              </a:rPr>
              <a:t>Saasouh</a:t>
            </a:r>
            <a:r>
              <a:rPr lang="en-US" sz="600" dirty="0">
                <a:latin typeface="Effra Light"/>
              </a:rPr>
              <a:t> W, </a:t>
            </a:r>
            <a:r>
              <a:rPr lang="en-US" sz="600" dirty="0" err="1">
                <a:latin typeface="Effra Light"/>
              </a:rPr>
              <a:t>Alhamda</a:t>
            </a:r>
            <a:r>
              <a:rPr lang="en-US" sz="600" dirty="0">
                <a:latin typeface="Effra Light"/>
              </a:rPr>
              <a:t> M S (September 29, 2022) </a:t>
            </a:r>
          </a:p>
        </p:txBody>
      </p:sp>
    </p:spTree>
    <p:extLst>
      <p:ext uri="{BB962C8B-B14F-4D97-AF65-F5344CB8AC3E}">
        <p14:creationId xmlns:p14="http://schemas.microsoft.com/office/powerpoint/2010/main" val="114396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067C2-780A-3F70-58BB-014E2A19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B1B64-5B3B-D194-5228-89DEABB4E42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DA47A-E2C4-A20F-AF33-98B70A95E2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 Exam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A24761-9D27-3593-21E7-E96625A4A2CD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5E568B8C-AFD3-5A9D-1DF0-87D7C921C7C8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3"/>
          <a:stretch>
            <a:fillRect/>
          </a:stretch>
        </p:blipFill>
        <p:spPr>
          <a:xfrm>
            <a:off x="1371600" y="1204950"/>
            <a:ext cx="2586001" cy="2586001"/>
          </a:xfrm>
        </p:spPr>
      </p:pic>
      <p:sp>
        <p:nvSpPr>
          <p:cNvPr id="9" name="TextBox 8"/>
          <p:cNvSpPr txBox="1"/>
          <p:nvPr/>
        </p:nvSpPr>
        <p:spPr>
          <a:xfrm>
            <a:off x="4495800" y="1619411"/>
            <a:ext cx="4191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Documentation of Competency is required </a:t>
            </a:r>
          </a:p>
          <a:p>
            <a:endParaRPr lang="en-US" dirty="0"/>
          </a:p>
          <a:p>
            <a:r>
              <a:rPr lang="en-US" dirty="0"/>
              <a:t>Please scan QR code to take short exam or use the 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 in the email from Dr. Buscaglia  </a:t>
            </a:r>
          </a:p>
        </p:txBody>
      </p:sp>
    </p:spTree>
    <p:extLst>
      <p:ext uri="{BB962C8B-B14F-4D97-AF65-F5344CB8AC3E}">
        <p14:creationId xmlns:p14="http://schemas.microsoft.com/office/powerpoint/2010/main" val="308017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42274-E975-7EB8-00F2-68451D27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A84D72-6CC7-69B9-7616-E0DC28E14F1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7661B-CAF8-FA52-8103-3332C8BC55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CC0B9-7A5B-3F5D-44EB-D566FADB828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9C1634-C0B9-FFB3-34BA-788F0BA4C52C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B07911-A9EE-C137-3FEA-56A10AEFB946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1436A8-D2A1-7C22-C533-7618881875B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44A60-2D69-BC34-F4E1-A699A1BFE75A}"/>
              </a:ext>
            </a:extLst>
          </p:cNvPr>
          <p:cNvSpPr txBox="1"/>
          <p:nvPr/>
        </p:nvSpPr>
        <p:spPr>
          <a:xfrm>
            <a:off x="833964" y="957999"/>
            <a:ext cx="770043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Effra Light"/>
                <a:ea typeface="Calibri" panose="020F0502020204030204" pitchFamily="34" charset="0"/>
                <a:cs typeface="Calibri" panose="020F0502020204030204" pitchFamily="34" charset="0"/>
              </a:rPr>
              <a:t>&lt;797&gt; Pharmaceutical Compounding—Sterile Preparations. </a:t>
            </a:r>
            <a:r>
              <a:rPr lang="en-US" sz="1400" i="1" dirty="0">
                <a:effectLst/>
                <a:latin typeface="Effra Light"/>
                <a:ea typeface="Calibri" panose="020F0502020204030204" pitchFamily="34" charset="0"/>
                <a:cs typeface="Calibri" panose="020F0502020204030204" pitchFamily="34" charset="0"/>
              </a:rPr>
              <a:t>USP-NF</a:t>
            </a:r>
            <a:r>
              <a:rPr lang="en-US" sz="1400" dirty="0">
                <a:effectLst/>
                <a:latin typeface="Effra Light"/>
                <a:ea typeface="Calibri" panose="020F0502020204030204" pitchFamily="34" charset="0"/>
                <a:cs typeface="Calibri" panose="020F0502020204030204" pitchFamily="34" charset="0"/>
              </a:rPr>
              <a:t> 2022. November 1, 2022.</a:t>
            </a:r>
            <a:endParaRPr lang="en-US" sz="1400" dirty="0">
              <a:effectLst/>
              <a:latin typeface="Effra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endParaRPr lang="en-US" sz="1400" u="sng" dirty="0">
              <a:solidFill>
                <a:srgbClr val="0563C1"/>
              </a:solidFill>
              <a:effectLst/>
              <a:latin typeface="Effra Light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National Infusion Center Association (NICA) (2021) National Infusion Center Association (NICA). Medication-Preparation-Area-Checklist. Retrieved from: https://infusioncenter.org/wp-content/uploads/2021/01/Medication-Preparation-Area-Checklist_0121.pdf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Effra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Effra Light"/>
                <a:ea typeface="Calibri" panose="020F0502020204030204" pitchFamily="34" charset="0"/>
              </a:rPr>
              <a:t>Centers for Disease Control and Prevention. Medication Preparation FAQs regarding Safe Practices for Medical Injections. https://www.cdc.gov/injectionsafety/providers/provider_faqs_med-prep.html. Accessed December 14, 2022</a:t>
            </a:r>
            <a:endParaRPr lang="en-US" sz="1400" dirty="0">
              <a:latin typeface="Effr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699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742EFCE-F5C1-22CF-4FE2-618233AF40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03F3FFF-B07C-215F-75DC-4C07904178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FC5F102-A6CD-C409-A2E9-38984C7B6913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31A454D-73CB-78DC-F431-3A24E07C19D7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D62F4BC-2F73-4A3D-C125-AE8D461B855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60D441-FE84-B36D-F2AD-52602B29B639}"/>
              </a:ext>
            </a:extLst>
          </p:cNvPr>
          <p:cNvSpPr txBox="1"/>
          <p:nvPr/>
        </p:nvSpPr>
        <p:spPr>
          <a:xfrm>
            <a:off x="838200" y="97155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the end of this presentation the learner will be able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compounding of 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situations where immediate use compounding outside of the pharmacy is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criteria that must be followed with preparing an immediate use CSP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appropriate environment &amp; importance of maintaining aseptic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“not to touch” critical areas on the medication vials, needle, and syringe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proper labeling of the CSP after preparation is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Defines beyond-use date for CSPs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5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2C985-6897-3EC6-CFED-440E0CAE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FF4A2-226B-6B7F-62B1-3EDA4FFE29E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A71DE-AD09-4FAE-18B2-FCA9C29E6B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C5218-90AF-1F2B-B84B-4921390A09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Compounding of Medications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989FCF-3A3F-8EDF-2B98-5E44A09A8A4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7086600" cy="2515050"/>
          </a:xfrm>
        </p:spPr>
        <p:txBody>
          <a:bodyPr/>
          <a:lstStyle/>
          <a:p>
            <a:r>
              <a:rPr lang="en-US" b="1" dirty="0"/>
              <a:t>Sterile compounding </a:t>
            </a:r>
            <a:r>
              <a:rPr lang="en-US" dirty="0"/>
              <a:t>is defined as combining, admixing, diluting, pooling, reconstituting, repackaging, or otherwise altering a drug product or bulk drug substance to create a sterile preparation.</a:t>
            </a:r>
          </a:p>
          <a:p>
            <a:endParaRPr lang="en-US" dirty="0"/>
          </a:p>
          <a:p>
            <a:r>
              <a:rPr lang="en-US" dirty="0"/>
              <a:t>CSP = Compounded Sterile Preparation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7E7879-4EBE-0323-50C5-CF1514D01897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DDA381-430B-75D4-7B0E-42BD2474B88F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BD9A7F-FEE5-535E-5E10-4AB8BBC5101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0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8320D-AE95-2770-DC3B-3013EE79611A}"/>
              </a:ext>
            </a:extLst>
          </p:cNvPr>
          <p:cNvSpPr txBox="1"/>
          <p:nvPr/>
        </p:nvSpPr>
        <p:spPr>
          <a:xfrm>
            <a:off x="762000" y="900496"/>
            <a:ext cx="822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Effra Light"/>
              </a:rPr>
              <a:t>        Whenever possible, compounding of medications should be performed in the pharmacy by    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Effra Light"/>
              </a:rPr>
              <a:t>        or under the direct supervision of a pharmacist. 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Effra Ligh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Effra Light"/>
              </a:rPr>
              <a:t>In </a:t>
            </a:r>
            <a:r>
              <a:rPr lang="en-US" sz="1600" b="1" dirty="0">
                <a:latin typeface="Effra Light"/>
              </a:rPr>
              <a:t>urgent</a:t>
            </a:r>
            <a:r>
              <a:rPr lang="en-US" sz="1600" dirty="0">
                <a:latin typeface="Effra Light"/>
              </a:rPr>
              <a:t> or </a:t>
            </a:r>
            <a:r>
              <a:rPr lang="en-US" sz="1600" b="1" dirty="0">
                <a:latin typeface="Effra Light"/>
              </a:rPr>
              <a:t>emergent</a:t>
            </a:r>
            <a:r>
              <a:rPr lang="en-US" sz="1600" dirty="0">
                <a:latin typeface="Effra Light"/>
              </a:rPr>
              <a:t> </a:t>
            </a:r>
            <a:r>
              <a:rPr lang="en-US" sz="1600" b="1" dirty="0">
                <a:latin typeface="Effra Light"/>
              </a:rPr>
              <a:t>situations</a:t>
            </a:r>
            <a:r>
              <a:rPr lang="en-US" sz="1600" dirty="0">
                <a:latin typeface="Effra Light"/>
              </a:rPr>
              <a:t> in which waiting to obtain the compounded medication(s) from pharmacy could cause a delay in patient care and increased risk for patient harm, a </a:t>
            </a:r>
            <a:r>
              <a:rPr lang="en-US" sz="1600" i="1" dirty="0">
                <a:latin typeface="Effra Light"/>
              </a:rPr>
              <a:t>trained</a:t>
            </a:r>
            <a:r>
              <a:rPr lang="en-US" sz="1600" dirty="0">
                <a:latin typeface="Effra Light"/>
              </a:rPr>
              <a:t> RN or provider may compound medications aseptically, outside of the pharmacy.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Effra Ligh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Effra Light"/>
              </a:rPr>
              <a:t>Examples: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Adding a medication from a vial to an IV piggyback bag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Adding a vasoactive medication from a vial to an IV bag of fluid for continuous infusion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Preparing syringes in advance in anticipation of use during a procedure.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Effra Ligh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Effra Light"/>
              </a:rPr>
              <a:t>*This does NOT apply to </a:t>
            </a:r>
            <a:r>
              <a:rPr lang="en-US" sz="1600" i="1" dirty="0">
                <a:latin typeface="Effra Light"/>
              </a:rPr>
              <a:t>hazardous</a:t>
            </a:r>
            <a:r>
              <a:rPr lang="en-US" sz="1600" dirty="0">
                <a:latin typeface="Effra Light"/>
              </a:rPr>
              <a:t> drugs. Hazardous drugs are to only be compounded in the Pharmacy (</a:t>
            </a:r>
            <a:r>
              <a:rPr lang="en-US" sz="1600" dirty="0" err="1">
                <a:latin typeface="Effra Light"/>
              </a:rPr>
              <a:t>ie</a:t>
            </a:r>
            <a:r>
              <a:rPr lang="en-US" sz="1600" dirty="0">
                <a:latin typeface="Effra Light"/>
              </a:rPr>
              <a:t>. Chemotherapy drugs)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0BD04F-2DDA-0532-4948-B0CDAF8B41A2}"/>
              </a:ext>
            </a:extLst>
          </p:cNvPr>
          <p:cNvSpPr/>
          <p:nvPr/>
        </p:nvSpPr>
        <p:spPr>
          <a:xfrm>
            <a:off x="762000" y="700364"/>
            <a:ext cx="410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C0C0C0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281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9F0E3-5080-D19B-94CB-E03AB29DCA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770547-8A39-7855-5607-A220BE7FEF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D1C67-6108-C60C-5876-ECF82D2E60E7}"/>
              </a:ext>
            </a:extLst>
          </p:cNvPr>
          <p:cNvSpPr txBox="1"/>
          <p:nvPr/>
        </p:nvSpPr>
        <p:spPr>
          <a:xfrm>
            <a:off x="917029" y="915045"/>
            <a:ext cx="7312572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ffra Light"/>
              </a:rPr>
              <a:t>What is </a:t>
            </a:r>
            <a:r>
              <a:rPr lang="en-US" sz="1600" b="1" dirty="0">
                <a:latin typeface="Effra Light"/>
              </a:rPr>
              <a:t>NOT</a:t>
            </a:r>
            <a:r>
              <a:rPr lang="en-US" sz="1600" dirty="0">
                <a:latin typeface="Effra Light"/>
              </a:rPr>
              <a:t> considered Immediate Use Compounding?</a:t>
            </a:r>
          </a:p>
          <a:p>
            <a:endParaRPr lang="en-US" sz="1600" dirty="0">
              <a:latin typeface="Effra Light"/>
            </a:endParaRP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Immediate Use Compounding </a:t>
            </a:r>
            <a:r>
              <a:rPr lang="en-US" sz="1600" b="1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 mixing, reconstituting, or other such acts that are performed in accordance with directions contained in approved labeling or supplemental materials provided by the product’s manufacturer – as long as the </a:t>
            </a:r>
            <a:r>
              <a:rPr lang="en-US" sz="1600" dirty="0"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product is prepared as a single dose for an individual patient and administered to that patient immediately after preparation.  </a:t>
            </a: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Reconstitution of powder in a vial and drawing it up for administration in a syringe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Drawing up liquid from a vial for administration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Preparation of t-PA </a:t>
            </a:r>
          </a:p>
        </p:txBody>
      </p:sp>
    </p:spTree>
    <p:extLst>
      <p:ext uri="{BB962C8B-B14F-4D97-AF65-F5344CB8AC3E}">
        <p14:creationId xmlns:p14="http://schemas.microsoft.com/office/powerpoint/2010/main" val="236965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DB048-AE62-00E4-3E42-CE8BC5D93F1E}"/>
              </a:ext>
            </a:extLst>
          </p:cNvPr>
          <p:cNvSpPr txBox="1"/>
          <p:nvPr/>
        </p:nvSpPr>
        <p:spPr>
          <a:xfrm>
            <a:off x="914399" y="971550"/>
            <a:ext cx="77697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ffra Light"/>
              </a:rPr>
              <a:t>When preparing a CSP the following criteria must be met: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Aseptic technique is followed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NO hazardous drugs are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Effra Light"/>
              </a:rPr>
              <a:t>The preparation involves not more than 3 different sterile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Effra Light"/>
              </a:rPr>
              <a:t>Any unused starting component from a single-dose container must be discarded after preparation is complete.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Effra Light"/>
              </a:rPr>
              <a:t>Administration begins </a:t>
            </a:r>
            <a:r>
              <a:rPr lang="en-US" sz="1600" b="1" i="0" u="none" strike="noStrike" baseline="0" dirty="0">
                <a:latin typeface="Effra Light"/>
              </a:rPr>
              <a:t>within 4 hours </a:t>
            </a:r>
            <a:r>
              <a:rPr lang="en-US" sz="1600" b="0" i="0" u="none" strike="noStrike" baseline="0" dirty="0">
                <a:latin typeface="Effra Light"/>
              </a:rPr>
              <a:t>following the start of preparation. If administration has not begun within 4 hours of compounding, the CSP must be promptly, appropriately, and safely discarded.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The CSP must be labeled with the following: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Names and amounts (doses) of all active ingredients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Name or initials of the person who prepared the preparation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The 4-hour time period within which administration must begin (beyond-use date)</a:t>
            </a:r>
          </a:p>
        </p:txBody>
      </p:sp>
    </p:spTree>
    <p:extLst>
      <p:ext uri="{BB962C8B-B14F-4D97-AF65-F5344CB8AC3E}">
        <p14:creationId xmlns:p14="http://schemas.microsoft.com/office/powerpoint/2010/main" val="81796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DB048-AE62-00E4-3E42-CE8BC5D93F1E}"/>
              </a:ext>
            </a:extLst>
          </p:cNvPr>
          <p:cNvSpPr txBox="1"/>
          <p:nvPr/>
        </p:nvSpPr>
        <p:spPr>
          <a:xfrm>
            <a:off x="914399" y="971550"/>
            <a:ext cx="80772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Effra Light"/>
              </a:rPr>
              <a:t>Environment for Preparation</a:t>
            </a:r>
          </a:p>
          <a:p>
            <a:endParaRPr lang="en-US" sz="1600" dirty="0">
              <a:latin typeface="Effr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Designated area is clean &amp; uncluttered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Preparation activities take place on a hard, non-porous surface that can be disinfected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At least 3 feet away from a sink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if within 3 feet of a sink, a splash guard is installed to provide a physical barrier between the prep area and sink.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Free from sources of contamination, including: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Food and drink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Biohazardous materials (e.g., lab specimens)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Visible contaminants, both non-microbial (e.g., rust, dust, flaking paint) and microbial (e.g., mold/mildew)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Airflow from HVAC vents, windows, etc.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Foot traffic (e.g., near entrance/exit, in busy hallway)</a:t>
            </a:r>
          </a:p>
          <a:p>
            <a:endParaRPr lang="en-US" sz="1600" dirty="0">
              <a:latin typeface="Effra Light"/>
            </a:endParaRPr>
          </a:p>
          <a:p>
            <a:endParaRPr lang="en-US" sz="1600" dirty="0">
              <a:latin typeface="Effr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083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DB048-AE62-00E4-3E42-CE8BC5D93F1E}"/>
              </a:ext>
            </a:extLst>
          </p:cNvPr>
          <p:cNvSpPr txBox="1"/>
          <p:nvPr/>
        </p:nvSpPr>
        <p:spPr>
          <a:xfrm>
            <a:off x="914399" y="971550"/>
            <a:ext cx="5486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Effra Light"/>
              </a:rPr>
              <a:t>Aseptic Technique Principles</a:t>
            </a:r>
          </a:p>
          <a:p>
            <a:endParaRPr lang="en-US" sz="1400" dirty="0">
              <a:latin typeface="Effr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Aseptic technique refers to the manner of handling, preparing, and storing medications and injection equipment/supplies (e.g., syringes, needles) to prevent microbial contamination and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To preserve sterility of materials used in sterile preparation of medications, knowledge of what not to touch is important.  These </a:t>
            </a:r>
            <a:r>
              <a:rPr lang="en-US" sz="1400" b="1" dirty="0">
                <a:latin typeface="Effra Light"/>
              </a:rPr>
              <a:t>“not to touch” </a:t>
            </a:r>
            <a:r>
              <a:rPr lang="en-US" sz="1400" dirty="0">
                <a:latin typeface="Effra Light"/>
              </a:rPr>
              <a:t>points are known as </a:t>
            </a:r>
            <a:r>
              <a:rPr lang="en-US" sz="1400" b="1" dirty="0">
                <a:latin typeface="Effra Light"/>
              </a:rPr>
              <a:t>critical sites </a:t>
            </a:r>
            <a:r>
              <a:rPr lang="en-US" sz="1400" dirty="0">
                <a:latin typeface="Effra Light"/>
              </a:rPr>
              <a:t>and include: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Effra Light"/>
              </a:rPr>
              <a:t>Stopper of vial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Effra Light"/>
              </a:rPr>
              <a:t>Needle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Effra Light"/>
              </a:rPr>
              <a:t>Hub, Bevel, Tip, Lumen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Effra Light"/>
              </a:rPr>
              <a:t>Syringes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Effra Light"/>
              </a:rPr>
              <a:t>Tip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Effra Light"/>
              </a:rPr>
              <a:t>Plunger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Effra Light"/>
              </a:rPr>
              <a:t>Inner Shaft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0DCCE-DB23-3FA2-19ED-B16CAAB23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002" y="516890"/>
            <a:ext cx="2376170" cy="1671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83BB8-E56A-8F3E-71D1-AC556A223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32" y="2757247"/>
            <a:ext cx="3471545" cy="15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DB048-AE62-00E4-3E42-CE8BC5D93F1E}"/>
              </a:ext>
            </a:extLst>
          </p:cNvPr>
          <p:cNvSpPr txBox="1"/>
          <p:nvPr/>
        </p:nvSpPr>
        <p:spPr>
          <a:xfrm>
            <a:off x="914399" y="971550"/>
            <a:ext cx="79248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Effra Light"/>
              </a:rPr>
              <a:t>Preparation</a:t>
            </a:r>
          </a:p>
          <a:p>
            <a:endParaRPr lang="en-US" sz="1400" b="1" dirty="0">
              <a:latin typeface="Effra Ligh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Confirm/review ordered </a:t>
            </a:r>
            <a:r>
              <a:rPr lang="en-US" sz="1200" b="1" dirty="0">
                <a:latin typeface="Effra Light"/>
              </a:rPr>
              <a:t>dose of medication </a:t>
            </a:r>
            <a:r>
              <a:rPr lang="en-US" sz="1200" dirty="0">
                <a:latin typeface="Effra Light"/>
              </a:rPr>
              <a:t>and </a:t>
            </a:r>
            <a:r>
              <a:rPr lang="en-US" sz="1200" b="1" dirty="0">
                <a:latin typeface="Effra Light"/>
              </a:rPr>
              <a:t>volume &amp; type of IV fluid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Designate clear and clean working environment to prepare CSP; disinfect work area per hospital policy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Gather all necessary supplies for compounding (medications, IV fluids, syringes, needles, etc.)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latin typeface="Effra Light"/>
              </a:rPr>
              <a:t>Handwashing (soap &amp; water)</a:t>
            </a:r>
            <a:r>
              <a:rPr lang="en-US" sz="1200" dirty="0">
                <a:latin typeface="Effra Light"/>
              </a:rPr>
              <a:t> is performed prior to preparation of medication.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Disinfect any ports that will be punctured via needle during the compounding process with sterile 70% isopropyl alcohol and allow sufficient time to dry. (vial stopper, IV fluid bag access ports, etc.)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Draw up the ordered dose of medication and inject it into the ordered amount of IV fluid bag via the cleaned access port, while maintaining aseptic technique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 Prevent vial stopper coring or glass ampule contamination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Visually inspect final CSP to ensure it is free from particulates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Label compounded medication with the following: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Name/dose of ingredients; diluent of IV admixture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Initials of the person who prepared the medication.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The Beyond Use Date (4 hours from time of preparation)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Begin administration of medication within 4 hours of the time of preparation </a:t>
            </a:r>
            <a:endParaRPr lang="en-US" sz="1400" dirty="0">
              <a:latin typeface="Effr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909096"/>
      </p:ext>
    </p:extLst>
  </p:cSld>
  <p:clrMapOvr>
    <a:masterClrMapping/>
  </p:clrMapOvr>
</p:sld>
</file>

<file path=ppt/theme/theme1.xml><?xml version="1.0" encoding="utf-8"?>
<a:theme xmlns:a="http://schemas.openxmlformats.org/drawingml/2006/main" name="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16-9 Ratio BRAND FONTS Template_Nov2020" id="{C022A53A-92B1-CB45-8CD2-CA1BF7B101E4}" vid="{D99079EE-278D-8741-93D6-E554077DA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20090292H-SBM SQ rays PowerPoint Widescreen 16-9 Ratio BRAND FONTS Template_Nov2020_0 (1)</Template>
  <TotalTime>428</TotalTime>
  <Words>1249</Words>
  <Application>Microsoft Office PowerPoint</Application>
  <PresentationFormat>On-screen Show (16:9)</PresentationFormat>
  <Paragraphs>129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Effra</vt:lpstr>
      <vt:lpstr>Effra Light</vt:lpstr>
      <vt:lpstr>Effra Medium</vt:lpstr>
      <vt:lpstr>Inter</vt:lpstr>
      <vt:lpstr>System Font Regular</vt:lpstr>
      <vt:lpstr>Wingdings</vt:lpstr>
      <vt:lpstr>Stony Brook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Laurita, Kristina M</dc:creator>
  <cp:lastModifiedBy>Coppola, Laura</cp:lastModifiedBy>
  <cp:revision>28</cp:revision>
  <cp:lastPrinted>2020-09-25T13:52:36Z</cp:lastPrinted>
  <dcterms:created xsi:type="dcterms:W3CDTF">2021-08-19T16:25:34Z</dcterms:created>
  <dcterms:modified xsi:type="dcterms:W3CDTF">2026-05-21T12:57:39Z</dcterms:modified>
</cp:coreProperties>
</file>