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70" r:id="rId1"/>
    <p:sldMasterId id="2147483978" r:id="rId2"/>
    <p:sldMasterId id="2147483989" r:id="rId3"/>
    <p:sldMasterId id="2147484019" r:id="rId4"/>
  </p:sldMasterIdLst>
  <p:notesMasterIdLst>
    <p:notesMasterId r:id="rId75"/>
  </p:notesMasterIdLst>
  <p:handoutMasterIdLst>
    <p:handoutMasterId r:id="rId76"/>
  </p:handoutMasterIdLst>
  <p:sldIdLst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61" r:id="rId24"/>
    <p:sldId id="362" r:id="rId25"/>
    <p:sldId id="363" r:id="rId26"/>
    <p:sldId id="364" r:id="rId27"/>
    <p:sldId id="365" r:id="rId28"/>
    <p:sldId id="366" r:id="rId29"/>
    <p:sldId id="367" r:id="rId30"/>
    <p:sldId id="368" r:id="rId31"/>
    <p:sldId id="369" r:id="rId32"/>
    <p:sldId id="370" r:id="rId33"/>
    <p:sldId id="371" r:id="rId34"/>
    <p:sldId id="372" r:id="rId35"/>
    <p:sldId id="373" r:id="rId36"/>
    <p:sldId id="374" r:id="rId37"/>
    <p:sldId id="375" r:id="rId38"/>
    <p:sldId id="376" r:id="rId39"/>
    <p:sldId id="377" r:id="rId40"/>
    <p:sldId id="378" r:id="rId41"/>
    <p:sldId id="379" r:id="rId42"/>
    <p:sldId id="380" r:id="rId43"/>
    <p:sldId id="381" r:id="rId44"/>
    <p:sldId id="382" r:id="rId45"/>
    <p:sldId id="383" r:id="rId46"/>
    <p:sldId id="384" r:id="rId47"/>
    <p:sldId id="385" r:id="rId48"/>
    <p:sldId id="386" r:id="rId49"/>
    <p:sldId id="387" r:id="rId50"/>
    <p:sldId id="388" r:id="rId51"/>
    <p:sldId id="389" r:id="rId52"/>
    <p:sldId id="390" r:id="rId53"/>
    <p:sldId id="391" r:id="rId54"/>
    <p:sldId id="392" r:id="rId55"/>
    <p:sldId id="393" r:id="rId56"/>
    <p:sldId id="394" r:id="rId57"/>
    <p:sldId id="395" r:id="rId58"/>
    <p:sldId id="396" r:id="rId59"/>
    <p:sldId id="397" r:id="rId60"/>
    <p:sldId id="398" r:id="rId61"/>
    <p:sldId id="399" r:id="rId62"/>
    <p:sldId id="400" r:id="rId63"/>
    <p:sldId id="401" r:id="rId64"/>
    <p:sldId id="402" r:id="rId65"/>
    <p:sldId id="403" r:id="rId66"/>
    <p:sldId id="404" r:id="rId67"/>
    <p:sldId id="405" r:id="rId68"/>
    <p:sldId id="406" r:id="rId69"/>
    <p:sldId id="407" r:id="rId70"/>
    <p:sldId id="408" r:id="rId71"/>
    <p:sldId id="409" r:id="rId72"/>
    <p:sldId id="410" r:id="rId73"/>
    <p:sldId id="411" r:id="rId74"/>
  </p:sldIdLst>
  <p:sldSz cx="9144000" cy="6858000" type="screen4x3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921">
          <p15:clr>
            <a:srgbClr val="A4A3A4"/>
          </p15:clr>
        </p15:guide>
        <p15:guide id="2" pos="2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B60225"/>
    <a:srgbClr val="969EAD"/>
    <a:srgbClr val="C03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 snapToGrid="0" showGuides="1">
      <p:cViewPr varScale="1">
        <p:scale>
          <a:sx n="121" d="100"/>
          <a:sy n="121" d="100"/>
        </p:scale>
        <p:origin x="1314" y="108"/>
      </p:cViewPr>
      <p:guideLst>
        <p:guide orient="horz" pos="921"/>
        <p:guide pos="2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theme" Target="theme/theme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081D9E0B-F8A1-0341-8F1E-3EB195E03D2E}" type="datetime1">
              <a:rPr lang="en-US"/>
              <a:pPr>
                <a:defRPr/>
              </a:pPr>
              <a:t>6/25/2019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76477949-BCB2-F949-82BC-186A36FE9F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97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A60D2-4360-409D-B8B9-32CDF34F072A}" type="datetimeFigureOut">
              <a:rPr lang="en-US" smtClean="0"/>
              <a:t>6/25/2019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380B1-EBE8-487A-8D10-3BCFE17529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461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380B1-EBE8-487A-8D10-3BCFE17529DB}" type="slidenum">
              <a:rPr lang="en-US" smtClean="0"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3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BU stack_2clr_cmyk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46275" y="2543175"/>
            <a:ext cx="5253038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Department Name Here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288062"/>
            <a:ext cx="9144000" cy="467416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1091259"/>
            <a:ext cx="9144000" cy="52056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to add picture/chart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65100"/>
            <a:ext cx="8229600" cy="6113617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Department Name Here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Centered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Department name here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92200"/>
            <a:ext cx="8229600" cy="5186519"/>
          </a:xfrm>
        </p:spPr>
        <p:txBody>
          <a:bodyPr tIns="0" rIns="0" bIns="0" anchor="ctr"/>
          <a:lstStyle>
            <a:lvl1pPr algn="ctr"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75851"/>
            <a:ext cx="8229600" cy="4911060"/>
          </a:xfrm>
        </p:spPr>
        <p:txBody>
          <a:bodyPr tIns="0" rIns="0" bIns="0"/>
          <a:lstStyle>
            <a:lvl1pPr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Department Name Here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Bulleted Text 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2"/>
          </p:nvPr>
        </p:nvSpPr>
        <p:spPr>
          <a:xfrm>
            <a:off x="457199" y="1392239"/>
            <a:ext cx="5275716" cy="4841719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7"/>
          </p:nvPr>
        </p:nvSpPr>
        <p:spPr>
          <a:xfrm>
            <a:off x="6087218" y="1094980"/>
            <a:ext cx="3056782" cy="1661390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20" hasCustomPrompt="1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Department Name Here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21"/>
          </p:nvPr>
        </p:nvSpPr>
        <p:spPr>
          <a:xfrm>
            <a:off x="6087218" y="4619039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6087218" y="2850446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36146" y="1094981"/>
            <a:ext cx="4107853" cy="51730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20" hasCustomPrompt="1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Department Name Here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57199" y="1379891"/>
            <a:ext cx="3723419" cy="4841719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CB8ED-725F-49A8-912E-79F462E113E7}" type="datetimeFigureOut">
              <a:rPr lang="en-US"/>
              <a:pPr>
                <a:defRPr/>
              </a:pPr>
              <a:t>6/25/2019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4D222-E868-49F8-93EC-A7568C555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641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47283-3110-4515-A6D4-F94987F85B5F}" type="datetimeFigureOut">
              <a:rPr lang="en-US"/>
              <a:pPr>
                <a:defRPr/>
              </a:pPr>
              <a:t>6/25/2019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5F22A-B8D6-4F0C-901F-7241787FCC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19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0975" y="195263"/>
            <a:ext cx="8767762" cy="53327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to add picture/chart</a:t>
            </a:r>
            <a:endParaRPr lang="en-US" noProof="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65101"/>
            <a:ext cx="8229600" cy="4991100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BM stack_2clr_pms1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49450" y="2552700"/>
            <a:ext cx="52451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 Centered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"/>
            <a:ext cx="8229600" cy="5588000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45651"/>
            <a:ext cx="8229600" cy="4911060"/>
          </a:xfrm>
          <a:prstGeom prst="rect">
            <a:avLst/>
          </a:prstGeom>
        </p:spPr>
        <p:txBody>
          <a:bodyPr lIns="0" tIns="0" rIns="0" bIns="0"/>
          <a:lstStyle>
            <a:lvl1pPr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 Bulleted Text 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0"/>
          </p:nvPr>
        </p:nvSpPr>
        <p:spPr>
          <a:xfrm>
            <a:off x="348734" y="5949682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58788" y="642939"/>
            <a:ext cx="4456112" cy="4841719"/>
          </a:xfrm>
          <a:prstGeom prst="rect">
            <a:avLst/>
          </a:prstGeom>
        </p:spPr>
        <p:txBody>
          <a:bodyPr lIns="0"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21"/>
          </p:nvPr>
        </p:nvSpPr>
        <p:spPr>
          <a:xfrm>
            <a:off x="5216071" y="3822700"/>
            <a:ext cx="3724729" cy="17027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5216071" y="2019300"/>
            <a:ext cx="3724729" cy="17027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3"/>
          </p:nvPr>
        </p:nvSpPr>
        <p:spPr>
          <a:xfrm>
            <a:off x="5216071" y="215900"/>
            <a:ext cx="3724729" cy="17027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BC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23"/>
          </p:nvPr>
        </p:nvSpPr>
        <p:spPr>
          <a:xfrm>
            <a:off x="5245193" y="215900"/>
            <a:ext cx="3682907" cy="5257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2"/>
          </p:nvPr>
        </p:nvSpPr>
        <p:spPr>
          <a:xfrm>
            <a:off x="458788" y="642939"/>
            <a:ext cx="4456112" cy="4841719"/>
          </a:xfrm>
          <a:prstGeom prst="rect">
            <a:avLst/>
          </a:prstGeom>
        </p:spPr>
        <p:txBody>
          <a:bodyPr lIns="0"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 Children'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b_childrens_horizstack_3c_C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511300" y="2025651"/>
            <a:ext cx="6100318" cy="26607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1091259"/>
            <a:ext cx="9144000" cy="52056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to add picture/chart</a:t>
            </a:r>
            <a:endParaRPr lang="en-US" noProof="0" dirty="0"/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Department Name Here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288062"/>
            <a:ext cx="9144000" cy="467416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65100"/>
            <a:ext cx="8229600" cy="6113617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Department Name Here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Centered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Department Name Here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66801"/>
            <a:ext cx="8229600" cy="5207000"/>
          </a:xfrm>
        </p:spPr>
        <p:txBody>
          <a:bodyPr tIns="0" rIns="0" bIns="0" anchor="ctr"/>
          <a:lstStyle>
            <a:lvl1pPr algn="ctr"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67657"/>
            <a:ext cx="8229600" cy="4911060"/>
          </a:xfrm>
        </p:spPr>
        <p:txBody>
          <a:bodyPr tIns="0" rIns="0" bIns="0"/>
          <a:lstStyle>
            <a:lvl1pPr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Department Name Here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Bulleted Text 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2"/>
          </p:nvPr>
        </p:nvSpPr>
        <p:spPr>
          <a:xfrm>
            <a:off x="457199" y="1384047"/>
            <a:ext cx="5275716" cy="4841719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7"/>
          </p:nvPr>
        </p:nvSpPr>
        <p:spPr>
          <a:xfrm>
            <a:off x="6087218" y="1094980"/>
            <a:ext cx="3056782" cy="1661390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20" hasCustomPrompt="1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 baseline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Department Name Here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21"/>
          </p:nvPr>
        </p:nvSpPr>
        <p:spPr>
          <a:xfrm>
            <a:off x="6087218" y="4619039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6087218" y="2850446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36146" y="1094981"/>
            <a:ext cx="4107853" cy="51730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20" hasCustomPrompt="1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Department Name Here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57199" y="1392239"/>
            <a:ext cx="3723419" cy="4841719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2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8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8.pd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background_Red.jpg"/>
          <p:cNvPicPr>
            <a:picLocks noChangeAspect="1"/>
          </p:cNvPicPr>
          <p:nvPr/>
        </p:nvPicPr>
        <p:blipFill>
          <a:blip r:embed="rId8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8788" y="13303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8" name="Picture 4" descr="SBU horz_2clr_cmyk.eps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0375" y="295275"/>
            <a:ext cx="3619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42" r:id="rId2"/>
    <p:sldLayoutId id="2147484143" r:id="rId3"/>
    <p:sldLayoutId id="2147484144" r:id="rId4"/>
    <p:sldLayoutId id="2147484145" r:id="rId5"/>
    <p:sldLayoutId id="2147484146" r:id="rId6"/>
  </p:sldLayoutIdLst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5400" kern="1200" baseline="6000">
          <a:solidFill>
            <a:schemeClr val="bg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–"/>
        <a:defRPr sz="28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background_Red.jpg"/>
          <p:cNvPicPr>
            <a:picLocks noChangeAspect="1"/>
          </p:cNvPicPr>
          <p:nvPr/>
        </p:nvPicPr>
        <p:blipFill>
          <a:blip r:embed="rId10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19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8788" y="13303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SBM horz_2clr_pms1.eps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58788" y="298450"/>
            <a:ext cx="34544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74" r:id="rId7"/>
    <p:sldLayoutId id="2147484175" r:id="rId8"/>
  </p:sldLayoutIdLst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5400" kern="1200" baseline="6000">
          <a:solidFill>
            <a:schemeClr val="bg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–"/>
        <a:defRPr sz="28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SolidFooterArt_CH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5100" y="5692775"/>
            <a:ext cx="8799513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sb_childrens_horiz_3c_Cnotag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9"/>
              <a:stretch>
                <a:fillRect/>
              </a:stretch>
            </p:blipFill>
          </mc:Choice>
          <mc:Fallback>
            <p:blipFill>
              <a:blip r:embed="rId10"/>
              <a:stretch>
                <a:fillRect/>
              </a:stretch>
            </p:blipFill>
          </mc:Fallback>
        </mc:AlternateContent>
        <p:spPr>
          <a:xfrm>
            <a:off x="5499100" y="5876925"/>
            <a:ext cx="3223260" cy="624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53" r:id="rId2"/>
    <p:sldLayoutId id="2147484154" r:id="rId3"/>
    <p:sldLayoutId id="2147484155" r:id="rId4"/>
    <p:sldLayoutId id="2147484156" r:id="rId5"/>
    <p:sldLayoutId id="2147484158" r:id="rId6"/>
  </p:sldLayoutIdLst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5400" kern="1200" baseline="6000">
          <a:solidFill>
            <a:schemeClr val="bg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C03137"/>
          </a:solidFill>
          <a:latin typeface="Helvetica"/>
          <a:ea typeface="ＭＳ Ｐゴシック" pitchFamily="-112" charset="-128"/>
          <a:cs typeface="Helvetica"/>
        </a:defRPr>
      </a:lvl1pPr>
      <a:lvl2pPr marL="107950" indent="-107950" algn="l" defTabSz="576263" rtl="0" eaLnBrk="0" fontAlgn="base" hangingPunct="0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515938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C03137"/>
        </a:buClr>
        <a:buFont typeface="Arial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1373188" indent="-231775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47713" indent="-231775" algn="l" defTabSz="457200" rtl="0" eaLnBrk="0" fontAlgn="base" hangingPunct="0">
        <a:spcBef>
          <a:spcPct val="20000"/>
        </a:spcBef>
        <a:spcAft>
          <a:spcPct val="0"/>
        </a:spcAft>
        <a:buClr>
          <a:srgbClr val="C03137"/>
        </a:buClr>
        <a:buFont typeface="Arial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uhmc-iweb1.uhmc.sunysb.edu/ptsafety/printableVer.asp?id=1800" TargetMode="External"/><Relationship Id="rId2" Type="http://schemas.openxmlformats.org/officeDocument/2006/relationships/hyperlink" Target="http://uhmc-iweb1.uhmc.sunysb.edu/ptsafety/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2952" y="2036928"/>
            <a:ext cx="7532688" cy="1816100"/>
          </a:xfrm>
        </p:spPr>
        <p:txBody>
          <a:bodyPr/>
          <a:lstStyle/>
          <a:p>
            <a:pPr marL="0" indent="0" algn="r" eaLnBrk="1" hangingPunct="1">
              <a:buFontTx/>
              <a:buNone/>
            </a:pPr>
            <a:endParaRPr lang="en-US" sz="2600" dirty="0" smtClean="0"/>
          </a:p>
          <a:p>
            <a:pPr marL="0" indent="0" algn="r" eaLnBrk="1" hangingPunct="1">
              <a:buFontTx/>
              <a:buNone/>
            </a:pPr>
            <a:endParaRPr lang="en-US" sz="2600" dirty="0" smtClean="0"/>
          </a:p>
          <a:p>
            <a:pPr marL="0" indent="0" algn="ctr" eaLnBrk="1" hangingPunct="1">
              <a:buFontTx/>
              <a:buNone/>
            </a:pPr>
            <a:r>
              <a:rPr lang="en-US" b="1" dirty="0" smtClean="0">
                <a:solidFill>
                  <a:srgbClr val="C00000"/>
                </a:solidFill>
                <a:latin typeface="Arial" charset="0"/>
              </a:rPr>
              <a:t>Infection Control Update</a:t>
            </a:r>
          </a:p>
          <a:p>
            <a:pPr marL="0" indent="0" algn="r" eaLnBrk="1" hangingPunct="1">
              <a:buFontTx/>
              <a:buNone/>
            </a:pPr>
            <a:endParaRPr lang="en-US" sz="2600" dirty="0" smtClean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–"/>
              <a:defRPr sz="28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99443" y="5989834"/>
            <a:ext cx="20445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/>
              <a:t>Revised 6.2019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69445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algn="ctr" eaLnBrk="1" hangingPunct="1"/>
            <a:r>
              <a:rPr lang="en-US" b="1" dirty="0" smtClean="0">
                <a:latin typeface="Arial" charset="0"/>
              </a:rPr>
              <a:t>Workplace Practices</a:t>
            </a:r>
            <a:r>
              <a:rPr lang="en-US" dirty="0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1717539"/>
            <a:ext cx="8229600" cy="4138749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rgbClr val="000099"/>
              </a:solidFill>
              <a:latin typeface="Arial" charset="0"/>
            </a:endParaRPr>
          </a:p>
          <a:p>
            <a:pPr eaLnBrk="1" hangingPunct="1"/>
            <a:r>
              <a:rPr lang="en-US" sz="2400" dirty="0" smtClean="0">
                <a:latin typeface="Arial" charset="0"/>
              </a:rPr>
              <a:t>Wash hands thoroughly after removing gloves, and immediately after contact with blood or body fluids.</a:t>
            </a:r>
          </a:p>
          <a:p>
            <a:pPr eaLnBrk="1" hangingPunct="1"/>
            <a:r>
              <a:rPr lang="en-US" sz="2400" dirty="0" smtClean="0">
                <a:latin typeface="Arial" charset="0"/>
              </a:rPr>
              <a:t>Use disposable needles, syringes and other sharps whenever possible. 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latin typeface="Arial" charset="0"/>
              </a:rPr>
              <a:t> </a:t>
            </a:r>
          </a:p>
          <a:p>
            <a:pPr eaLnBrk="1" hangingPunct="1"/>
            <a:r>
              <a:rPr lang="en-US" sz="2400" b="1" dirty="0" smtClean="0">
                <a:latin typeface="Arial" charset="0"/>
              </a:rPr>
              <a:t>DO NOT</a:t>
            </a:r>
            <a:r>
              <a:rPr lang="en-US" sz="2400" dirty="0" smtClean="0">
                <a:latin typeface="Arial" charset="0"/>
              </a:rPr>
              <a:t> recap, bend, or cut used needles. </a:t>
            </a:r>
            <a:r>
              <a:rPr lang="en-US" sz="2400" b="1" u="sng" dirty="0" smtClean="0">
                <a:latin typeface="Arial" charset="0"/>
              </a:rPr>
              <a:t>Blood cultures require only a single needle; recapping and double-needle technique offer no advantages</a:t>
            </a:r>
            <a:r>
              <a:rPr lang="en-US" sz="2400" u="sng" dirty="0" smtClean="0">
                <a:latin typeface="Arial" charset="0"/>
              </a:rPr>
              <a:t>.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eaLnBrk="1" hangingPunct="1"/>
            <a:endParaRPr lang="en-US" sz="2400" dirty="0" smtClean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873456" y="1132764"/>
            <a:ext cx="6755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Workplace Practices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</p:spTree>
    <p:extLst>
      <p:ext uri="{BB962C8B-B14F-4D97-AF65-F5344CB8AC3E}">
        <p14:creationId xmlns:p14="http://schemas.microsoft.com/office/powerpoint/2010/main" val="3566053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algn="ctr" eaLnBrk="1" hangingPunct="1"/>
            <a:r>
              <a:rPr lang="en-US" b="1" dirty="0" smtClean="0">
                <a:latin typeface="Arial" charset="0"/>
              </a:rPr>
              <a:t>Workplace Practices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1924334"/>
            <a:ext cx="8229600" cy="3931954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Place all needles, syringes and sharp instruments in the specially designed puncture-resistant containers located in each patient room and clinical areas.  </a:t>
            </a:r>
          </a:p>
          <a:p>
            <a:pPr eaLnBrk="1" hangingPunct="1"/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Because gloves do not prevent injuries from sharps, it is important to handle and dispose of sharps with extraordinary care. </a:t>
            </a:r>
          </a:p>
          <a:p>
            <a:pPr eaLnBrk="1" hangingPunct="1"/>
            <a:r>
              <a:rPr lang="en-US" sz="2400" b="1" dirty="0" smtClean="0">
                <a:latin typeface="Helvetica" pitchFamily="34" charset="0"/>
                <a:cs typeface="Helvetica" pitchFamily="34" charset="0"/>
              </a:rPr>
              <a:t>Safety- features on Sharp devices are </a:t>
            </a:r>
            <a:r>
              <a:rPr lang="en-US" sz="2400" b="1" u="sng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never</a:t>
            </a:r>
            <a:r>
              <a:rPr lang="en-US" sz="2400" b="1" dirty="0" smtClean="0">
                <a:latin typeface="Helvetica" pitchFamily="34" charset="0"/>
                <a:cs typeface="Helvetica" pitchFamily="34" charset="0"/>
              </a:rPr>
              <a:t> to be ignored or disabled.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3456" y="1132764"/>
            <a:ext cx="6755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Workplace Practices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524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algn="ctr" eaLnBrk="1" hangingPunct="1"/>
            <a:r>
              <a:rPr lang="en-US" b="1" dirty="0" smtClean="0"/>
              <a:t>Workplace Practices</a:t>
            </a:r>
            <a:r>
              <a:rPr lang="en-US" dirty="0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496" y="2197289"/>
            <a:ext cx="8229600" cy="2962963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</a:rPr>
              <a:t>Follow hospital policy and procedure for sterilization, disinfection, and waste disposal. </a:t>
            </a:r>
          </a:p>
          <a:p>
            <a:pPr eaLnBrk="1" hangingPunct="1"/>
            <a:r>
              <a:rPr lang="en-US" sz="2400" dirty="0" smtClean="0">
                <a:latin typeface="Arial" charset="0"/>
              </a:rPr>
              <a:t>Contain blood or body fluid spills with a barrier such as a “chux”, then clean up blood or body fluid spills immediately with a disinfectant. </a:t>
            </a:r>
          </a:p>
          <a:p>
            <a:pPr eaLnBrk="1" hangingPunct="1"/>
            <a:r>
              <a:rPr lang="en-US" sz="2400" dirty="0" smtClean="0">
                <a:latin typeface="Arial" charset="0"/>
              </a:rPr>
              <a:t>Wear gloves when cleaning up spills.</a:t>
            </a:r>
            <a:r>
              <a:rPr lang="en-US" sz="2400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3456" y="1132764"/>
            <a:ext cx="6755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Workplace Practices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211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Workplace Practices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496" y="2233091"/>
            <a:ext cx="8229600" cy="360815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Any disposable items </a:t>
            </a:r>
            <a:r>
              <a:rPr lang="en-US" sz="2400" i="1" dirty="0" smtClean="0"/>
              <a:t>heavily</a:t>
            </a:r>
            <a:r>
              <a:rPr lang="en-US" sz="2400" dirty="0" smtClean="0"/>
              <a:t> contaminated (i.e., </a:t>
            </a:r>
            <a:r>
              <a:rPr lang="en-US" sz="2400" i="1" dirty="0" smtClean="0"/>
              <a:t>dripping</a:t>
            </a:r>
            <a:r>
              <a:rPr lang="en-US" sz="2400" dirty="0" smtClean="0"/>
              <a:t>) with blood or body fluids should be discarded in an infectious waste container indicated by a red bag.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u="sng" dirty="0" smtClean="0"/>
              <a:t>Do not eat, drink, apply cosmetics or lip balm, or handle contact lenses where there is a potential exposure to blood and body fluids.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Lab specimens should be placed in leak proof containers and transported in specimen bags. All lab specimens at SBUH will be processed using Universal Precautions.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3456" y="1132764"/>
            <a:ext cx="6755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Workplace Practices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638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Personal Protection Equipment (PPE)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496" y="1883391"/>
            <a:ext cx="8229600" cy="436011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Use vinyl or latex-free gloves when blood, blood products, all body fluids, or tissues will be handled, including during phlebotomy.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Use masks, face shields, and/or eye protectors for procedures that could involve splashing of blood or body fluids into your face.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This includes side shields for special eyeglasses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Wear a fluid resistant gown if clothing is likely to become soiled with blood or body fluids.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Minimize exposure that may occur during emergency resuscitation by using resuscitation bags or other ventilation devices.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3456" y="1132764"/>
            <a:ext cx="7451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Personal Protection Equipment (PPE)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406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		NEEDLESTICK WEBSITE</a:t>
            </a:r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>
          <a:xfrm>
            <a:off x="777922" y="3348842"/>
            <a:ext cx="7738281" cy="2656174"/>
          </a:xfrm>
        </p:spPr>
        <p:txBody>
          <a:bodyPr/>
          <a:lstStyle/>
          <a:p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solidFill>
                  <a:srgbClr val="3366FF"/>
                </a:solidFill>
                <a:hlinkClick r:id="rId2"/>
              </a:rPr>
              <a:t>uhmc-iweb1.uhmc.sunysb.edu/ptsafety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 </a:t>
            </a:r>
            <a:r>
              <a:rPr lang="en-US" sz="2400" u="sng" dirty="0" smtClean="0">
                <a:solidFill>
                  <a:srgbClr val="3366FF"/>
                </a:solidFill>
              </a:rPr>
              <a:t>printableVer.asp?id=1800</a:t>
            </a:r>
          </a:p>
          <a:p>
            <a:r>
              <a:rPr lang="en-US" sz="2000" dirty="0" smtClean="0"/>
              <a:t>OR, GO TO THE HOSPITAL INTRANET AND LOOK UNDER </a:t>
            </a:r>
          </a:p>
          <a:p>
            <a:r>
              <a:rPr lang="en-US" sz="2000" dirty="0" smtClean="0"/>
              <a:t>“HOT TOPICS”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2829" y="1366855"/>
            <a:ext cx="7451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NEEDLESTICK WEBSITE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58372" name="Picture 4" descr="Needle Stick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354" y="2105890"/>
            <a:ext cx="1966820" cy="118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634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What if I'm Exposed to Blood or Body Fluids?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496" y="2066306"/>
            <a:ext cx="8229600" cy="3747640"/>
          </a:xfrm>
        </p:spPr>
        <p:txBody>
          <a:bodyPr/>
          <a:lstStyle/>
          <a:p>
            <a:pPr eaLnBrk="1" hangingPunct="1"/>
            <a:r>
              <a:rPr lang="en-US" sz="2400" b="1" u="sng" dirty="0" smtClean="0"/>
              <a:t>Clean</a:t>
            </a:r>
            <a:r>
              <a:rPr lang="en-US" sz="2400" b="1" dirty="0" smtClean="0"/>
              <a:t> </a:t>
            </a:r>
            <a:r>
              <a:rPr lang="en-US" sz="2400" dirty="0" smtClean="0"/>
              <a:t>affected area immediately. </a:t>
            </a:r>
          </a:p>
          <a:p>
            <a:pPr eaLnBrk="1" hangingPunct="1"/>
            <a:r>
              <a:rPr lang="en-US" sz="2400" b="1" u="sng" dirty="0" smtClean="0"/>
              <a:t>Notify</a:t>
            </a:r>
            <a:r>
              <a:rPr lang="en-US" sz="2400" dirty="0" smtClean="0"/>
              <a:t> supervisor immediately.</a:t>
            </a:r>
          </a:p>
          <a:p>
            <a:pPr eaLnBrk="1" hangingPunct="1"/>
            <a:r>
              <a:rPr lang="en-US" sz="2400" b="1" u="sng" dirty="0" smtClean="0"/>
              <a:t>Complete</a:t>
            </a:r>
            <a:r>
              <a:rPr lang="en-US" sz="2400" b="1" dirty="0" smtClean="0"/>
              <a:t> </a:t>
            </a:r>
            <a:r>
              <a:rPr lang="en-US" sz="2400" dirty="0" smtClean="0"/>
              <a:t>an Incident/Accident form (to be signed by supervisor). </a:t>
            </a:r>
          </a:p>
          <a:p>
            <a:pPr eaLnBrk="1" hangingPunct="1"/>
            <a:r>
              <a:rPr lang="en-US" sz="2400" b="1" u="sng" dirty="0" smtClean="0"/>
              <a:t>Immediately</a:t>
            </a:r>
            <a:r>
              <a:rPr lang="en-US" sz="2400" u="sng" dirty="0" smtClean="0"/>
              <a:t> </a:t>
            </a:r>
            <a:r>
              <a:rPr lang="en-US" sz="2400" b="1" u="sng" dirty="0" smtClean="0"/>
              <a:t>report</a:t>
            </a:r>
            <a:r>
              <a:rPr lang="en-US" sz="2400" b="1" dirty="0" smtClean="0"/>
              <a:t> </a:t>
            </a:r>
            <a:r>
              <a:rPr lang="en-US" sz="2400" dirty="0" smtClean="0"/>
              <a:t>to Employee Health &amp; Wellness, Mon. - Fri., 8 a.m.- 4 p.m. </a:t>
            </a:r>
          </a:p>
          <a:p>
            <a:pPr eaLnBrk="1" hangingPunct="1"/>
            <a:r>
              <a:rPr lang="en-US" sz="2400" b="1" u="sng" dirty="0" smtClean="0"/>
              <a:t>All other times report</a:t>
            </a:r>
            <a:r>
              <a:rPr lang="en-US" sz="2400" dirty="0" smtClean="0"/>
              <a:t> to the Emergency Department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22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if I’m Exposed to Blood or Body Fluids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991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What is Hepatitis B?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1815152"/>
            <a:ext cx="8229600" cy="4041136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sz="2400" dirty="0" smtClean="0"/>
              <a:t>Hepatitis B is a serious liver infection caused by a specific virus, HBV.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22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is Hepatitis B?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556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What are the Symptoms of Hepatitis B?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199" y="2162840"/>
            <a:ext cx="8229600" cy="3555574"/>
          </a:xfrm>
        </p:spPr>
        <p:txBody>
          <a:bodyPr/>
          <a:lstStyle/>
          <a:p>
            <a:pPr eaLnBrk="1" hangingPunct="1"/>
            <a:r>
              <a:rPr lang="en-US" sz="2400" dirty="0" smtClean="0"/>
              <a:t>HBV infection can range from mild to life-threatening. </a:t>
            </a:r>
          </a:p>
          <a:p>
            <a:pPr eaLnBrk="1" hangingPunct="1"/>
            <a:r>
              <a:rPr lang="en-US" sz="2400" dirty="0" smtClean="0"/>
              <a:t>The most common symptoms are </a:t>
            </a:r>
          </a:p>
          <a:p>
            <a:pPr lvl="1" eaLnBrk="1" hangingPunct="1"/>
            <a:r>
              <a:rPr lang="en-US" sz="2400" dirty="0" smtClean="0"/>
              <a:t>fatigue</a:t>
            </a:r>
          </a:p>
          <a:p>
            <a:pPr lvl="1" eaLnBrk="1" hangingPunct="1"/>
            <a:r>
              <a:rPr lang="en-US" sz="2400" dirty="0" smtClean="0"/>
              <a:t>mild fever</a:t>
            </a:r>
          </a:p>
          <a:p>
            <a:pPr lvl="1" eaLnBrk="1" hangingPunct="1"/>
            <a:r>
              <a:rPr lang="en-US" sz="2400" dirty="0" smtClean="0"/>
              <a:t>loss of appetite  </a:t>
            </a:r>
          </a:p>
          <a:p>
            <a:pPr lvl="1" eaLnBrk="1" hangingPunct="1"/>
            <a:r>
              <a:rPr lang="en-US" sz="2400" dirty="0" smtClean="0"/>
              <a:t>vague abdominal pain </a:t>
            </a:r>
          </a:p>
          <a:p>
            <a:pPr eaLnBrk="1" hangingPunct="1"/>
            <a:r>
              <a:rPr lang="en-US" sz="2400" dirty="0" smtClean="0"/>
              <a:t>Only a minority experience jaundice.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22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are the Symptoms of Hepatitis B?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218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What are the Symptoms of Hepatitis B?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2470245"/>
            <a:ext cx="8229600" cy="338604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Because more than two-thirds of all cases have no symptoms, carriers are often not aware of their HBV status.  </a:t>
            </a:r>
          </a:p>
          <a:p>
            <a:pPr eaLnBrk="1" hangingPunct="1"/>
            <a:r>
              <a:rPr lang="en-US" sz="2400" dirty="0" smtClean="0"/>
              <a:t>Newer antiviral medications are available for management.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22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are the Symptoms of Hepatitis B?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02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496" y="1149401"/>
            <a:ext cx="8229600" cy="4704342"/>
          </a:xfrm>
        </p:spPr>
        <p:txBody>
          <a:bodyPr/>
          <a:lstStyle/>
          <a:p>
            <a:pPr algn="ctr" defTabSz="395288" eaLnBrk="1" hangingPunct="1">
              <a:buFontTx/>
              <a:buNone/>
            </a:pPr>
            <a:r>
              <a:rPr lang="en-US" dirty="0" smtClean="0">
                <a:solidFill>
                  <a:srgbClr val="A6020E"/>
                </a:solidFill>
              </a:rPr>
              <a:t>Healthcare Epidemiology Department</a:t>
            </a:r>
            <a:endParaRPr lang="en-US" sz="2800" dirty="0" smtClean="0">
              <a:solidFill>
                <a:srgbClr val="A6020E"/>
              </a:solidFill>
            </a:endParaRPr>
          </a:p>
          <a:p>
            <a:pPr marL="862013" eaLnBrk="1" hangingPunct="1"/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Susan V. Donelan, MD, FSHEA, Medical Director, Hospital Epidemiologist</a:t>
            </a:r>
          </a:p>
          <a:p>
            <a:pPr marL="862013" eaLnBrk="1" hangingPunct="1"/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Francina Singh, RN, BScN, MPH, CICP, Director</a:t>
            </a:r>
          </a:p>
          <a:p>
            <a:pPr marL="862013" eaLnBrk="1" hangingPunct="1"/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Barbara </a:t>
            </a:r>
            <a:r>
              <a:rPr lang="en-US" sz="2400" dirty="0">
                <a:latin typeface="Helvetica" pitchFamily="34" charset="0"/>
                <a:cs typeface="Helvetica" pitchFamily="34" charset="0"/>
              </a:rPr>
              <a:t>Kranz, LPN, </a:t>
            </a: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CICP</a:t>
            </a:r>
          </a:p>
          <a:p>
            <a:pPr marL="862013" eaLnBrk="1" hangingPunct="1"/>
            <a:r>
              <a:rPr lang="en-US" sz="2400" dirty="0">
                <a:latin typeface="Helvetica" pitchFamily="34" charset="0"/>
                <a:cs typeface="Helvetica" pitchFamily="34" charset="0"/>
              </a:rPr>
              <a:t>Robert Garcia, </a:t>
            </a:r>
            <a:r>
              <a:rPr lang="en-US" sz="2400" dirty="0">
                <a:latin typeface="Arial" pitchFamily="34" charset="0"/>
                <a:ea typeface="ＭＳ Ｐゴシック"/>
                <a:cs typeface="Arial" pitchFamily="34" charset="0"/>
              </a:rPr>
              <a:t>MT(ASCP)</a:t>
            </a:r>
            <a:r>
              <a:rPr lang="en-US" sz="2400" dirty="0">
                <a:latin typeface="Helvetica" pitchFamily="34" charset="0"/>
                <a:cs typeface="Helvetica" pitchFamily="34" charset="0"/>
              </a:rPr>
              <a:t>, CICP</a:t>
            </a:r>
          </a:p>
          <a:p>
            <a:pPr marL="862013" eaLnBrk="1" hangingPunct="1"/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Allison Ward, RN, </a:t>
            </a:r>
            <a:r>
              <a:rPr lang="en-US" sz="2400" dirty="0" smtClean="0">
                <a:latin typeface="Arial" pitchFamily="34" charset="0"/>
                <a:ea typeface="ＭＳ Ｐゴシック"/>
                <a:cs typeface="Arial" pitchFamily="34" charset="0"/>
              </a:rPr>
              <a:t>CMSRN, </a:t>
            </a: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ICP</a:t>
            </a:r>
          </a:p>
          <a:p>
            <a:pPr marL="862013" eaLnBrk="1" hangingPunct="1"/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Noemi Valerio-</a:t>
            </a:r>
            <a:r>
              <a:rPr lang="en-US" sz="2400" dirty="0" err="1" smtClean="0">
                <a:latin typeface="Helvetica" pitchFamily="34" charset="0"/>
                <a:cs typeface="Helvetica" pitchFamily="34" charset="0"/>
              </a:rPr>
              <a:t>Manisbang</a:t>
            </a: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, RN, CICP</a:t>
            </a:r>
          </a:p>
          <a:p>
            <a:pPr marL="862013" eaLnBrk="1" hangingPunct="1"/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Julius Nchangtachi Ade,</a:t>
            </a:r>
            <a:r>
              <a:rPr lang="en-US" sz="2400" b="1" dirty="0"/>
              <a:t> </a:t>
            </a:r>
            <a:r>
              <a:rPr lang="en-US" sz="2400" dirty="0"/>
              <a:t>MPH, </a:t>
            </a:r>
            <a:r>
              <a:rPr lang="en-US" sz="2400" dirty="0" err="1" smtClean="0"/>
              <a:t>DrPH</a:t>
            </a:r>
            <a:r>
              <a:rPr lang="en-US" sz="2400" dirty="0" smtClean="0"/>
              <a:t>,</a:t>
            </a: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 ICP</a:t>
            </a:r>
          </a:p>
          <a:p>
            <a:pPr marL="862013" eaLnBrk="1" hangingPunct="1"/>
            <a:r>
              <a:rPr lang="en-US" sz="2400" dirty="0">
                <a:latin typeface="Helvetica" pitchFamily="34" charset="0"/>
                <a:cs typeface="Helvetica" pitchFamily="34" charset="0"/>
              </a:rPr>
              <a:t>Pamela Calvanese, RN, MPH, ICP</a:t>
            </a:r>
            <a:endParaRPr lang="en-US" sz="2400" dirty="0" smtClean="0">
              <a:latin typeface="Helvetica" pitchFamily="34" charset="0"/>
              <a:cs typeface="Helvetica" pitchFamily="34" charset="0"/>
            </a:endParaRPr>
          </a:p>
          <a:p>
            <a:pPr marL="862013" eaLnBrk="1" hangingPunct="1"/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Melinda Hochberg-Arroyo, Staff Assistant</a:t>
            </a:r>
            <a:endParaRPr lang="en-US" sz="2400" dirty="0">
              <a:latin typeface="Helvetica" pitchFamily="34" charset="0"/>
              <a:cs typeface="Helvetica" pitchFamily="34" charset="0"/>
            </a:endParaRPr>
          </a:p>
          <a:p>
            <a:pPr eaLnBrk="1" hangingPunct="1">
              <a:buFontTx/>
              <a:buNone/>
            </a:pPr>
            <a:endParaRPr lang="en-US" sz="2400" dirty="0" smtClean="0">
              <a:solidFill>
                <a:srgbClr val="000099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58201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199" y="2088107"/>
            <a:ext cx="8229600" cy="353616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 estimated 257 million people worldwide are living with chronic hepatitis B.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 estimated 887,000 people die each year worldwide due to complications of Hepatitis B, including cirrhosis and hepatocellular carcinoma (HCC).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 the US there are up to 2 million persons living with chronic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Many are unaware of their infection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Up to 95% of persons with chronic hepatitis B in the US come from intermediate/high risk countries.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22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is the Prevalence of Hepatitis B?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775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What is the Prevalence of Hepatitis B?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2047164"/>
            <a:ext cx="8229600" cy="3809124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total number of infectious carriers in the United States is thought to be between 750,000 and 1 million.  </a:t>
            </a:r>
          </a:p>
          <a:p>
            <a:pPr eaLnBrk="1" hangingPunct="1"/>
            <a:r>
              <a:rPr lang="en-US" sz="2400" dirty="0" smtClean="0"/>
              <a:t>In 2014 in the US hepatitis B was the underlying cause of &gt; 1,800 deaths.</a:t>
            </a:r>
          </a:p>
          <a:p>
            <a:pPr eaLnBrk="1" hangingPunct="1"/>
            <a:r>
              <a:rPr lang="en-US" sz="2400" dirty="0" smtClean="0"/>
              <a:t>Acute hepatitis B infection rates have decreased in healthcare workers and others who are at risk through occupational exposure. </a:t>
            </a:r>
          </a:p>
          <a:p>
            <a:pPr eaLnBrk="1" hangingPunct="1"/>
            <a:r>
              <a:rPr lang="en-US" sz="2400" dirty="0" smtClean="0"/>
              <a:t>The decrease is attributed to </a:t>
            </a:r>
          </a:p>
          <a:p>
            <a:pPr lvl="1" eaLnBrk="1" hangingPunct="1"/>
            <a:r>
              <a:rPr lang="en-US" sz="2400" dirty="0" smtClean="0"/>
              <a:t>widespread use of the hepatitis B vaccine</a:t>
            </a:r>
          </a:p>
          <a:p>
            <a:pPr lvl="1" eaLnBrk="1" hangingPunct="1"/>
            <a:r>
              <a:rPr lang="en-US" sz="2400" dirty="0" smtClean="0"/>
              <a:t>adoption of blood and body fluid precautions.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22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is the Prevalence of Hepatitis B?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8960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2096" y="2097206"/>
            <a:ext cx="8484358" cy="3866866"/>
          </a:xfrm>
        </p:spPr>
        <p:txBody>
          <a:bodyPr/>
          <a:lstStyle/>
          <a:p>
            <a:pPr eaLnBrk="1" hangingPunct="1"/>
            <a:r>
              <a:rPr lang="en-US" sz="2400" dirty="0" smtClean="0"/>
              <a:t>HCW's who have frequent exposure to blood are at an increased risk. </a:t>
            </a:r>
          </a:p>
          <a:p>
            <a:pPr eaLnBrk="1" hangingPunct="1"/>
            <a:r>
              <a:rPr lang="en-US" sz="2400" dirty="0" smtClean="0"/>
              <a:t>Unlike HIV, which does not survive well outside the human host, HBV can survive on environmental surfaces for extended periods of time. </a:t>
            </a:r>
          </a:p>
          <a:p>
            <a:pPr eaLnBrk="1" hangingPunct="1"/>
            <a:r>
              <a:rPr lang="en-US" sz="2400" dirty="0" smtClean="0"/>
              <a:t>For this reason, HCWs must refrain from eating or smoking while in a work area.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461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is the Risk of Infection with Hepatitis B?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6810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What About the HBV Vaccine?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2210937"/>
            <a:ext cx="8229600" cy="3645351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Commercially available vaccines are yeast-grown, recombinant DNA products that have only a piece of the virus' surface expressed in it. </a:t>
            </a:r>
          </a:p>
          <a:p>
            <a:pPr eaLnBrk="1" hangingPunct="1"/>
            <a:r>
              <a:rPr lang="en-US" sz="2400" dirty="0" smtClean="0"/>
              <a:t>No human or animal blood products are used in the preparation of these vaccines so there is no risk of infection with any blood-borne pathogens.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22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About the Hepatitis B Vaccine?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1369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What About the HBV Vaccine?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61637"/>
            <a:ext cx="8229600" cy="428770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most commonly used hepatitis B vaccines are given in a series of 3 intramuscular injections. </a:t>
            </a:r>
          </a:p>
          <a:p>
            <a:pPr eaLnBrk="1" hangingPunct="1"/>
            <a:r>
              <a:rPr lang="en-US" sz="2400" dirty="0" smtClean="0"/>
              <a:t>A recently approved vaccine against hepatitis B is available commercially as a 2-shot series, 4 weeks apart. </a:t>
            </a:r>
          </a:p>
          <a:p>
            <a:pPr eaLnBrk="1" hangingPunct="1"/>
            <a:r>
              <a:rPr lang="en-US" sz="2400" dirty="0" smtClean="0"/>
              <a:t>The hepatitis B vaccine is the most effective way of preventing hepatitis B virus infection.</a:t>
            </a:r>
          </a:p>
          <a:p>
            <a:pPr eaLnBrk="1" hangingPunct="1"/>
            <a:r>
              <a:rPr lang="en-US" sz="2400" dirty="0" smtClean="0"/>
              <a:t>Occupational Safety and Health Administration (OSHA) regulations require health care employees be offered HBV vaccination at no charge and those who refuse vaccination to sign a declination form.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22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About the Hepatitis B Vaccine?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589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What is the Incubation Period of HBV?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2483893"/>
            <a:ext cx="8229600" cy="3372395"/>
          </a:xfrm>
        </p:spPr>
        <p:txBody>
          <a:bodyPr/>
          <a:lstStyle/>
          <a:p>
            <a:pPr eaLnBrk="1" hangingPunct="1"/>
            <a:r>
              <a:rPr lang="en-US" sz="2400" dirty="0" smtClean="0"/>
              <a:t>Hepatitis B has an incubation period of six weeks to six months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is the Incubation Period of Hepatitis B?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122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1143000"/>
            <a:ext cx="7391400" cy="960438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sz="2600" dirty="0" smtClean="0"/>
              <a:t>What Should I do if I am Exposed to Hepatitis B and Have Already Been Vaccinated?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199" y="2539746"/>
            <a:ext cx="8229600" cy="3369736"/>
          </a:xfrm>
        </p:spPr>
        <p:txBody>
          <a:bodyPr/>
          <a:lstStyle/>
          <a:p>
            <a:pPr eaLnBrk="1" hangingPunct="1"/>
            <a:r>
              <a:rPr lang="en-US" sz="2400" dirty="0" smtClean="0"/>
              <a:t>Report all exposures to Employee Health &amp; Wellness. </a:t>
            </a:r>
          </a:p>
          <a:p>
            <a:pPr eaLnBrk="1" hangingPunct="1"/>
            <a:r>
              <a:rPr lang="en-US" sz="2400" dirty="0" smtClean="0"/>
              <a:t>If you have been previously vaccinated and have had an adequate antibody level documented, nothing further needs to be done. </a:t>
            </a:r>
          </a:p>
          <a:p>
            <a:pPr eaLnBrk="1" hangingPunct="1"/>
            <a:r>
              <a:rPr lang="en-US" sz="2400" dirty="0" smtClean="0"/>
              <a:t>If the antibody titer is inadequate (you never mounted a positive antibody response), a visit to Employee Health is required.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3524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Should I do if I am Exposed to Hepatitis B and Have Already Been Vaccinated?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8107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391400" cy="16764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sz="2600" dirty="0" smtClean="0"/>
              <a:t>What Should I do if I am Exposed to HBV and </a:t>
            </a:r>
            <a:br>
              <a:rPr lang="en-US" sz="2600" dirty="0" smtClean="0"/>
            </a:br>
            <a:r>
              <a:rPr lang="en-US" sz="2600" dirty="0" smtClean="0"/>
              <a:t>Have Never Been Vaccinated?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199" y="2552131"/>
            <a:ext cx="8229600" cy="345428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Any non-immune HCW with an exposure to a positive Hepatitis B Surface Antigen (HBSAg+)  individual's blood should receive hepatitis B immune globulin (HBIG) as soon as possible following the exposure but at least within a seven day time limit.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3524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Should I do if I am Exposed to Hepatitis B and Have Never Been Vaccinated?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014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838200"/>
            <a:ext cx="7543800" cy="12954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sz="2600" dirty="0" smtClean="0"/>
              <a:t>What Should I do if I am Exposed to HBV and Have Never Been Vaccinated?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199" y="2696071"/>
            <a:ext cx="8229600" cy="303598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first dose of HBV vaccine should be administered at that time also, but at a separate injection site.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This combined post-exposure prophylaxis is very effective in preventing subsequent infection.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rest of the vaccine series (that is, the second and third doses) should be obtained by the HCW to protect him/herself in the event of future exposures.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3524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Should I do if I am Exposed to Hepatitis B and Have Never Been Vaccinated?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3812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What is Hepatitis C?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2442949"/>
            <a:ext cx="8229600" cy="3413339"/>
          </a:xfrm>
        </p:spPr>
        <p:txBody>
          <a:bodyPr/>
          <a:lstStyle/>
          <a:p>
            <a:pPr eaLnBrk="1" hangingPunct="1"/>
            <a:r>
              <a:rPr lang="en-US" sz="2400" dirty="0" smtClean="0"/>
              <a:t>Hepatitis C is a viral infection of the liver. It was formerly called non-A non-B hepatitis. It is both an acute infection and, if the infection continues for more than six months (as it does in most), a chronic hepatitis.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is Hepatitis C?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54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996286"/>
            <a:ext cx="8229600" cy="846161"/>
          </a:xfrm>
          <a:prstGeom prst="rect">
            <a:avLst/>
          </a:prstGeom>
        </p:spPr>
        <p:txBody>
          <a:bodyPr anchor="b"/>
          <a:lstStyle/>
          <a:p>
            <a:pPr algn="l" eaLnBrk="1" hangingPunct="1"/>
            <a:r>
              <a:rPr lang="en-US" sz="4800" dirty="0" smtClean="0">
                <a:solidFill>
                  <a:srgbClr val="B60225"/>
                </a:solidFill>
              </a:rPr>
              <a:t>Where is the HED Located?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9669" y="2185917"/>
            <a:ext cx="8359254" cy="3810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The Healthcare Epidemiology Department is located </a:t>
            </a:r>
            <a:r>
              <a:rPr lang="en-US" sz="2400" dirty="0">
                <a:latin typeface="Helvetica" pitchFamily="34" charset="0"/>
                <a:cs typeface="Helvetica" pitchFamily="34" charset="0"/>
              </a:rPr>
              <a:t>o</a:t>
            </a: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n Hospital L1, Room 716 (near the green elevators)</a:t>
            </a:r>
          </a:p>
          <a:p>
            <a:pPr eaLnBrk="1" hangingPunct="1"/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The zip + 4 = 7018</a:t>
            </a:r>
          </a:p>
          <a:p>
            <a:pPr eaLnBrk="1" hangingPunct="1"/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Phone # 444 – 7430</a:t>
            </a:r>
          </a:p>
          <a:p>
            <a:pPr eaLnBrk="1" hangingPunct="1"/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Fax # 444 – 8875</a:t>
            </a:r>
          </a:p>
          <a:p>
            <a:pPr eaLnBrk="1" hangingPunct="1"/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Website:  </a:t>
            </a:r>
            <a:r>
              <a:rPr lang="en-US" sz="2400" dirty="0" smtClean="0">
                <a:latin typeface="Helvetica" pitchFamily="34" charset="0"/>
                <a:cs typeface="Helvetica" pitchFamily="34" charset="0"/>
                <a:hlinkClick r:id=""/>
              </a:rPr>
              <a:t>http://inside.hospital.stonybrook.edu/sbuh/epidemiology</a:t>
            </a:r>
            <a:endParaRPr lang="en-US" sz="2400" dirty="0" smtClean="0">
              <a:latin typeface="Helvetica" pitchFamily="34" charset="0"/>
              <a:cs typeface="Helvetica" pitchFamily="34" charset="0"/>
            </a:endParaRPr>
          </a:p>
          <a:p>
            <a:pPr eaLnBrk="1" hangingPunct="1"/>
            <a:endParaRPr lang="en-US" dirty="0" smtClean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</p:spTree>
    <p:extLst>
      <p:ext uri="{BB962C8B-B14F-4D97-AF65-F5344CB8AC3E}">
        <p14:creationId xmlns:p14="http://schemas.microsoft.com/office/powerpoint/2010/main" val="42357001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What are the Symptoms of Hepatitis C?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4024" y="1674518"/>
            <a:ext cx="8509380" cy="4603424"/>
          </a:xfrm>
        </p:spPr>
        <p:txBody>
          <a:bodyPr/>
          <a:lstStyle/>
          <a:p>
            <a:pPr eaLnBrk="1" hangingPunct="1"/>
            <a:r>
              <a:rPr lang="en-US" sz="2400" dirty="0" smtClean="0"/>
              <a:t>HCV infection can range from mild to life-threatening. </a:t>
            </a:r>
          </a:p>
          <a:p>
            <a:pPr eaLnBrk="1" hangingPunct="1">
              <a:spcBef>
                <a:spcPts val="0"/>
              </a:spcBef>
            </a:pPr>
            <a:r>
              <a:rPr lang="en-US" sz="2400" dirty="0" smtClean="0"/>
              <a:t>The most common symptoms are </a:t>
            </a:r>
          </a:p>
          <a:p>
            <a:pPr lvl="1" eaLnBrk="1" hangingPunct="1"/>
            <a:r>
              <a:rPr lang="en-US" sz="2400" dirty="0" smtClean="0"/>
              <a:t>loss of appetite</a:t>
            </a:r>
          </a:p>
          <a:p>
            <a:pPr lvl="1" eaLnBrk="1" hangingPunct="1"/>
            <a:r>
              <a:rPr lang="en-US" sz="2400" dirty="0" smtClean="0"/>
              <a:t>nausea and vomiting</a:t>
            </a:r>
          </a:p>
          <a:p>
            <a:pPr lvl="1" eaLnBrk="1" hangingPunct="1"/>
            <a:r>
              <a:rPr lang="en-US" sz="2400" dirty="0" smtClean="0"/>
              <a:t>vague abdominal discomfort</a:t>
            </a:r>
          </a:p>
          <a:p>
            <a:pPr lvl="1" eaLnBrk="1" hangingPunct="1"/>
            <a:r>
              <a:rPr lang="en-US" sz="2400" dirty="0" smtClean="0"/>
              <a:t>changes in stool and / or urine color.</a:t>
            </a:r>
          </a:p>
          <a:p>
            <a:pPr eaLnBrk="1" hangingPunct="1">
              <a:spcBef>
                <a:spcPts val="0"/>
              </a:spcBef>
            </a:pPr>
            <a:r>
              <a:rPr lang="en-US" sz="2400" dirty="0" smtClean="0"/>
              <a:t>Chronic infection, if it occurs, may be symptomatic or asymptomatic. </a:t>
            </a:r>
          </a:p>
          <a:p>
            <a:pPr eaLnBrk="1" hangingPunct="1">
              <a:spcBef>
                <a:spcPts val="0"/>
              </a:spcBef>
            </a:pPr>
            <a:r>
              <a:rPr lang="en-US" sz="2400" dirty="0" smtClean="0"/>
              <a:t>Chronic hepatitis C is thought to eventually progress to cirrhosis (severe liver disease) or liver cancer in up to 50% of persons.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are the Symptoms of Hepatitis C?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7480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858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How is HCV Transmitted?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981200"/>
            <a:ext cx="8229600" cy="4201236"/>
          </a:xfrm>
        </p:spPr>
        <p:txBody>
          <a:bodyPr/>
          <a:lstStyle/>
          <a:p>
            <a:pPr eaLnBrk="1" hangingPunct="1"/>
            <a:r>
              <a:rPr lang="en-US" sz="2400" dirty="0" smtClean="0"/>
              <a:t>HCV is spread through blood, blood products, body fluids, and at the time of birth. </a:t>
            </a:r>
          </a:p>
          <a:p>
            <a:pPr eaLnBrk="1" hangingPunct="1"/>
            <a:r>
              <a:rPr lang="en-US" sz="2400" dirty="0" smtClean="0"/>
              <a:t>Persons at highest risk for infection include:</a:t>
            </a:r>
          </a:p>
          <a:p>
            <a:pPr lvl="1" eaLnBrk="1" hangingPunct="1"/>
            <a:r>
              <a:rPr lang="en-US" sz="2400" dirty="0" smtClean="0"/>
              <a:t>users of intravenous drugs</a:t>
            </a:r>
          </a:p>
          <a:p>
            <a:pPr lvl="1" eaLnBrk="1" hangingPunct="1"/>
            <a:r>
              <a:rPr lang="en-US" sz="2400" dirty="0" smtClean="0"/>
              <a:t>dialysis patients</a:t>
            </a:r>
          </a:p>
          <a:p>
            <a:pPr lvl="1" eaLnBrk="1" hangingPunct="1"/>
            <a:r>
              <a:rPr lang="en-US" sz="2400" dirty="0" smtClean="0"/>
              <a:t>persons receiving unscreened blood or blood products</a:t>
            </a:r>
          </a:p>
          <a:p>
            <a:pPr lvl="1" eaLnBrk="1" hangingPunct="1"/>
            <a:r>
              <a:rPr lang="en-US" sz="2400" dirty="0" smtClean="0"/>
              <a:t>health care workers frequently exposed to blood or blood products. </a:t>
            </a:r>
          </a:p>
          <a:p>
            <a:pPr eaLnBrk="1" hangingPunct="1"/>
            <a:r>
              <a:rPr lang="en-US" sz="2400" dirty="0" smtClean="0"/>
              <a:t>However, about half of all reported cases have no identifiable source of infection.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How is Hepatitis C Transmitted?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1908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What is the Incubation Period of HCV?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2456597"/>
            <a:ext cx="8229600" cy="3399691"/>
          </a:xfrm>
        </p:spPr>
        <p:txBody>
          <a:bodyPr/>
          <a:lstStyle/>
          <a:p>
            <a:pPr eaLnBrk="1" hangingPunct="1"/>
            <a:r>
              <a:rPr lang="en-US" sz="2400" dirty="0" smtClean="0"/>
              <a:t>Hepatitis C has an incubation period of two weeks to six months, most commonly within six to nine weeks.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is the Incubation Period of Hepatitis C?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3952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What is the Risk of Infection with Hepatitis C?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2019869"/>
            <a:ext cx="8229600" cy="3836419"/>
          </a:xfrm>
        </p:spPr>
        <p:txBody>
          <a:bodyPr/>
          <a:lstStyle/>
          <a:p>
            <a:pPr eaLnBrk="1" hangingPunct="1"/>
            <a:r>
              <a:rPr lang="en-US" sz="2400" i="1" dirty="0" smtClean="0"/>
              <a:t>Overall</a:t>
            </a:r>
            <a:r>
              <a:rPr lang="en-US" sz="2400" dirty="0" smtClean="0"/>
              <a:t>, the risk of post-needle stick infection (that is, becoming infected when you are negative and the source is positive for each of these viruses) is as follows:</a:t>
            </a:r>
          </a:p>
          <a:p>
            <a:pPr lvl="1" eaLnBrk="1" hangingPunct="1"/>
            <a:r>
              <a:rPr lang="en-US" sz="2400" dirty="0" smtClean="0"/>
              <a:t>hepatitis C - 3% </a:t>
            </a:r>
          </a:p>
          <a:p>
            <a:pPr lvl="1" eaLnBrk="1" hangingPunct="1"/>
            <a:r>
              <a:rPr lang="en-US" sz="2400" dirty="0" smtClean="0"/>
              <a:t>HIV – 0.3%</a:t>
            </a:r>
          </a:p>
          <a:p>
            <a:pPr lvl="1" eaLnBrk="1" hangingPunct="1"/>
            <a:r>
              <a:rPr lang="en-US" sz="2400" dirty="0" smtClean="0"/>
              <a:t>hepatitis B – 30% - 60% (if the source patient is also hepatitis B E antigen positive, indicating a very high degree of infectivity)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475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is the Risk of Infection with Hepatitis C?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7236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sz="2800" dirty="0" smtClean="0"/>
              <a:t>What if I'm Exposed to Someone who is HCV Positive?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199" y="2306471"/>
            <a:ext cx="8229600" cy="394420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Report all exposures to the EH&amp;W.  </a:t>
            </a:r>
          </a:p>
          <a:p>
            <a:pPr eaLnBrk="1" hangingPunct="1"/>
            <a:r>
              <a:rPr lang="en-US" sz="2400" dirty="0" smtClean="0"/>
              <a:t>When the source of exposure is </a:t>
            </a:r>
            <a:r>
              <a:rPr lang="en-US" sz="2400" i="1" dirty="0" smtClean="0"/>
              <a:t>known</a:t>
            </a:r>
            <a:r>
              <a:rPr lang="en-US" sz="2400" dirty="0" smtClean="0"/>
              <a:t>, a blood sample will be tested for antibody to hepatitis C as soon as feasible. </a:t>
            </a:r>
          </a:p>
          <a:p>
            <a:pPr eaLnBrk="1" hangingPunct="1"/>
            <a:r>
              <a:rPr lang="en-US" sz="2400" dirty="0" smtClean="0"/>
              <a:t>A baseline sample of your blood will be obtained if the source is unknown or is HCV positive.  </a:t>
            </a:r>
          </a:p>
          <a:p>
            <a:pPr eaLnBrk="1" hangingPunct="1"/>
            <a:r>
              <a:rPr lang="en-US" sz="2400" dirty="0" smtClean="0"/>
              <a:t>EH&amp;W will provide counseling regarding the risk of infection and follow-up for evidence of hepatitis C.</a:t>
            </a:r>
          </a:p>
          <a:p>
            <a:pPr eaLnBrk="1" hangingPunct="1"/>
            <a:r>
              <a:rPr lang="en-US" sz="2400" dirty="0" smtClean="0"/>
              <a:t>There is no known post-exposure prophylaxis that is effective for hepatitis C and none is recommended.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3524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if I’m Exposed to Someone who is Hepatitis C Positive?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3614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Human Immunodeficiency Virus (HIV)</a:t>
            </a:r>
            <a:br>
              <a:rPr lang="en-US" dirty="0" smtClean="0"/>
            </a:br>
            <a:r>
              <a:rPr lang="en-US" dirty="0" smtClean="0"/>
              <a:t>What is HIV?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2873828"/>
            <a:ext cx="8229600" cy="2982459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human immunodeficiency virus attacks the body's immune system, causing the disease known as AIDS, or Acquired Immune Deficiency Syndrome.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3524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Human Immunodeficiency Virus (HIV)</a:t>
            </a:r>
          </a:p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is HIV?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1355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What is the Prevalence of HIV?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1793174"/>
            <a:ext cx="8229600" cy="439387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At the end of 2015, an estimated 1.1 million persons aged 13 and older were living with HIV infection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This includes an estimated 162,500 persons whose infections had not been diagnosed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 2016, 39,782 persons were newly diagnosed with HIV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- 32,131 adult &amp; adolescent males (13 years &amp; older)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- 7,529 adult &amp; adolescent females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- 122 children younger than 13 years.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is the Prevalence of HIV?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524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What are the Symptoms of HIV?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8669" y="1902580"/>
            <a:ext cx="8229600" cy="416674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Soon after infection, the person may suffer from flu-like symptoms, fever, diarrhea and fatigue.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person infected with HIV may then carry the virus without developing further symptoms for several years.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Ultimately, an untreated person infected with HIV will almost certainly develop AIDS, at which time they may also develop AIDS-related illnesses.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These include neurological problems, cancer, and opportunistic infections such as severe pneumonia, brain abscesses and infectious diarrhea.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New antiviral medications help patients live long lives.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are the Symptoms of HIV?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8532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7620000" cy="1477963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sz="2600" dirty="0" smtClean="0"/>
              <a:t>What if I am Exposed to Blood or Body Fluids from Someone Who is HIV Positive?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2320119"/>
            <a:ext cx="8229600" cy="3930556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For all occupational exposures, EH&amp;W will provide counseling, monitor you for seroconversion and provide any necessary follow-up. </a:t>
            </a:r>
          </a:p>
          <a:p>
            <a:pPr eaLnBrk="1" hangingPunct="1"/>
            <a:r>
              <a:rPr lang="en-US" sz="2400" dirty="0" smtClean="0"/>
              <a:t>There is no vaccine to prevent HIV infection. </a:t>
            </a:r>
          </a:p>
          <a:p>
            <a:pPr eaLnBrk="1" hangingPunct="1"/>
            <a:r>
              <a:rPr lang="en-US" sz="2400" dirty="0" smtClean="0"/>
              <a:t>Data published by the Centers for Disease Control and Prevention (CDC) recommends post-exposure prophylaxis with a combination of agents. </a:t>
            </a:r>
          </a:p>
          <a:p>
            <a:pPr eaLnBrk="1" hangingPunct="1"/>
            <a:r>
              <a:rPr lang="en-US" sz="2400" dirty="0" smtClean="0"/>
              <a:t>Recommendations from the CDC are frequently updated. That is why it is imperative that exposed persons seek treatment and evaluation immediately.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3524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if I am Exposed to Blood or Body Fluids from Someone Who is HIV Positive?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7926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7543800" cy="1554163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sz="2600" dirty="0" smtClean="0"/>
              <a:t>What if I am Exposed to Blood or Body Fluids from Someone Who is HIV Positive?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4024" y="2429301"/>
            <a:ext cx="8229600" cy="3713589"/>
          </a:xfrm>
        </p:spPr>
        <p:txBody>
          <a:bodyPr/>
          <a:lstStyle/>
          <a:p>
            <a:pPr eaLnBrk="1" hangingPunct="1"/>
            <a:r>
              <a:rPr lang="en-US" sz="2400" dirty="0" smtClean="0"/>
              <a:t>High risk exposures include those that </a:t>
            </a:r>
          </a:p>
          <a:p>
            <a:pPr lvl="1" eaLnBrk="1" hangingPunct="1"/>
            <a:r>
              <a:rPr lang="en-US" sz="2400" dirty="0" smtClean="0"/>
              <a:t>involve the blood of patients with far-advanced AIDS</a:t>
            </a:r>
          </a:p>
          <a:p>
            <a:pPr lvl="1" eaLnBrk="1" hangingPunct="1"/>
            <a:r>
              <a:rPr lang="en-US" sz="2400" dirty="0" smtClean="0"/>
              <a:t>sustain deeper needle-stick injuries</a:t>
            </a:r>
          </a:p>
          <a:p>
            <a:pPr lvl="1" eaLnBrk="1" hangingPunct="1"/>
            <a:r>
              <a:rPr lang="en-US" sz="2400" dirty="0" smtClean="0"/>
              <a:t>there are larger amounts of blood present on the exposing object.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3524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if I am Exposed to Blood or Body Fluids from Someone Who is HIV Positive?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46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algn="ctr" eaLnBrk="1" hangingPunct="1"/>
            <a:r>
              <a:rPr lang="en-US" dirty="0" smtClean="0"/>
              <a:t>Hand Hygiene Guidelines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7922" y="1739758"/>
            <a:ext cx="7936174" cy="4525963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rgbClr val="000099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Promulgated by the CDC</a:t>
            </a:r>
          </a:p>
          <a:p>
            <a:pPr eaLnBrk="1" hangingPunct="1">
              <a:defRPr/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Enforced by The Joint Commission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    - National Patient Safety Goal # 7</a:t>
            </a:r>
          </a:p>
          <a:p>
            <a:pPr eaLnBrk="1" hangingPunct="1">
              <a:defRPr/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Adherence to these guidelines is </a:t>
            </a:r>
            <a:r>
              <a:rPr lang="en-US" sz="2400" i="1" dirty="0" smtClean="0">
                <a:latin typeface="Helvetica" pitchFamily="34" charset="0"/>
                <a:cs typeface="Helvetica" pitchFamily="34" charset="0"/>
              </a:rPr>
              <a:t>mandatory</a:t>
            </a: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 for all hospitals seeking JCAHO Accreditation Status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6286" y="1255594"/>
            <a:ext cx="6755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Hand Hygiene Guidelines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9551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What is the HCW's Risk of Infection with HIV?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2129051"/>
            <a:ext cx="8229600" cy="372723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For transmission to occur, the virus must be introduced into a person's tissue. </a:t>
            </a:r>
          </a:p>
          <a:p>
            <a:pPr eaLnBrk="1" hangingPunct="1"/>
            <a:r>
              <a:rPr lang="en-US" sz="2400" dirty="0" smtClean="0"/>
              <a:t>When percutaneous needlesticks with HIV-infected blood occur, HIV is transmitted only 0.3% of the time.</a:t>
            </a:r>
          </a:p>
          <a:p>
            <a:pPr eaLnBrk="1" hangingPunct="1"/>
            <a:r>
              <a:rPr lang="en-US" sz="2400" dirty="0" smtClean="0"/>
              <a:t>Remember that the risk of transmission after percutaneous exposure to blood infected with hepatitis B is 30%, 100 times that of HIV.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570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is the HCW’s Risk of Infection with HIV?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8655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199" y="1555668"/>
            <a:ext cx="8229600" cy="4667711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Active tuberculosis (TB) cases increased in the United States since 1985. </a:t>
            </a:r>
          </a:p>
          <a:p>
            <a:pPr eaLnBrk="1" hangingPunct="1"/>
            <a:r>
              <a:rPr lang="en-US" sz="2000" dirty="0" smtClean="0"/>
              <a:t>The increase is largely due to several factors: </a:t>
            </a:r>
          </a:p>
          <a:p>
            <a:pPr lvl="1" eaLnBrk="1" hangingPunct="1"/>
            <a:r>
              <a:rPr lang="en-US" sz="2000" dirty="0" smtClean="0"/>
              <a:t>reactivation tuberculosis in elderly, immigrant populations</a:t>
            </a:r>
          </a:p>
          <a:p>
            <a:pPr lvl="1" eaLnBrk="1" hangingPunct="1"/>
            <a:r>
              <a:rPr lang="en-US" sz="2000" dirty="0" smtClean="0"/>
              <a:t>spread of tuberculosis in homeless, prison populations</a:t>
            </a:r>
          </a:p>
          <a:p>
            <a:pPr lvl="1" eaLnBrk="1" hangingPunct="1"/>
            <a:r>
              <a:rPr lang="en-US" sz="2000" dirty="0" smtClean="0"/>
              <a:t>tuberculosis in individuals infected with Human Immunodeficiency Virus (HIV). </a:t>
            </a:r>
          </a:p>
          <a:p>
            <a:pPr eaLnBrk="1" hangingPunct="1"/>
            <a:r>
              <a:rPr lang="en-US" sz="2000" dirty="0" smtClean="0"/>
              <a:t>A total of 9,272 TB cases were reported in the US in 2016</a:t>
            </a:r>
          </a:p>
          <a:p>
            <a:pPr lvl="1" eaLnBrk="1" hangingPunct="1"/>
            <a:r>
              <a:rPr lang="en-US" sz="1600" dirty="0" smtClean="0"/>
              <a:t>A rate of 2.9 cases/100,000 persons</a:t>
            </a:r>
          </a:p>
          <a:p>
            <a:pPr lvl="1" eaLnBrk="1" hangingPunct="1"/>
            <a:r>
              <a:rPr lang="en-US" sz="1600" dirty="0" smtClean="0"/>
              <a:t>This is a 3.6% decrease from 2015</a:t>
            </a:r>
          </a:p>
          <a:p>
            <a:pPr eaLnBrk="1" hangingPunct="1"/>
            <a:r>
              <a:rPr lang="en-US" sz="2000" dirty="0" smtClean="0"/>
              <a:t>This is a </a:t>
            </a:r>
            <a:r>
              <a:rPr lang="en-US" sz="2000" u="sng" dirty="0" smtClean="0"/>
              <a:t>decrease</a:t>
            </a:r>
            <a:r>
              <a:rPr lang="en-US" sz="2000" dirty="0" smtClean="0"/>
              <a:t> from the number of cases reported in 2015</a:t>
            </a:r>
          </a:p>
          <a:p>
            <a:pPr lvl="1" eaLnBrk="1" hangingPunct="1"/>
            <a:r>
              <a:rPr lang="en-US" sz="1600" dirty="0" smtClean="0"/>
              <a:t>This is the lowest case count on record in the US</a:t>
            </a:r>
            <a:r>
              <a:rPr lang="en-US" sz="1600" u="sng" dirty="0" smtClean="0"/>
              <a:t> </a:t>
            </a:r>
          </a:p>
          <a:p>
            <a:pPr lvl="1" eaLnBrk="1" hangingPunct="1"/>
            <a:endParaRPr lang="en-US" sz="21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Tuberculosis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6609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Tuberculosis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2033516"/>
            <a:ext cx="8229600" cy="382277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Outbreaks of multi-drug resistant tuberculosis (MDRTB), with transmission to health care workers, have occurred in facilities where </a:t>
            </a:r>
          </a:p>
          <a:p>
            <a:pPr lvl="1" eaLnBrk="1" hangingPunct="1"/>
            <a:r>
              <a:rPr lang="en-US" sz="2400" dirty="0" smtClean="0"/>
              <a:t>there was failure to properly isolate patients </a:t>
            </a:r>
          </a:p>
          <a:p>
            <a:pPr lvl="1" eaLnBrk="1" hangingPunct="1"/>
            <a:r>
              <a:rPr lang="en-US" sz="2400" dirty="0" smtClean="0"/>
              <a:t>failure to complete appropriate treatment regimens.</a:t>
            </a:r>
          </a:p>
          <a:p>
            <a:pPr eaLnBrk="1" hangingPunct="1"/>
            <a:r>
              <a:rPr lang="en-US" sz="2400" dirty="0" smtClean="0"/>
              <a:t>Tuberculosis control programs are successful when they are appropriately implemented.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24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Tuberculosis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644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So, What is TB?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2057400"/>
            <a:ext cx="8229600" cy="33940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TB is an infectious disease caused by the bacterium </a:t>
            </a:r>
            <a:r>
              <a:rPr lang="en-US" sz="2200" i="1" dirty="0" smtClean="0"/>
              <a:t>Mycobacterium tuberculosis</a:t>
            </a:r>
            <a:r>
              <a:rPr lang="en-US" sz="2200" dirty="0" smtClean="0"/>
              <a:t>.  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Pulmonary and laryngeal TB are usually spread from person to person through contaminated droplet nuclei in the air. 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Extrapulmonary TB is </a:t>
            </a:r>
            <a:r>
              <a:rPr lang="en-US" sz="2200" i="1" dirty="0" smtClean="0"/>
              <a:t>generally </a:t>
            </a:r>
            <a:r>
              <a:rPr lang="en-US" sz="2200" dirty="0" smtClean="0"/>
              <a:t>not contagious. </a:t>
            </a:r>
          </a:p>
          <a:p>
            <a:pPr eaLnBrk="1" hangingPunct="1"/>
            <a:r>
              <a:rPr lang="en-US" sz="2200" dirty="0" smtClean="0"/>
              <a:t>Infectious particles are released when people with pulmonary / laryngeal TB cough, sneeze or talk.  </a:t>
            </a:r>
          </a:p>
          <a:p>
            <a:pPr eaLnBrk="1" hangingPunct="1"/>
            <a:r>
              <a:rPr lang="en-US" sz="2200" dirty="0" smtClean="0"/>
              <a:t>Droplet nuclei are very small (1-5 microns in diameter) and stay suspended in the air for long periods of time. </a:t>
            </a:r>
          </a:p>
          <a:p>
            <a:pPr eaLnBrk="1" hangingPunct="1"/>
            <a:r>
              <a:rPr lang="en-US" sz="2200" dirty="0" smtClean="0"/>
              <a:t>If these bacteria are inhaled, infection can occur. </a:t>
            </a:r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So What is Tuberculosis (TB)?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409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So, What is TB?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2320119"/>
            <a:ext cx="8229600" cy="353616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This can usually be detected by a conversion of a skin test from negative to positive.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Fortunately, most people who become infected do not develop the disease, because the body's immune system controls the spread of infection.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However, if skin test conversion is not treated with "prophylaxis" (usually isoniazid, or INH), infected people remain at a low (5-10%) but definable risk of developing active TB during their lifetime.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So What is TB?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8026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Who Gets TB?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1910687"/>
            <a:ext cx="8229600" cy="433573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Anyone can get TB but some are at higher risk for developing active disease.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This includes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elderly (have among the highest rates)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HIV infected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IV drug users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people in close contact with infectious TB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diabetics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chronically malnourished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people with kidney failure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people receiving cancer treatment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Who Gets TB?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7664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What are the Signs and Symptoms of TB?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1703892"/>
            <a:ext cx="8229600" cy="415239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TB usually affects the lung, but can occur at virtually any site in the body, including the brain and spine.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The following symptoms indicate that a person could have TB disease: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chronic productive cough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feeling tired all the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weakness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night sweats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unexplained weight loss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anorexia (loss of appetite)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fever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hemoptysis (coughing up blood)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cavitary lesions on chest x-ray, especially in the upper lobes.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are the Signs and Symptoms of TB?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0182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703892"/>
            <a:ext cx="8697036" cy="454678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Early identification of people with TB is the key to prevention of further spread of this disease. </a:t>
            </a:r>
          </a:p>
          <a:p>
            <a:pPr eaLnBrk="1" hangingPunct="1"/>
            <a:r>
              <a:rPr lang="en-US" sz="2400" dirty="0" smtClean="0"/>
              <a:t>Patients admitted to the hospital or seen in outpatient settings should routinely be questioned regarding any symptoms of TB, any recent exposure to TB, or any history of having a positive TB skin test.</a:t>
            </a:r>
          </a:p>
          <a:p>
            <a:pPr eaLnBrk="1" hangingPunct="1"/>
            <a:r>
              <a:rPr lang="en-US" sz="2400" dirty="0" smtClean="0"/>
              <a:t>People with remote or recent exposure or with symptoms compatible with TB should be given a TB skin test. </a:t>
            </a:r>
          </a:p>
          <a:p>
            <a:pPr eaLnBrk="1" hangingPunct="1"/>
            <a:r>
              <a:rPr lang="en-US" sz="2400" dirty="0" smtClean="0"/>
              <a:t>Anyone with a positive skin test should be further evaluated by physical examination, chest x-ray, and sputum (or other appropriate specimen) smear and culture for acid fast bacilli (AFB).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How Can People with TB be Identified?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8611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7934" y="1816065"/>
            <a:ext cx="8229600" cy="457882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In the United States, practically all TB begins with inhalation of droplet nuclei containing viable </a:t>
            </a:r>
            <a:r>
              <a:rPr lang="en-US" sz="2200" i="1" dirty="0" smtClean="0"/>
              <a:t>M. tuberculosis</a:t>
            </a:r>
            <a:r>
              <a:rPr lang="en-US" sz="2200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Initial multiplication of the bacteria occurs, usually without illness, followed by dissemination throughout the body.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Several weeks later specific immunity develops, sometimes associated with a mild nonspecific illness, during which most but not all organisms are killed and the TB skin test becomes positive.</a:t>
            </a:r>
          </a:p>
          <a:p>
            <a:pPr eaLnBrk="1" hangingPunct="1"/>
            <a:r>
              <a:rPr lang="en-US" sz="2200" dirty="0" smtClean="0"/>
              <a:t>About 5% - 10% of newly infected immune competent individuals progress to active disease during their lifetime; about half of these will progress in the first 2-5 years after skin test conversion. </a:t>
            </a:r>
          </a:p>
          <a:p>
            <a:pPr eaLnBrk="1" hangingPunct="1"/>
            <a:r>
              <a:rPr lang="en-US" sz="2200" dirty="0" smtClean="0"/>
              <a:t>The rate of progression is much higher in patients with HIV</a:t>
            </a:r>
            <a:r>
              <a:rPr lang="en-US" sz="19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is the Primary TB Infection?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3715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What is Reactivation TB Disease?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2156346"/>
            <a:ext cx="8229600" cy="369994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After immunity has developed, most individuals are more resistant to further infection by repeat exposure to </a:t>
            </a:r>
            <a:r>
              <a:rPr lang="en-US" sz="2400" i="1" dirty="0" smtClean="0"/>
              <a:t>M. tuberculosis</a:t>
            </a:r>
            <a:r>
              <a:rPr lang="en-US" sz="2400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But healthy immune systems can "break down," with a risk of developing active tuberculosis at the rate of approximately 0.1-0.5% per year.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Rates of reactivation are higher in debilitated individuals.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is Reactivation TB Disease?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441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algn="ctr" eaLnBrk="1" hangingPunct="1"/>
            <a:r>
              <a:rPr lang="en-US" dirty="0" smtClean="0"/>
              <a:t>Hand Hygiene Guidelines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6603" y="1851215"/>
            <a:ext cx="8857397" cy="4508642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Healthcare workers must clean hands </a:t>
            </a:r>
            <a:r>
              <a:rPr lang="en-US" sz="2400" b="1" dirty="0" smtClean="0">
                <a:latin typeface="Helvetica" pitchFamily="34" charset="0"/>
                <a:cs typeface="Helvetica" pitchFamily="34" charset="0"/>
              </a:rPr>
              <a:t>BEFORE</a:t>
            </a: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  </a:t>
            </a:r>
            <a:r>
              <a:rPr lang="en-US" sz="2400" i="1" u="sng" dirty="0" smtClean="0">
                <a:latin typeface="Helvetica" pitchFamily="34" charset="0"/>
                <a:cs typeface="Helvetica" pitchFamily="34" charset="0"/>
              </a:rPr>
              <a:t>and</a:t>
            </a:r>
            <a:r>
              <a:rPr lang="en-US" sz="2400" i="1" dirty="0" smtClean="0">
                <a:latin typeface="Helvetica" pitchFamily="34" charset="0"/>
                <a:cs typeface="Helvetica" pitchFamily="34" charset="0"/>
              </a:rPr>
              <a:t>  </a:t>
            </a:r>
            <a:r>
              <a:rPr lang="en-US" sz="2400" b="1" dirty="0" smtClean="0">
                <a:latin typeface="Helvetica" pitchFamily="34" charset="0"/>
                <a:cs typeface="Helvetica" pitchFamily="34" charset="0"/>
              </a:rPr>
              <a:t>AFTER </a:t>
            </a: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every patient contact.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SBU Hospital policy is to clean hands upon entering &amp; prior to exiting patient room</a:t>
            </a:r>
          </a:p>
          <a:p>
            <a:pPr eaLnBrk="1" hangingPunct="1">
              <a:defRPr/>
            </a:pPr>
            <a:r>
              <a:rPr lang="en-US" sz="2400" b="1" dirty="0" smtClean="0">
                <a:latin typeface="Helvetica" pitchFamily="34" charset="0"/>
                <a:cs typeface="Helvetica" pitchFamily="34" charset="0"/>
              </a:rPr>
              <a:t>Alcohol – based hand gels / foam may be used as a substitute for when soap and water are not available.</a:t>
            </a:r>
          </a:p>
          <a:p>
            <a:pPr eaLnBrk="1" hangingPunct="1">
              <a:defRPr/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Gels / foam </a:t>
            </a:r>
            <a:r>
              <a:rPr lang="en-US" sz="2400" b="1" dirty="0" smtClean="0">
                <a:latin typeface="Helvetica" pitchFamily="34" charset="0"/>
                <a:cs typeface="Helvetica" pitchFamily="34" charset="0"/>
              </a:rPr>
              <a:t>CANNOT</a:t>
            </a: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 be used: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if hands are visibly soiled </a:t>
            </a:r>
            <a:r>
              <a:rPr lang="en-US" sz="2400" i="1" dirty="0" smtClean="0">
                <a:latin typeface="Helvetica" pitchFamily="34" charset="0"/>
                <a:cs typeface="Helvetica" pitchFamily="34" charset="0"/>
              </a:rPr>
              <a:t>or</a:t>
            </a: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 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the patient is on isolation for </a:t>
            </a:r>
            <a:r>
              <a:rPr lang="en-US" sz="2400" i="1" dirty="0" smtClean="0">
                <a:latin typeface="Helvetica" pitchFamily="34" charset="0"/>
                <a:cs typeface="Helvetica" pitchFamily="34" charset="0"/>
              </a:rPr>
              <a:t>Clostridium difficile</a:t>
            </a: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 diarrhea (not effective on spores).</a:t>
            </a:r>
          </a:p>
          <a:p>
            <a:pPr lvl="1" eaLnBrk="1" hangingPunct="1">
              <a:defRPr/>
            </a:pPr>
            <a:r>
              <a:rPr lang="en-US" sz="2400" dirty="0">
                <a:latin typeface="Helvetica" pitchFamily="34" charset="0"/>
                <a:cs typeface="Helvetica" pitchFamily="34" charset="0"/>
              </a:rPr>
              <a:t>a</a:t>
            </a: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fter HCW use the bathroom.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996286" y="1132764"/>
            <a:ext cx="6755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Hand Hygiene Guidelines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</p:spTree>
    <p:extLst>
      <p:ext uri="{BB962C8B-B14F-4D97-AF65-F5344CB8AC3E}">
        <p14:creationId xmlns:p14="http://schemas.microsoft.com/office/powerpoint/2010/main" val="37087089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sz="2800" dirty="0" smtClean="0"/>
              <a:t>What is the Difference Between TB Disease and TB Infection?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2306472"/>
            <a:ext cx="8412258" cy="354981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Tuberculosis </a:t>
            </a:r>
            <a:r>
              <a:rPr lang="en-US" sz="2400" i="1" dirty="0" smtClean="0"/>
              <a:t>infection</a:t>
            </a:r>
            <a:r>
              <a:rPr lang="en-US" sz="2400" dirty="0" smtClean="0"/>
              <a:t> is a condition in which living tubercle bacilli are present in an individual, without causing continuing destruction of tissue.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healthy immune system usually keeps the infection in check. If the immune system fails to keep the infection in check, the person may go on to develop disease.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Tuberculosis disease is a condition in which living tubercle bacilli are present in an individual and are producing progressive destruction of tissue.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disease can be contagious; the infection alone is not.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is the Difference Between TB Disease and TB Infection?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3491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What Do I Need to Know About the TB Skin Test?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2115403"/>
            <a:ext cx="8229600" cy="3740885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 Tuberculin Skin Test (Mantoux) is administration of a measured amount of purified protein derivative (PPD) tuberculin placed intradermally. </a:t>
            </a:r>
          </a:p>
          <a:p>
            <a:pPr lvl="1" eaLnBrk="1" hangingPunct="1"/>
            <a:r>
              <a:rPr lang="en-US" sz="2400" dirty="0" smtClean="0"/>
              <a:t>It does </a:t>
            </a:r>
            <a:r>
              <a:rPr lang="en-US" sz="2400" i="1" dirty="0" smtClean="0"/>
              <a:t>not</a:t>
            </a:r>
            <a:r>
              <a:rPr lang="en-US" sz="2400" dirty="0" smtClean="0"/>
              <a:t> contain live bacteria.  </a:t>
            </a:r>
          </a:p>
          <a:p>
            <a:pPr lvl="1" eaLnBrk="1" hangingPunct="1"/>
            <a:r>
              <a:rPr lang="en-US" sz="2400" dirty="0" smtClean="0"/>
              <a:t>It is the most widely used method for detecting infection with </a:t>
            </a:r>
            <a:r>
              <a:rPr lang="en-US" sz="2400" i="1" dirty="0" smtClean="0"/>
              <a:t>M. tuberculosis</a:t>
            </a:r>
            <a:r>
              <a:rPr lang="en-US" sz="2400" dirty="0"/>
              <a:t> </a:t>
            </a:r>
            <a:r>
              <a:rPr lang="en-US" sz="2400" dirty="0" smtClean="0"/>
              <a:t>around the world.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Do I Need to Know About TB Tests?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8134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199" y="2483893"/>
            <a:ext cx="8229600" cy="360440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PPD tests are placed in the forearm and must be read by designated, trained personnel between 48 and 72 hours after injection. </a:t>
            </a:r>
          </a:p>
          <a:p>
            <a:pPr eaLnBrk="1" hangingPunct="1"/>
            <a:r>
              <a:rPr lang="en-US" sz="2400" dirty="0" smtClean="0"/>
              <a:t>Patient or health care worker (HCW) self-reading of a PPD is </a:t>
            </a:r>
            <a:r>
              <a:rPr lang="en-US" sz="2400" b="1" dirty="0" smtClean="0"/>
              <a:t>not acceptable</a:t>
            </a:r>
            <a:r>
              <a:rPr lang="en-US" sz="2400" dirty="0" smtClean="0"/>
              <a:t>. </a:t>
            </a:r>
          </a:p>
          <a:p>
            <a:pPr eaLnBrk="1" hangingPunct="1"/>
            <a:r>
              <a:rPr lang="en-US" sz="2400" u="sng" dirty="0" smtClean="0"/>
              <a:t>Prior vaccination with BCG is not a reason for avoiding the skin test.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Do I Need to Know About the TB Skin Test?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2840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When Do I Need to Get a TB Skin Test?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495" y="1937982"/>
            <a:ext cx="8509379" cy="418603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For individuals with a negative test, an annual PPD is required for all HCW’s.  </a:t>
            </a:r>
          </a:p>
          <a:p>
            <a:pPr eaLnBrk="1" hangingPunct="1"/>
            <a:r>
              <a:rPr lang="en-US" sz="2400" dirty="0" smtClean="0"/>
              <a:t>Semiannual testing is required for those with highest likelihood of exposure to TB. </a:t>
            </a:r>
          </a:p>
          <a:p>
            <a:pPr eaLnBrk="1" hangingPunct="1"/>
            <a:r>
              <a:rPr lang="en-US" sz="2400" dirty="0" smtClean="0"/>
              <a:t>This includes personnel who have repeated patient contact</a:t>
            </a:r>
          </a:p>
          <a:p>
            <a:pPr lvl="1" eaLnBrk="1" hangingPunct="1"/>
            <a:r>
              <a:rPr lang="en-US" sz="2400" dirty="0" smtClean="0"/>
              <a:t>Emergency Department</a:t>
            </a:r>
          </a:p>
          <a:p>
            <a:pPr lvl="1" eaLnBrk="1" hangingPunct="1"/>
            <a:r>
              <a:rPr lang="en-US" sz="2400" dirty="0" smtClean="0"/>
              <a:t>Bronchoscopy Suite / Pulmonary Division</a:t>
            </a:r>
          </a:p>
          <a:p>
            <a:pPr lvl="1" eaLnBrk="1" hangingPunct="1"/>
            <a:r>
              <a:rPr lang="en-US" sz="2400" dirty="0" smtClean="0"/>
              <a:t>Respiratory Therapy Department</a:t>
            </a:r>
          </a:p>
          <a:p>
            <a:pPr lvl="1" eaLnBrk="1" hangingPunct="1"/>
            <a:r>
              <a:rPr lang="en-US" sz="2400" dirty="0" smtClean="0"/>
              <a:t>Microbiology AFB Lab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When Do I Need to Get a TB Test?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17400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What if My PPD is Positive?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2320119"/>
            <a:ext cx="8412258" cy="353616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Skin (or blood) test positive individuals should be evaluated for any symptoms suggestive of TB disease.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Routine annual chest x-rays are not required for employees without symptoms.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When indicated, prophylactic treatment may be undertaken.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doctor will help you decide if isoniazid (INH) therapy is indicated for you.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69672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if My TB Test is Positive?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4702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How Can Transmission of TB be Prevented?</a:t>
            </a:r>
            <a:br>
              <a:rPr lang="en-US" dirty="0" smtClean="0"/>
            </a:br>
            <a:r>
              <a:rPr lang="en-US" dirty="0" smtClean="0"/>
              <a:t>Outpatients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2552131"/>
            <a:ext cx="8229600" cy="330415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Patients or visitors with a "cough" should be encouraged to cover their cough.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Tissues should be made available as needed.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Employees should wear a fitted N95 respirator if patients have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 productive cough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bloody sputum, 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are suspected of having active TB.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How Can Transmission of TB be Prevented?</a:t>
            </a:r>
          </a:p>
          <a:p>
            <a:r>
              <a:rPr lang="en-US" sz="3200" u="sng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Outpatients</a:t>
            </a:r>
            <a:endParaRPr lang="en-US" sz="3200" u="sng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03213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2470245"/>
            <a:ext cx="8589678" cy="338604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Known or suspected TB patients in waiting areas should be:</a:t>
            </a:r>
          </a:p>
          <a:p>
            <a:pPr lvl="1" eaLnBrk="1" hangingPunct="1"/>
            <a:r>
              <a:rPr lang="en-US" sz="2400" dirty="0" smtClean="0"/>
              <a:t>segregated from others</a:t>
            </a:r>
          </a:p>
          <a:p>
            <a:pPr lvl="1" eaLnBrk="1" hangingPunct="1"/>
            <a:r>
              <a:rPr lang="en-US" sz="2400" dirty="0" smtClean="0"/>
              <a:t>kept waiting a minimal time</a:t>
            </a:r>
          </a:p>
          <a:p>
            <a:pPr lvl="1" eaLnBrk="1" hangingPunct="1"/>
            <a:r>
              <a:rPr lang="en-US" sz="2400" dirty="0" smtClean="0"/>
              <a:t>and be required to wear a regular surgical mask (not an N95)</a:t>
            </a:r>
          </a:p>
          <a:p>
            <a:pPr eaLnBrk="1" hangingPunct="1"/>
            <a:r>
              <a:rPr lang="en-US" sz="2400" dirty="0" smtClean="0"/>
              <a:t>The surgical mask should be changed if / when it becomes wet, or every 30 minutes, whichever comes first.</a:t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How Can Transmission of TB be Prevented?</a:t>
            </a:r>
          </a:p>
          <a:p>
            <a:r>
              <a:rPr lang="en-US" sz="3200" u="sng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Outpatients</a:t>
            </a:r>
            <a:endParaRPr lang="en-US" sz="3200" u="sng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9948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6048" y="2099846"/>
            <a:ext cx="8704998" cy="412604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900" dirty="0" smtClean="0"/>
              <a:t>All inpatients with known or suspected pulmonary or laryngeal TB are placed in Respiratory Isolation, which prevents contact of others with aerosolized particles containing </a:t>
            </a:r>
            <a:r>
              <a:rPr lang="en-US" sz="1900" i="1" dirty="0" smtClean="0"/>
              <a:t>M. tuberculosis</a:t>
            </a:r>
            <a:r>
              <a:rPr lang="en-US" sz="1900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1900" dirty="0" smtClean="0"/>
              <a:t>A private room with negative air pressure, outside exhaust, and a minimum of six (6) air exchanges per hour is required. </a:t>
            </a:r>
          </a:p>
          <a:p>
            <a:pPr eaLnBrk="1" hangingPunct="1">
              <a:lnSpc>
                <a:spcPct val="90000"/>
              </a:lnSpc>
            </a:pPr>
            <a:r>
              <a:rPr lang="en-US" sz="1900" u="sng" dirty="0" smtClean="0"/>
              <a:t>Doors to the patient's room and anteroom must be kept closed</a:t>
            </a:r>
            <a:r>
              <a:rPr lang="en-US" sz="1900" dirty="0" smtClean="0"/>
              <a:t>. Any  windows that can be opened must remain closed.</a:t>
            </a:r>
          </a:p>
          <a:p>
            <a:pPr eaLnBrk="1" hangingPunct="1">
              <a:lnSpc>
                <a:spcPct val="90000"/>
              </a:lnSpc>
            </a:pPr>
            <a:r>
              <a:rPr lang="en-US" sz="1900" dirty="0" smtClean="0"/>
              <a:t>The room must be posted with a Disease-Specific Isolation sign indicating Respiratory Isolation required.</a:t>
            </a:r>
          </a:p>
          <a:p>
            <a:pPr eaLnBrk="1" hangingPunct="1"/>
            <a:r>
              <a:rPr lang="en-US" sz="2000" dirty="0" smtClean="0"/>
              <a:t>Any HCW can initiate presumptive Respiratory Isolation for a patient believed to have TB disease. </a:t>
            </a:r>
          </a:p>
          <a:p>
            <a:pPr eaLnBrk="1" hangingPunct="1"/>
            <a:r>
              <a:rPr lang="en-US" sz="2000" dirty="0" smtClean="0"/>
              <a:t>Infection Control personnel or an attending physician can discontinue Respiratory isolation </a:t>
            </a:r>
            <a:r>
              <a:rPr lang="en-US" sz="2000" u="sng" dirty="0" smtClean="0"/>
              <a:t>only</a:t>
            </a:r>
            <a:r>
              <a:rPr lang="en-US" sz="2000" dirty="0" smtClean="0"/>
              <a:t> when policy criteria are met. (See Infection Control Manual, Section 5, 5.16, III, Patient Management.)</a:t>
            </a:r>
          </a:p>
          <a:p>
            <a:pPr eaLnBrk="1" hangingPunct="1">
              <a:lnSpc>
                <a:spcPct val="90000"/>
              </a:lnSpc>
            </a:pPr>
            <a:endParaRPr lang="en-US" sz="19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How Can Transmission of TB be Prevented?</a:t>
            </a:r>
          </a:p>
          <a:p>
            <a:r>
              <a:rPr lang="en-US" sz="3200" u="sng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Inpatients</a:t>
            </a:r>
            <a:endParaRPr lang="en-US" sz="3200" u="sng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55836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199" y="2251881"/>
            <a:ext cx="8229600" cy="398514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i="1" u="sng" dirty="0" smtClean="0"/>
              <a:t>Everyone</a:t>
            </a:r>
            <a:r>
              <a:rPr lang="en-US" sz="2400" dirty="0" smtClean="0"/>
              <a:t> entering a Respiratory Isolation room must wear a reusable fitted N95 respirator to prevent inhalation of particles the size of droplet nuclei.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Respirators must be changed on a "use basis“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if they are physically damaged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if they become moist, soiled with blood or body fluids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If they become difficult to breathe through.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Individuals with acute or chronic pulmonary deficiencies will be evaluated in the Employee Health &amp; Wellness Department to determine whether they are capable of using such respirators.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4751696" y="6300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6" name="Rectangle 5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616" y="1119117"/>
            <a:ext cx="83524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are the Guidelines for Wearing a </a:t>
            </a:r>
            <a:r>
              <a:rPr lang="en-US" sz="3000" u="sng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Special </a:t>
            </a:r>
            <a:r>
              <a:rPr lang="en-US" sz="30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Mask (Reusable Fitted N95 Respirator)?</a:t>
            </a:r>
            <a:endParaRPr lang="en-US" sz="30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43244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dirty="0" smtClean="0"/>
              <a:t>What About the Patient?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199" y="2006220"/>
            <a:ext cx="8229600" cy="3986545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If the patient must leave the room to travel within the hospital, the patient must wear a properly fitted regular surgical mask (not an N95).</a:t>
            </a:r>
          </a:p>
          <a:p>
            <a:pPr eaLnBrk="1" hangingPunct="1"/>
            <a:r>
              <a:rPr lang="en-US" sz="2400" dirty="0" smtClean="0"/>
              <a:t>Masks should be discarded when removed or changed if wet, or every 30 minutes, whichever comes first. </a:t>
            </a:r>
          </a:p>
          <a:p>
            <a:pPr eaLnBrk="1" hangingPunct="1"/>
            <a:r>
              <a:rPr lang="en-US" sz="2400" b="1" i="1" dirty="0" smtClean="0"/>
              <a:t>Sputa to rule out AFB can be sent every 8 hours, with one specimen ideally an early morning sample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About the Patient?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207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algn="ctr" eaLnBrk="1" hangingPunct="1"/>
            <a:r>
              <a:rPr lang="en-US" dirty="0" smtClean="0"/>
              <a:t>Hand Hygiene Guidelines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9557" y="2183642"/>
            <a:ext cx="8284191" cy="3672646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guidelines also forbid artificial materials on fingernails (such as silk, acrylic, gels, glue-ons, etc.) of direct and indirect healthcare workers.</a:t>
            </a:r>
          </a:p>
          <a:p>
            <a:pPr eaLnBrk="1" hangingPunct="1"/>
            <a:r>
              <a:rPr lang="en-US" sz="2400" dirty="0" smtClean="0"/>
              <a:t>This policy is applicable house-wide.</a:t>
            </a:r>
          </a:p>
          <a:p>
            <a:pPr eaLnBrk="1" hangingPunct="1"/>
            <a:r>
              <a:rPr lang="en-US" sz="2400" dirty="0" smtClean="0"/>
              <a:t>Clean, non-chipped nail polish on trimmed nails (no &gt; than ¼ inch beyond the tip of the fingers) is allowed.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996286" y="1132764"/>
            <a:ext cx="6755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Hand Hygiene Guidelines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</p:spTree>
    <p:extLst>
      <p:ext uri="{BB962C8B-B14F-4D97-AF65-F5344CB8AC3E}">
        <p14:creationId xmlns:p14="http://schemas.microsoft.com/office/powerpoint/2010/main" val="406468830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703892"/>
            <a:ext cx="8554872" cy="453313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If your job description reasonably considers that you may have the need to enter the room of a patient on Respiratory Isolation for TB, then you need to be specifically fit-tested for a respirator.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Employee Health &amp; Wellness Services (444-7767) must first evaluate you for your ‘fitness’ to wear a respirator. 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If you are ‘medically cleared’, then you must bring your clearance form to one of the many routinely scheduled fit-testing sessions held by Environmental Health &amp; Safety (632-6410) to be fit-tested and fitted for an N95 respirator.</a:t>
            </a:r>
          </a:p>
          <a:p>
            <a:pPr eaLnBrk="1" hangingPunct="1"/>
            <a:r>
              <a:rPr lang="en-US" sz="2100" dirty="0" smtClean="0"/>
              <a:t>All HCW are responsible for making sure they have been fit-tested as needed and have available the appropriate respirators.</a:t>
            </a:r>
            <a:endParaRPr lang="en-US" sz="2100" i="1" dirty="0" smtClean="0"/>
          </a:p>
          <a:p>
            <a:pPr eaLnBrk="1" hangingPunct="1"/>
            <a:r>
              <a:rPr lang="en-US" sz="2100" i="1" dirty="0" smtClean="0"/>
              <a:t>The Healthcare Epidemiology Department is not responsible for, nor does it participate in, medical clearance and fit-testing, and should not be contacted off-hours for such a need.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How Do I Obtain an N95 Respirator?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43141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2565779"/>
            <a:ext cx="8229600" cy="3290509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This is determined by your level of use</a:t>
            </a:r>
          </a:p>
          <a:p>
            <a:pPr eaLnBrk="1" hangingPunct="1"/>
            <a:r>
              <a:rPr lang="en-US" sz="2400" dirty="0" smtClean="0"/>
              <a:t>Frequent - used more than once per week. Exchange respirator monthly. </a:t>
            </a:r>
          </a:p>
          <a:p>
            <a:pPr eaLnBrk="1" hangingPunct="1"/>
            <a:r>
              <a:rPr lang="en-US" sz="2400" dirty="0" smtClean="0"/>
              <a:t>Infrequent - used less than once per week. Exchange annually.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When Do I Exchange My </a:t>
            </a:r>
            <a:r>
              <a:rPr lang="en-US" sz="3200" u="sng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Special</a:t>
            </a:r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 Respirator?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89356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199" y="1978925"/>
            <a:ext cx="8229600" cy="363170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Employees that are fit-tested with N95 respirators can request replacement respirators.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All respirator exchanges (routine and emergent replacements) must be made by placing the order on the </a:t>
            </a:r>
            <a:r>
              <a:rPr lang="en-US" sz="2400" b="1" u="sng" dirty="0" smtClean="0"/>
              <a:t>Lawson</a:t>
            </a:r>
            <a:r>
              <a:rPr lang="en-US" sz="2400" dirty="0" smtClean="0"/>
              <a:t> system.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All requisitions must be processed with correct item number for whichever respirator the healthcare worker is fit tested.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Once the order has been placed, the replacement respirator will be sent through the pneumatic tube system.</a:t>
            </a:r>
            <a:endParaRPr lang="en-US" sz="2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How Do I Exchange My </a:t>
            </a:r>
            <a:r>
              <a:rPr lang="en-US" sz="3200" u="sng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Special</a:t>
            </a:r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 Respirator?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91465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496" y="2205797"/>
            <a:ext cx="8229600" cy="3635446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Exchange must be for precisely the same fit-tested make and size of Respirator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smtClean="0"/>
              <a:t>Upon receiving a new N95 respirator, label the storage bag with your name, department and date of receipt.</a:t>
            </a:r>
          </a:p>
          <a:p>
            <a:pPr eaLnBrk="1" hangingPunct="1"/>
            <a:r>
              <a:rPr lang="en-US" sz="2400" dirty="0" smtClean="0"/>
              <a:t>Dispose old respirator in regular (not red bag) trash.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How Do I Exchange My </a:t>
            </a:r>
            <a:r>
              <a:rPr lang="en-US" sz="3200" u="sng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Special</a:t>
            </a:r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 Respirator?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07257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703892"/>
            <a:ext cx="8896066" cy="4720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40" dirty="0" smtClean="0"/>
              <a:t>All employees should seek medical consultation if symptoms of TB develop at any time, regardless of exposure history. </a:t>
            </a:r>
          </a:p>
          <a:p>
            <a:pPr eaLnBrk="1" hangingPunct="1">
              <a:lnSpc>
                <a:spcPct val="90000"/>
              </a:lnSpc>
            </a:pPr>
            <a:r>
              <a:rPr lang="en-US" sz="2040" dirty="0" smtClean="0"/>
              <a:t>Employees exposed to tuberculosis at SBUMC will be placed on a contact list by the Healthcare Epidemiology Department (HED). HED personnel will notify Employee Health &amp; Wellness Services (EH&amp;W) via the contact list of all employees who were exposed. </a:t>
            </a:r>
          </a:p>
          <a:p>
            <a:pPr eaLnBrk="1" hangingPunct="1">
              <a:lnSpc>
                <a:spcPct val="90000"/>
              </a:lnSpc>
            </a:pPr>
            <a:r>
              <a:rPr lang="en-US" sz="2040" dirty="0" smtClean="0"/>
              <a:t>EH&amp;W then contacts the exposed individuals to arrange appropriate follow-up. </a:t>
            </a:r>
          </a:p>
          <a:p>
            <a:pPr eaLnBrk="1" hangingPunct="1"/>
            <a:r>
              <a:rPr lang="en-US" sz="2040" dirty="0" smtClean="0"/>
              <a:t>This evaluation includes a PPD approximately 8-10 weeks after exposure, if they had a previous negative skin test within the last three months. </a:t>
            </a:r>
          </a:p>
          <a:p>
            <a:pPr eaLnBrk="1" hangingPunct="1"/>
            <a:r>
              <a:rPr lang="en-US" sz="2040" dirty="0" smtClean="0"/>
              <a:t>If the prior PPD date is greater than three months, a PPD at identification of the exposure and again several weeks after exposure are indicated.</a:t>
            </a:r>
          </a:p>
          <a:p>
            <a:pPr eaLnBrk="1" hangingPunct="1"/>
            <a:r>
              <a:rPr lang="en-US" sz="2040" dirty="0" smtClean="0"/>
              <a:t>You will be contacted by EH&amp;W when it is time to check.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4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Happens if I am Exposed to TB?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62974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8616" y="1854560"/>
            <a:ext cx="8229600" cy="3235918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management for a PPD conversion without signs or symptoms of illness, is treated differently than a patient who has active TB signs and symptoms.</a:t>
            </a:r>
          </a:p>
          <a:p>
            <a:pPr eaLnBrk="1" hangingPunct="1"/>
            <a:r>
              <a:rPr lang="en-US" sz="2400" dirty="0" smtClean="0"/>
              <a:t>A drug regimen of several antibiotics with varying time schedules is used, depending upon which scenario is being treated.</a:t>
            </a:r>
          </a:p>
          <a:p>
            <a:pPr eaLnBrk="1" hangingPunct="1"/>
            <a:r>
              <a:rPr lang="en-US" sz="2400" dirty="0" smtClean="0"/>
              <a:t>Your doctor can assess which regimen may be right for you.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is the Treatment for TB?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89822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198" y="2279177"/>
            <a:ext cx="8413847" cy="333145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Non-TB mycobacteria are often called atypical mycobacteria. Examples are </a:t>
            </a:r>
            <a:r>
              <a:rPr lang="en-US" sz="2400" i="1" dirty="0" smtClean="0"/>
              <a:t>M. avium complex</a:t>
            </a:r>
            <a:r>
              <a:rPr lang="en-US" sz="2400" dirty="0" smtClean="0"/>
              <a:t> (MAC, a common infection in AIDS patients), </a:t>
            </a:r>
            <a:r>
              <a:rPr lang="en-US" sz="2400" i="1" dirty="0" smtClean="0"/>
              <a:t>M. cheloneii</a:t>
            </a:r>
            <a:r>
              <a:rPr lang="en-US" sz="2400" dirty="0" smtClean="0"/>
              <a:t>, </a:t>
            </a:r>
            <a:r>
              <a:rPr lang="en-US" sz="2400" i="1" dirty="0" smtClean="0"/>
              <a:t>M. fortuitum</a:t>
            </a:r>
            <a:r>
              <a:rPr lang="en-US" sz="2400" dirty="0" smtClean="0"/>
              <a:t>, </a:t>
            </a:r>
            <a:r>
              <a:rPr lang="en-US" sz="2400" i="1" dirty="0" smtClean="0"/>
              <a:t>M. gordonae</a:t>
            </a:r>
            <a:r>
              <a:rPr lang="en-US" sz="2400" dirty="0" smtClean="0"/>
              <a:t>, and </a:t>
            </a:r>
            <a:r>
              <a:rPr lang="en-US" sz="2400" i="1" dirty="0" smtClean="0"/>
              <a:t>M. kansasii</a:t>
            </a:r>
            <a:r>
              <a:rPr lang="en-US" sz="2400" dirty="0" smtClean="0"/>
              <a:t>.  </a:t>
            </a:r>
          </a:p>
          <a:p>
            <a:pPr eaLnBrk="1" hangingPunct="1"/>
            <a:r>
              <a:rPr lang="en-US" sz="2400" dirty="0" smtClean="0"/>
              <a:t>Person-to-person transmission of non-tuberculosis species has never been described and no isolation is required.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About Non-TB Mycobacteria Species?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13207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9606" y="2913467"/>
            <a:ext cx="8229600" cy="1576648"/>
          </a:xfrm>
        </p:spPr>
        <p:txBody>
          <a:bodyPr/>
          <a:lstStyle/>
          <a:p>
            <a:pPr eaLnBrk="1" hangingPunct="1"/>
            <a:r>
              <a:rPr lang="en-US" sz="2400" dirty="0" smtClean="0"/>
              <a:t>MRO's are clinically significant organisms that display a resistance to certain important antibiotics.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Multiply-Resistant Organisms (MRO)</a:t>
            </a:r>
          </a:p>
          <a:p>
            <a:pPr>
              <a:spcAft>
                <a:spcPts val="600"/>
              </a:spcAft>
            </a:pPr>
            <a:r>
              <a:rPr lang="en-US" sz="30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is an MRO?</a:t>
            </a:r>
            <a:endParaRPr lang="en-US" sz="30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15464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5400" y="2196335"/>
            <a:ext cx="8507791" cy="432773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There are varying responsibilities depending on your job title.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Admitting Department identifies prior computer flagged patients on biohazard code, arranges private room accommodations and informs Nursing of a prior MRO History.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Nursing must complete the isolation sign and post it at the doorway.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Detailed information regarding the specifics and require-ments of the isolation code are available on the SMS system.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Precautions are summarized below: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Do We Do When Someone is Identified as Having a MRO?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15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4" name="Rectangle 3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375382"/>
              </p:ext>
            </p:extLst>
          </p:nvPr>
        </p:nvGraphicFramePr>
        <p:xfrm>
          <a:off x="757450" y="2325380"/>
          <a:ext cx="7243550" cy="28112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77019"/>
                <a:gridCol w="1539438"/>
                <a:gridCol w="1760193"/>
                <a:gridCol w="1866900"/>
              </a:tblGrid>
              <a:tr h="338612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MRO Isolation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6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Organism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Gowns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Gloves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Mask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43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(to enter room)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(to enter room)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(within 3 ft. of patient)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86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MRSA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meth resistant</a:t>
                      </a:r>
                      <a:r>
                        <a:rPr lang="en-US" sz="1100" baseline="0" dirty="0" smtClean="0">
                          <a:effectLst/>
                          <a:latin typeface="Times New Roman"/>
                          <a:ea typeface="Times New Roman"/>
                        </a:rPr>
                        <a:t> staph aureus)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6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VRE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vanco resistant enterococcus)</a:t>
                      </a:r>
                      <a:endParaRPr lang="en-US" sz="11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49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Gram Neg. </a:t>
                      </a:r>
                      <a:r>
                        <a:rPr lang="en-US" sz="1400" dirty="0" smtClean="0">
                          <a:effectLst/>
                        </a:rPr>
                        <a:t>Rods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(resistant)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43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Pneumococcus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(pen resistant)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8616" y="1119117"/>
            <a:ext cx="835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MRO</a:t>
            </a:r>
            <a:r>
              <a:rPr lang="en-US" sz="3200" dirty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Isolation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336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5334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sz="3600" dirty="0" smtClean="0"/>
              <a:t>Blood-borne Pathogens – HIV, HBV, HCV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55093" y="1977687"/>
            <a:ext cx="8222775" cy="4574079"/>
          </a:xfrm>
        </p:spPr>
        <p:txBody>
          <a:bodyPr/>
          <a:lstStyle/>
          <a:p>
            <a:pPr marL="231775" indent="-4763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Blood-borne pathogens are transmitted </a:t>
            </a:r>
            <a:r>
              <a:rPr lang="en-US" sz="2000" i="1" dirty="0" smtClean="0">
                <a:latin typeface="Helvetica" pitchFamily="34" charset="0"/>
                <a:cs typeface="Helvetica" pitchFamily="34" charset="0"/>
              </a:rPr>
              <a:t>primarily</a:t>
            </a: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 through blood and semen, although </a:t>
            </a:r>
            <a:r>
              <a:rPr lang="en-US" sz="2000" i="1" dirty="0" smtClean="0">
                <a:latin typeface="Helvetica" pitchFamily="34" charset="0"/>
                <a:cs typeface="Helvetica" pitchFamily="34" charset="0"/>
              </a:rPr>
              <a:t>all</a:t>
            </a: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 body fluids and tissues should be regarded as potentially infectious. </a:t>
            </a:r>
          </a:p>
          <a:p>
            <a:pPr marL="676275" indent="-285750" eaLnBrk="1" hangingPunct="1">
              <a:lnSpc>
                <a:spcPct val="80000"/>
              </a:lnSpc>
            </a:pP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The most common modes of transmission are </a:t>
            </a:r>
          </a:p>
          <a:p>
            <a:pPr marL="1208088" lvl="1" eaLnBrk="1" hangingPunct="1">
              <a:lnSpc>
                <a:spcPct val="80000"/>
              </a:lnSpc>
            </a:pP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sexual contact, </a:t>
            </a:r>
          </a:p>
          <a:p>
            <a:pPr marL="1208088" lvl="1" eaLnBrk="1" hangingPunct="1">
              <a:lnSpc>
                <a:spcPct val="80000"/>
              </a:lnSpc>
            </a:pP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needle sharing, and </a:t>
            </a:r>
          </a:p>
          <a:p>
            <a:pPr marL="1208088" lvl="1" eaLnBrk="1" hangingPunct="1">
              <a:lnSpc>
                <a:spcPct val="80000"/>
              </a:lnSpc>
            </a:pP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to a much lesser degree, infusion of contaminated blood products. </a:t>
            </a:r>
          </a:p>
          <a:p>
            <a:pPr marL="676275" indent="-285750" eaLnBrk="1" hangingPunct="1">
              <a:lnSpc>
                <a:spcPct val="80000"/>
              </a:lnSpc>
            </a:pP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An infected woman can pass pathogens to her fetus. </a:t>
            </a:r>
          </a:p>
          <a:p>
            <a:pPr marL="676275" indent="-285750" eaLnBrk="1" hangingPunct="1">
              <a:lnSpc>
                <a:spcPct val="80000"/>
              </a:lnSpc>
            </a:pP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These organisms </a:t>
            </a:r>
            <a:r>
              <a:rPr lang="en-US" sz="2000" b="1" u="sng" dirty="0" smtClean="0">
                <a:latin typeface="Helvetica" pitchFamily="34" charset="0"/>
                <a:cs typeface="Helvetica" pitchFamily="34" charset="0"/>
              </a:rPr>
              <a:t>are</a:t>
            </a:r>
            <a:r>
              <a:rPr lang="en-US" sz="2000" b="1" u="sng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US" sz="2000" b="1" u="sng" dirty="0" smtClean="0">
                <a:latin typeface="Helvetica" pitchFamily="34" charset="0"/>
                <a:cs typeface="Helvetica" pitchFamily="34" charset="0"/>
              </a:rPr>
              <a:t>not</a:t>
            </a: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 transmitted by </a:t>
            </a:r>
          </a:p>
          <a:p>
            <a:pPr marL="1195388" lvl="1" eaLnBrk="1" hangingPunct="1">
              <a:lnSpc>
                <a:spcPct val="80000"/>
              </a:lnSpc>
            </a:pP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casual contact</a:t>
            </a:r>
          </a:p>
          <a:p>
            <a:pPr marL="1195388" lvl="1" eaLnBrk="1" hangingPunct="1">
              <a:lnSpc>
                <a:spcPct val="80000"/>
              </a:lnSpc>
            </a:pP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touching or shaking hands</a:t>
            </a:r>
          </a:p>
          <a:p>
            <a:pPr marL="1195388" lvl="1" eaLnBrk="1" hangingPunct="1">
              <a:lnSpc>
                <a:spcPct val="80000"/>
              </a:lnSpc>
            </a:pP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eating food prepared by an infected person</a:t>
            </a:r>
          </a:p>
          <a:p>
            <a:pPr marL="1195388" lvl="1" eaLnBrk="1" hangingPunct="1">
              <a:lnSpc>
                <a:spcPct val="80000"/>
              </a:lnSpc>
            </a:pP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from drinking fountains, telephones, toilets, or other surfaces.</a:t>
            </a:r>
          </a:p>
          <a:p>
            <a:pPr marL="676275" lvl="1" eaLnBrk="1" hangingPunct="1">
              <a:lnSpc>
                <a:spcPct val="80000"/>
              </a:lnSpc>
            </a:pPr>
            <a:endParaRPr lang="en-US" sz="2000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655093" y="1023580"/>
            <a:ext cx="79975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Bloodborne Pathogens – HIV, HBV, HCV</a:t>
            </a:r>
          </a:p>
          <a:p>
            <a:r>
              <a:rPr lang="en-US" sz="2400" dirty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How are Bloodborne Pathogens Transmitted</a:t>
            </a:r>
            <a:r>
              <a:rPr lang="en-US" sz="24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: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</p:spTree>
    <p:extLst>
      <p:ext uri="{BB962C8B-B14F-4D97-AF65-F5344CB8AC3E}">
        <p14:creationId xmlns:p14="http://schemas.microsoft.com/office/powerpoint/2010/main" val="220690839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1" hangingPunct="1"/>
            <a:r>
              <a:rPr lang="en-US" sz="2800" dirty="0" smtClean="0"/>
              <a:t>What Do We Do When Someone is Identified as Having an MRO?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2171700"/>
            <a:ext cx="8412258" cy="4184324"/>
          </a:xfrm>
        </p:spPr>
        <p:txBody>
          <a:bodyPr/>
          <a:lstStyle/>
          <a:p>
            <a:pPr eaLnBrk="1" hangingPunct="1"/>
            <a:r>
              <a:rPr lang="en-US" sz="2200" dirty="0" smtClean="0"/>
              <a:t>Newly diagnosed patients with an MRO are identified by the Microbiology Laboratory. Patient results are called to the primary caregiver, who then initiates and documents isolation precautions.</a:t>
            </a:r>
          </a:p>
          <a:p>
            <a:pPr eaLnBrk="1" hangingPunct="1">
              <a:spcBef>
                <a:spcPts val="0"/>
              </a:spcBef>
            </a:pPr>
            <a:r>
              <a:rPr lang="en-US" sz="2200" dirty="0" smtClean="0"/>
              <a:t>An Infection Control Practitioner will confirm the isolation precautions. </a:t>
            </a:r>
          </a:p>
          <a:p>
            <a:pPr eaLnBrk="1" hangingPunct="1">
              <a:spcBef>
                <a:spcPts val="0"/>
              </a:spcBef>
            </a:pPr>
            <a:r>
              <a:rPr lang="en-US" sz="2200" dirty="0" smtClean="0"/>
              <a:t>All staff members must follow the posted isolation precautions. Requirements to discontinue isolation can be found on the HED website.</a:t>
            </a:r>
          </a:p>
          <a:p>
            <a:pPr eaLnBrk="1" hangingPunct="1">
              <a:spcBef>
                <a:spcPts val="0"/>
              </a:spcBef>
            </a:pPr>
            <a:r>
              <a:rPr lang="en-US" sz="2200" u="sng" dirty="0" smtClean="0"/>
              <a:t>NB: If someone is transferred from another hospital with a MRO history or culture, initiate isolation and contact the HED at 444-7430; leave detailed message if no answer</a:t>
            </a:r>
            <a:r>
              <a:rPr lang="en-US" sz="22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616" y="1119117"/>
            <a:ext cx="83524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What Do We Do When Someone is Identified as Having an MRO?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95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66800"/>
            <a:ext cx="7543800" cy="571995"/>
          </a:xfrm>
          <a:prstGeom prst="rect">
            <a:avLst/>
          </a:prstGeom>
        </p:spPr>
        <p:txBody>
          <a:bodyPr anchor="b"/>
          <a:lstStyle/>
          <a:p>
            <a:pPr algn="l" eaLnBrk="1" hangingPunct="1"/>
            <a:r>
              <a:rPr lang="en-US" sz="4000" dirty="0" smtClean="0">
                <a:solidFill>
                  <a:srgbClr val="B60225"/>
                </a:solidFill>
                <a:latin typeface="Arial" charset="0"/>
              </a:rPr>
              <a:t>Blood-borne Pathogens May Be Transmitted By: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199" y="1674421"/>
            <a:ext cx="8229600" cy="468160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An accidental injury by a sharp object contaminated with infectious material. Sharps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Needles			- Scalpels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Broken glass		- Exposed ends of dental wires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Anything that can pierce, puncture or cut your skin.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Blood or body fluid contamination of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open cuts, nicks and skin abrasions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dermatitis and acne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mucous membranes of the mouth, eyes or nose.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Indirect transmission, such as touching a contaminated object or surface and transferring the infectious material to your eyes, nose or open skin.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>
              <a:latin typeface="Helvetica" pitchFamily="34" charset="0"/>
              <a:cs typeface="Helvetic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800" dirty="0" smtClean="0">
              <a:solidFill>
                <a:srgbClr val="000099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1800" dirty="0" smtClean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</p:spTree>
    <p:extLst>
      <p:ext uri="{BB962C8B-B14F-4D97-AF65-F5344CB8AC3E}">
        <p14:creationId xmlns:p14="http://schemas.microsoft.com/office/powerpoint/2010/main" val="2160713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algn="ctr" eaLnBrk="1" hangingPunct="1"/>
            <a:r>
              <a:rPr lang="en-US" b="1" dirty="0" smtClean="0">
                <a:latin typeface="Arial" charset="0"/>
              </a:rPr>
              <a:t>How Can I Prevent Transmission?</a:t>
            </a:r>
            <a:r>
              <a:rPr lang="en-US" dirty="0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1717539"/>
            <a:ext cx="8229600" cy="413874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rgbClr val="000099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Follow hospital Infection Control and Safety policies.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The use of Universal Precautions and safety devices will decrease the incidence of occupational exposures.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Universal Precautions consist of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appropriate workplace practices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engineering (safety) controls,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using Personal Protective Equipment (PPE)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99296" y="477672"/>
            <a:ext cx="4544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smtClean="0"/>
              <a:t>Healthcare Epidemiology Department</a:t>
            </a:r>
            <a:endParaRPr lang="en-US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996286" y="1132764"/>
            <a:ext cx="6755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25"/>
                </a:solidFill>
                <a:latin typeface="Helvetica" pitchFamily="34" charset="0"/>
                <a:cs typeface="Helvetica" pitchFamily="34" charset="0"/>
              </a:rPr>
              <a:t>How Can I Prevent Transmission?</a:t>
            </a:r>
            <a:endParaRPr lang="en-US" sz="3200" dirty="0">
              <a:solidFill>
                <a:srgbClr val="B60225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82155" y="6356024"/>
            <a:ext cx="377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Helvetica" pitchFamily="34" charset="0"/>
                <a:ea typeface="ＭＳ Ｐゴシック"/>
                <a:cs typeface="Helvetica" pitchFamily="34" charset="0"/>
              </a:rPr>
              <a:t>Wash Hands Prevent Transmission</a:t>
            </a:r>
          </a:p>
        </p:txBody>
      </p:sp>
    </p:spTree>
    <p:extLst>
      <p:ext uri="{BB962C8B-B14F-4D97-AF65-F5344CB8AC3E}">
        <p14:creationId xmlns:p14="http://schemas.microsoft.com/office/powerpoint/2010/main" val="271113177"/>
      </p:ext>
    </p:extLst>
  </p:cSld>
  <p:clrMapOvr>
    <a:masterClrMapping/>
  </p:clrMapOvr>
</p:sld>
</file>

<file path=ppt/theme/theme1.xml><?xml version="1.0" encoding="utf-8"?>
<a:theme xmlns:a="http://schemas.openxmlformats.org/drawingml/2006/main" name="12010891H-Launch-PTTforToolkit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tony Brook Univers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Stony Brook Medic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Stony Brook Children'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12010891H-Launch-PTTforToolkit_Blank</Template>
  <TotalTime>5209</TotalTime>
  <Words>5738</Words>
  <Application>Microsoft Office PowerPoint</Application>
  <PresentationFormat>On-screen Show (4:3)</PresentationFormat>
  <Paragraphs>608</Paragraphs>
  <Slides>70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70</vt:i4>
      </vt:variant>
    </vt:vector>
  </HeadingPairs>
  <TitlesOfParts>
    <vt:vector size="81" baseType="lpstr">
      <vt:lpstr>ＭＳ Ｐゴシック</vt:lpstr>
      <vt:lpstr>Arial</vt:lpstr>
      <vt:lpstr>Calibri</vt:lpstr>
      <vt:lpstr>Helvetica</vt:lpstr>
      <vt:lpstr>Lucida Grande</vt:lpstr>
      <vt:lpstr>Times New Roman</vt:lpstr>
      <vt:lpstr>ヒラギノ角ゴ Pro W3</vt:lpstr>
      <vt:lpstr>12010891H-Launch-PTTforToolkit_Blank</vt:lpstr>
      <vt:lpstr>Stony Brook University</vt:lpstr>
      <vt:lpstr>Stony Brook Medicine</vt:lpstr>
      <vt:lpstr>Stony Brook Children's</vt:lpstr>
      <vt:lpstr>PowerPoint Presentation</vt:lpstr>
      <vt:lpstr>PowerPoint Presentation</vt:lpstr>
      <vt:lpstr>Where is the HED Located? </vt:lpstr>
      <vt:lpstr>Hand Hygiene Guidelines</vt:lpstr>
      <vt:lpstr>Hand Hygiene Guidelines</vt:lpstr>
      <vt:lpstr>Hand Hygiene Guidelines</vt:lpstr>
      <vt:lpstr>Blood-borne Pathogens – HIV, HBV, HCV</vt:lpstr>
      <vt:lpstr>Blood-borne Pathogens May Be Transmitted By:</vt:lpstr>
      <vt:lpstr>How Can I Prevent Transmission? </vt:lpstr>
      <vt:lpstr>Workplace Practices </vt:lpstr>
      <vt:lpstr>Workplace Practices</vt:lpstr>
      <vt:lpstr>Workplace Practices </vt:lpstr>
      <vt:lpstr>Workplace Practices </vt:lpstr>
      <vt:lpstr>Personal Protection Equipment (PPE)</vt:lpstr>
      <vt:lpstr>  NEEDLESTICK WEBSITE</vt:lpstr>
      <vt:lpstr>What if I'm Exposed to Blood or Body Fluids?</vt:lpstr>
      <vt:lpstr>What is Hepatitis B?</vt:lpstr>
      <vt:lpstr>What are the Symptoms of Hepatitis B?</vt:lpstr>
      <vt:lpstr>What are the Symptoms of Hepatitis B?</vt:lpstr>
      <vt:lpstr>PowerPoint Presentation</vt:lpstr>
      <vt:lpstr>What is the Prevalence of Hepatitis B?</vt:lpstr>
      <vt:lpstr>PowerPoint Presentation</vt:lpstr>
      <vt:lpstr>What About the HBV Vaccine?</vt:lpstr>
      <vt:lpstr>What About the HBV Vaccine?</vt:lpstr>
      <vt:lpstr>What is the Incubation Period of HBV?</vt:lpstr>
      <vt:lpstr>What Should I do if I am Exposed to Hepatitis B and Have Already Been Vaccinated?</vt:lpstr>
      <vt:lpstr>What Should I do if I am Exposed to HBV and  Have Never Been Vaccinated?</vt:lpstr>
      <vt:lpstr>What Should I do if I am Exposed to HBV and Have Never Been Vaccinated?</vt:lpstr>
      <vt:lpstr>What is Hepatitis C?</vt:lpstr>
      <vt:lpstr>What are the Symptoms of Hepatitis C?</vt:lpstr>
      <vt:lpstr>How is HCV Transmitted? </vt:lpstr>
      <vt:lpstr>What is the Incubation Period of HCV?</vt:lpstr>
      <vt:lpstr>What is the Risk of Infection with Hepatitis C? </vt:lpstr>
      <vt:lpstr>What if I'm Exposed to Someone who is HCV Positive?</vt:lpstr>
      <vt:lpstr>Human Immunodeficiency Virus (HIV) What is HIV?</vt:lpstr>
      <vt:lpstr>What is the Prevalence of HIV?</vt:lpstr>
      <vt:lpstr>What are the Symptoms of HIV?</vt:lpstr>
      <vt:lpstr>What if I am Exposed to Blood or Body Fluids from Someone Who is HIV Positive?</vt:lpstr>
      <vt:lpstr>What if I am Exposed to Blood or Body Fluids from Someone Who is HIV Positive?</vt:lpstr>
      <vt:lpstr>What is the HCW's Risk of Infection with HIV? </vt:lpstr>
      <vt:lpstr>PowerPoint Presentation</vt:lpstr>
      <vt:lpstr>Tuberculosis</vt:lpstr>
      <vt:lpstr>So, What is TB?</vt:lpstr>
      <vt:lpstr>So, What is TB?</vt:lpstr>
      <vt:lpstr>Who Gets TB?</vt:lpstr>
      <vt:lpstr>What are the Signs and Symptoms of TB?</vt:lpstr>
      <vt:lpstr>PowerPoint Presentation</vt:lpstr>
      <vt:lpstr>PowerPoint Presentation</vt:lpstr>
      <vt:lpstr>What is Reactivation TB Disease?</vt:lpstr>
      <vt:lpstr>What is the Difference Between TB Disease and TB Infection? </vt:lpstr>
      <vt:lpstr>What Do I Need to Know About the TB Skin Test?</vt:lpstr>
      <vt:lpstr>PowerPoint Presentation</vt:lpstr>
      <vt:lpstr>When Do I Need to Get a TB Skin Test?</vt:lpstr>
      <vt:lpstr>What if My PPD is Positive? </vt:lpstr>
      <vt:lpstr>How Can Transmission of TB be Prevented? Outpatients</vt:lpstr>
      <vt:lpstr>PowerPoint Presentation</vt:lpstr>
      <vt:lpstr>PowerPoint Presentation</vt:lpstr>
      <vt:lpstr>PowerPoint Presentation</vt:lpstr>
      <vt:lpstr>What About the Patient?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Do We Do When Someone is Identified as Having an MRO?</vt:lpstr>
    </vt:vector>
  </TitlesOfParts>
  <Company>SBUMC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Weaver, Clinton</dc:creator>
  <cp:lastModifiedBy>Klein, Joyce</cp:lastModifiedBy>
  <cp:revision>46</cp:revision>
  <cp:lastPrinted>2013-04-16T19:42:12Z</cp:lastPrinted>
  <dcterms:created xsi:type="dcterms:W3CDTF">2012-02-02T22:17:40Z</dcterms:created>
  <dcterms:modified xsi:type="dcterms:W3CDTF">2019-06-25T20:27:35Z</dcterms:modified>
</cp:coreProperties>
</file>