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70" r:id="rId4"/>
    <p:sldMasterId id="2147483978" r:id="rId5"/>
    <p:sldMasterId id="2147483989" r:id="rId6"/>
    <p:sldMasterId id="2147484019" r:id="rId7"/>
  </p:sldMasterIdLst>
  <p:notesMasterIdLst>
    <p:notesMasterId r:id="rId54"/>
  </p:notesMasterIdLst>
  <p:handoutMasterIdLst>
    <p:handoutMasterId r:id="rId55"/>
  </p:handoutMasterIdLst>
  <p:sldIdLst>
    <p:sldId id="342" r:id="rId8"/>
    <p:sldId id="343" r:id="rId9"/>
    <p:sldId id="344" r:id="rId10"/>
    <p:sldId id="412" r:id="rId11"/>
    <p:sldId id="413" r:id="rId12"/>
    <p:sldId id="414" r:id="rId13"/>
    <p:sldId id="415" r:id="rId14"/>
    <p:sldId id="416" r:id="rId15"/>
    <p:sldId id="347" r:id="rId16"/>
    <p:sldId id="417" r:id="rId17"/>
    <p:sldId id="348" r:id="rId18"/>
    <p:sldId id="349" r:id="rId19"/>
    <p:sldId id="350" r:id="rId20"/>
    <p:sldId id="351" r:id="rId21"/>
    <p:sldId id="354" r:id="rId22"/>
    <p:sldId id="357" r:id="rId23"/>
    <p:sldId id="418" r:id="rId24"/>
    <p:sldId id="419" r:id="rId25"/>
    <p:sldId id="420" r:id="rId26"/>
    <p:sldId id="421" r:id="rId27"/>
    <p:sldId id="422" r:id="rId28"/>
    <p:sldId id="423" r:id="rId29"/>
    <p:sldId id="424" r:id="rId30"/>
    <p:sldId id="425" r:id="rId31"/>
    <p:sldId id="405" r:id="rId32"/>
    <p:sldId id="426" r:id="rId33"/>
    <p:sldId id="430" r:id="rId34"/>
    <p:sldId id="428" r:id="rId35"/>
    <p:sldId id="429" r:id="rId36"/>
    <p:sldId id="446" r:id="rId37"/>
    <p:sldId id="431" r:id="rId38"/>
    <p:sldId id="432" r:id="rId39"/>
    <p:sldId id="433" r:id="rId40"/>
    <p:sldId id="434" r:id="rId41"/>
    <p:sldId id="436" r:id="rId42"/>
    <p:sldId id="437" r:id="rId43"/>
    <p:sldId id="438" r:id="rId44"/>
    <p:sldId id="439" r:id="rId45"/>
    <p:sldId id="440" r:id="rId46"/>
    <p:sldId id="441" r:id="rId47"/>
    <p:sldId id="447" r:id="rId48"/>
    <p:sldId id="448" r:id="rId49"/>
    <p:sldId id="442" r:id="rId50"/>
    <p:sldId id="443" r:id="rId51"/>
    <p:sldId id="444" r:id="rId52"/>
    <p:sldId id="445" r:id="rId53"/>
  </p:sldIdLst>
  <p:sldSz cx="9144000" cy="6858000" type="screen4x3"/>
  <p:notesSz cx="9296400" cy="7010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921">
          <p15:clr>
            <a:srgbClr val="A4A3A4"/>
          </p15:clr>
        </p15:guide>
        <p15:guide id="2" pos="28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ppola, Laura" initials="CL" lastIdx="1" clrIdx="0">
    <p:extLst>
      <p:ext uri="{19B8F6BF-5375-455C-9EA6-DF929625EA0E}">
        <p15:presenceInfo xmlns:p15="http://schemas.microsoft.com/office/powerpoint/2012/main" userId="S-1-5-21-2019896198-308760431-1726288727-263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B60225"/>
    <a:srgbClr val="969EAD"/>
    <a:srgbClr val="C031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718" autoAdjust="0"/>
  </p:normalViewPr>
  <p:slideViewPr>
    <p:cSldViewPr snapToGrid="0" showGuides="1">
      <p:cViewPr varScale="1">
        <p:scale>
          <a:sx n="93" d="100"/>
          <a:sy n="93" d="100"/>
        </p:scale>
        <p:origin x="822" y="96"/>
      </p:cViewPr>
      <p:guideLst>
        <p:guide orient="horz" pos="921"/>
        <p:guide pos="2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commentAuthors" Target="commentAuthor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2-27T08:24:44.969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6347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fld id="{081D9E0B-F8A1-0341-8F1E-3EB195E03D2E}" type="datetime1">
              <a:rPr lang="en-US"/>
              <a:pPr>
                <a:defRPr/>
              </a:pPr>
              <a:t>12/27/2022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258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6347" y="6658258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fld id="{76477949-BCB2-F949-82BC-186A36FE9F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1975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6347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C8A60D2-4360-409D-B8B9-32CDF34F072A}" type="datetimeFigureOut">
              <a:rPr lang="en-US" smtClean="0"/>
              <a:t>12/27/2022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258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6347" y="6658258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05380B1-EBE8-487A-8D10-3BCFE17529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461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BA5AEB-ECFC-4115-82EB-3918B406E386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9547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.pd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BU stack_2clr_cmyk.eps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946275" y="2543175"/>
            <a:ext cx="5253038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M 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1082675"/>
            <a:ext cx="9144000" cy="1588"/>
          </a:xfrm>
          <a:prstGeom prst="line">
            <a:avLst/>
          </a:prstGeom>
          <a:ln w="12700">
            <a:solidFill>
              <a:srgbClr val="B60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Department Name Here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288062"/>
            <a:ext cx="9144000" cy="467416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1091259"/>
            <a:ext cx="9144000" cy="5205623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to add picture/chart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M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65100"/>
            <a:ext cx="8229600" cy="6113617"/>
          </a:xfrm>
        </p:spPr>
        <p:txBody>
          <a:bodyPr tIns="0" rIns="0" bIns="0" anchor="ctr"/>
          <a:lstStyle>
            <a:lvl1pPr algn="ctr">
              <a:buFontTx/>
              <a:buNone/>
              <a:defRPr sz="4400">
                <a:solidFill>
                  <a:srgbClr val="B60225"/>
                </a:solidFill>
              </a:defRPr>
            </a:lvl1pPr>
            <a:lvl2pPr marL="228600" indent="-228600" algn="ctr">
              <a:buClr>
                <a:srgbClr val="C03137"/>
              </a:buClr>
              <a:buFontTx/>
              <a:buNone/>
              <a:defRPr sz="2400"/>
            </a:lvl2pPr>
            <a:lvl3pPr marL="458788" indent="-230188" algn="ctr">
              <a:buFontTx/>
              <a:buNone/>
              <a:defRPr/>
            </a:lvl3pPr>
            <a:lvl4pPr marL="458788" indent="-230188" algn="ctr">
              <a:buFontTx/>
              <a:buNone/>
              <a:defRPr/>
            </a:lvl4pPr>
            <a:lvl5pPr marL="458788" indent="-230188" algn="ctr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Department Name Here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M Centered Paragrap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Department name here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092200"/>
            <a:ext cx="8229600" cy="5186519"/>
          </a:xfrm>
        </p:spPr>
        <p:txBody>
          <a:bodyPr tIns="0" rIns="0" bIns="0" anchor="ctr"/>
          <a:lstStyle>
            <a:lvl1pPr algn="ctr">
              <a:buFontTx/>
              <a:buNone/>
              <a:defRPr>
                <a:solidFill>
                  <a:srgbClr val="B60225"/>
                </a:solidFill>
              </a:defRPr>
            </a:lvl1pPr>
            <a:lvl2pPr marL="228600" indent="-228600" algn="ctr">
              <a:buClr>
                <a:srgbClr val="C03137"/>
              </a:buClr>
              <a:buFontTx/>
              <a:buNone/>
              <a:defRPr sz="2400"/>
            </a:lvl2pPr>
            <a:lvl3pPr marL="458788" indent="-230188" algn="ctr">
              <a:buFontTx/>
              <a:buNone/>
              <a:defRPr/>
            </a:lvl3pPr>
            <a:lvl4pPr marL="458788" indent="-230188" algn="ctr">
              <a:buFontTx/>
              <a:buNone/>
              <a:defRPr/>
            </a:lvl4pPr>
            <a:lvl5pPr marL="458788" indent="-230188" algn="ctr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M Left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375851"/>
            <a:ext cx="8229600" cy="4911060"/>
          </a:xfrm>
        </p:spPr>
        <p:txBody>
          <a:bodyPr tIns="0" rIns="0" bIns="0"/>
          <a:lstStyle>
            <a:lvl1pPr>
              <a:buFontTx/>
              <a:buNone/>
              <a:defRPr>
                <a:solidFill>
                  <a:srgbClr val="B60225"/>
                </a:solidFill>
              </a:defRPr>
            </a:lvl1pPr>
            <a:lvl2pPr marL="228600" indent="-228600">
              <a:buClr>
                <a:srgbClr val="C03137"/>
              </a:buClr>
              <a:buFont typeface="Arial"/>
              <a:buChar char="•"/>
              <a:defRPr sz="2400"/>
            </a:lvl2pPr>
            <a:lvl3pPr marL="458788" indent="-230188">
              <a:defRPr/>
            </a:lvl3pPr>
            <a:lvl4pPr marL="458788" indent="-230188">
              <a:defRPr/>
            </a:lvl4pPr>
            <a:lvl5pPr marL="458788" indent="-230188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Department Name Here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M Bulleted Text 3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2"/>
          </p:nvPr>
        </p:nvSpPr>
        <p:spPr>
          <a:xfrm>
            <a:off x="457199" y="1392239"/>
            <a:ext cx="5275716" cy="4841719"/>
          </a:xfrm>
        </p:spPr>
        <p:txBody>
          <a:bodyPr tIns="0"/>
          <a:lstStyle>
            <a:lvl1pPr marL="0" indent="0">
              <a:buNone/>
              <a:defRPr sz="2600">
                <a:solidFill>
                  <a:srgbClr val="B60225"/>
                </a:solidFill>
              </a:defRPr>
            </a:lvl1pPr>
            <a:lvl2pPr marL="228600" indent="-228600" algn="l">
              <a:buClr>
                <a:srgbClr val="B60225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7"/>
          </p:nvPr>
        </p:nvSpPr>
        <p:spPr>
          <a:xfrm>
            <a:off x="6087218" y="1094980"/>
            <a:ext cx="3056782" cy="1661390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Department Name Here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idx="21"/>
          </p:nvPr>
        </p:nvSpPr>
        <p:spPr>
          <a:xfrm>
            <a:off x="6087218" y="4619039"/>
            <a:ext cx="3056782" cy="1655702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22"/>
          </p:nvPr>
        </p:nvSpPr>
        <p:spPr>
          <a:xfrm>
            <a:off x="6087218" y="2850446"/>
            <a:ext cx="3056782" cy="1655702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M Bulleted Text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036146" y="1094981"/>
            <a:ext cx="4107853" cy="5173084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Department Name Here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7199" y="1379891"/>
            <a:ext cx="3723419" cy="4841719"/>
          </a:xfrm>
        </p:spPr>
        <p:txBody>
          <a:bodyPr tIns="0"/>
          <a:lstStyle>
            <a:lvl1pPr marL="0" indent="0">
              <a:buNone/>
              <a:defRPr sz="2600">
                <a:solidFill>
                  <a:srgbClr val="B60225"/>
                </a:solidFill>
              </a:defRPr>
            </a:lvl1pPr>
            <a:lvl2pPr marL="228600" indent="-228600" algn="l">
              <a:buClr>
                <a:srgbClr val="B60225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CB8ED-725F-49A8-912E-79F462E113E7}" type="datetimeFigureOut">
              <a:rPr lang="en-US"/>
              <a:pPr>
                <a:defRPr/>
              </a:pPr>
              <a:t>12/27/2022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4D222-E868-49F8-93EC-A7568C5557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641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D47283-3110-4515-A6D4-F94987F85B5F}" type="datetimeFigureOut">
              <a:rPr lang="en-US"/>
              <a:pPr>
                <a:defRPr/>
              </a:pPr>
              <a:t>12/27/2022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B5F22A-B8D6-4F0C-901F-7241787FCCB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0190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397125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97125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13761BD2-4F37-4BA4-8A48-FFFF903FE3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09548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97125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7857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M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BM stack_2clr_pms1.eps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949450" y="2552700"/>
            <a:ext cx="5245100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48423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2397125"/>
            <a:ext cx="4038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97125"/>
            <a:ext cx="4038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43405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1_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2397125"/>
            <a:ext cx="4038600" cy="3394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97125"/>
            <a:ext cx="4038600" cy="3394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40CC7785-56F6-4586-BE76-E6B4462D18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5850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C 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80975" y="195263"/>
            <a:ext cx="8767762" cy="533278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to add picture/chart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0"/>
          </p:nvPr>
        </p:nvSpPr>
        <p:spPr>
          <a:xfrm>
            <a:off x="348734" y="5959603"/>
            <a:ext cx="6400800" cy="5288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0"/>
          </p:nvPr>
        </p:nvSpPr>
        <p:spPr>
          <a:xfrm>
            <a:off x="348734" y="5959603"/>
            <a:ext cx="6400800" cy="5288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65101"/>
            <a:ext cx="8229600" cy="4991100"/>
          </a:xfrm>
          <a:prstGeom prst="rect">
            <a:avLst/>
          </a:prstGeom>
        </p:spPr>
        <p:txBody>
          <a:bodyPr tIns="0" rIns="0" bIns="0" anchor="ctr"/>
          <a:lstStyle>
            <a:lvl1pPr algn="ctr">
              <a:buFontTx/>
              <a:buNone/>
              <a:defRPr sz="4400">
                <a:solidFill>
                  <a:srgbClr val="B60225"/>
                </a:solidFill>
              </a:defRPr>
            </a:lvl1pPr>
            <a:lvl2pPr marL="228600" indent="-228600" algn="ctr">
              <a:buClr>
                <a:srgbClr val="C03137"/>
              </a:buClr>
              <a:buFontTx/>
              <a:buNone/>
              <a:defRPr sz="2400"/>
            </a:lvl2pPr>
            <a:lvl3pPr marL="458788" indent="-230188" algn="ctr">
              <a:buFontTx/>
              <a:buNone/>
              <a:defRPr/>
            </a:lvl3pPr>
            <a:lvl4pPr marL="458788" indent="-230188" algn="ctr">
              <a:buFontTx/>
              <a:buNone/>
              <a:defRPr/>
            </a:lvl4pPr>
            <a:lvl5pPr marL="458788" indent="-230188" algn="ctr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C Centered Paragrap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0"/>
          </p:nvPr>
        </p:nvSpPr>
        <p:spPr>
          <a:xfrm>
            <a:off x="348734" y="5959603"/>
            <a:ext cx="6400800" cy="5288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"/>
            <a:ext cx="8229600" cy="5588000"/>
          </a:xfrm>
          <a:prstGeom prst="rect">
            <a:avLst/>
          </a:prstGeom>
        </p:spPr>
        <p:txBody>
          <a:bodyPr tIns="0" rIns="0" bIns="0" anchor="ctr"/>
          <a:lstStyle>
            <a:lvl1pPr algn="ctr">
              <a:buFontTx/>
              <a:buNone/>
              <a:defRPr>
                <a:solidFill>
                  <a:srgbClr val="B60225"/>
                </a:solidFill>
              </a:defRPr>
            </a:lvl1pPr>
            <a:lvl2pPr marL="228600" indent="-228600" algn="ctr">
              <a:buClr>
                <a:srgbClr val="C03137"/>
              </a:buClr>
              <a:buFontTx/>
              <a:buNone/>
              <a:defRPr sz="2400"/>
            </a:lvl2pPr>
            <a:lvl3pPr marL="458788" indent="-230188" algn="ctr">
              <a:buFontTx/>
              <a:buNone/>
              <a:defRPr/>
            </a:lvl3pPr>
            <a:lvl4pPr marL="458788" indent="-230188" algn="ctr">
              <a:buFontTx/>
              <a:buNone/>
              <a:defRPr/>
            </a:lvl4pPr>
            <a:lvl5pPr marL="458788" indent="-230188" algn="ctr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C Left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0"/>
          </p:nvPr>
        </p:nvSpPr>
        <p:spPr>
          <a:xfrm>
            <a:off x="348734" y="5959603"/>
            <a:ext cx="6400800" cy="5288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045651"/>
            <a:ext cx="8229600" cy="4911060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>
                <a:solidFill>
                  <a:srgbClr val="B60225"/>
                </a:solidFill>
              </a:defRPr>
            </a:lvl1pPr>
            <a:lvl2pPr marL="228600" indent="-228600">
              <a:buClr>
                <a:srgbClr val="C03137"/>
              </a:buClr>
              <a:buFont typeface="Arial"/>
              <a:buChar char="•"/>
              <a:defRPr sz="2400"/>
            </a:lvl2pPr>
            <a:lvl3pPr marL="458788" indent="-230188">
              <a:defRPr/>
            </a:lvl3pPr>
            <a:lvl4pPr marL="458788" indent="-230188">
              <a:defRPr/>
            </a:lvl4pPr>
            <a:lvl5pPr marL="458788" indent="-230188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C Bulleted Text 3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>
            <a:spLocks noGrp="1"/>
          </p:cNvSpPr>
          <p:nvPr>
            <p:ph type="subTitle" idx="10"/>
          </p:nvPr>
        </p:nvSpPr>
        <p:spPr>
          <a:xfrm>
            <a:off x="348734" y="5949682"/>
            <a:ext cx="6400800" cy="5288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788" y="642939"/>
            <a:ext cx="4456112" cy="4841719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2600">
                <a:solidFill>
                  <a:srgbClr val="B60225"/>
                </a:solidFill>
              </a:defRPr>
            </a:lvl1pPr>
            <a:lvl2pPr marL="228600" indent="-228600" algn="l">
              <a:buClr>
                <a:srgbClr val="B60225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21"/>
          </p:nvPr>
        </p:nvSpPr>
        <p:spPr>
          <a:xfrm>
            <a:off x="5216071" y="3822700"/>
            <a:ext cx="3724729" cy="17027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22"/>
          </p:nvPr>
        </p:nvSpPr>
        <p:spPr>
          <a:xfrm>
            <a:off x="5216071" y="2019300"/>
            <a:ext cx="3724729" cy="17027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idx="23"/>
          </p:nvPr>
        </p:nvSpPr>
        <p:spPr>
          <a:xfrm>
            <a:off x="5216071" y="215900"/>
            <a:ext cx="3724729" cy="17027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BC Bulleted Text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23"/>
          </p:nvPr>
        </p:nvSpPr>
        <p:spPr>
          <a:xfrm>
            <a:off x="5245193" y="215900"/>
            <a:ext cx="3682907" cy="5257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0"/>
          </p:nvPr>
        </p:nvSpPr>
        <p:spPr>
          <a:xfrm>
            <a:off x="348734" y="5959603"/>
            <a:ext cx="6400800" cy="5288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2"/>
          </p:nvPr>
        </p:nvSpPr>
        <p:spPr>
          <a:xfrm>
            <a:off x="458788" y="642939"/>
            <a:ext cx="4456112" cy="4841719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2600">
                <a:solidFill>
                  <a:srgbClr val="B60225"/>
                </a:solidFill>
              </a:defRPr>
            </a:lvl1pPr>
            <a:lvl2pPr marL="228600" indent="-228600" algn="l">
              <a:buClr>
                <a:srgbClr val="B60225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 Children'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b_childrens_horizstack_3c_C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511300" y="2025651"/>
            <a:ext cx="6100318" cy="26607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1082675"/>
            <a:ext cx="9144000" cy="1588"/>
          </a:xfrm>
          <a:prstGeom prst="line">
            <a:avLst/>
          </a:prstGeom>
          <a:ln w="12700">
            <a:solidFill>
              <a:srgbClr val="B60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1091259"/>
            <a:ext cx="9144000" cy="5205623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to add picture/chart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Department Name Here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288062"/>
            <a:ext cx="9144000" cy="467416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65100"/>
            <a:ext cx="8229600" cy="6113617"/>
          </a:xfrm>
        </p:spPr>
        <p:txBody>
          <a:bodyPr tIns="0" rIns="0" bIns="0" anchor="ctr"/>
          <a:lstStyle>
            <a:lvl1pPr algn="ctr">
              <a:buFontTx/>
              <a:buNone/>
              <a:defRPr sz="4400">
                <a:solidFill>
                  <a:srgbClr val="B60225"/>
                </a:solidFill>
              </a:defRPr>
            </a:lvl1pPr>
            <a:lvl2pPr marL="228600" indent="-228600" algn="ctr">
              <a:buClr>
                <a:srgbClr val="C03137"/>
              </a:buClr>
              <a:buFontTx/>
              <a:buNone/>
              <a:defRPr sz="2400"/>
            </a:lvl2pPr>
            <a:lvl3pPr marL="458788" indent="-230188" algn="ctr">
              <a:buFontTx/>
              <a:buNone/>
              <a:defRPr/>
            </a:lvl3pPr>
            <a:lvl4pPr marL="458788" indent="-230188" algn="ctr">
              <a:buFontTx/>
              <a:buNone/>
              <a:defRPr/>
            </a:lvl4pPr>
            <a:lvl5pPr marL="458788" indent="-230188" algn="ctr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Department Name Here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Centered Paragrap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Department Name Here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066801"/>
            <a:ext cx="8229600" cy="5207000"/>
          </a:xfrm>
        </p:spPr>
        <p:txBody>
          <a:bodyPr tIns="0" rIns="0" bIns="0" anchor="ctr"/>
          <a:lstStyle>
            <a:lvl1pPr algn="ctr">
              <a:buFontTx/>
              <a:buNone/>
              <a:defRPr>
                <a:solidFill>
                  <a:srgbClr val="B60225"/>
                </a:solidFill>
              </a:defRPr>
            </a:lvl1pPr>
            <a:lvl2pPr marL="228600" indent="-228600" algn="ctr">
              <a:buClr>
                <a:srgbClr val="C03137"/>
              </a:buClr>
              <a:buFontTx/>
              <a:buNone/>
              <a:defRPr sz="2400"/>
            </a:lvl2pPr>
            <a:lvl3pPr marL="458788" indent="-230188" algn="ctr">
              <a:buFontTx/>
              <a:buNone/>
              <a:defRPr/>
            </a:lvl3pPr>
            <a:lvl4pPr marL="458788" indent="-230188" algn="ctr">
              <a:buFontTx/>
              <a:buNone/>
              <a:defRPr/>
            </a:lvl4pPr>
            <a:lvl5pPr marL="458788" indent="-230188" algn="ctr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Left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367657"/>
            <a:ext cx="8229600" cy="4911060"/>
          </a:xfrm>
        </p:spPr>
        <p:txBody>
          <a:bodyPr tIns="0" rIns="0" bIns="0"/>
          <a:lstStyle>
            <a:lvl1pPr>
              <a:buFontTx/>
              <a:buNone/>
              <a:defRPr>
                <a:solidFill>
                  <a:srgbClr val="B60225"/>
                </a:solidFill>
              </a:defRPr>
            </a:lvl1pPr>
            <a:lvl2pPr marL="228600" indent="-228600">
              <a:buClr>
                <a:srgbClr val="C03137"/>
              </a:buClr>
              <a:buFont typeface="Arial"/>
              <a:buChar char="•"/>
              <a:defRPr sz="2400"/>
            </a:lvl2pPr>
            <a:lvl3pPr marL="458788" indent="-230188">
              <a:defRPr/>
            </a:lvl3pPr>
            <a:lvl4pPr marL="458788" indent="-230188">
              <a:defRPr/>
            </a:lvl4pPr>
            <a:lvl5pPr marL="458788" indent="-230188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Department Name Here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Bulleted Text 3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2"/>
          </p:nvPr>
        </p:nvSpPr>
        <p:spPr>
          <a:xfrm>
            <a:off x="457199" y="1384047"/>
            <a:ext cx="5275716" cy="4841719"/>
          </a:xfrm>
        </p:spPr>
        <p:txBody>
          <a:bodyPr tIns="0"/>
          <a:lstStyle>
            <a:lvl1pPr marL="0" indent="0">
              <a:buNone/>
              <a:defRPr sz="2600">
                <a:solidFill>
                  <a:srgbClr val="B60225"/>
                </a:solidFill>
              </a:defRPr>
            </a:lvl1pPr>
            <a:lvl2pPr marL="228600" indent="-228600" algn="l">
              <a:buClr>
                <a:srgbClr val="B60225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7"/>
          </p:nvPr>
        </p:nvSpPr>
        <p:spPr>
          <a:xfrm>
            <a:off x="6087218" y="1094980"/>
            <a:ext cx="3056782" cy="1661390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 baseline="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Department Name Here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idx="21"/>
          </p:nvPr>
        </p:nvSpPr>
        <p:spPr>
          <a:xfrm>
            <a:off x="6087218" y="4619039"/>
            <a:ext cx="3056782" cy="1655702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22"/>
          </p:nvPr>
        </p:nvSpPr>
        <p:spPr>
          <a:xfrm>
            <a:off x="6087218" y="2850446"/>
            <a:ext cx="3056782" cy="1655702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Bulleted Text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036146" y="1094981"/>
            <a:ext cx="4107853" cy="5173084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Department Name Here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7199" y="1392239"/>
            <a:ext cx="3723419" cy="4841719"/>
          </a:xfrm>
        </p:spPr>
        <p:txBody>
          <a:bodyPr tIns="0"/>
          <a:lstStyle>
            <a:lvl1pPr marL="0" indent="0">
              <a:buNone/>
              <a:defRPr sz="2600">
                <a:solidFill>
                  <a:srgbClr val="B60225"/>
                </a:solidFill>
              </a:defRPr>
            </a:lvl1pPr>
            <a:lvl2pPr marL="228600" indent="-228600" algn="l">
              <a:buClr>
                <a:srgbClr val="B60225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8.pd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3" r:id="rId3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-128"/>
          <a:cs typeface="ヒラギノ角ゴ Pro W3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PPTbackground_Red.jpg"/>
          <p:cNvPicPr>
            <a:picLocks noChangeAspect="1"/>
          </p:cNvPicPr>
          <p:nvPr/>
        </p:nvPicPr>
        <p:blipFill>
          <a:blip r:embed="rId8"/>
          <a:srcRect b="97814"/>
          <a:stretch>
            <a:fillRect/>
          </a:stretch>
        </p:blipFill>
        <p:spPr bwMode="auto">
          <a:xfrm flipH="1">
            <a:off x="0" y="0"/>
            <a:ext cx="9144000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36525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8788" y="133032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8" name="Picture 4" descr="SBU horz_2clr_cmyk.eps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0375" y="295275"/>
            <a:ext cx="36195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6278563"/>
            <a:ext cx="9144000" cy="579437"/>
          </a:xfrm>
          <a:prstGeom prst="rect">
            <a:avLst/>
          </a:prstGeom>
          <a:solidFill>
            <a:srgbClr val="B602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082675"/>
            <a:ext cx="9144000" cy="1588"/>
          </a:xfrm>
          <a:prstGeom prst="line">
            <a:avLst/>
          </a:prstGeom>
          <a:ln w="12700">
            <a:solidFill>
              <a:srgbClr val="B60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  <p:sldLayoutId id="2147484142" r:id="rId2"/>
    <p:sldLayoutId id="2147484143" r:id="rId3"/>
    <p:sldLayoutId id="2147484144" r:id="rId4"/>
    <p:sldLayoutId id="2147484145" r:id="rId5"/>
    <p:sldLayoutId id="2147484146" r:id="rId6"/>
  </p:sldLayoutIdLst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defRPr sz="5400" kern="1200" baseline="6000">
          <a:solidFill>
            <a:schemeClr val="bg1"/>
          </a:solidFill>
          <a:latin typeface="Helvetica"/>
          <a:ea typeface="ＭＳ Ｐゴシック" pitchFamily="-112" charset="-128"/>
          <a:cs typeface="Helvetica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5pPr>
      <a:lvl6pPr marL="4572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6pPr>
      <a:lvl7pPr marL="9144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7pPr>
      <a:lvl8pPr marL="13716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8pPr>
      <a:lvl9pPr marL="18288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–"/>
        <a:defRPr sz="28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PPTbackground_Red.jpg"/>
          <p:cNvPicPr>
            <a:picLocks noChangeAspect="1"/>
          </p:cNvPicPr>
          <p:nvPr/>
        </p:nvPicPr>
        <p:blipFill>
          <a:blip r:embed="rId15"/>
          <a:srcRect b="97814"/>
          <a:stretch>
            <a:fillRect/>
          </a:stretch>
        </p:blipFill>
        <p:spPr bwMode="auto">
          <a:xfrm flipH="1">
            <a:off x="0" y="0"/>
            <a:ext cx="9144000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36525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19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8788" y="133032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278563"/>
            <a:ext cx="9144000" cy="579437"/>
          </a:xfrm>
          <a:prstGeom prst="rect">
            <a:avLst/>
          </a:prstGeom>
          <a:solidFill>
            <a:srgbClr val="B602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082675"/>
            <a:ext cx="9144000" cy="1588"/>
          </a:xfrm>
          <a:prstGeom prst="line">
            <a:avLst/>
          </a:prstGeom>
          <a:ln w="12700">
            <a:solidFill>
              <a:srgbClr val="B60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SBM horz_2clr_pms1.eps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58788" y="298450"/>
            <a:ext cx="34544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47" r:id="rId2"/>
    <p:sldLayoutId id="2147484148" r:id="rId3"/>
    <p:sldLayoutId id="2147484149" r:id="rId4"/>
    <p:sldLayoutId id="2147484150" r:id="rId5"/>
    <p:sldLayoutId id="2147484151" r:id="rId6"/>
    <p:sldLayoutId id="2147484174" r:id="rId7"/>
    <p:sldLayoutId id="2147484175" r:id="rId8"/>
    <p:sldLayoutId id="2147484176" r:id="rId9"/>
    <p:sldLayoutId id="2147484177" r:id="rId10"/>
    <p:sldLayoutId id="2147484178" r:id="rId11"/>
    <p:sldLayoutId id="2147484179" r:id="rId12"/>
    <p:sldLayoutId id="2147484180" r:id="rId13"/>
  </p:sldLayoutIdLst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defRPr sz="5400" kern="1200" baseline="6000">
          <a:solidFill>
            <a:schemeClr val="bg1"/>
          </a:solidFill>
          <a:latin typeface="Helvetica"/>
          <a:ea typeface="ＭＳ Ｐゴシック" pitchFamily="-112" charset="-128"/>
          <a:cs typeface="Helvetica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5pPr>
      <a:lvl6pPr marL="4572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6pPr>
      <a:lvl7pPr marL="9144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7pPr>
      <a:lvl8pPr marL="13716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8pPr>
      <a:lvl9pPr marL="18288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–"/>
        <a:defRPr sz="28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SolidFooterArt_CH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5100" y="5692775"/>
            <a:ext cx="8799513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sb_childrens_horiz_3c_Cnotag.eps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5499100" y="5876925"/>
            <a:ext cx="3223260" cy="6248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52" r:id="rId1"/>
    <p:sldLayoutId id="2147484153" r:id="rId2"/>
    <p:sldLayoutId id="2147484154" r:id="rId3"/>
    <p:sldLayoutId id="2147484155" r:id="rId4"/>
    <p:sldLayoutId id="2147484156" r:id="rId5"/>
    <p:sldLayoutId id="2147484158" r:id="rId6"/>
  </p:sldLayoutIdLst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defRPr sz="5400" kern="1200" baseline="6000">
          <a:solidFill>
            <a:schemeClr val="bg1"/>
          </a:solidFill>
          <a:latin typeface="Helvetica"/>
          <a:ea typeface="ＭＳ Ｐゴシック" pitchFamily="-112" charset="-128"/>
          <a:cs typeface="Helvetica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5pPr>
      <a:lvl6pPr marL="4572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6pPr>
      <a:lvl7pPr marL="9144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7pPr>
      <a:lvl8pPr marL="13716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8pPr>
      <a:lvl9pPr marL="18288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defRPr sz="3200" kern="1200">
          <a:solidFill>
            <a:srgbClr val="C03137"/>
          </a:solidFill>
          <a:latin typeface="Helvetica"/>
          <a:ea typeface="ＭＳ Ｐゴシック" pitchFamily="-112" charset="-128"/>
          <a:cs typeface="Helvetica"/>
        </a:defRPr>
      </a:lvl1pPr>
      <a:lvl2pPr marL="107950" indent="-107950" algn="l" defTabSz="576263" rtl="0" eaLnBrk="0" fontAlgn="base" hangingPunct="0">
        <a:spcBef>
          <a:spcPct val="20000"/>
        </a:spcBef>
        <a:spcAft>
          <a:spcPct val="0"/>
        </a:spcAft>
        <a:defRPr sz="28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2pPr>
      <a:lvl3pPr marL="515938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C03137"/>
        </a:buClr>
        <a:buFont typeface="Arial" charset="0"/>
        <a:buChar char="•"/>
        <a:defRPr sz="24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3pPr>
      <a:lvl4pPr marL="1373188" indent="-231775" algn="l" defTabSz="457200" rtl="0" eaLnBrk="0" fontAlgn="base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4pPr>
      <a:lvl5pPr marL="747713" indent="-231775" algn="l" defTabSz="457200" rtl="0" eaLnBrk="0" fontAlgn="base" hangingPunct="0">
        <a:spcBef>
          <a:spcPct val="20000"/>
        </a:spcBef>
        <a:spcAft>
          <a:spcPct val="0"/>
        </a:spcAft>
        <a:buClr>
          <a:srgbClr val="C03137"/>
        </a:buClr>
        <a:buFont typeface="Arial" charset="0"/>
        <a:buChar char="»"/>
        <a:defRPr sz="20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32952" y="2036928"/>
            <a:ext cx="7532688" cy="1816100"/>
          </a:xfrm>
        </p:spPr>
        <p:txBody>
          <a:bodyPr/>
          <a:lstStyle/>
          <a:p>
            <a:pPr marL="0" indent="0" algn="r" eaLnBrk="1" hangingPunct="1">
              <a:buFontTx/>
              <a:buNone/>
            </a:pPr>
            <a:endParaRPr lang="en-US" sz="2600" dirty="0"/>
          </a:p>
          <a:p>
            <a:pPr marL="0" indent="0" algn="r" eaLnBrk="1" hangingPunct="1">
              <a:buFontTx/>
              <a:buNone/>
            </a:pPr>
            <a:endParaRPr lang="en-US" sz="2600" dirty="0"/>
          </a:p>
          <a:p>
            <a:pPr marL="0" indent="0" algn="ctr" eaLnBrk="1" hangingPunct="1">
              <a:buFontTx/>
              <a:buNone/>
            </a:pPr>
            <a:r>
              <a:rPr lang="en-US" b="1" dirty="0">
                <a:solidFill>
                  <a:srgbClr val="C00000"/>
                </a:solidFill>
                <a:latin typeface="Arial" charset="0"/>
              </a:rPr>
              <a:t>Infection Control Update</a:t>
            </a:r>
          </a:p>
          <a:p>
            <a:pPr marL="0" indent="0" algn="r" eaLnBrk="1" hangingPunct="1">
              <a:buFontTx/>
              <a:buNone/>
            </a:pPr>
            <a:endParaRPr lang="en-US" sz="2600" dirty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99296" y="477672"/>
            <a:ext cx="45447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/>
              <a:t>Healthcare Epidemiology Department</a:t>
            </a: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–"/>
              <a:defRPr sz="28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"/>
                <a:ea typeface="ＭＳ Ｐゴシック" pitchFamily="-112" charset="-128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Helvetica" pitchFamily="34" charset="0"/>
              </a:rPr>
              <a:t>Wash Hands Prevent Transmission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099443" y="5989834"/>
            <a:ext cx="20445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/>
              <a:t>Reviewed </a:t>
            </a:r>
            <a:r>
              <a:rPr lang="en-US" sz="900" dirty="0" smtClean="0"/>
              <a:t>12/22</a:t>
            </a:r>
            <a:r>
              <a:rPr lang="en-US" sz="900" dirty="0" smtClean="0"/>
              <a:t>   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56944506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8143" y="2186701"/>
            <a:ext cx="3107714" cy="2835937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66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43000"/>
            <a:ext cx="8229600" cy="533400"/>
          </a:xfrm>
          <a:prstGeom prst="rect">
            <a:avLst/>
          </a:prstGeom>
        </p:spPr>
        <p:txBody>
          <a:bodyPr anchor="b"/>
          <a:lstStyle/>
          <a:p>
            <a:pPr eaLnBrk="1" hangingPunct="1"/>
            <a:r>
              <a:rPr lang="en-US" sz="3600" dirty="0"/>
              <a:t>Blood-borne Pathogens – HIV, HBV, HCV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55093" y="2097107"/>
            <a:ext cx="8222775" cy="4454659"/>
          </a:xfrm>
        </p:spPr>
        <p:txBody>
          <a:bodyPr/>
          <a:lstStyle/>
          <a:p>
            <a:pPr marL="231775" indent="-4763" eaLnBrk="1" hangingPunct="1">
              <a:lnSpc>
                <a:spcPct val="80000"/>
              </a:lnSpc>
              <a:buFontTx/>
              <a:buNone/>
            </a:pPr>
            <a:r>
              <a:rPr lang="en-US" sz="2000" dirty="0">
                <a:latin typeface="Helvetica" pitchFamily="34" charset="0"/>
                <a:cs typeface="Helvetica" pitchFamily="34" charset="0"/>
              </a:rPr>
              <a:t>Blood-borne pathogens are transmitted </a:t>
            </a:r>
            <a:r>
              <a:rPr lang="en-US" sz="2000" i="1" dirty="0">
                <a:latin typeface="Helvetica" pitchFamily="34" charset="0"/>
                <a:cs typeface="Helvetica" pitchFamily="34" charset="0"/>
              </a:rPr>
              <a:t>primarily</a:t>
            </a:r>
            <a:r>
              <a:rPr lang="en-US" sz="2000" dirty="0">
                <a:latin typeface="Helvetica" pitchFamily="34" charset="0"/>
                <a:cs typeface="Helvetica" pitchFamily="34" charset="0"/>
              </a:rPr>
              <a:t> through blood and semen, although </a:t>
            </a:r>
            <a:r>
              <a:rPr lang="en-US" sz="2000" i="1" dirty="0">
                <a:latin typeface="Helvetica" pitchFamily="34" charset="0"/>
                <a:cs typeface="Helvetica" pitchFamily="34" charset="0"/>
              </a:rPr>
              <a:t>all</a:t>
            </a:r>
            <a:r>
              <a:rPr lang="en-US" sz="2000" dirty="0">
                <a:latin typeface="Helvetica" pitchFamily="34" charset="0"/>
                <a:cs typeface="Helvetica" pitchFamily="34" charset="0"/>
              </a:rPr>
              <a:t> body fluids and tissues should be regarded as potentially infectious. </a:t>
            </a:r>
          </a:p>
          <a:p>
            <a:pPr marL="676275" indent="-285750" eaLnBrk="1" hangingPunct="1">
              <a:lnSpc>
                <a:spcPct val="80000"/>
              </a:lnSpc>
            </a:pPr>
            <a:r>
              <a:rPr lang="en-US" sz="2000" dirty="0">
                <a:latin typeface="Helvetica" pitchFamily="34" charset="0"/>
                <a:cs typeface="Helvetica" pitchFamily="34" charset="0"/>
              </a:rPr>
              <a:t>Most common BBP in Healthcare are:</a:t>
            </a:r>
          </a:p>
          <a:p>
            <a:pPr marL="1076325" lvl="1" eaLnBrk="1" hangingPunct="1">
              <a:lnSpc>
                <a:spcPct val="80000"/>
              </a:lnSpc>
            </a:pPr>
            <a:r>
              <a:rPr lang="en-US" sz="1600" dirty="0">
                <a:latin typeface="Helvetica" pitchFamily="34" charset="0"/>
                <a:cs typeface="Helvetica" pitchFamily="34" charset="0"/>
              </a:rPr>
              <a:t>HIV – Human Immunodeficiency Virus</a:t>
            </a:r>
          </a:p>
          <a:p>
            <a:pPr marL="1076325" lvl="1" eaLnBrk="1" hangingPunct="1">
              <a:lnSpc>
                <a:spcPct val="80000"/>
              </a:lnSpc>
            </a:pPr>
            <a:r>
              <a:rPr lang="en-US" sz="1600" dirty="0">
                <a:latin typeface="Helvetica" pitchFamily="34" charset="0"/>
                <a:cs typeface="Helvetica" pitchFamily="34" charset="0"/>
              </a:rPr>
              <a:t>HBV – Hepatitis B Virus</a:t>
            </a:r>
          </a:p>
          <a:p>
            <a:pPr marL="1076325" lvl="1" eaLnBrk="1" hangingPunct="1">
              <a:lnSpc>
                <a:spcPct val="80000"/>
              </a:lnSpc>
            </a:pPr>
            <a:r>
              <a:rPr lang="en-US" sz="1600" dirty="0">
                <a:latin typeface="Helvetica" pitchFamily="34" charset="0"/>
                <a:cs typeface="Helvetica" pitchFamily="34" charset="0"/>
              </a:rPr>
              <a:t>HCV – Hepatitis C Virus</a:t>
            </a:r>
          </a:p>
          <a:p>
            <a:pPr marL="676275" indent="-285750" eaLnBrk="1" hangingPunct="1">
              <a:lnSpc>
                <a:spcPct val="80000"/>
              </a:lnSpc>
            </a:pPr>
            <a:r>
              <a:rPr lang="en-US" sz="2000" dirty="0">
                <a:latin typeface="Helvetica" pitchFamily="34" charset="0"/>
                <a:cs typeface="Helvetica" pitchFamily="34" charset="0"/>
              </a:rPr>
              <a:t>The most common modes of transmission are </a:t>
            </a:r>
          </a:p>
          <a:p>
            <a:pPr marL="1208088" lvl="1" eaLnBrk="1" hangingPunct="1">
              <a:lnSpc>
                <a:spcPct val="80000"/>
              </a:lnSpc>
            </a:pPr>
            <a:r>
              <a:rPr lang="en-US" sz="2000" dirty="0">
                <a:latin typeface="Helvetica" pitchFamily="34" charset="0"/>
                <a:cs typeface="Helvetica" pitchFamily="34" charset="0"/>
              </a:rPr>
              <a:t>sexual contact, </a:t>
            </a:r>
          </a:p>
          <a:p>
            <a:pPr marL="1208088" lvl="1" eaLnBrk="1" hangingPunct="1">
              <a:lnSpc>
                <a:spcPct val="80000"/>
              </a:lnSpc>
            </a:pPr>
            <a:r>
              <a:rPr lang="en-US" sz="2000" dirty="0">
                <a:latin typeface="Helvetica" pitchFamily="34" charset="0"/>
                <a:cs typeface="Helvetica" pitchFamily="34" charset="0"/>
              </a:rPr>
              <a:t>needle sharing, and </a:t>
            </a:r>
          </a:p>
          <a:p>
            <a:pPr marL="1208088" lvl="1" eaLnBrk="1" hangingPunct="1">
              <a:lnSpc>
                <a:spcPct val="80000"/>
              </a:lnSpc>
            </a:pPr>
            <a:r>
              <a:rPr lang="en-US" sz="2000" dirty="0">
                <a:latin typeface="Helvetica" pitchFamily="34" charset="0"/>
                <a:cs typeface="Helvetica" pitchFamily="34" charset="0"/>
              </a:rPr>
              <a:t>to a much lesser degree, infusion of contaminated blood products. </a:t>
            </a:r>
          </a:p>
          <a:p>
            <a:pPr marL="676275" indent="-285750" eaLnBrk="1" hangingPunct="1">
              <a:lnSpc>
                <a:spcPct val="80000"/>
              </a:lnSpc>
            </a:pPr>
            <a:r>
              <a:rPr lang="en-US" sz="2000" dirty="0">
                <a:latin typeface="Helvetica" pitchFamily="34" charset="0"/>
                <a:cs typeface="Helvetica" pitchFamily="34" charset="0"/>
              </a:rPr>
              <a:t>An infected woman can pass pathogens to her fetus. </a:t>
            </a:r>
          </a:p>
          <a:p>
            <a:pPr marL="390525" lvl="1" indent="0" eaLnBrk="1" hangingPunct="1">
              <a:lnSpc>
                <a:spcPct val="80000"/>
              </a:lnSpc>
              <a:buNone/>
            </a:pPr>
            <a:endParaRPr lang="en-US" sz="20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99296" y="477672"/>
            <a:ext cx="45447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/>
              <a:t>Healthcare Epidemiology Department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023580"/>
            <a:ext cx="81954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B60225"/>
                </a:solidFill>
                <a:latin typeface="Helvetica" pitchFamily="34" charset="0"/>
                <a:cs typeface="Helvetica" pitchFamily="34" charset="0"/>
              </a:rPr>
              <a:t>Bloodborne Pathogens – </a:t>
            </a:r>
          </a:p>
          <a:p>
            <a:r>
              <a:rPr lang="en-US" sz="2400" dirty="0">
                <a:solidFill>
                  <a:srgbClr val="B60225"/>
                </a:solidFill>
                <a:latin typeface="Helvetica" pitchFamily="34" charset="0"/>
                <a:cs typeface="Helvetica" pitchFamily="34" charset="0"/>
              </a:rPr>
              <a:t>How are </a:t>
            </a:r>
            <a:r>
              <a:rPr lang="en-US" sz="2400" dirty="0" err="1">
                <a:solidFill>
                  <a:srgbClr val="B60225"/>
                </a:solidFill>
                <a:latin typeface="Helvetica" pitchFamily="34" charset="0"/>
                <a:cs typeface="Helvetica" pitchFamily="34" charset="0"/>
              </a:rPr>
              <a:t>Bloodborne</a:t>
            </a:r>
            <a:r>
              <a:rPr lang="en-US" sz="2400" dirty="0">
                <a:solidFill>
                  <a:srgbClr val="B60225"/>
                </a:solidFill>
                <a:latin typeface="Helvetica" pitchFamily="34" charset="0"/>
                <a:cs typeface="Helvetica" pitchFamily="34" charset="0"/>
              </a:rPr>
              <a:t> Pathogens (BBP) Transmitted:</a:t>
            </a:r>
            <a:endParaRPr lang="en-US" sz="3200" dirty="0">
              <a:solidFill>
                <a:srgbClr val="B60225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155" y="6356024"/>
            <a:ext cx="3779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Helvetica" pitchFamily="34" charset="0"/>
              </a:rPr>
              <a:t>Wash Hands Prevent Transmission</a:t>
            </a:r>
          </a:p>
        </p:txBody>
      </p:sp>
    </p:spTree>
    <p:extLst>
      <p:ext uri="{BB962C8B-B14F-4D97-AF65-F5344CB8AC3E}">
        <p14:creationId xmlns:p14="http://schemas.microsoft.com/office/powerpoint/2010/main" val="2206908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6714" y="1066800"/>
            <a:ext cx="7904286" cy="571995"/>
          </a:xfrm>
          <a:prstGeom prst="rect">
            <a:avLst/>
          </a:prstGeom>
        </p:spPr>
        <p:txBody>
          <a:bodyPr anchor="b"/>
          <a:lstStyle/>
          <a:p>
            <a:pPr algn="l" eaLnBrk="1" hangingPunct="1"/>
            <a:r>
              <a:rPr lang="en-US" sz="4000" dirty="0">
                <a:solidFill>
                  <a:srgbClr val="B60225"/>
                </a:solidFill>
                <a:latin typeface="Arial" charset="0"/>
              </a:rPr>
              <a:t>Blood-borne Pathogens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6714" y="1674421"/>
            <a:ext cx="9047285" cy="468160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600" dirty="0">
                <a:latin typeface="+mn-lt"/>
                <a:cs typeface="Helvetica" pitchFamily="34" charset="0"/>
              </a:rPr>
              <a:t>Modes of transmission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 dirty="0">
                <a:latin typeface="+mn-lt"/>
                <a:cs typeface="Helvetica" pitchFamily="34" charset="0"/>
              </a:rPr>
              <a:t>Puncture wounds or cuts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>
                <a:latin typeface="+mn-lt"/>
                <a:cs typeface="Helvetica" pitchFamily="34" charset="0"/>
              </a:rPr>
              <a:t>Contaminated sharps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>
                <a:latin typeface="+mn-lt"/>
                <a:cs typeface="Helvetica" pitchFamily="34" charset="0"/>
              </a:rPr>
              <a:t>Cut or puncture with contaminated equipment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 dirty="0">
                <a:latin typeface="+mn-lt"/>
                <a:cs typeface="Helvetica" pitchFamily="34" charset="0"/>
              </a:rPr>
              <a:t>Contact (touch, splash, or spray) with blood or other potentially infectious material (OPIM)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>
                <a:latin typeface="+mn-lt"/>
                <a:cs typeface="Helvetica" pitchFamily="34" charset="0"/>
              </a:rPr>
              <a:t>Blood or OPIM comes in contact with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600" dirty="0">
                <a:latin typeface="+mn-lt"/>
                <a:cs typeface="Helvetica" pitchFamily="34" charset="0"/>
              </a:rPr>
              <a:t>Mucous Membranes (Eyes, nose, mouth)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600" dirty="0">
                <a:latin typeface="+mn-lt"/>
                <a:cs typeface="Helvetica" pitchFamily="34" charset="0"/>
              </a:rPr>
              <a:t>Non-intact Skin</a:t>
            </a:r>
          </a:p>
          <a:p>
            <a:pPr lvl="4" eaLnBrk="1" hangingPunct="1">
              <a:lnSpc>
                <a:spcPct val="90000"/>
              </a:lnSpc>
            </a:pPr>
            <a:r>
              <a:rPr lang="en-US" sz="1600" dirty="0">
                <a:latin typeface="+mn-lt"/>
                <a:cs typeface="Helvetica" pitchFamily="34" charset="0"/>
              </a:rPr>
              <a:t>Cuts, abrasions, burns</a:t>
            </a:r>
          </a:p>
          <a:p>
            <a:pPr lvl="4" eaLnBrk="1" hangingPunct="1">
              <a:lnSpc>
                <a:spcPct val="90000"/>
              </a:lnSpc>
            </a:pPr>
            <a:r>
              <a:rPr lang="en-US" sz="1600" dirty="0">
                <a:latin typeface="+mn-lt"/>
                <a:cs typeface="Helvetica" pitchFamily="34" charset="0"/>
              </a:rPr>
              <a:t>Acnes, rashes</a:t>
            </a:r>
          </a:p>
          <a:p>
            <a:pPr lvl="4" eaLnBrk="1" hangingPunct="1">
              <a:lnSpc>
                <a:spcPct val="90000"/>
              </a:lnSpc>
            </a:pPr>
            <a:r>
              <a:rPr lang="en-US" sz="1600" dirty="0">
                <a:latin typeface="+mn-lt"/>
                <a:cs typeface="Helvetica" pitchFamily="34" charset="0"/>
              </a:rPr>
              <a:t>Paper cuts, etc.</a:t>
            </a:r>
          </a:p>
          <a:p>
            <a:pPr lvl="4" eaLnBrk="1" hangingPunct="1">
              <a:lnSpc>
                <a:spcPct val="90000"/>
              </a:lnSpc>
            </a:pPr>
            <a:endParaRPr lang="en-US" sz="800" dirty="0">
              <a:latin typeface="Helvetica" pitchFamily="34" charset="0"/>
              <a:cs typeface="Helvetica" pitchFamily="34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sz="1600" dirty="0">
              <a:latin typeface="Helvetica" pitchFamily="34" charset="0"/>
              <a:cs typeface="Helvetica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sz="1800" dirty="0">
              <a:solidFill>
                <a:srgbClr val="000099"/>
              </a:solidFill>
              <a:latin typeface="Arial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sz="1800" dirty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99296" y="477672"/>
            <a:ext cx="45447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/>
              <a:t>Healthcare Epidemiology Department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2682155" y="6356024"/>
            <a:ext cx="3779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Helvetica" pitchFamily="34" charset="0"/>
              </a:rPr>
              <a:t>Wash Hands Prevent Transmission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0846" y="3989201"/>
            <a:ext cx="3104877" cy="208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713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43000"/>
            <a:ext cx="8229600" cy="1143000"/>
          </a:xfrm>
          <a:prstGeom prst="rect">
            <a:avLst/>
          </a:prstGeom>
        </p:spPr>
        <p:txBody>
          <a:bodyPr anchor="b"/>
          <a:lstStyle/>
          <a:p>
            <a:pPr algn="ctr" eaLnBrk="1" hangingPunct="1"/>
            <a:r>
              <a:rPr lang="en-US" b="1" dirty="0">
                <a:latin typeface="Arial" charset="0"/>
              </a:rPr>
              <a:t>How Can I Prevent Transmission?</a:t>
            </a:r>
            <a:r>
              <a:rPr lang="en-US" dirty="0"/>
              <a:t> 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8788" y="1717539"/>
            <a:ext cx="8229600" cy="4138749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dirty="0">
              <a:solidFill>
                <a:srgbClr val="000099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Helvetica" pitchFamily="34" charset="0"/>
                <a:cs typeface="Helvetica" pitchFamily="34" charset="0"/>
              </a:rPr>
              <a:t>Follow hospital Infection Control and Safety policies. 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Helvetica" pitchFamily="34" charset="0"/>
                <a:cs typeface="Helvetica" pitchFamily="34" charset="0"/>
              </a:rPr>
              <a:t>The use of Universal Precautions and safety devices will decrease the incidence of occupational exposures.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Helvetica" pitchFamily="34" charset="0"/>
                <a:cs typeface="Helvetica" pitchFamily="34" charset="0"/>
              </a:rPr>
              <a:t>Universal Precautions consist of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Helvetica" pitchFamily="34" charset="0"/>
                <a:cs typeface="Helvetica" pitchFamily="34" charset="0"/>
              </a:rPr>
              <a:t>appropriate workplace practices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Helvetica" pitchFamily="34" charset="0"/>
                <a:cs typeface="Helvetica" pitchFamily="34" charset="0"/>
              </a:rPr>
              <a:t>engineering (safety) controls, and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Helvetica" pitchFamily="34" charset="0"/>
                <a:cs typeface="Helvetica" pitchFamily="34" charset="0"/>
              </a:rPr>
              <a:t>using Personal Protective Equipment (PPE)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99296" y="477672"/>
            <a:ext cx="45447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/>
              <a:t>Healthcare Epidemiology Department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6286" y="1132764"/>
            <a:ext cx="6755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B60225"/>
                </a:solidFill>
                <a:latin typeface="Helvetica" pitchFamily="34" charset="0"/>
                <a:cs typeface="Helvetica" pitchFamily="34" charset="0"/>
              </a:rPr>
              <a:t>How Can I Prevent Transmission?</a:t>
            </a:r>
          </a:p>
        </p:txBody>
      </p:sp>
      <p:sp>
        <p:nvSpPr>
          <p:cNvPr id="6" name="Rectangle 5"/>
          <p:cNvSpPr/>
          <p:nvPr/>
        </p:nvSpPr>
        <p:spPr>
          <a:xfrm>
            <a:off x="2682155" y="6356024"/>
            <a:ext cx="3779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Helvetica" pitchFamily="34" charset="0"/>
              </a:rPr>
              <a:t>Wash Hands Prevent Transmission</a:t>
            </a:r>
          </a:p>
        </p:txBody>
      </p:sp>
    </p:spTree>
    <p:extLst>
      <p:ext uri="{BB962C8B-B14F-4D97-AF65-F5344CB8AC3E}">
        <p14:creationId xmlns:p14="http://schemas.microsoft.com/office/powerpoint/2010/main" val="271113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43000"/>
            <a:ext cx="8229600" cy="1143000"/>
          </a:xfrm>
          <a:prstGeom prst="rect">
            <a:avLst/>
          </a:prstGeom>
        </p:spPr>
        <p:txBody>
          <a:bodyPr anchor="b"/>
          <a:lstStyle/>
          <a:p>
            <a:pPr algn="ctr" eaLnBrk="1" hangingPunct="1"/>
            <a:r>
              <a:rPr lang="en-US" b="1" dirty="0">
                <a:latin typeface="Arial" charset="0"/>
              </a:rPr>
              <a:t>Workplace Practices</a:t>
            </a:r>
            <a:r>
              <a:rPr lang="en-US" dirty="0"/>
              <a:t> 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717539"/>
            <a:ext cx="8686800" cy="4516207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+mn-lt"/>
              </a:rPr>
              <a:t>Wash hands thoroughly after removing gloves, and immediately after contact with blood or body fluids.</a:t>
            </a:r>
          </a:p>
          <a:p>
            <a:pPr eaLnBrk="1" hangingPunct="1"/>
            <a:r>
              <a:rPr lang="en-US" sz="2400" dirty="0">
                <a:latin typeface="+mn-lt"/>
              </a:rPr>
              <a:t>Use disposable needles, syringes and other sharps whenever possible. </a:t>
            </a:r>
          </a:p>
          <a:p>
            <a:pPr eaLnBrk="1" hangingPunct="1"/>
            <a:r>
              <a:rPr lang="en-US" sz="2400" dirty="0">
                <a:latin typeface="+mn-lt"/>
              </a:rPr>
              <a:t>Wear appropriate Personal Protective Equipment (PPE) when blood or OPIM could splash or spray</a:t>
            </a:r>
          </a:p>
          <a:p>
            <a:pPr eaLnBrk="1" hangingPunct="1"/>
            <a:r>
              <a:rPr lang="en-US" sz="2400" dirty="0">
                <a:latin typeface="+mn-lt"/>
              </a:rPr>
              <a:t>Use gloves when cleaning surfaces contaminated with blood or OPIM</a:t>
            </a:r>
          </a:p>
          <a:p>
            <a:pPr eaLnBrk="1" hangingPunct="1"/>
            <a:r>
              <a:rPr lang="en-US" sz="2400" b="1" dirty="0">
                <a:latin typeface="+mn-lt"/>
              </a:rPr>
              <a:t>DO NOT</a:t>
            </a:r>
            <a:r>
              <a:rPr lang="en-US" sz="2400" dirty="0">
                <a:latin typeface="+mn-lt"/>
              </a:rPr>
              <a:t> recap, bend, or cut used needles. </a:t>
            </a:r>
          </a:p>
          <a:p>
            <a:pPr eaLnBrk="1" hangingPunct="1"/>
            <a:r>
              <a:rPr lang="en-US" sz="2400" b="1" dirty="0">
                <a:latin typeface="+mn-lt"/>
              </a:rPr>
              <a:t>DO NOT </a:t>
            </a:r>
            <a:r>
              <a:rPr lang="en-US" sz="2400" dirty="0">
                <a:latin typeface="+mn-lt"/>
              </a:rPr>
              <a:t>pass sharps – set down and allow other person to pick up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99296" y="477672"/>
            <a:ext cx="45447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/>
              <a:t>Healthcare Epidemiology Department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1132764"/>
            <a:ext cx="7400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B60225"/>
                </a:solidFill>
                <a:latin typeface="Helvetica" pitchFamily="34" charset="0"/>
                <a:cs typeface="Helvetica" pitchFamily="34" charset="0"/>
              </a:rPr>
              <a:t>Workplace Practices</a:t>
            </a:r>
          </a:p>
        </p:txBody>
      </p:sp>
      <p:sp>
        <p:nvSpPr>
          <p:cNvPr id="6" name="Rectangle 5"/>
          <p:cNvSpPr/>
          <p:nvPr/>
        </p:nvSpPr>
        <p:spPr>
          <a:xfrm>
            <a:off x="2682155" y="6356024"/>
            <a:ext cx="3779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Helvetica" pitchFamily="34" charset="0"/>
              </a:rPr>
              <a:t>Wash Hands Prevent Transmission</a:t>
            </a:r>
          </a:p>
        </p:txBody>
      </p:sp>
    </p:spTree>
    <p:extLst>
      <p:ext uri="{BB962C8B-B14F-4D97-AF65-F5344CB8AC3E}">
        <p14:creationId xmlns:p14="http://schemas.microsoft.com/office/powerpoint/2010/main" val="3566053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43000"/>
            <a:ext cx="8229600" cy="1143000"/>
          </a:xfrm>
          <a:prstGeom prst="rect">
            <a:avLst/>
          </a:prstGeom>
        </p:spPr>
        <p:txBody>
          <a:bodyPr anchor="b"/>
          <a:lstStyle/>
          <a:p>
            <a:pPr eaLnBrk="1" hangingPunct="1"/>
            <a:r>
              <a:rPr lang="en-US" dirty="0"/>
              <a:t>Workplace Practices 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4496" y="1907931"/>
            <a:ext cx="8229600" cy="3933311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>
                <a:latin typeface="+mn-lt"/>
              </a:rPr>
              <a:t>Any disposable items </a:t>
            </a:r>
            <a:r>
              <a:rPr lang="en-US" sz="2000" i="1" dirty="0">
                <a:latin typeface="+mn-lt"/>
              </a:rPr>
              <a:t>heavily</a:t>
            </a:r>
            <a:r>
              <a:rPr lang="en-US" sz="2000" dirty="0">
                <a:latin typeface="+mn-lt"/>
              </a:rPr>
              <a:t> contaminated (i.e., </a:t>
            </a:r>
            <a:r>
              <a:rPr lang="en-US" sz="2000" i="1" dirty="0">
                <a:latin typeface="+mn-lt"/>
              </a:rPr>
              <a:t>dripping</a:t>
            </a:r>
            <a:r>
              <a:rPr lang="en-US" sz="2000" dirty="0">
                <a:latin typeface="+mn-lt"/>
              </a:rPr>
              <a:t>) with blood or body fluids should be discarded in an infectious waste container indicated by a red bag. 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b="1" u="sng" dirty="0">
                <a:latin typeface="+mn-lt"/>
              </a:rPr>
              <a:t>Do not eat, drink, apply cosmetics or lip balm, or handle contact lenses where there is a potential exposure to blood and body fluids. 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>
                <a:latin typeface="+mn-lt"/>
              </a:rPr>
              <a:t>Lab specimens should be placed in leak proof containers and transported in specimen bags. All lab specimens at SBUH will be processed using Universal Precautions. 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>
                <a:latin typeface="+mn-lt"/>
              </a:rPr>
              <a:t>Get your Hepatitis B vaccination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99296" y="477672"/>
            <a:ext cx="45447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/>
              <a:t>Healthcare Epidemiology Department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2682155" y="6356024"/>
            <a:ext cx="3779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Helvetica" pitchFamily="34" charset="0"/>
              </a:rPr>
              <a:t>Wash Hands Prevent Transmission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3456" y="1132764"/>
            <a:ext cx="6755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B60225"/>
                </a:solidFill>
                <a:latin typeface="Helvetica" pitchFamily="34" charset="0"/>
                <a:cs typeface="Helvetica" pitchFamily="34" charset="0"/>
              </a:rPr>
              <a:t>Workplace Practices - Continued</a:t>
            </a:r>
          </a:p>
        </p:txBody>
      </p:sp>
    </p:spTree>
    <p:extLst>
      <p:ext uri="{BB962C8B-B14F-4D97-AF65-F5344CB8AC3E}">
        <p14:creationId xmlns:p14="http://schemas.microsoft.com/office/powerpoint/2010/main" val="33326389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43000"/>
            <a:ext cx="8229600" cy="1143000"/>
          </a:xfrm>
          <a:prstGeom prst="rect">
            <a:avLst/>
          </a:prstGeom>
        </p:spPr>
        <p:txBody>
          <a:bodyPr anchor="b"/>
          <a:lstStyle/>
          <a:p>
            <a:pPr eaLnBrk="1" hangingPunct="1"/>
            <a:r>
              <a:rPr lang="en-US" dirty="0"/>
              <a:t>What if I'm Exposed to Blood or Body Fluids?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4496" y="2066306"/>
            <a:ext cx="8229600" cy="3747640"/>
          </a:xfrm>
        </p:spPr>
        <p:txBody>
          <a:bodyPr/>
          <a:lstStyle/>
          <a:p>
            <a:pPr eaLnBrk="1" hangingPunct="1"/>
            <a:r>
              <a:rPr lang="en-US" sz="2400" b="1" u="sng" dirty="0"/>
              <a:t>Clean</a:t>
            </a:r>
            <a:r>
              <a:rPr lang="en-US" sz="2400" b="1" dirty="0"/>
              <a:t> </a:t>
            </a:r>
            <a:r>
              <a:rPr lang="en-US" sz="2400" dirty="0"/>
              <a:t>affected area immediately. </a:t>
            </a:r>
          </a:p>
          <a:p>
            <a:pPr eaLnBrk="1" hangingPunct="1"/>
            <a:r>
              <a:rPr lang="en-US" sz="2400" b="1" u="sng" dirty="0"/>
              <a:t>Notify</a:t>
            </a:r>
            <a:r>
              <a:rPr lang="en-US" sz="2400" dirty="0"/>
              <a:t> supervisor immediately.</a:t>
            </a:r>
          </a:p>
          <a:p>
            <a:pPr eaLnBrk="1" hangingPunct="1"/>
            <a:r>
              <a:rPr lang="en-US" sz="2400" b="1" u="sng" dirty="0"/>
              <a:t>Complete</a:t>
            </a:r>
            <a:r>
              <a:rPr lang="en-US" sz="2400" b="1" dirty="0"/>
              <a:t> </a:t>
            </a:r>
            <a:r>
              <a:rPr lang="en-US" sz="2400" dirty="0"/>
              <a:t>an Incident/Accident form (to be signed by supervisor). </a:t>
            </a:r>
          </a:p>
          <a:p>
            <a:pPr eaLnBrk="1" hangingPunct="1"/>
            <a:r>
              <a:rPr lang="en-US" sz="2400" b="1" u="sng" dirty="0"/>
              <a:t>Immediately</a:t>
            </a:r>
            <a:r>
              <a:rPr lang="en-US" sz="2400" u="sng" dirty="0"/>
              <a:t> </a:t>
            </a:r>
            <a:r>
              <a:rPr lang="en-US" sz="2400" b="1" u="sng" dirty="0"/>
              <a:t>report</a:t>
            </a:r>
            <a:r>
              <a:rPr lang="en-US" sz="2400" b="1" dirty="0"/>
              <a:t> </a:t>
            </a:r>
            <a:r>
              <a:rPr lang="en-US" sz="2400" dirty="0"/>
              <a:t>to Employee Health &amp; Wellness, Mon. - Fri., 8 a.m.- 4 p.m. </a:t>
            </a:r>
          </a:p>
          <a:p>
            <a:pPr eaLnBrk="1" hangingPunct="1"/>
            <a:r>
              <a:rPr lang="en-US" sz="2400" b="1" u="sng" dirty="0"/>
              <a:t>All other times report</a:t>
            </a:r>
            <a:r>
              <a:rPr lang="en-US" sz="2400" dirty="0"/>
              <a:t> to the Emergency Department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99296" y="477672"/>
            <a:ext cx="45447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/>
              <a:t>Healthcare Epidemiology Department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2682155" y="6356024"/>
            <a:ext cx="3779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Helvetica" pitchFamily="34" charset="0"/>
              </a:rPr>
              <a:t>Wash Hands Prevent Transmission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024" y="1119117"/>
            <a:ext cx="8229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B60225"/>
                </a:solidFill>
                <a:latin typeface="Helvetica" pitchFamily="34" charset="0"/>
                <a:cs typeface="Helvetica" pitchFamily="34" charset="0"/>
              </a:rPr>
              <a:t>What if I’m Exposed to Blood or Body Fluids</a:t>
            </a:r>
          </a:p>
        </p:txBody>
      </p:sp>
    </p:spTree>
    <p:extLst>
      <p:ext uri="{BB962C8B-B14F-4D97-AF65-F5344CB8AC3E}">
        <p14:creationId xmlns:p14="http://schemas.microsoft.com/office/powerpoint/2010/main" val="819991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Tuberculosis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8314"/>
          <a:stretch/>
        </p:blipFill>
        <p:spPr>
          <a:xfrm>
            <a:off x="1282211" y="2134740"/>
            <a:ext cx="6579577" cy="339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04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00200" y="1219200"/>
            <a:ext cx="6370320" cy="144298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Tuberculosis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Caused by a specific bacterium Mycobacterium tuberculosis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Germs from active TB patient’s cough can float in air for a long time and cause infection when you inhale them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890846" y="3355473"/>
            <a:ext cx="2718167" cy="25529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Extra-Pulmonary  TB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(outside of lungs)</a:t>
            </a: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 Contagious in Specific Situations (aerosolizing of tissue/fluid infected with MTB)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619740" y="3121729"/>
            <a:ext cx="1806051" cy="859119"/>
          </a:xfrm>
          <a:prstGeom prst="roundRect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Pulmonary </a:t>
            </a:r>
            <a:r>
              <a:rPr lang="en-US" b="1" dirty="0">
                <a:solidFill>
                  <a:schemeClr val="tx1"/>
                </a:solidFill>
              </a:rPr>
              <a:t>(Lungs)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20568" y="4692649"/>
            <a:ext cx="2125051" cy="1559761"/>
          </a:xfrm>
          <a:prstGeom prst="roundRect">
            <a:avLst/>
          </a:prstGeom>
          <a:solidFill>
            <a:srgbClr val="FF0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Active TB </a:t>
            </a:r>
          </a:p>
          <a:p>
            <a:pPr algn="ctr"/>
            <a:endParaRPr lang="en-US" sz="1400" b="1" dirty="0">
              <a:solidFill>
                <a:schemeClr val="tx1"/>
              </a:solidFill>
            </a:endParaRP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Contagious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Symptoms</a:t>
            </a:r>
          </a:p>
          <a:p>
            <a:pPr algn="ctr"/>
            <a:endParaRPr lang="en-US" b="1" dirty="0">
              <a:solidFill>
                <a:srgbClr val="FF0000"/>
              </a:solidFill>
            </a:endParaRPr>
          </a:p>
          <a:p>
            <a:pPr algn="ctr"/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942686" y="4692649"/>
            <a:ext cx="2303885" cy="1559762"/>
          </a:xfrm>
          <a:prstGeom prst="roundRect">
            <a:avLst/>
          </a:prstGeom>
          <a:solidFill>
            <a:srgbClr val="92D05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Latent TB</a:t>
            </a:r>
          </a:p>
          <a:p>
            <a:pPr algn="ctr"/>
            <a:endParaRPr lang="en-US" sz="1400" b="1" dirty="0">
              <a:solidFill>
                <a:schemeClr val="tx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Not Contagious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No Symptoms</a:t>
            </a:r>
          </a:p>
          <a:p>
            <a:pPr algn="ctr"/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8" name="Straight Connector 7"/>
          <p:cNvCxnSpPr>
            <a:endCxn id="5" idx="0"/>
          </p:cNvCxnSpPr>
          <p:nvPr/>
        </p:nvCxnSpPr>
        <p:spPr>
          <a:xfrm flipH="1">
            <a:off x="2522766" y="2672993"/>
            <a:ext cx="2339739" cy="448736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3" idx="2"/>
            <a:endCxn id="4" idx="0"/>
          </p:cNvCxnSpPr>
          <p:nvPr/>
        </p:nvCxnSpPr>
        <p:spPr>
          <a:xfrm>
            <a:off x="4785360" y="2662187"/>
            <a:ext cx="2537989" cy="693286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5" idx="2"/>
            <a:endCxn id="6" idx="0"/>
          </p:cNvCxnSpPr>
          <p:nvPr/>
        </p:nvCxnSpPr>
        <p:spPr>
          <a:xfrm flipH="1">
            <a:off x="1383094" y="3980848"/>
            <a:ext cx="1139672" cy="711801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5" idx="2"/>
            <a:endCxn id="7" idx="0"/>
          </p:cNvCxnSpPr>
          <p:nvPr/>
        </p:nvCxnSpPr>
        <p:spPr>
          <a:xfrm>
            <a:off x="2522766" y="3980848"/>
            <a:ext cx="1571863" cy="711801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0628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534400" cy="48006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1140" name="Rectangle 1"/>
          <p:cNvSpPr>
            <a:spLocks noChangeArrowheads="1"/>
          </p:cNvSpPr>
          <p:nvPr/>
        </p:nvSpPr>
        <p:spPr bwMode="auto">
          <a:xfrm>
            <a:off x="2867025" y="6354763"/>
            <a:ext cx="3648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panose="020B0604020202020204" pitchFamily="34" charset="0"/>
              </a:rPr>
              <a:t>Infection Control is in your Hands.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8044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4496" y="1149401"/>
            <a:ext cx="8229600" cy="4704342"/>
          </a:xfrm>
        </p:spPr>
        <p:txBody>
          <a:bodyPr/>
          <a:lstStyle/>
          <a:p>
            <a:pPr algn="ctr" defTabSz="395288" eaLnBrk="1" hangingPunct="1">
              <a:buFontTx/>
              <a:buNone/>
            </a:pPr>
            <a:r>
              <a:rPr lang="en-US" dirty="0">
                <a:solidFill>
                  <a:srgbClr val="A6020E"/>
                </a:solidFill>
              </a:rPr>
              <a:t>Healthcare Epidemiology Department</a:t>
            </a:r>
            <a:endParaRPr lang="en-US" sz="2800" dirty="0">
              <a:solidFill>
                <a:srgbClr val="A6020E"/>
              </a:solidFill>
            </a:endParaRPr>
          </a:p>
          <a:p>
            <a:pPr marL="862013" eaLnBrk="1" hangingPunct="1"/>
            <a:r>
              <a:rPr lang="en-US" sz="2400" dirty="0">
                <a:latin typeface="Helvetica" pitchFamily="34" charset="0"/>
                <a:cs typeface="Helvetica" pitchFamily="34" charset="0"/>
              </a:rPr>
              <a:t>Susan V. Donelan, MD, FSHEA, Medical Director, Hospital Epidemiologist</a:t>
            </a:r>
          </a:p>
          <a:p>
            <a:pPr marL="862013" eaLnBrk="1" hangingPunct="1"/>
            <a:r>
              <a:rPr lang="en-US" sz="2400" dirty="0">
                <a:latin typeface="Helvetica" pitchFamily="34" charset="0"/>
                <a:cs typeface="Helvetica" pitchFamily="34" charset="0"/>
              </a:rPr>
              <a:t>Tamasin Adams, MPH, CIC, Director</a:t>
            </a:r>
          </a:p>
          <a:p>
            <a:pPr marL="862013" eaLnBrk="1" hangingPunct="1"/>
            <a:r>
              <a:rPr lang="en-US" sz="2400" dirty="0">
                <a:latin typeface="Helvetica" pitchFamily="34" charset="0"/>
                <a:cs typeface="Helvetica" pitchFamily="34" charset="0"/>
              </a:rPr>
              <a:t>Benson Joseph, CIC, Lead IP</a:t>
            </a:r>
          </a:p>
          <a:p>
            <a:pPr marL="862013" eaLnBrk="1" hangingPunct="1"/>
            <a:r>
              <a:rPr lang="en-US" sz="2400" dirty="0">
                <a:latin typeface="Helvetica" pitchFamily="34" charset="0"/>
                <a:cs typeface="Helvetica" pitchFamily="34" charset="0"/>
              </a:rPr>
              <a:t>Barbara Kranz, LPN, CIC</a:t>
            </a:r>
          </a:p>
          <a:p>
            <a:pPr marL="862013" eaLnBrk="1" hangingPunct="1"/>
            <a:r>
              <a:rPr lang="en-US" sz="2400" dirty="0">
                <a:latin typeface="Helvetica" pitchFamily="34" charset="0"/>
                <a:cs typeface="Helvetica" pitchFamily="34" charset="0"/>
              </a:rPr>
              <a:t>Allison Ward, RN, </a:t>
            </a:r>
            <a:r>
              <a:rPr lang="en-US" sz="2400" dirty="0">
                <a:latin typeface="Arial" pitchFamily="34" charset="0"/>
                <a:ea typeface="ＭＳ Ｐゴシック"/>
                <a:cs typeface="Arial" pitchFamily="34" charset="0"/>
              </a:rPr>
              <a:t>CMSRN, </a:t>
            </a:r>
            <a:r>
              <a:rPr lang="en-US" sz="2400" dirty="0">
                <a:latin typeface="Helvetica" pitchFamily="34" charset="0"/>
                <a:cs typeface="Helvetica" pitchFamily="34" charset="0"/>
              </a:rPr>
              <a:t>CIC</a:t>
            </a:r>
          </a:p>
          <a:p>
            <a:pPr marL="862013" eaLnBrk="1" hangingPunct="1"/>
            <a:r>
              <a:rPr lang="en-US" sz="2400" dirty="0">
                <a:latin typeface="Helvetica" pitchFamily="34" charset="0"/>
                <a:cs typeface="Helvetica" pitchFamily="34" charset="0"/>
              </a:rPr>
              <a:t>Noemi Valerio-</a:t>
            </a:r>
            <a:r>
              <a:rPr lang="en-US" sz="2400" dirty="0" err="1">
                <a:latin typeface="Helvetica" pitchFamily="34" charset="0"/>
                <a:cs typeface="Helvetica" pitchFamily="34" charset="0"/>
              </a:rPr>
              <a:t>Manisbang</a:t>
            </a:r>
            <a:r>
              <a:rPr lang="en-US" sz="2400" dirty="0">
                <a:latin typeface="Helvetica" pitchFamily="34" charset="0"/>
                <a:cs typeface="Helvetica" pitchFamily="34" charset="0"/>
              </a:rPr>
              <a:t>, RN, CIC</a:t>
            </a:r>
          </a:p>
          <a:p>
            <a:pPr marL="862013" eaLnBrk="1" hangingPunct="1"/>
            <a:r>
              <a:rPr lang="en-US" sz="2400" dirty="0">
                <a:latin typeface="Helvetica" pitchFamily="34" charset="0"/>
                <a:cs typeface="Helvetica" pitchFamily="34" charset="0"/>
              </a:rPr>
              <a:t>Pamela Calvanese, RN, MPH</a:t>
            </a:r>
          </a:p>
          <a:p>
            <a:pPr marL="862013" eaLnBrk="1" hangingPunct="1"/>
            <a:r>
              <a:rPr lang="en-US" sz="2400" dirty="0">
                <a:latin typeface="Helvetica" pitchFamily="34" charset="0"/>
                <a:cs typeface="Helvetica" pitchFamily="34" charset="0"/>
              </a:rPr>
              <a:t>Melinda Hochberg-Arroyo, Staff Assistant</a:t>
            </a:r>
          </a:p>
          <a:p>
            <a:pPr eaLnBrk="1" hangingPunct="1">
              <a:buFontTx/>
              <a:buNone/>
            </a:pPr>
            <a:endParaRPr lang="en-US" sz="2400" dirty="0">
              <a:solidFill>
                <a:srgbClr val="000099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82155" y="6356024"/>
            <a:ext cx="3779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Helvetica" pitchFamily="34" charset="0"/>
              </a:rPr>
              <a:t>Wash Hands Prevent Transmission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99296" y="477672"/>
            <a:ext cx="45447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/>
              <a:t>Healthcare Epidemiology Department</a:t>
            </a:r>
          </a:p>
        </p:txBody>
      </p:sp>
    </p:spTree>
    <p:extLst>
      <p:ext uri="{BB962C8B-B14F-4D97-AF65-F5344CB8AC3E}">
        <p14:creationId xmlns:p14="http://schemas.microsoft.com/office/powerpoint/2010/main" val="3582013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534400" cy="35814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Persons at High Risk for Tuberculosis</a:t>
            </a:r>
          </a:p>
          <a:p>
            <a:pPr marL="574675" indent="-233363" eaLnBrk="1" hangingPunct="1">
              <a:buFont typeface="Arial" charset="0"/>
              <a:buChar char="•"/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Persons with HIV infection</a:t>
            </a:r>
          </a:p>
          <a:p>
            <a:pPr marL="574675" indent="-233363" eaLnBrk="1" hangingPunct="1">
              <a:buFont typeface="Arial" charset="0"/>
              <a:buChar char="•"/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Close contacts of infectious tuberculosis cases</a:t>
            </a:r>
          </a:p>
          <a:p>
            <a:pPr marL="574675" indent="-233363" eaLnBrk="1" hangingPunct="1">
              <a:buFont typeface="Arial" charset="0"/>
              <a:buChar char="•"/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Foreign-born persons from high prevalence countries</a:t>
            </a:r>
          </a:p>
          <a:p>
            <a:pPr marL="574675" indent="-233363" eaLnBrk="1" hangingPunct="1">
              <a:buFont typeface="Arial" charset="0"/>
              <a:buChar char="•"/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Low-income populations, including high-risk minorities</a:t>
            </a:r>
          </a:p>
          <a:p>
            <a:pPr marL="574675" indent="-233363" eaLnBrk="1" hangingPunct="1">
              <a:buFont typeface="Arial" charset="0"/>
              <a:buChar char="•"/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Alcoholics and intravenous drug users</a:t>
            </a:r>
          </a:p>
          <a:p>
            <a:pPr marL="574675" indent="-233363" eaLnBrk="1" hangingPunct="1">
              <a:buFont typeface="Arial" charset="0"/>
              <a:buChar char="•"/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Residents of long-term care facilities (including prisons)</a:t>
            </a:r>
          </a:p>
          <a:p>
            <a:pPr marL="574675" indent="-233363" eaLnBrk="1" hangingPunct="1">
              <a:buFont typeface="Arial" charset="0"/>
              <a:buChar char="•"/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Healthcare workers</a:t>
            </a:r>
          </a:p>
        </p:txBody>
      </p:sp>
      <p:sp>
        <p:nvSpPr>
          <p:cNvPr id="91139" name="TextBox 2"/>
          <p:cNvSpPr txBox="1">
            <a:spLocks noChangeArrowheads="1"/>
          </p:cNvSpPr>
          <p:nvPr/>
        </p:nvSpPr>
        <p:spPr bwMode="auto">
          <a:xfrm>
            <a:off x="5715000" y="457200"/>
            <a:ext cx="342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Healthcare Epidemiology Department</a:t>
            </a:r>
          </a:p>
        </p:txBody>
      </p:sp>
      <p:sp>
        <p:nvSpPr>
          <p:cNvPr id="91140" name="Rectangle 1"/>
          <p:cNvSpPr>
            <a:spLocks noChangeArrowheads="1"/>
          </p:cNvSpPr>
          <p:nvPr/>
        </p:nvSpPr>
        <p:spPr bwMode="auto">
          <a:xfrm>
            <a:off x="2867025" y="6354763"/>
            <a:ext cx="3648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panose="020B0604020202020204" pitchFamily="34" charset="0"/>
              </a:rPr>
              <a:t>Infection Control is in your Hands.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41" y="4797610"/>
            <a:ext cx="1373187" cy="13731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9" y="4834893"/>
            <a:ext cx="1828800" cy="13359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6191" y="4724399"/>
            <a:ext cx="2886075" cy="14463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8672" t="11290" r="8671" b="11290"/>
          <a:stretch/>
        </p:blipFill>
        <p:spPr>
          <a:xfrm>
            <a:off x="6765658" y="4797091"/>
            <a:ext cx="2133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9027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295400"/>
            <a:ext cx="8229600" cy="3886199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  <a:defRPr/>
            </a:pPr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Transmission</a:t>
            </a:r>
          </a:p>
          <a:p>
            <a:pPr marL="738188" eaLnBrk="1" hangingPunct="1">
              <a:buFont typeface="Arial" charset="0"/>
              <a:buChar char="•"/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Small infectious droplet nuclei</a:t>
            </a:r>
          </a:p>
          <a:p>
            <a:pPr marL="738188" eaLnBrk="1" hangingPunct="1">
              <a:buFont typeface="Arial" charset="0"/>
              <a:buChar char="•"/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Produced when persons with tuberculosis of the lung or larynx sneeze, cough, speak, or sing</a:t>
            </a:r>
          </a:p>
          <a:p>
            <a:pPr marL="738188" eaLnBrk="1" hangingPunct="1">
              <a:buFont typeface="Arial" charset="0"/>
              <a:buChar char="•"/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Susceptible person breathes air contaminated</a:t>
            </a:r>
          </a:p>
          <a:p>
            <a:pPr marL="738188" eaLnBrk="1" hangingPunct="1">
              <a:buFont typeface="Arial" charset="0"/>
              <a:buChar char="•"/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Prolong exposure in a confined space</a:t>
            </a:r>
          </a:p>
        </p:txBody>
      </p:sp>
      <p:sp>
        <p:nvSpPr>
          <p:cNvPr id="94211" name="TextBox 2"/>
          <p:cNvSpPr txBox="1">
            <a:spLocks noChangeArrowheads="1"/>
          </p:cNvSpPr>
          <p:nvPr/>
        </p:nvSpPr>
        <p:spPr bwMode="auto">
          <a:xfrm>
            <a:off x="5715000" y="457200"/>
            <a:ext cx="342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Healthcare Epidemiology Department</a:t>
            </a:r>
          </a:p>
        </p:txBody>
      </p:sp>
      <p:sp>
        <p:nvSpPr>
          <p:cNvPr id="94212" name="Rectangle 1"/>
          <p:cNvSpPr>
            <a:spLocks noChangeArrowheads="1"/>
          </p:cNvSpPr>
          <p:nvPr/>
        </p:nvSpPr>
        <p:spPr bwMode="auto">
          <a:xfrm>
            <a:off x="2867025" y="6354763"/>
            <a:ext cx="3648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panose="020B0604020202020204" pitchFamily="34" charset="0"/>
              </a:rPr>
              <a:t>Infection Control is in your Hands.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2876" y="4343400"/>
            <a:ext cx="3156299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3429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1143001"/>
            <a:ext cx="4495800" cy="4038599"/>
          </a:xfrm>
        </p:spPr>
        <p:txBody>
          <a:bodyPr/>
          <a:lstStyle/>
          <a:p>
            <a:pPr marL="0" indent="0" algn="ctr">
              <a:buNone/>
            </a:pPr>
            <a:r>
              <a:rPr lang="en-US" u="sng" dirty="0"/>
              <a:t>Pulmonary TB</a:t>
            </a:r>
          </a:p>
          <a:p>
            <a:pPr>
              <a:buFontTx/>
              <a:buChar char="-"/>
            </a:pPr>
            <a:r>
              <a:rPr lang="en-US" sz="1800" dirty="0"/>
              <a:t>Occurs in the lungs</a:t>
            </a:r>
          </a:p>
          <a:p>
            <a:pPr>
              <a:buFontTx/>
              <a:buChar char="-"/>
            </a:pPr>
            <a:r>
              <a:rPr lang="en-US" sz="1800" dirty="0"/>
              <a:t>Requires Isolation</a:t>
            </a:r>
          </a:p>
          <a:p>
            <a:pPr lvl="1">
              <a:buFontTx/>
              <a:buChar char="-"/>
            </a:pPr>
            <a:r>
              <a:rPr lang="en-US" sz="1800" dirty="0"/>
              <a:t>Special Airborne Precautions – TB</a:t>
            </a:r>
          </a:p>
          <a:p>
            <a:pPr lvl="2">
              <a:buFontTx/>
              <a:buChar char="-"/>
            </a:pPr>
            <a:r>
              <a:rPr lang="en-US" sz="1800" dirty="0"/>
              <a:t>N95</a:t>
            </a:r>
          </a:p>
          <a:p>
            <a:pPr lvl="2">
              <a:buFontTx/>
              <a:buChar char="-"/>
            </a:pPr>
            <a:r>
              <a:rPr lang="en-US" sz="1800" dirty="0"/>
              <a:t>Negative Pressure Room</a:t>
            </a:r>
          </a:p>
          <a:p>
            <a:pPr lvl="1">
              <a:buFontTx/>
              <a:buChar char="-"/>
            </a:pPr>
            <a:r>
              <a:rPr lang="en-US" sz="1800" dirty="0"/>
              <a:t>Isolation discontinuation requires approval from HED</a:t>
            </a:r>
          </a:p>
          <a:p>
            <a:pPr>
              <a:buFontTx/>
              <a:buChar char="-"/>
            </a:pPr>
            <a:r>
              <a:rPr lang="en-US" sz="1800" dirty="0"/>
              <a:t>To rule out TB requires AFB sputum x3</a:t>
            </a:r>
          </a:p>
          <a:p>
            <a:pPr lvl="1">
              <a:buFontTx/>
              <a:buChar char="-"/>
            </a:pPr>
            <a:r>
              <a:rPr lang="en-US" sz="1800" dirty="0"/>
              <a:t>Cerner will automatically order isolation when the rule out TB </a:t>
            </a:r>
            <a:r>
              <a:rPr lang="en-US" sz="1800" dirty="0" err="1"/>
              <a:t>powerplan</a:t>
            </a:r>
            <a:r>
              <a:rPr lang="en-US" sz="1800" dirty="0"/>
              <a:t> (AFB x3) order is placed.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143001"/>
            <a:ext cx="4267200" cy="4648199"/>
          </a:xfrm>
        </p:spPr>
        <p:txBody>
          <a:bodyPr/>
          <a:lstStyle/>
          <a:p>
            <a:pPr marL="0" indent="0" algn="ctr">
              <a:buNone/>
            </a:pPr>
            <a:r>
              <a:rPr lang="en-US" u="sng" dirty="0"/>
              <a:t>Extrapulmonary TB</a:t>
            </a:r>
          </a:p>
          <a:p>
            <a:pPr>
              <a:buFontTx/>
              <a:buChar char="-"/>
            </a:pPr>
            <a:r>
              <a:rPr lang="en-US" sz="1800" dirty="0"/>
              <a:t>Occurs outside of the lungs</a:t>
            </a:r>
          </a:p>
          <a:p>
            <a:pPr>
              <a:buFontTx/>
              <a:buChar char="-"/>
            </a:pPr>
            <a:r>
              <a:rPr lang="en-US" sz="1800" dirty="0"/>
              <a:t>Does not require isolation unless:</a:t>
            </a:r>
          </a:p>
          <a:p>
            <a:pPr lvl="1">
              <a:buFontTx/>
              <a:buChar char="-"/>
            </a:pPr>
            <a:r>
              <a:rPr lang="en-US" sz="1800" dirty="0"/>
              <a:t>Location of infection has a procedure on the site of the infection. E.g. surgical debridement of a wound with MTB. </a:t>
            </a:r>
          </a:p>
          <a:p>
            <a:pPr>
              <a:buFontTx/>
              <a:buChar char="-"/>
            </a:pPr>
            <a:r>
              <a:rPr lang="en-US" sz="1800" dirty="0"/>
              <a:t>Pulmonary source should be ruled out</a:t>
            </a:r>
          </a:p>
        </p:txBody>
      </p:sp>
    </p:spTree>
    <p:extLst>
      <p:ext uri="{BB962C8B-B14F-4D97-AF65-F5344CB8AC3E}">
        <p14:creationId xmlns:p14="http://schemas.microsoft.com/office/powerpoint/2010/main" val="10672670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382000" cy="50292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Treatment of TB Disease</a:t>
            </a:r>
          </a:p>
          <a:p>
            <a:pPr marL="804863" indent="-285750" eaLnBrk="1" hangingPunct="1">
              <a:buFont typeface="Arial" charset="0"/>
              <a:buChar char="•"/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Initiate 4 drug therapy with “RIPE”</a:t>
            </a:r>
          </a:p>
          <a:p>
            <a:pPr marL="1146175" lvl="1" eaLnBrk="1" hangingPunct="1">
              <a:buFont typeface="Lucida Grande" charset="0"/>
              <a:buChar char="–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Rifampin</a:t>
            </a:r>
          </a:p>
          <a:p>
            <a:pPr marL="1146175" lvl="1" eaLnBrk="1" hangingPunct="1">
              <a:buFont typeface="Lucida Grande" charset="0"/>
              <a:buChar char="–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Isoniazid</a:t>
            </a:r>
          </a:p>
          <a:p>
            <a:pPr marL="1146175" lvl="1" eaLnBrk="1" hangingPunct="1">
              <a:buFont typeface="Lucida Grande" charset="0"/>
              <a:buChar char="–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Pyrazinamide</a:t>
            </a:r>
          </a:p>
          <a:p>
            <a:pPr marL="1146175" lvl="1" eaLnBrk="1" hangingPunct="1">
              <a:buFont typeface="Lucida Grande" charset="0"/>
              <a:buChar char="–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Ethambutol</a:t>
            </a:r>
          </a:p>
          <a:p>
            <a:pPr marL="804863" indent="-285750" eaLnBrk="1" hangingPunct="1">
              <a:buFont typeface="Arial" charset="0"/>
              <a:buChar char="•"/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Cerner will automatically place Airborne Precautions if all 4 drugs are ordered for a patient</a:t>
            </a:r>
          </a:p>
          <a:p>
            <a:pPr marL="804863" indent="-285750" eaLnBrk="1" hangingPunct="1">
              <a:buFont typeface="Arial" charset="0"/>
              <a:buChar char="•"/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Isolation discontinuation required approval from Healthcare Epidemiology</a:t>
            </a:r>
          </a:p>
        </p:txBody>
      </p:sp>
      <p:sp>
        <p:nvSpPr>
          <p:cNvPr id="103427" name="TextBox 2"/>
          <p:cNvSpPr txBox="1">
            <a:spLocks noChangeArrowheads="1"/>
          </p:cNvSpPr>
          <p:nvPr/>
        </p:nvSpPr>
        <p:spPr bwMode="auto">
          <a:xfrm>
            <a:off x="5715000" y="457200"/>
            <a:ext cx="342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Healthcare Epidemiology Department</a:t>
            </a:r>
          </a:p>
        </p:txBody>
      </p:sp>
      <p:sp>
        <p:nvSpPr>
          <p:cNvPr id="103428" name="Rectangle 1"/>
          <p:cNvSpPr>
            <a:spLocks noChangeArrowheads="1"/>
          </p:cNvSpPr>
          <p:nvPr/>
        </p:nvSpPr>
        <p:spPr bwMode="auto">
          <a:xfrm>
            <a:off x="2867025" y="6354763"/>
            <a:ext cx="3648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panose="020B0604020202020204" pitchFamily="34" charset="0"/>
              </a:rPr>
              <a:t>Infection Control is in your Hands.</a:t>
            </a:r>
          </a:p>
        </p:txBody>
      </p:sp>
    </p:spTree>
    <p:extLst>
      <p:ext uri="{BB962C8B-B14F-4D97-AF65-F5344CB8AC3E}">
        <p14:creationId xmlns:p14="http://schemas.microsoft.com/office/powerpoint/2010/main" val="31131551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1143000"/>
            <a:ext cx="8382000" cy="533400"/>
          </a:xfrm>
        </p:spPr>
        <p:txBody>
          <a:bodyPr/>
          <a:lstStyle/>
          <a:p>
            <a:pPr algn="l"/>
            <a:r>
              <a:rPr lang="en-US" sz="4800" dirty="0">
                <a:solidFill>
                  <a:schemeClr val="tx1"/>
                </a:solidFill>
              </a:rPr>
              <a:t>Patient Care Considerations</a:t>
            </a:r>
            <a:br>
              <a:rPr lang="en-US" sz="4800" dirty="0">
                <a:solidFill>
                  <a:schemeClr val="tx1"/>
                </a:solidFill>
              </a:rPr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" y="1733751"/>
            <a:ext cx="8229600" cy="4525963"/>
          </a:xfrm>
        </p:spPr>
        <p:txBody>
          <a:bodyPr/>
          <a:lstStyle/>
          <a:p>
            <a:pPr>
              <a:buFontTx/>
              <a:buChar char="-"/>
            </a:pPr>
            <a:r>
              <a:rPr lang="en-US" sz="2400" dirty="0"/>
              <a:t>Patient wears surgical mask outside of room</a:t>
            </a:r>
          </a:p>
          <a:p>
            <a:pPr>
              <a:buFontTx/>
              <a:buChar char="-"/>
            </a:pPr>
            <a:r>
              <a:rPr lang="en-US" sz="2400" dirty="0"/>
              <a:t>Nurse prepares patient in the room for transport</a:t>
            </a:r>
          </a:p>
          <a:p>
            <a:pPr lvl="1">
              <a:buFontTx/>
              <a:buChar char="-"/>
            </a:pPr>
            <a:r>
              <a:rPr lang="en-US" sz="2400" dirty="0"/>
              <a:t>Transportation staff do not enter patient room. </a:t>
            </a:r>
          </a:p>
          <a:p>
            <a:pPr>
              <a:buFontTx/>
              <a:buChar char="-"/>
            </a:pPr>
            <a:r>
              <a:rPr lang="en-US" sz="2400" dirty="0"/>
              <a:t>Screen all patients for TB asking about:</a:t>
            </a:r>
          </a:p>
          <a:p>
            <a:pPr lvl="1">
              <a:buFontTx/>
              <a:buChar char="-"/>
            </a:pPr>
            <a:r>
              <a:rPr lang="en-US" sz="2400" dirty="0"/>
              <a:t>Cough with hemoptysis</a:t>
            </a:r>
          </a:p>
          <a:p>
            <a:pPr lvl="1">
              <a:buFontTx/>
              <a:buChar char="-"/>
            </a:pPr>
            <a:r>
              <a:rPr lang="en-US" sz="2400" dirty="0"/>
              <a:t>Unexplained weight loss</a:t>
            </a:r>
          </a:p>
          <a:p>
            <a:pPr lvl="1">
              <a:buFontTx/>
              <a:buChar char="-"/>
            </a:pPr>
            <a:r>
              <a:rPr lang="en-US" sz="2400" dirty="0"/>
              <a:t>Night sweats</a:t>
            </a:r>
          </a:p>
          <a:p>
            <a:pPr lvl="1">
              <a:buFontTx/>
              <a:buChar char="-"/>
            </a:pPr>
            <a:r>
              <a:rPr lang="en-US" sz="2400" dirty="0"/>
              <a:t>Travel to (or visits with persons from) endemic areas. </a:t>
            </a:r>
          </a:p>
        </p:txBody>
      </p:sp>
    </p:spTree>
    <p:extLst>
      <p:ext uri="{BB962C8B-B14F-4D97-AF65-F5344CB8AC3E}">
        <p14:creationId xmlns:p14="http://schemas.microsoft.com/office/powerpoint/2010/main" val="5540342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916722"/>
            <a:ext cx="8896066" cy="450815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40" dirty="0"/>
              <a:t>Healthcare Epidemiology Department (HED) and Employee Health &amp; Wellness Services (EH&amp;W) determine which employees are considered as exposures. </a:t>
            </a:r>
          </a:p>
          <a:p>
            <a:pPr eaLnBrk="1" hangingPunct="1">
              <a:lnSpc>
                <a:spcPct val="90000"/>
              </a:lnSpc>
            </a:pPr>
            <a:r>
              <a:rPr lang="en-US" sz="2040" dirty="0"/>
              <a:t>EH&amp;W then contacts the exposed individuals to arrange appropriate follow-up. </a:t>
            </a:r>
          </a:p>
          <a:p>
            <a:pPr lvl="1" eaLnBrk="1" hangingPunct="1"/>
            <a:r>
              <a:rPr lang="en-US" sz="1640" dirty="0"/>
              <a:t>This evaluation includes a PPD approximately 8-10 weeks after exposure, if they had a previous negative skin test within the last three months. </a:t>
            </a:r>
          </a:p>
          <a:p>
            <a:pPr lvl="1" eaLnBrk="1" hangingPunct="1"/>
            <a:r>
              <a:rPr lang="en-US" sz="1640" dirty="0"/>
              <a:t>If the prior PPD date is greater than three months, a PPD at identification of the exposure and again several weeks after exposure are indicated.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40" dirty="0"/>
          </a:p>
        </p:txBody>
      </p:sp>
      <p:sp>
        <p:nvSpPr>
          <p:cNvPr id="4" name="TextBox 3"/>
          <p:cNvSpPr txBox="1"/>
          <p:nvPr/>
        </p:nvSpPr>
        <p:spPr>
          <a:xfrm>
            <a:off x="4599296" y="477672"/>
            <a:ext cx="45447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/>
              <a:t>Healthcare Epidemiology Department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2682155" y="6356024"/>
            <a:ext cx="3779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Helvetica" pitchFamily="34" charset="0"/>
              </a:rPr>
              <a:t>Wash Hands Prevent Transmission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1119117"/>
            <a:ext cx="8718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B60225"/>
                </a:solidFill>
                <a:latin typeface="Helvetica" pitchFamily="34" charset="0"/>
                <a:cs typeface="Helvetica" pitchFamily="34" charset="0"/>
              </a:rPr>
              <a:t>What Happens if I am Exposed to TB?</a:t>
            </a:r>
          </a:p>
        </p:txBody>
      </p:sp>
    </p:spTree>
    <p:extLst>
      <p:ext uri="{BB962C8B-B14F-4D97-AF65-F5344CB8AC3E}">
        <p14:creationId xmlns:p14="http://schemas.microsoft.com/office/powerpoint/2010/main" val="39626297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MDRO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57200" y="1375851"/>
            <a:ext cx="8229600" cy="2985134"/>
          </a:xfrm>
        </p:spPr>
        <p:txBody>
          <a:bodyPr/>
          <a:lstStyle/>
          <a:p>
            <a:pPr algn="ctr"/>
            <a:r>
              <a:rPr lang="en-US" dirty="0"/>
              <a:t>Multi-Drug Resistant Organisms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0" y="2089182"/>
            <a:ext cx="556260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4208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143000"/>
            <a:ext cx="8153400" cy="4038600"/>
          </a:xfrm>
        </p:spPr>
        <p:txBody>
          <a:bodyPr/>
          <a:lstStyle/>
          <a:p>
            <a:pPr marL="609600" indent="-609600" algn="ctr" eaLnBrk="1" hangingPunct="1">
              <a:lnSpc>
                <a:spcPct val="80000"/>
              </a:lnSpc>
              <a:buFontTx/>
              <a:buNone/>
            </a:pPr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Multi-Drug Resistant Organisms (MDRO)</a:t>
            </a:r>
          </a:p>
          <a:p>
            <a:pPr marL="609600" indent="-609600" algn="ctr" eaLnBrk="1" hangingPunct="1">
              <a:lnSpc>
                <a:spcPct val="80000"/>
              </a:lnSpc>
              <a:spcBef>
                <a:spcPts val="1800"/>
              </a:spcBef>
              <a:spcAft>
                <a:spcPts val="600"/>
              </a:spcAft>
              <a:buFontTx/>
              <a:buNone/>
            </a:pPr>
            <a:r>
              <a:rPr lang="en-US" altLang="en-US" sz="2800" u="sng" dirty="0">
                <a:latin typeface="Arial" panose="020B060402020202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Gram-positive</a:t>
            </a:r>
          </a:p>
          <a:p>
            <a:pPr marL="1257300" lvl="1" indent="-533400"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sz="2000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Oxacillin</a:t>
            </a:r>
            <a:r>
              <a:rPr lang="en-US" altLang="en-US" sz="2000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– (Methicillin) resistant </a:t>
            </a:r>
            <a:r>
              <a:rPr lang="en-US" altLang="en-US" sz="2000" i="1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Staphylococcus aureus</a:t>
            </a:r>
            <a:r>
              <a:rPr lang="en-US" altLang="en-US" sz="2000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, (MRSA)</a:t>
            </a:r>
          </a:p>
          <a:p>
            <a:pPr marL="1257300" lvl="1" indent="-533400"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sz="2000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Vancomycin-resistant </a:t>
            </a:r>
            <a:r>
              <a:rPr lang="en-US" altLang="en-US" sz="2000" i="1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Staphylococcus aureus</a:t>
            </a:r>
            <a:r>
              <a:rPr lang="en-US" altLang="en-US" sz="2000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(VISA/VRSA) (intermediate and high-level).</a:t>
            </a:r>
          </a:p>
          <a:p>
            <a:pPr marL="1257300" lvl="1" indent="-533400"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sz="2000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Penicillin-resistant </a:t>
            </a:r>
            <a:r>
              <a:rPr lang="en-US" altLang="en-US" sz="2000" i="1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Pneumococcus</a:t>
            </a:r>
            <a:r>
              <a:rPr lang="en-US" altLang="en-US" sz="2000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, (PRP) (intermediate and high-level)</a:t>
            </a:r>
          </a:p>
          <a:p>
            <a:pPr marL="1257300" lvl="1" indent="-533400"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sz="2000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Vancomycin-resistant </a:t>
            </a:r>
            <a:r>
              <a:rPr lang="en-US" altLang="en-US" sz="2000" i="1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Enterococci</a:t>
            </a:r>
            <a:r>
              <a:rPr lang="en-US" altLang="en-US" sz="2000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, (VRE) (</a:t>
            </a:r>
            <a:r>
              <a:rPr lang="en-US" altLang="en-US" sz="2000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faceium</a:t>
            </a:r>
            <a:r>
              <a:rPr lang="en-US" altLang="en-US" sz="2000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or faecalis)</a:t>
            </a:r>
          </a:p>
        </p:txBody>
      </p:sp>
      <p:sp>
        <p:nvSpPr>
          <p:cNvPr id="69635" name="TextBox 2"/>
          <p:cNvSpPr txBox="1">
            <a:spLocks noChangeArrowheads="1"/>
          </p:cNvSpPr>
          <p:nvPr/>
        </p:nvSpPr>
        <p:spPr bwMode="auto">
          <a:xfrm>
            <a:off x="5715000" y="457200"/>
            <a:ext cx="342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Healthcare Epidemiology Department</a:t>
            </a:r>
          </a:p>
        </p:txBody>
      </p:sp>
      <p:sp>
        <p:nvSpPr>
          <p:cNvPr id="69636" name="Rectangle 1"/>
          <p:cNvSpPr>
            <a:spLocks noChangeArrowheads="1"/>
          </p:cNvSpPr>
          <p:nvPr/>
        </p:nvSpPr>
        <p:spPr bwMode="auto">
          <a:xfrm>
            <a:off x="2867025" y="6354763"/>
            <a:ext cx="3648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panose="020B0604020202020204" pitchFamily="34" charset="0"/>
              </a:rPr>
              <a:t>Infection Control is in your Hands.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52500"/>
          <a:stretch/>
        </p:blipFill>
        <p:spPr>
          <a:xfrm>
            <a:off x="1490662" y="4211574"/>
            <a:ext cx="6400800" cy="194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774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"/>
          <p:cNvSpPr>
            <a:spLocks noGrp="1" noChangeArrowheads="1"/>
          </p:cNvSpPr>
          <p:nvPr>
            <p:ph idx="1"/>
          </p:nvPr>
        </p:nvSpPr>
        <p:spPr>
          <a:xfrm>
            <a:off x="0" y="1143000"/>
            <a:ext cx="9067800" cy="4724400"/>
          </a:xfrm>
        </p:spPr>
        <p:txBody>
          <a:bodyPr/>
          <a:lstStyle/>
          <a:p>
            <a:pPr marL="609600" indent="-609600" algn="ctr" eaLnBrk="1" hangingPunct="1">
              <a:lnSpc>
                <a:spcPct val="80000"/>
              </a:lnSpc>
              <a:buFontTx/>
              <a:buNone/>
              <a:defRPr/>
            </a:pPr>
            <a:r>
              <a:rPr lang="en-US" dirty="0">
                <a:solidFill>
                  <a:srgbClr val="C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Multiply-Resistant Organisms (MRO)</a:t>
            </a:r>
          </a:p>
          <a:p>
            <a:pPr marL="1304925" indent="-609600" eaLnBrk="1" hangingPunct="1">
              <a:lnSpc>
                <a:spcPct val="80000"/>
              </a:lnSpc>
              <a:buFontTx/>
              <a:buNone/>
              <a:defRPr/>
            </a:pPr>
            <a:endParaRPr lang="en-US" sz="2000" u="sng" dirty="0">
              <a:latin typeface="Arial" pitchFamily="34" charset="0"/>
              <a:ea typeface="ＭＳ Ｐゴシック"/>
              <a:cs typeface="Arial" pitchFamily="34" charset="0"/>
            </a:endParaRPr>
          </a:p>
          <a:p>
            <a:pPr marL="1304925" indent="-609600" algn="ctr" eaLnBrk="1" hangingPunct="1">
              <a:lnSpc>
                <a:spcPct val="80000"/>
              </a:lnSpc>
              <a:buFontTx/>
              <a:buNone/>
              <a:defRPr/>
            </a:pPr>
            <a:r>
              <a:rPr lang="en-US" sz="2000" u="sng" dirty="0">
                <a:latin typeface="Arial" pitchFamily="34" charset="0"/>
                <a:ea typeface="ＭＳ Ｐゴシック"/>
                <a:cs typeface="Arial" pitchFamily="34" charset="0"/>
              </a:rPr>
              <a:t>Gram-negative</a:t>
            </a:r>
          </a:p>
          <a:p>
            <a:pPr marL="1651000" lvl="1" indent="-382588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en-US" sz="1800" dirty="0" err="1">
                <a:latin typeface="Times New Roman" pitchFamily="18" charset="0"/>
                <a:ea typeface="ＭＳ Ｐゴシック"/>
                <a:cs typeface="Times New Roman" pitchFamily="18" charset="0"/>
              </a:rPr>
              <a:t>Carbapenem</a:t>
            </a:r>
            <a:r>
              <a:rPr lang="en-US" sz="1800" dirty="0">
                <a:latin typeface="Times New Roman" pitchFamily="18" charset="0"/>
                <a:ea typeface="ＭＳ Ｐゴシック"/>
                <a:cs typeface="Times New Roman" pitchFamily="18" charset="0"/>
              </a:rPr>
              <a:t>-Resistant </a:t>
            </a:r>
            <a:r>
              <a:rPr lang="en-US" sz="1800" dirty="0" err="1">
                <a:latin typeface="Times New Roman" pitchFamily="18" charset="0"/>
                <a:ea typeface="ＭＳ Ｐゴシック"/>
                <a:cs typeface="Times New Roman" pitchFamily="18" charset="0"/>
              </a:rPr>
              <a:t>Enterobacteriaceae</a:t>
            </a:r>
            <a:r>
              <a:rPr lang="en-US" sz="1800" dirty="0">
                <a:latin typeface="Times New Roman" pitchFamily="18" charset="0"/>
                <a:ea typeface="ＭＳ Ｐゴシック"/>
                <a:cs typeface="Times New Roman" pitchFamily="18" charset="0"/>
              </a:rPr>
              <a:t> (CRE) (</a:t>
            </a:r>
            <a:r>
              <a:rPr lang="en-US" sz="1800" dirty="0" err="1">
                <a:latin typeface="Times New Roman" pitchFamily="18" charset="0"/>
                <a:ea typeface="ＭＳ Ｐゴシック"/>
                <a:cs typeface="Times New Roman" pitchFamily="18" charset="0"/>
              </a:rPr>
              <a:t>doripenem</a:t>
            </a:r>
            <a:r>
              <a:rPr lang="en-US" sz="1800" dirty="0">
                <a:latin typeface="Times New Roman" pitchFamily="18" charset="0"/>
                <a:ea typeface="ＭＳ Ｐゴシック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ea typeface="ＭＳ Ｐゴシック"/>
                <a:cs typeface="Times New Roman" pitchFamily="18" charset="0"/>
              </a:rPr>
              <a:t>ertapenem</a:t>
            </a:r>
            <a:r>
              <a:rPr lang="en-US" sz="1800" dirty="0">
                <a:latin typeface="Times New Roman" pitchFamily="18" charset="0"/>
                <a:ea typeface="ＭＳ Ｐゴシック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ea typeface="ＭＳ Ｐゴシック"/>
                <a:cs typeface="Times New Roman" pitchFamily="18" charset="0"/>
              </a:rPr>
              <a:t>imipenem</a:t>
            </a:r>
            <a:r>
              <a:rPr lang="en-US" sz="1800" dirty="0">
                <a:latin typeface="Times New Roman" pitchFamily="18" charset="0"/>
                <a:ea typeface="ＭＳ Ｐゴシック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ea typeface="ＭＳ Ｐゴシック"/>
                <a:cs typeface="Times New Roman" pitchFamily="18" charset="0"/>
              </a:rPr>
              <a:t>meropenem</a:t>
            </a:r>
            <a:r>
              <a:rPr lang="en-US" sz="1800" dirty="0">
                <a:latin typeface="Times New Roman" pitchFamily="18" charset="0"/>
                <a:ea typeface="ＭＳ Ｐゴシック"/>
                <a:cs typeface="Times New Roman" pitchFamily="18" charset="0"/>
              </a:rPr>
              <a:t>) </a:t>
            </a:r>
            <a:r>
              <a:rPr lang="en-US" sz="1800" i="1" dirty="0" err="1">
                <a:latin typeface="Times New Roman" pitchFamily="18" charset="0"/>
                <a:ea typeface="ＭＳ Ｐゴシック"/>
                <a:cs typeface="Times New Roman" pitchFamily="18" charset="0"/>
              </a:rPr>
              <a:t>Klebsiella</a:t>
            </a:r>
            <a:r>
              <a:rPr lang="en-US" sz="1800" i="1" dirty="0">
                <a:latin typeface="Times New Roman" pitchFamily="18" charset="0"/>
                <a:ea typeface="ＭＳ Ｐゴシック"/>
                <a:cs typeface="Times New Roman" pitchFamily="18" charset="0"/>
              </a:rPr>
              <a:t> </a:t>
            </a:r>
            <a:r>
              <a:rPr lang="en-US" sz="1800" i="1" dirty="0" err="1">
                <a:latin typeface="Times New Roman" pitchFamily="18" charset="0"/>
                <a:ea typeface="ＭＳ Ｐゴシック"/>
                <a:cs typeface="Times New Roman" pitchFamily="18" charset="0"/>
              </a:rPr>
              <a:t>pneumoniae</a:t>
            </a:r>
            <a:r>
              <a:rPr lang="en-US" sz="1800" i="1" dirty="0">
                <a:latin typeface="Times New Roman" pitchFamily="18" charset="0"/>
                <a:ea typeface="ＭＳ Ｐゴシック"/>
                <a:cs typeface="Times New Roman" pitchFamily="18" charset="0"/>
              </a:rPr>
              <a:t> </a:t>
            </a:r>
            <a:r>
              <a:rPr lang="en-US" sz="1800" dirty="0">
                <a:latin typeface="Times New Roman" pitchFamily="18" charset="0"/>
                <a:ea typeface="ＭＳ Ｐゴシック"/>
                <a:cs typeface="Times New Roman" pitchFamily="18" charset="0"/>
              </a:rPr>
              <a:t>and </a:t>
            </a:r>
            <a:r>
              <a:rPr lang="en-US" sz="1800" i="1" dirty="0">
                <a:latin typeface="Times New Roman" pitchFamily="18" charset="0"/>
                <a:ea typeface="ＭＳ Ｐゴシック"/>
                <a:cs typeface="Times New Roman" pitchFamily="18" charset="0"/>
              </a:rPr>
              <a:t>Escherichia coli</a:t>
            </a:r>
            <a:endParaRPr lang="en-US" sz="1800" i="1" u="sng" dirty="0">
              <a:latin typeface="Times New Roman" pitchFamily="18" charset="0"/>
              <a:ea typeface="ＭＳ Ｐゴシック"/>
              <a:cs typeface="Times New Roman" pitchFamily="18" charset="0"/>
            </a:endParaRPr>
          </a:p>
          <a:p>
            <a:pPr marL="1304925" indent="-609600" eaLnBrk="1" hangingPunct="1">
              <a:lnSpc>
                <a:spcPct val="80000"/>
              </a:lnSpc>
              <a:spcBef>
                <a:spcPts val="1200"/>
              </a:spcBef>
              <a:buFontTx/>
              <a:buNone/>
              <a:defRPr/>
            </a:pPr>
            <a:r>
              <a:rPr lang="en-US" sz="2000" u="sng" dirty="0">
                <a:latin typeface="Arial" pitchFamily="34" charset="0"/>
                <a:ea typeface="ＭＳ Ｐゴシック"/>
                <a:cs typeface="Arial" pitchFamily="34" charset="0"/>
              </a:rPr>
              <a:t>Other organisms</a:t>
            </a:r>
            <a:r>
              <a:rPr lang="en-US" sz="2000" dirty="0"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1800" dirty="0">
                <a:latin typeface="Times New Roman" pitchFamily="18" charset="0"/>
                <a:ea typeface="ＭＳ Ｐゴシック"/>
                <a:cs typeface="Times New Roman" pitchFamily="18" charset="0"/>
              </a:rPr>
              <a:t>that may be added by the Healthcare Epidemiology Department</a:t>
            </a:r>
          </a:p>
        </p:txBody>
      </p:sp>
      <p:sp>
        <p:nvSpPr>
          <p:cNvPr id="70659" name="TextBox 2"/>
          <p:cNvSpPr txBox="1">
            <a:spLocks noChangeArrowheads="1"/>
          </p:cNvSpPr>
          <p:nvPr/>
        </p:nvSpPr>
        <p:spPr bwMode="auto">
          <a:xfrm>
            <a:off x="5715000" y="457200"/>
            <a:ext cx="342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Healthcare Epidemiology Department</a:t>
            </a:r>
          </a:p>
        </p:txBody>
      </p:sp>
      <p:sp>
        <p:nvSpPr>
          <p:cNvPr id="70660" name="Rectangle 1"/>
          <p:cNvSpPr>
            <a:spLocks noChangeArrowheads="1"/>
          </p:cNvSpPr>
          <p:nvPr/>
        </p:nvSpPr>
        <p:spPr bwMode="auto">
          <a:xfrm>
            <a:off x="2867025" y="6354763"/>
            <a:ext cx="3648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panose="020B0604020202020204" pitchFamily="34" charset="0"/>
              </a:rPr>
              <a:t>Infection Control is in your Hands.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7500" b="5000"/>
          <a:stretch/>
        </p:blipFill>
        <p:spPr>
          <a:xfrm>
            <a:off x="707231" y="3239170"/>
            <a:ext cx="7967662" cy="302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6980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905000"/>
            <a:ext cx="8839200" cy="335280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sz="2800" dirty="0">
                <a:latin typeface="Times New Roman" pitchFamily="18" charset="0"/>
                <a:ea typeface="ＭＳ Ｐゴシック"/>
                <a:cs typeface="Times New Roman" pitchFamily="18" charset="0"/>
              </a:rPr>
              <a:t>For some bacteria and viruses on environmental surfaces</a:t>
            </a:r>
          </a:p>
          <a:p>
            <a:pPr marL="1257300" eaLnBrk="1" hangingPunct="1">
              <a:defRPr/>
            </a:pPr>
            <a:r>
              <a:rPr lang="en-US" sz="2400" dirty="0">
                <a:latin typeface="Times New Roman" pitchFamily="18" charset="0"/>
                <a:ea typeface="ＭＳ Ｐゴシック"/>
                <a:cs typeface="Times New Roman" pitchFamily="18" charset="0"/>
              </a:rPr>
              <a:t>MRSA				30 days or more</a:t>
            </a:r>
          </a:p>
          <a:p>
            <a:pPr marL="1257300" eaLnBrk="1" hangingPunct="1">
              <a:defRPr/>
            </a:pPr>
            <a:r>
              <a:rPr lang="en-US" sz="2400" dirty="0">
                <a:latin typeface="Times New Roman" pitchFamily="18" charset="0"/>
                <a:ea typeface="ＭＳ Ｐゴシック"/>
                <a:cs typeface="Times New Roman" pitchFamily="18" charset="0"/>
              </a:rPr>
              <a:t>VRE				30 days or more</a:t>
            </a:r>
          </a:p>
          <a:p>
            <a:pPr marL="1257300" eaLnBrk="1" hangingPunct="1">
              <a:defRPr/>
            </a:pPr>
            <a:r>
              <a:rPr lang="en-US" sz="2400" dirty="0">
                <a:latin typeface="Times New Roman" pitchFamily="18" charset="0"/>
                <a:ea typeface="ＭＳ Ｐゴシック"/>
                <a:cs typeface="Times New Roman" pitchFamily="18" charset="0"/>
              </a:rPr>
              <a:t>RSV		 		  6 hours</a:t>
            </a:r>
          </a:p>
          <a:p>
            <a:pPr marL="1257300" eaLnBrk="1" hangingPunct="1">
              <a:defRPr/>
            </a:pPr>
            <a:r>
              <a:rPr lang="en-US" sz="2400" dirty="0">
                <a:latin typeface="Times New Roman" pitchFamily="18" charset="0"/>
                <a:ea typeface="ＭＳ Ｐゴシック"/>
                <a:cs typeface="Times New Roman" pitchFamily="18" charset="0"/>
              </a:rPr>
              <a:t>Influenza			18 hours</a:t>
            </a:r>
          </a:p>
          <a:p>
            <a:pPr marL="1257300" eaLnBrk="1" hangingPunct="1">
              <a:defRPr/>
            </a:pPr>
            <a:r>
              <a:rPr lang="en-US" sz="2400" i="1" dirty="0">
                <a:latin typeface="Times New Roman" pitchFamily="18" charset="0"/>
                <a:ea typeface="ＭＳ Ｐゴシック"/>
                <a:cs typeface="Times New Roman" pitchFamily="18" charset="0"/>
              </a:rPr>
              <a:t>C. difficile </a:t>
            </a:r>
            <a:r>
              <a:rPr lang="en-US" sz="2400" dirty="0">
                <a:latin typeface="Times New Roman" pitchFamily="18" charset="0"/>
                <a:ea typeface="ＭＳ Ｐゴシック"/>
                <a:cs typeface="Times New Roman" pitchFamily="18" charset="0"/>
              </a:rPr>
              <a:t>spores	     years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19200"/>
            <a:ext cx="8001000" cy="4572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2800" dirty="0">
                <a:latin typeface="+mn-lt"/>
              </a:rPr>
              <a:t>Survival Time </a:t>
            </a:r>
            <a:r>
              <a:rPr lang="en-US" sz="2400" dirty="0">
                <a:latin typeface="+mn-lt"/>
              </a:rPr>
              <a:t/>
            </a:r>
            <a:br>
              <a:rPr lang="en-US" sz="2400" dirty="0">
                <a:latin typeface="+mn-lt"/>
              </a:rPr>
            </a:br>
            <a:endParaRPr lang="en-US" sz="2400" dirty="0">
              <a:latin typeface="+mn-lt"/>
            </a:endParaRPr>
          </a:p>
        </p:txBody>
      </p:sp>
      <p:sp>
        <p:nvSpPr>
          <p:cNvPr id="68612" name="TextBox 1"/>
          <p:cNvSpPr txBox="1">
            <a:spLocks noChangeArrowheads="1"/>
          </p:cNvSpPr>
          <p:nvPr/>
        </p:nvSpPr>
        <p:spPr bwMode="auto">
          <a:xfrm>
            <a:off x="685800" y="1066800"/>
            <a:ext cx="7620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Survival Time</a:t>
            </a:r>
          </a:p>
        </p:txBody>
      </p:sp>
      <p:sp>
        <p:nvSpPr>
          <p:cNvPr id="68613" name="TextBox 4"/>
          <p:cNvSpPr txBox="1">
            <a:spLocks noChangeArrowheads="1"/>
          </p:cNvSpPr>
          <p:nvPr/>
        </p:nvSpPr>
        <p:spPr bwMode="auto">
          <a:xfrm>
            <a:off x="5715000" y="457200"/>
            <a:ext cx="342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Healthcare Epidemiology Department</a:t>
            </a:r>
          </a:p>
        </p:txBody>
      </p:sp>
      <p:sp>
        <p:nvSpPr>
          <p:cNvPr id="68614" name="Rectangle 1"/>
          <p:cNvSpPr>
            <a:spLocks noChangeArrowheads="1"/>
          </p:cNvSpPr>
          <p:nvPr/>
        </p:nvSpPr>
        <p:spPr bwMode="auto">
          <a:xfrm>
            <a:off x="2867025" y="6354763"/>
            <a:ext cx="3648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panose="020B0604020202020204" pitchFamily="34" charset="0"/>
              </a:rPr>
              <a:t>Infection Control is in your Hands.</a:t>
            </a:r>
          </a:p>
        </p:txBody>
      </p:sp>
    </p:spTree>
    <p:extLst>
      <p:ext uri="{BB962C8B-B14F-4D97-AF65-F5344CB8AC3E}">
        <p14:creationId xmlns:p14="http://schemas.microsoft.com/office/powerpoint/2010/main" val="2073780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996286"/>
            <a:ext cx="8229600" cy="846161"/>
          </a:xfrm>
          <a:prstGeom prst="rect">
            <a:avLst/>
          </a:prstGeom>
        </p:spPr>
        <p:txBody>
          <a:bodyPr anchor="b"/>
          <a:lstStyle/>
          <a:p>
            <a:pPr algn="l" eaLnBrk="1" hangingPunct="1"/>
            <a:r>
              <a:rPr lang="en-US" sz="4800" dirty="0">
                <a:solidFill>
                  <a:srgbClr val="B60225"/>
                </a:solidFill>
              </a:rPr>
              <a:t>Where is the HED Located? 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19669" y="2185917"/>
            <a:ext cx="8359254" cy="3810000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Helvetica" pitchFamily="34" charset="0"/>
                <a:cs typeface="Helvetica" pitchFamily="34" charset="0"/>
              </a:rPr>
              <a:t>The Healthcare Epidemiology Department is located on Hospital L1, Room 716 (near the green elevators)</a:t>
            </a:r>
          </a:p>
          <a:p>
            <a:pPr eaLnBrk="1" hangingPunct="1"/>
            <a:r>
              <a:rPr lang="en-US" sz="2400" dirty="0">
                <a:latin typeface="Helvetica" pitchFamily="34" charset="0"/>
                <a:cs typeface="Helvetica" pitchFamily="34" charset="0"/>
              </a:rPr>
              <a:t>The zip + 4 = 7018</a:t>
            </a:r>
          </a:p>
          <a:p>
            <a:pPr eaLnBrk="1" hangingPunct="1"/>
            <a:r>
              <a:rPr lang="en-US" sz="2400" dirty="0">
                <a:latin typeface="Helvetica" pitchFamily="34" charset="0"/>
                <a:cs typeface="Helvetica" pitchFamily="34" charset="0"/>
              </a:rPr>
              <a:t>Phone # 444 – 7430</a:t>
            </a:r>
          </a:p>
          <a:p>
            <a:pPr eaLnBrk="1" hangingPunct="1"/>
            <a:r>
              <a:rPr lang="en-US" sz="2400" dirty="0">
                <a:latin typeface="Helvetica" pitchFamily="34" charset="0"/>
                <a:cs typeface="Helvetica" pitchFamily="34" charset="0"/>
              </a:rPr>
              <a:t>Fax # 444 – 8875</a:t>
            </a:r>
          </a:p>
          <a:p>
            <a:pPr eaLnBrk="1" hangingPunct="1"/>
            <a:r>
              <a:rPr lang="en-US" sz="2400" dirty="0">
                <a:latin typeface="Helvetica" pitchFamily="34" charset="0"/>
                <a:cs typeface="Helvetica" pitchFamily="34" charset="0"/>
              </a:rPr>
              <a:t>Website:  </a:t>
            </a:r>
            <a:r>
              <a:rPr lang="en-US" sz="2400" dirty="0">
                <a:latin typeface="Helvetica" pitchFamily="34" charset="0"/>
                <a:cs typeface="Helvetica" pitchFamily="34" charset="0"/>
                <a:hlinkClick r:id="" action="ppaction://noaction"/>
              </a:rPr>
              <a:t>http://inside.hospital.stonybrook.edu/sbuh/epidemiology</a:t>
            </a:r>
            <a:endParaRPr lang="en-US" sz="2400" dirty="0">
              <a:latin typeface="Helvetica" pitchFamily="34" charset="0"/>
              <a:cs typeface="Helvetica" pitchFamily="34" charset="0"/>
            </a:endParaRPr>
          </a:p>
          <a:p>
            <a:pPr eaLnBrk="1" hangingPunct="1"/>
            <a:endParaRPr lang="en-US" dirty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99296" y="477672"/>
            <a:ext cx="45447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/>
              <a:t>Healthcare Epidemiology Department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2682155" y="6356024"/>
            <a:ext cx="3779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Helvetica" pitchFamily="34" charset="0"/>
              </a:rPr>
              <a:t>Wash Hands Prevent Transmission</a:t>
            </a:r>
          </a:p>
        </p:txBody>
      </p:sp>
    </p:spTree>
    <p:extLst>
      <p:ext uri="{BB962C8B-B14F-4D97-AF65-F5344CB8AC3E}">
        <p14:creationId xmlns:p14="http://schemas.microsoft.com/office/powerpoint/2010/main" val="42357001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Stop the Spread of MDRO’s</a:t>
            </a:r>
          </a:p>
          <a:p>
            <a:pPr marL="457200" indent="-457200"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+mn-lt"/>
              </a:rPr>
              <a:t>Good hand hygiene practices</a:t>
            </a:r>
          </a:p>
          <a:p>
            <a:pPr marL="457200" indent="-457200"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+mn-lt"/>
              </a:rPr>
              <a:t>Compliance with Standard and Transmission Based Precautions</a:t>
            </a:r>
          </a:p>
          <a:p>
            <a:pPr marL="457200" indent="-457200"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+mn-lt"/>
              </a:rPr>
              <a:t>Antimicrobial Stewardship</a:t>
            </a:r>
          </a:p>
          <a:p>
            <a:pPr marL="457200" indent="-457200">
              <a:buFontTx/>
              <a:buChar char="-"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Prevent MDRO</a:t>
            </a:r>
          </a:p>
        </p:txBody>
      </p:sp>
    </p:spTree>
    <p:extLst>
      <p:ext uri="{BB962C8B-B14F-4D97-AF65-F5344CB8AC3E}">
        <p14:creationId xmlns:p14="http://schemas.microsoft.com/office/powerpoint/2010/main" val="34220334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TextBox 3"/>
          <p:cNvSpPr txBox="1">
            <a:spLocks noChangeArrowheads="1"/>
          </p:cNvSpPr>
          <p:nvPr/>
        </p:nvSpPr>
        <p:spPr bwMode="auto">
          <a:xfrm>
            <a:off x="5715000" y="457200"/>
            <a:ext cx="342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Healthcare Epidemiology Department</a:t>
            </a:r>
          </a:p>
        </p:txBody>
      </p:sp>
      <p:sp>
        <p:nvSpPr>
          <p:cNvPr id="39941" name="Rectangle 1"/>
          <p:cNvSpPr>
            <a:spLocks noChangeArrowheads="1"/>
          </p:cNvSpPr>
          <p:nvPr/>
        </p:nvSpPr>
        <p:spPr bwMode="auto">
          <a:xfrm>
            <a:off x="2867025" y="6354763"/>
            <a:ext cx="3648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panose="020B0604020202020204" pitchFamily="34" charset="0"/>
              </a:rPr>
              <a:t>Infection Control is in your Hands.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411" b="2411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7333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Interventions to Break the chain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200" y="1905001"/>
            <a:ext cx="4419600" cy="3886200"/>
          </a:xfrm>
        </p:spPr>
        <p:txBody>
          <a:bodyPr/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Reservoir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cleaning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management programs</a:t>
            </a:r>
          </a:p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Portal of Exit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Cover your cough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Wound dressings</a:t>
            </a:r>
          </a:p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 of transmission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Personal Protective Equipment (PPE)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Hand hygiene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Scrub the hub of IV’s and central lines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905001"/>
            <a:ext cx="4038600" cy="3886199"/>
          </a:xfrm>
        </p:spPr>
        <p:txBody>
          <a:bodyPr/>
          <a:lstStyle/>
          <a:p>
            <a:pPr lvl="0"/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Portal of entry</a:t>
            </a:r>
          </a:p>
          <a:p>
            <a:pPr lvl="1"/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Hand hygiene between clean and dirty tasks</a:t>
            </a:r>
          </a:p>
          <a:p>
            <a:pPr lvl="1"/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Oral care</a:t>
            </a:r>
          </a:p>
          <a:p>
            <a:pPr lvl="0"/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Susceptible host</a:t>
            </a:r>
          </a:p>
          <a:p>
            <a:pPr lvl="1"/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Health promotion activities</a:t>
            </a:r>
          </a:p>
          <a:p>
            <a:pPr lvl="1"/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Nutrition</a:t>
            </a:r>
          </a:p>
          <a:p>
            <a:pPr lvl="0"/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Infectious agent</a:t>
            </a:r>
          </a:p>
          <a:p>
            <a:pPr lvl="1"/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Isolation precautions</a:t>
            </a:r>
          </a:p>
        </p:txBody>
      </p:sp>
    </p:spTree>
    <p:extLst>
      <p:ext uri="{BB962C8B-B14F-4D97-AF65-F5344CB8AC3E}">
        <p14:creationId xmlns:p14="http://schemas.microsoft.com/office/powerpoint/2010/main" val="17756191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Isolation Precautions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4724400"/>
            <a:ext cx="6400800" cy="914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535" y="3615690"/>
            <a:ext cx="3128930" cy="230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447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>
                <a:solidFill>
                  <a:schemeClr val="tx1"/>
                </a:solidFill>
              </a:rPr>
              <a:t>Standard Precautions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If it is Warm and Moist and not yours…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Put a barrier between you and it. 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514600"/>
            <a:ext cx="8763000" cy="3341688"/>
          </a:xfrm>
        </p:spPr>
        <p:txBody>
          <a:bodyPr/>
          <a:lstStyle/>
          <a:p>
            <a:r>
              <a:rPr lang="en-US" sz="2400" dirty="0"/>
              <a:t>Applies to all patients</a:t>
            </a:r>
          </a:p>
          <a:p>
            <a:r>
              <a:rPr lang="en-US" sz="2400" dirty="0"/>
              <a:t>Protects the Healthcare worker and patients</a:t>
            </a:r>
          </a:p>
          <a:p>
            <a:r>
              <a:rPr lang="en-US" sz="2400" dirty="0"/>
              <a:t>Includes use of :</a:t>
            </a:r>
          </a:p>
          <a:p>
            <a:pPr lvl="1"/>
            <a:r>
              <a:rPr lang="en-US" sz="2000" dirty="0"/>
              <a:t>Gowns if clothing could become soiled</a:t>
            </a:r>
          </a:p>
          <a:p>
            <a:pPr lvl="1"/>
            <a:r>
              <a:rPr lang="en-US" sz="2000" dirty="0"/>
              <a:t>Mask / Eye protection if task could create a splash or spray</a:t>
            </a:r>
          </a:p>
          <a:p>
            <a:pPr lvl="1"/>
            <a:r>
              <a:rPr lang="en-US" sz="2000" dirty="0"/>
              <a:t>Gloves if hands could become soiled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6454" y="4572000"/>
            <a:ext cx="285750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9769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21" y="931277"/>
            <a:ext cx="9067962" cy="522465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90600" y="762000"/>
            <a:ext cx="8305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https://inside.stonybrookmedicine.edu/sites/default/files/Isolation_Precautions_Guide.pdf</a:t>
            </a:r>
          </a:p>
        </p:txBody>
      </p:sp>
    </p:spTree>
    <p:extLst>
      <p:ext uri="{BB962C8B-B14F-4D97-AF65-F5344CB8AC3E}">
        <p14:creationId xmlns:p14="http://schemas.microsoft.com/office/powerpoint/2010/main" val="11183775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2"/>
          <p:cNvSpPr txBox="1">
            <a:spLocks noChangeArrowheads="1"/>
          </p:cNvSpPr>
          <p:nvPr/>
        </p:nvSpPr>
        <p:spPr bwMode="auto">
          <a:xfrm>
            <a:off x="228600" y="973138"/>
            <a:ext cx="8915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Disease Specific Precautions – ISOLATION SIGN</a:t>
            </a:r>
          </a:p>
        </p:txBody>
      </p:sp>
      <p:sp>
        <p:nvSpPr>
          <p:cNvPr id="57347" name="TextBox 4"/>
          <p:cNvSpPr txBox="1">
            <a:spLocks noChangeArrowheads="1"/>
          </p:cNvSpPr>
          <p:nvPr/>
        </p:nvSpPr>
        <p:spPr bwMode="auto">
          <a:xfrm>
            <a:off x="5715000" y="457200"/>
            <a:ext cx="342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Healthcare Epidemiology Department</a:t>
            </a:r>
          </a:p>
        </p:txBody>
      </p:sp>
      <p:sp>
        <p:nvSpPr>
          <p:cNvPr id="57348" name="Rectangle 1"/>
          <p:cNvSpPr>
            <a:spLocks noChangeArrowheads="1"/>
          </p:cNvSpPr>
          <p:nvPr/>
        </p:nvSpPr>
        <p:spPr bwMode="auto">
          <a:xfrm>
            <a:off x="2867025" y="6354763"/>
            <a:ext cx="3648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panose="020B0604020202020204" pitchFamily="34" charset="0"/>
              </a:rPr>
              <a:t>Infection Control is in your Hands.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85800" y="1540494"/>
            <a:ext cx="7787391" cy="463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191196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76401"/>
            <a:ext cx="8686800" cy="4114800"/>
          </a:xfrm>
        </p:spPr>
        <p:txBody>
          <a:bodyPr/>
          <a:lstStyle/>
          <a:p>
            <a:r>
              <a:rPr lang="en-US" dirty="0"/>
              <a:t>Banner Bar in Cerner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SBAR Viewpoint for more information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0421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0" y="1066800"/>
            <a:ext cx="8686800" cy="533400"/>
          </a:xfrm>
        </p:spPr>
        <p:txBody>
          <a:bodyPr/>
          <a:lstStyle/>
          <a:p>
            <a:pPr marL="0" indent="0" algn="l">
              <a:buNone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Isolation Patient Identification</a:t>
            </a:r>
          </a:p>
        </p:txBody>
      </p:sp>
      <p:sp>
        <p:nvSpPr>
          <p:cNvPr id="60422" name="TextBox 6"/>
          <p:cNvSpPr txBox="1">
            <a:spLocks noChangeArrowheads="1"/>
          </p:cNvSpPr>
          <p:nvPr/>
        </p:nvSpPr>
        <p:spPr bwMode="auto">
          <a:xfrm>
            <a:off x="5715000" y="457200"/>
            <a:ext cx="342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Healthcare Epidemiology Department</a:t>
            </a:r>
          </a:p>
        </p:txBody>
      </p:sp>
      <p:sp>
        <p:nvSpPr>
          <p:cNvPr id="60423" name="Rectangle 1"/>
          <p:cNvSpPr>
            <a:spLocks noChangeArrowheads="1"/>
          </p:cNvSpPr>
          <p:nvPr/>
        </p:nvSpPr>
        <p:spPr bwMode="auto">
          <a:xfrm>
            <a:off x="2867025" y="6354763"/>
            <a:ext cx="3648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panose="020B0604020202020204" pitchFamily="34" charset="0"/>
              </a:rPr>
              <a:t>Infection Control is in your Hands.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163762"/>
            <a:ext cx="8686800" cy="24812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5208539"/>
            <a:ext cx="6182588" cy="67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809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TextBox 2"/>
          <p:cNvSpPr txBox="1">
            <a:spLocks noChangeArrowheads="1"/>
          </p:cNvSpPr>
          <p:nvPr/>
        </p:nvSpPr>
        <p:spPr bwMode="auto">
          <a:xfrm>
            <a:off x="5715000" y="457200"/>
            <a:ext cx="342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Healthcare Epidemiology Department</a:t>
            </a:r>
          </a:p>
        </p:txBody>
      </p:sp>
      <p:sp>
        <p:nvSpPr>
          <p:cNvPr id="61444" name="Rectangle 1"/>
          <p:cNvSpPr>
            <a:spLocks noChangeArrowheads="1"/>
          </p:cNvSpPr>
          <p:nvPr/>
        </p:nvSpPr>
        <p:spPr bwMode="auto">
          <a:xfrm>
            <a:off x="2867025" y="6354763"/>
            <a:ext cx="3648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panose="020B0604020202020204" pitchFamily="34" charset="0"/>
              </a:rPr>
              <a:t>Infection Control is in your Hands.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Ordering Isolation</a:t>
            </a:r>
          </a:p>
          <a:p>
            <a:pPr>
              <a:buFontTx/>
              <a:buChar char="-"/>
            </a:pPr>
            <a:r>
              <a:rPr lang="en-US" sz="1600" dirty="0"/>
              <a:t>Many are Cerner generated orders that will automatically order isolation  when needed. </a:t>
            </a:r>
          </a:p>
          <a:p>
            <a:pPr lvl="1">
              <a:buFontTx/>
              <a:buChar char="-"/>
            </a:pPr>
            <a:r>
              <a:rPr lang="en-US" sz="1600" dirty="0"/>
              <a:t>Isolation generated automatically when labs are ordered</a:t>
            </a:r>
          </a:p>
          <a:p>
            <a:pPr lvl="2">
              <a:buFontTx/>
              <a:buChar char="-"/>
            </a:pPr>
            <a:r>
              <a:rPr lang="en-US" sz="1600" dirty="0"/>
              <a:t>C. diff, Influenza, etc. </a:t>
            </a:r>
          </a:p>
          <a:p>
            <a:pPr lvl="1">
              <a:buFontTx/>
              <a:buChar char="-"/>
            </a:pPr>
            <a:r>
              <a:rPr lang="en-US" sz="1600" dirty="0"/>
              <a:t>Isolation generated automatically when labs results</a:t>
            </a:r>
          </a:p>
          <a:p>
            <a:pPr lvl="2">
              <a:buFontTx/>
              <a:buChar char="-"/>
            </a:pPr>
            <a:r>
              <a:rPr lang="en-US" sz="1600" dirty="0"/>
              <a:t>MRSA, VRE, COVID etc. </a:t>
            </a:r>
          </a:p>
          <a:p>
            <a:pPr lvl="1">
              <a:buFontTx/>
              <a:buChar char="-"/>
            </a:pPr>
            <a:r>
              <a:rPr lang="en-US" sz="1600" dirty="0"/>
              <a:t>Isolation generated automatically for historical reasons</a:t>
            </a:r>
          </a:p>
          <a:p>
            <a:pPr lvl="2">
              <a:buFontTx/>
              <a:buChar char="-"/>
            </a:pPr>
            <a:r>
              <a:rPr lang="en-US" sz="1600" dirty="0"/>
              <a:t>Cystic Fibrosis, History of a multi-drug resistant organism, etc. </a:t>
            </a:r>
          </a:p>
          <a:p>
            <a:pPr>
              <a:buFontTx/>
              <a:buChar char="-"/>
            </a:pPr>
            <a:r>
              <a:rPr lang="en-US" sz="1600" dirty="0"/>
              <a:t>Some circumstances will still need orders to be entered manually such as:</a:t>
            </a:r>
          </a:p>
          <a:p>
            <a:pPr lvl="1">
              <a:buFontTx/>
              <a:buChar char="-"/>
            </a:pPr>
            <a:r>
              <a:rPr lang="en-US" sz="1600" dirty="0"/>
              <a:t>Patient has a rash that is suspect for a communicable disease</a:t>
            </a:r>
          </a:p>
          <a:p>
            <a:pPr lvl="1">
              <a:buFontTx/>
              <a:buChar char="-"/>
            </a:pPr>
            <a:r>
              <a:rPr lang="en-US" sz="1600" dirty="0"/>
              <a:t>Laboratory culture is in pending/preliminary state</a:t>
            </a:r>
          </a:p>
          <a:p>
            <a:pPr lvl="1">
              <a:buFontTx/>
              <a:buChar char="-"/>
            </a:pPr>
            <a:r>
              <a:rPr lang="en-US" sz="1600" dirty="0"/>
              <a:t>Results came from an outside facility</a:t>
            </a:r>
          </a:p>
        </p:txBody>
      </p:sp>
    </p:spTree>
    <p:extLst>
      <p:ext uri="{BB962C8B-B14F-4D97-AF65-F5344CB8AC3E}">
        <p14:creationId xmlns:p14="http://schemas.microsoft.com/office/powerpoint/2010/main" val="2543118208"/>
      </p:ext>
    </p:extLst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71" y="1295400"/>
            <a:ext cx="8846857" cy="48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667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Infection Prevention is in your hands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7766" r="9028" b="5895"/>
          <a:stretch/>
        </p:blipFill>
        <p:spPr>
          <a:xfrm>
            <a:off x="1000125" y="3933093"/>
            <a:ext cx="714375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4796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b="1" dirty="0">
                <a:solidFill>
                  <a:schemeClr val="tx1"/>
                </a:solidFill>
              </a:rPr>
              <a:t>Discontinuing Isolation</a:t>
            </a:r>
            <a:r>
              <a:rPr lang="en-US" sz="3600" dirty="0">
                <a:solidFill>
                  <a:schemeClr val="tx1"/>
                </a:solidFill>
              </a:rPr>
              <a:t/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382000" cy="4648199"/>
          </a:xfrm>
        </p:spPr>
        <p:txBody>
          <a:bodyPr/>
          <a:lstStyle/>
          <a:p>
            <a:r>
              <a:rPr lang="en-US" sz="2000" dirty="0"/>
              <a:t>See grid for items that need HED Approval prior to discontinuation</a:t>
            </a:r>
          </a:p>
          <a:p>
            <a:r>
              <a:rPr lang="en-US" sz="2000" dirty="0"/>
              <a:t>Discontinuation of Isolation:</a:t>
            </a:r>
          </a:p>
          <a:p>
            <a:pPr lvl="1"/>
            <a:r>
              <a:rPr lang="en-US" sz="1600" dirty="0"/>
              <a:t>Isolation was ordered for testing and tests resulted negative</a:t>
            </a:r>
          </a:p>
          <a:p>
            <a:pPr lvl="2"/>
            <a:r>
              <a:rPr lang="en-US" sz="1200" dirty="0"/>
              <a:t>E.g. Contact Precautions ordered for C. diff testing – Discontinue isolation if test is negative.</a:t>
            </a:r>
          </a:p>
          <a:p>
            <a:pPr lvl="1"/>
            <a:endParaRPr lang="en-US" sz="1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98109" y="2971800"/>
            <a:ext cx="8347782" cy="327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185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7620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COVID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31188" cy="357028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393951"/>
            <a:ext cx="5126588" cy="38433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439" y="1214437"/>
            <a:ext cx="2519363" cy="2519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8156" r="18187"/>
          <a:stretch/>
        </p:blipFill>
        <p:spPr>
          <a:xfrm>
            <a:off x="6934200" y="1196975"/>
            <a:ext cx="21336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6372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COVID PPE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31188" cy="3875088"/>
          </a:xfrm>
        </p:spPr>
        <p:txBody>
          <a:bodyPr/>
          <a:lstStyle/>
          <a:p>
            <a:r>
              <a:rPr lang="en-US" dirty="0"/>
              <a:t>COVID Patients and PUI</a:t>
            </a:r>
          </a:p>
          <a:p>
            <a:pPr lvl="1"/>
            <a:r>
              <a:rPr lang="en-US" dirty="0"/>
              <a:t>Eye protection</a:t>
            </a:r>
          </a:p>
          <a:p>
            <a:pPr lvl="1"/>
            <a:r>
              <a:rPr lang="en-US" dirty="0"/>
              <a:t>N95 </a:t>
            </a:r>
          </a:p>
          <a:p>
            <a:pPr lvl="1"/>
            <a:r>
              <a:rPr lang="en-US" dirty="0"/>
              <a:t>Gown</a:t>
            </a:r>
          </a:p>
          <a:p>
            <a:pPr lvl="1"/>
            <a:r>
              <a:rPr lang="en-US" dirty="0"/>
              <a:t>Gloves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1998044"/>
            <a:ext cx="2439194" cy="389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8266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31188" cy="4484688"/>
          </a:xfrm>
        </p:spPr>
        <p:txBody>
          <a:bodyPr/>
          <a:lstStyle/>
          <a:p>
            <a:r>
              <a:rPr lang="en-US" dirty="0"/>
              <a:t>PPE for Patients </a:t>
            </a:r>
            <a:r>
              <a:rPr lang="en-US" b="1" u="sng" dirty="0"/>
              <a:t>not</a:t>
            </a:r>
            <a:r>
              <a:rPr lang="en-US" dirty="0"/>
              <a:t> considered Person under investigation (PUI) or COVID Positive</a:t>
            </a:r>
          </a:p>
          <a:p>
            <a:pPr lvl="1"/>
            <a:r>
              <a:rPr lang="en-US" dirty="0"/>
              <a:t>Eye protection</a:t>
            </a:r>
          </a:p>
          <a:p>
            <a:pPr lvl="1"/>
            <a:r>
              <a:rPr lang="en-US" dirty="0"/>
              <a:t>Face mask</a:t>
            </a:r>
          </a:p>
          <a:p>
            <a:pPr lvl="1"/>
            <a:r>
              <a:rPr lang="en-US" dirty="0"/>
              <a:t>N95 for Aerosol Generating Procedures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875" y="396240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5374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baseline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Mask Do’s and Don’ts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31188" cy="387508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871" y="5153025"/>
            <a:ext cx="2676525" cy="1704975"/>
          </a:xfrm>
          <a:prstGeom prst="rect">
            <a:avLst/>
          </a:prstGeom>
        </p:spPr>
      </p:pic>
      <p:sp>
        <p:nvSpPr>
          <p:cNvPr id="7" name="Multiply 6"/>
          <p:cNvSpPr/>
          <p:nvPr/>
        </p:nvSpPr>
        <p:spPr>
          <a:xfrm>
            <a:off x="6781800" y="5771555"/>
            <a:ext cx="1295400" cy="1042987"/>
          </a:xfrm>
          <a:prstGeom prst="mathMultiply">
            <a:avLst/>
          </a:prstGeom>
          <a:noFill/>
          <a:ln w="88900" cmpd="sng"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69" y="1981201"/>
            <a:ext cx="6252914" cy="42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245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Staying Safe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862" y="1705708"/>
            <a:ext cx="8301526" cy="4150580"/>
          </a:xfrm>
        </p:spPr>
        <p:txBody>
          <a:bodyPr/>
          <a:lstStyle/>
          <a:p>
            <a:r>
              <a:rPr lang="en-US" dirty="0">
                <a:latin typeface="+mn-lt"/>
              </a:rPr>
              <a:t>Stay 6 feet part whenever possible</a:t>
            </a:r>
          </a:p>
          <a:p>
            <a:pPr lvl="1"/>
            <a:r>
              <a:rPr lang="en-US" sz="1800" dirty="0">
                <a:latin typeface="+mn-lt"/>
              </a:rPr>
              <a:t>Including when eating</a:t>
            </a:r>
          </a:p>
          <a:p>
            <a:r>
              <a:rPr lang="en-US" dirty="0">
                <a:latin typeface="+mn-lt"/>
              </a:rPr>
              <a:t>Hand Hygiene</a:t>
            </a:r>
          </a:p>
          <a:p>
            <a:r>
              <a:rPr lang="en-US" dirty="0">
                <a:latin typeface="+mn-lt"/>
              </a:rPr>
              <a:t>Wear your PPE </a:t>
            </a:r>
          </a:p>
          <a:p>
            <a:pPr lvl="1"/>
            <a:r>
              <a:rPr lang="en-US" sz="1800" dirty="0">
                <a:latin typeface="+mn-lt"/>
              </a:rPr>
              <a:t>Mask and eye protection for all patient interactions</a:t>
            </a:r>
          </a:p>
          <a:p>
            <a:r>
              <a:rPr lang="en-US" dirty="0">
                <a:latin typeface="+mn-lt"/>
              </a:rPr>
              <a:t>Clean surfaces</a:t>
            </a:r>
          </a:p>
          <a:p>
            <a:r>
              <a:rPr lang="en-US" dirty="0">
                <a:latin typeface="+mn-lt"/>
              </a:rPr>
              <a:t>Daily symptom checks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4223" y="5275384"/>
            <a:ext cx="4314092" cy="148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215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524000"/>
            <a:ext cx="5853184" cy="2085975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/>
              <a:t>HED </a:t>
            </a:r>
            <a:r>
              <a:rPr lang="en-US" sz="2400" dirty="0"/>
              <a:t>office: x47430</a:t>
            </a:r>
          </a:p>
          <a:p>
            <a:r>
              <a:rPr lang="en-US" sz="2400" dirty="0"/>
              <a:t>Email: SBUH Healthcare Epidemiology Practitioners</a:t>
            </a:r>
          </a:p>
          <a:p>
            <a:r>
              <a:rPr lang="en-US" sz="2400" dirty="0"/>
              <a:t>SPOK: ask the operator for the HED person on call</a:t>
            </a:r>
          </a:p>
        </p:txBody>
      </p:sp>
    </p:spTree>
    <p:extLst>
      <p:ext uri="{BB962C8B-B14F-4D97-AF65-F5344CB8AC3E}">
        <p14:creationId xmlns:p14="http://schemas.microsoft.com/office/powerpoint/2010/main" val="1132978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57200" y="1227639"/>
            <a:ext cx="8229600" cy="982161"/>
          </a:xfrm>
        </p:spPr>
        <p:txBody>
          <a:bodyPr/>
          <a:lstStyle/>
          <a:p>
            <a:r>
              <a:rPr lang="en-US" dirty="0"/>
              <a:t>Hand Hygiene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590800"/>
            <a:ext cx="6467475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09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2"/>
          </p:nvPr>
        </p:nvSpPr>
        <p:spPr>
          <a:xfrm>
            <a:off x="152400" y="1143001"/>
            <a:ext cx="8839200" cy="1143000"/>
          </a:xfrm>
        </p:spPr>
        <p:txBody>
          <a:bodyPr/>
          <a:lstStyle/>
          <a:p>
            <a:pPr marL="63500" lvl="1" indent="0" algn="ctr" eaLnBrk="1" hangingPunct="1">
              <a:spcAft>
                <a:spcPts val="1200"/>
              </a:spcAft>
              <a:buClrTx/>
              <a:buFont typeface="Arial"/>
              <a:buNone/>
              <a:defRPr/>
            </a:pPr>
            <a:r>
              <a:rPr lang="en-US" sz="3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Hand Hygiene</a:t>
            </a:r>
          </a:p>
          <a:p>
            <a:pPr marL="63500" lvl="1" indent="0" algn="ctr" eaLnBrk="1" hangingPunct="1">
              <a:spcAft>
                <a:spcPts val="1200"/>
              </a:spcAft>
              <a:buClrTx/>
              <a:buFont typeface="Arial"/>
              <a:buNone/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One of the most important measures to prevent the spread of infections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64517" name="TextBox 6"/>
          <p:cNvSpPr txBox="1">
            <a:spLocks noChangeArrowheads="1"/>
          </p:cNvSpPr>
          <p:nvPr/>
        </p:nvSpPr>
        <p:spPr bwMode="auto">
          <a:xfrm>
            <a:off x="5715000" y="457200"/>
            <a:ext cx="342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Healthcare Epidemiology Department</a:t>
            </a:r>
          </a:p>
        </p:txBody>
      </p:sp>
      <p:sp>
        <p:nvSpPr>
          <p:cNvPr id="64518" name="Rectangle 1"/>
          <p:cNvSpPr>
            <a:spLocks noChangeArrowheads="1"/>
          </p:cNvSpPr>
          <p:nvPr/>
        </p:nvSpPr>
        <p:spPr bwMode="auto">
          <a:xfrm>
            <a:off x="2867025" y="6354763"/>
            <a:ext cx="3648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panose="020B0604020202020204" pitchFamily="34" charset="0"/>
              </a:rPr>
              <a:t>Infection Control is in your Hands.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475" y="2209800"/>
            <a:ext cx="5353050" cy="403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60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5085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3490" name="Content Placeholder 2"/>
          <p:cNvSpPr>
            <a:spLocks noGrp="1"/>
          </p:cNvSpPr>
          <p:nvPr>
            <p:ph sz="half" idx="1"/>
          </p:nvPr>
        </p:nvSpPr>
        <p:spPr>
          <a:xfrm>
            <a:off x="76200" y="2397125"/>
            <a:ext cx="4114800" cy="3394075"/>
          </a:xfrm>
        </p:spPr>
        <p:txBody>
          <a:bodyPr/>
          <a:lstStyle/>
          <a:p>
            <a:pPr marL="628650" eaLnBrk="1" hangingPunct="1">
              <a:defRPr/>
            </a:pPr>
            <a:r>
              <a:rPr lang="en-US" sz="2000" dirty="0">
                <a:latin typeface="Arial" pitchFamily="34" charset="0"/>
                <a:ea typeface="ＭＳ Ｐゴシック"/>
                <a:cs typeface="Arial" pitchFamily="34" charset="0"/>
              </a:rPr>
              <a:t>When hands are visibly soiled</a:t>
            </a:r>
          </a:p>
          <a:p>
            <a:pPr marL="628650" eaLnBrk="1" hangingPunct="1">
              <a:defRPr/>
            </a:pPr>
            <a:r>
              <a:rPr lang="en-US" sz="2000" dirty="0">
                <a:latin typeface="Arial" pitchFamily="34" charset="0"/>
                <a:ea typeface="ＭＳ Ｐゴシック"/>
                <a:cs typeface="Arial" pitchFamily="34" charset="0"/>
              </a:rPr>
              <a:t>After contact with a patient with an enteric pathogen (diarrhea)</a:t>
            </a:r>
          </a:p>
          <a:p>
            <a:pPr marL="628650" eaLnBrk="1" hangingPunct="1">
              <a:defRPr/>
            </a:pPr>
            <a:r>
              <a:rPr lang="en-US" sz="2000" dirty="0">
                <a:latin typeface="Arial" pitchFamily="34" charset="0"/>
                <a:ea typeface="ＭＳ Ｐゴシック"/>
                <a:cs typeface="Arial" pitchFamily="34" charset="0"/>
              </a:rPr>
              <a:t>Before Eating</a:t>
            </a:r>
          </a:p>
          <a:p>
            <a:pPr marL="628650" eaLnBrk="1" hangingPunct="1">
              <a:defRPr/>
            </a:pPr>
            <a:endParaRPr lang="en-US" sz="2000" dirty="0">
              <a:latin typeface="Arial" pitchFamily="34" charset="0"/>
              <a:ea typeface="ＭＳ Ｐゴシック"/>
              <a:cs typeface="Arial" pitchFamily="34" charset="0"/>
            </a:endParaRPr>
          </a:p>
          <a:p>
            <a:pPr marL="628650" eaLnBrk="1" hangingPunct="1">
              <a:defRPr/>
            </a:pPr>
            <a:endParaRPr lang="en-US" sz="2000" dirty="0">
              <a:latin typeface="Arial" pitchFamily="34" charset="0"/>
              <a:ea typeface="ＭＳ Ｐゴシック"/>
              <a:cs typeface="Arial" pitchFamily="34" charset="0"/>
            </a:endParaRPr>
          </a:p>
          <a:p>
            <a:pPr eaLnBrk="1" hangingPunct="1">
              <a:defRPr/>
            </a:pPr>
            <a:endParaRPr lang="en-US" sz="2200" dirty="0">
              <a:latin typeface="Arial" pitchFamily="34" charset="0"/>
              <a:ea typeface="ＭＳ Ｐゴシック"/>
              <a:cs typeface="Arial" pitchFamily="34" charset="0"/>
            </a:endParaRPr>
          </a:p>
          <a:p>
            <a:pPr eaLnBrk="1" hangingPunct="1">
              <a:defRPr/>
            </a:pPr>
            <a:endParaRPr lang="en-US" sz="2200" dirty="0"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953000" y="2397125"/>
            <a:ext cx="3962400" cy="3394075"/>
          </a:xfrm>
        </p:spPr>
        <p:txBody>
          <a:bodyPr/>
          <a:lstStyle/>
          <a:p>
            <a:r>
              <a:rPr lang="en-US" sz="2000" dirty="0"/>
              <a:t>Hands are visibly clean</a:t>
            </a:r>
          </a:p>
          <a:p>
            <a:r>
              <a:rPr lang="en-US" sz="2000" dirty="0"/>
              <a:t>Routine hand hygiene before and after patient care</a:t>
            </a:r>
          </a:p>
          <a:p>
            <a:r>
              <a:rPr lang="en-US" sz="2000" dirty="0"/>
              <a:t>Before entering patient environment</a:t>
            </a:r>
          </a:p>
          <a:p>
            <a:r>
              <a:rPr lang="en-US" sz="2000" dirty="0"/>
              <a:t>After leaving patient environment (unless patient has isolation for an enteric pathogen)</a:t>
            </a:r>
          </a:p>
        </p:txBody>
      </p:sp>
      <p:sp>
        <p:nvSpPr>
          <p:cNvPr id="66563" name="TextBox 2"/>
          <p:cNvSpPr txBox="1">
            <a:spLocks noChangeArrowheads="1"/>
          </p:cNvSpPr>
          <p:nvPr/>
        </p:nvSpPr>
        <p:spPr bwMode="auto">
          <a:xfrm>
            <a:off x="0" y="1066800"/>
            <a:ext cx="9144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 Hygiene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Soap and Water      vs	Alcohol Sanitizer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564" name="TextBox 3"/>
          <p:cNvSpPr txBox="1">
            <a:spLocks noChangeArrowheads="1"/>
          </p:cNvSpPr>
          <p:nvPr/>
        </p:nvSpPr>
        <p:spPr bwMode="auto">
          <a:xfrm>
            <a:off x="5715000" y="457200"/>
            <a:ext cx="342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Healthcare Epidemiology Department</a:t>
            </a:r>
          </a:p>
        </p:txBody>
      </p:sp>
      <p:sp>
        <p:nvSpPr>
          <p:cNvPr id="66565" name="Rectangle 1"/>
          <p:cNvSpPr>
            <a:spLocks noChangeArrowheads="1"/>
          </p:cNvSpPr>
          <p:nvPr/>
        </p:nvSpPr>
        <p:spPr bwMode="auto">
          <a:xfrm>
            <a:off x="2867025" y="6354763"/>
            <a:ext cx="3648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Lucida Grande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panose="020B0604020202020204" pitchFamily="34" charset="0"/>
              </a:rPr>
              <a:t>Infection Control is in your Hands.</a:t>
            </a:r>
          </a:p>
        </p:txBody>
      </p:sp>
    </p:spTree>
    <p:extLst>
      <p:ext uri="{BB962C8B-B14F-4D97-AF65-F5344CB8AC3E}">
        <p14:creationId xmlns:p14="http://schemas.microsoft.com/office/powerpoint/2010/main" val="4203069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7277"/>
          <a:stretch/>
        </p:blipFill>
        <p:spPr>
          <a:xfrm>
            <a:off x="0" y="228600"/>
            <a:ext cx="9144000" cy="6629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43200" y="5447289"/>
            <a:ext cx="78506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4" name="TextBox 3"/>
          <p:cNvSpPr txBox="1"/>
          <p:nvPr/>
        </p:nvSpPr>
        <p:spPr>
          <a:xfrm>
            <a:off x="7239000" y="5447289"/>
            <a:ext cx="9144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67775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43000"/>
            <a:ext cx="8229600" cy="1143000"/>
          </a:xfrm>
          <a:prstGeom prst="rect">
            <a:avLst/>
          </a:prstGeom>
        </p:spPr>
        <p:txBody>
          <a:bodyPr anchor="b"/>
          <a:lstStyle/>
          <a:p>
            <a:pPr algn="ctr" eaLnBrk="1" hangingPunct="1"/>
            <a:r>
              <a:rPr lang="en-US" dirty="0"/>
              <a:t>Hand Hygiene Guidelines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6863" y="2183642"/>
            <a:ext cx="8456886" cy="3672646"/>
          </a:xfrm>
        </p:spPr>
        <p:txBody>
          <a:bodyPr/>
          <a:lstStyle/>
          <a:p>
            <a:pPr eaLnBrk="1" hangingPunct="1"/>
            <a:r>
              <a:rPr lang="en-US" sz="2400" dirty="0"/>
              <a:t>The guidelines also forbid artificial materials on fingernails (such as silk, acrylic, gels, glue-ons, etc.) of direct and indirect healthcare workers.</a:t>
            </a:r>
          </a:p>
          <a:p>
            <a:pPr eaLnBrk="1" hangingPunct="1"/>
            <a:r>
              <a:rPr lang="en-US" sz="2400" dirty="0"/>
              <a:t>Clean, non-chipped nail polish on trimmed nails (no &gt; than ¼ inch beyond the tip of the fingers) is allowed.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99296" y="477672"/>
            <a:ext cx="45447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/>
              <a:t>Healthcare Epidemiology Department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6863" y="1132764"/>
            <a:ext cx="7365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B60225"/>
                </a:solidFill>
                <a:latin typeface="Helvetica" pitchFamily="34" charset="0"/>
                <a:cs typeface="Helvetica" pitchFamily="34" charset="0"/>
              </a:rPr>
              <a:t>Fingernails</a:t>
            </a:r>
          </a:p>
        </p:txBody>
      </p:sp>
      <p:sp>
        <p:nvSpPr>
          <p:cNvPr id="6" name="Rectangle 5"/>
          <p:cNvSpPr/>
          <p:nvPr/>
        </p:nvSpPr>
        <p:spPr>
          <a:xfrm>
            <a:off x="2682155" y="6356024"/>
            <a:ext cx="3779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Helvetica" pitchFamily="34" charset="0"/>
                <a:ea typeface="ＭＳ Ｐゴシック"/>
                <a:cs typeface="Helvetica" pitchFamily="34" charset="0"/>
              </a:rPr>
              <a:t>Wash Hands Prevent Transmission</a:t>
            </a:r>
          </a:p>
        </p:txBody>
      </p:sp>
    </p:spTree>
    <p:extLst>
      <p:ext uri="{BB962C8B-B14F-4D97-AF65-F5344CB8AC3E}">
        <p14:creationId xmlns:p14="http://schemas.microsoft.com/office/powerpoint/2010/main" val="4064688307"/>
      </p:ext>
    </p:extLst>
  </p:cSld>
  <p:clrMapOvr>
    <a:masterClrMapping/>
  </p:clrMapOvr>
</p:sld>
</file>

<file path=ppt/theme/theme1.xml><?xml version="1.0" encoding="utf-8"?>
<a:theme xmlns:a="http://schemas.openxmlformats.org/drawingml/2006/main" name="12010891H-Launch-PTTforToolkit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tony Brook Universi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Stony Brook Medicin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Stony Brook Children'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0262DA026A384FB6A149B977A334A3" ma:contentTypeVersion="13" ma:contentTypeDescription="Create a new document." ma:contentTypeScope="" ma:versionID="05f800c63a7a24f71d8a29c7017bdcb8">
  <xsd:schema xmlns:xsd="http://www.w3.org/2001/XMLSchema" xmlns:xs="http://www.w3.org/2001/XMLSchema" xmlns:p="http://schemas.microsoft.com/office/2006/metadata/properties" xmlns:ns3="ecb69b0d-f8e8-4a63-bff3-9cd57f1b7185" xmlns:ns4="77cd2911-a81f-4ed9-8f85-6bf4e370b909" targetNamespace="http://schemas.microsoft.com/office/2006/metadata/properties" ma:root="true" ma:fieldsID="f43d5d0368184e43377c4fdec362d02f" ns3:_="" ns4:_="">
    <xsd:import namespace="ecb69b0d-f8e8-4a63-bff3-9cd57f1b7185"/>
    <xsd:import namespace="77cd2911-a81f-4ed9-8f85-6bf4e370b90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b69b0d-f8e8-4a63-bff3-9cd57f1b71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cd2911-a81f-4ed9-8f85-6bf4e370b909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272994-D00E-4392-ACCF-10F1809A5ED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48317D8-609E-4BBA-ABC3-9ED5653D2818}">
  <ds:schemaRefs>
    <ds:schemaRef ds:uri="http://schemas.microsoft.com/office/2006/documentManagement/types"/>
    <ds:schemaRef ds:uri="http://schemas.microsoft.com/office/2006/metadata/properties"/>
    <ds:schemaRef ds:uri="ecb69b0d-f8e8-4a63-bff3-9cd57f1b7185"/>
    <ds:schemaRef ds:uri="http://purl.org/dc/terms/"/>
    <ds:schemaRef ds:uri="http://schemas.openxmlformats.org/package/2006/metadata/core-properties"/>
    <ds:schemaRef ds:uri="http://purl.org/dc/dcmitype/"/>
    <ds:schemaRef ds:uri="77cd2911-a81f-4ed9-8f85-6bf4e370b909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39C39171-8A54-40E5-A5C4-4E78AE7BF3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cb69b0d-f8e8-4a63-bff3-9cd57f1b7185"/>
    <ds:schemaRef ds:uri="77cd2911-a81f-4ed9-8f85-6bf4e370b9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12010891H-Launch-PTTforToolkit_Blank</Template>
  <TotalTime>5327</TotalTime>
  <Words>1888</Words>
  <Application>Microsoft Office PowerPoint</Application>
  <PresentationFormat>On-screen Show (4:3)</PresentationFormat>
  <Paragraphs>316</Paragraphs>
  <Slides>46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46</vt:i4>
      </vt:variant>
    </vt:vector>
  </HeadingPairs>
  <TitlesOfParts>
    <vt:vector size="57" baseType="lpstr">
      <vt:lpstr>ＭＳ Ｐゴシック</vt:lpstr>
      <vt:lpstr>Arial</vt:lpstr>
      <vt:lpstr>Calibri</vt:lpstr>
      <vt:lpstr>Helvetica</vt:lpstr>
      <vt:lpstr>Lucida Grande</vt:lpstr>
      <vt:lpstr>Times New Roman</vt:lpstr>
      <vt:lpstr>ヒラギノ角ゴ Pro W3</vt:lpstr>
      <vt:lpstr>12010891H-Launch-PTTforToolkit_Blank</vt:lpstr>
      <vt:lpstr>Stony Brook University</vt:lpstr>
      <vt:lpstr>Stony Brook Medicine</vt:lpstr>
      <vt:lpstr>Stony Brook Children's</vt:lpstr>
      <vt:lpstr>PowerPoint Presentation</vt:lpstr>
      <vt:lpstr>PowerPoint Presentation</vt:lpstr>
      <vt:lpstr>Where is the HED Located? </vt:lpstr>
      <vt:lpstr>Infection Prevention is in your hands</vt:lpstr>
      <vt:lpstr>PowerPoint Presentation</vt:lpstr>
      <vt:lpstr>PowerPoint Presentation</vt:lpstr>
      <vt:lpstr>PowerPoint Presentation</vt:lpstr>
      <vt:lpstr>PowerPoint Presentation</vt:lpstr>
      <vt:lpstr>Hand Hygiene Guidelines</vt:lpstr>
      <vt:lpstr>PowerPoint Presentation</vt:lpstr>
      <vt:lpstr>Blood-borne Pathogens – HIV, HBV, HCV</vt:lpstr>
      <vt:lpstr>Blood-borne Pathogens</vt:lpstr>
      <vt:lpstr>How Can I Prevent Transmission? </vt:lpstr>
      <vt:lpstr>Workplace Practices </vt:lpstr>
      <vt:lpstr>Workplace Practices </vt:lpstr>
      <vt:lpstr>What if I'm Exposed to Blood or Body Fluids?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Patient Care Considerations </vt:lpstr>
      <vt:lpstr>PowerPoint Presentation</vt:lpstr>
      <vt:lpstr>PowerPoint Presentation</vt:lpstr>
      <vt:lpstr>PowerPoint Presentation</vt:lpstr>
      <vt:lpstr>PowerPoint Presentation</vt:lpstr>
      <vt:lpstr>Survival Time  </vt:lpstr>
      <vt:lpstr>PowerPoint Presentation</vt:lpstr>
      <vt:lpstr>PowerPoint Presentation</vt:lpstr>
      <vt:lpstr>Interventions to Break the chain</vt:lpstr>
      <vt:lpstr>Isolation Precautions</vt:lpstr>
      <vt:lpstr>Standard Precautions If it is Warm and Moist and not yours… Put a barrier between you and it.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Discontinuing Isolation </vt:lpstr>
      <vt:lpstr>COVID</vt:lpstr>
      <vt:lpstr> COVID PPE</vt:lpstr>
      <vt:lpstr>PowerPoint Presentation</vt:lpstr>
      <vt:lpstr>Mask Do’s and Don’ts</vt:lpstr>
      <vt:lpstr> Staying Safe</vt:lpstr>
      <vt:lpstr>PowerPoint Presentation</vt:lpstr>
    </vt:vector>
  </TitlesOfParts>
  <Company>SBUMC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Weaver, Clinton</dc:creator>
  <cp:lastModifiedBy>Coppola, Laura</cp:lastModifiedBy>
  <cp:revision>60</cp:revision>
  <cp:lastPrinted>2021-05-10T18:08:42Z</cp:lastPrinted>
  <dcterms:created xsi:type="dcterms:W3CDTF">2012-02-02T22:17:40Z</dcterms:created>
  <dcterms:modified xsi:type="dcterms:W3CDTF">2022-12-27T13:25:29Z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0x010100DE0262DA026A384FB6A149B977A334A3</vt:lpwstr>
  </property>
</Properties>
</file>